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9" r:id="rId2"/>
    <p:sldId id="262" r:id="rId3"/>
    <p:sldId id="265" r:id="rId4"/>
    <p:sldId id="268" r:id="rId5"/>
    <p:sldId id="271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0"/>
    <p:restoredTop sz="0"/>
  </p:normalViewPr>
  <p:slideViewPr>
    <p:cSldViewPr>
      <p:cViewPr varScale="1">
        <p:scale>
          <a:sx n="67" d="100"/>
          <a:sy n="67" d="100"/>
        </p:scale>
        <p:origin x="548" y="-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41443" cy="344408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74952" y="0"/>
            <a:ext cx="4341443" cy="344408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571B7898-C192-4165-927E-DA37FA6FD7A2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87713" y="515938"/>
            <a:ext cx="3443287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001872" y="3271879"/>
            <a:ext cx="8014970" cy="3099673"/>
          </a:xfrm>
          <a:prstGeom prst="rect">
            <a:avLst/>
          </a:prstGeom>
        </p:spPr>
        <p:txBody>
          <a:bodyPr vert="horz" lIns="93113" tIns="46557" rIns="93113" bIns="4655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6542560"/>
            <a:ext cx="4341443" cy="344408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74952" y="6542560"/>
            <a:ext cx="4341443" cy="344408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96BBB197-2DF4-4E91-A988-03D69B58B6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646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BB197-2DF4-4E91-A988-03D69B58B69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028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BBB197-2DF4-4E91-A988-03D69B58B69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028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1B3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41272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</a:lstStyle>
          <a:p>
            <a:fld id="{F0B95808-CD91-45C4-93FE-2D98F1775133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</a:lstStyle>
          <a:p>
            <a:fld id="{832FD4F6-53A3-4F67-A018-2974C282BC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588720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</a:lstStyle>
          <a:p>
            <a:fld id="{F0B95808-CD91-45C4-93FE-2D98F1775133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</a:lstStyle>
          <a:p>
            <a:fld id="{832FD4F6-53A3-4F67-A018-2974C282BC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18745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 rot="16200000">
            <a:off x="1337902" y="-973943"/>
            <a:ext cx="6468194" cy="87849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dist="508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7827865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78" y="476672"/>
            <a:ext cx="8461444" cy="620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906876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 rot="16200000">
            <a:off x="1337902" y="-609711"/>
            <a:ext cx="6468194" cy="87849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dist="508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/>
            <a:endParaRPr lang="ja-JP" altLang="en-US"/>
          </a:p>
        </p:txBody>
      </p:sp>
      <p:sp>
        <p:nvSpPr>
          <p:cNvPr id="8" name="メモ 7"/>
          <p:cNvSpPr/>
          <p:nvPr userDrawn="1"/>
        </p:nvSpPr>
        <p:spPr>
          <a:xfrm>
            <a:off x="467544" y="-171401"/>
            <a:ext cx="8208912" cy="1152129"/>
          </a:xfrm>
          <a:prstGeom prst="foldedCorner">
            <a:avLst/>
          </a:prstGeom>
          <a:solidFill>
            <a:srgbClr val="01B3B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23577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 userDrawn="1"/>
        </p:nvSpPr>
        <p:spPr>
          <a:xfrm rot="16200000">
            <a:off x="1337902" y="-609711"/>
            <a:ext cx="6468194" cy="878497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38100" dist="50800" dir="270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/>
            <a:endParaRPr lang="ja-JP" altLang="en-US"/>
          </a:p>
        </p:txBody>
      </p:sp>
      <p:sp>
        <p:nvSpPr>
          <p:cNvPr id="9" name="メモ 8"/>
          <p:cNvSpPr/>
          <p:nvPr userDrawn="1"/>
        </p:nvSpPr>
        <p:spPr>
          <a:xfrm>
            <a:off x="467544" y="-99391"/>
            <a:ext cx="8208912" cy="1800200"/>
          </a:xfrm>
          <a:prstGeom prst="foldedCorner">
            <a:avLst/>
          </a:prstGeom>
          <a:solidFill>
            <a:srgbClr val="01B3B7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03224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8800549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 userDrawn="1"/>
        </p:nvSpPr>
        <p:spPr>
          <a:xfrm>
            <a:off x="-18008" y="0"/>
            <a:ext cx="9162008" cy="6873528"/>
          </a:xfrm>
          <a:prstGeom prst="rect">
            <a:avLst/>
          </a:prstGeom>
          <a:solidFill>
            <a:srgbClr val="FCD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61"/>
          <a:stretch>
            <a:fillRect/>
          </a:stretch>
        </p:blipFill>
        <p:spPr>
          <a:xfrm>
            <a:off x="-46146" y="191295"/>
            <a:ext cx="8938626" cy="669674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4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6456947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11"/>
          <p:cNvSpPr/>
          <p:nvPr userDrawn="1"/>
        </p:nvSpPr>
        <p:spPr bwMode="auto">
          <a:xfrm flipV="1">
            <a:off x="58" y="234598"/>
            <a:ext cx="1475598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</p:spPr>
        <p:txBody>
          <a:bodyPr/>
          <a:lstStyle>
            <a:defPPr>
              <a:defRPr lang="ja-JP"/>
            </a:defPPr>
          </a:lstStyle>
          <a:p>
            <a:endParaRPr lang="ja-JP" altLang="en-US"/>
          </a:p>
        </p:txBody>
      </p:sp>
      <p:sp>
        <p:nvSpPr>
          <p:cNvPr id="9" name="正方形/長方形 8"/>
          <p:cNvSpPr/>
          <p:nvPr userDrawn="1"/>
        </p:nvSpPr>
        <p:spPr>
          <a:xfrm>
            <a:off x="251520" y="919376"/>
            <a:ext cx="8640960" cy="59386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 userDrawn="1"/>
        </p:nvSpPr>
        <p:spPr>
          <a:xfrm>
            <a:off x="183704" y="273711"/>
            <a:ext cx="1021433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ja-JP"/>
            </a:defPPr>
          </a:lstStyle>
          <a:p>
            <a:r>
              <a:rPr lang="ja-JP" altLang="en-US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資 料</a:t>
            </a:r>
          </a:p>
        </p:txBody>
      </p:sp>
    </p:spTree>
    <p:extLst>
      <p:ext uri="{BB962C8B-B14F-4D97-AF65-F5344CB8AC3E}">
        <p14:creationId xmlns:p14="http://schemas.microsoft.com/office/powerpoint/2010/main" val="26630110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</a:lstStyle>
          <a:p>
            <a:fld id="{F0B95808-CD91-45C4-93FE-2D98F1775133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</a:lstStyle>
          <a:p>
            <a:fld id="{832FD4F6-53A3-4F67-A018-2974C282BC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91450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</a:lstStyle>
          <a:p>
            <a:fld id="{F0B95808-CD91-45C4-93FE-2D98F1775133}" type="datetimeFigureOut">
              <a:rPr kumimoji="1" lang="ja-JP" altLang="en-US" smtClean="0"/>
              <a:t>2021/2/22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</a:lstStyle>
          <a:p>
            <a:fld id="{832FD4F6-53A3-4F67-A018-2974C282BC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6774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2E6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</a:lstStyle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11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578" y="787692"/>
            <a:ext cx="8147833" cy="52826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テキスト ボックス 2"/>
          <p:cNvSpPr txBox="1"/>
          <p:nvPr/>
        </p:nvSpPr>
        <p:spPr>
          <a:xfrm>
            <a:off x="1691680" y="5293287"/>
            <a:ext cx="59046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</a:lstStyle>
          <a:p>
            <a:pPr marL="0" algn="ctr" defTabSz="914400">
              <a:buNone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600" b="0" i="0" normalizeH="0" noProof="0"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文部科学省　がん教育推進のための教材</a:t>
            </a:r>
            <a:endParaRPr kumimoji="1" lang="en-US" altLang="ja-JP" sz="160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algn="ctr" defTabSz="914400">
              <a:buNone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600" b="0" i="0" normalizeH="0" noProof="0"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kumimoji="1" lang="en-US" altLang="ja-JP" sz="1600" b="0" i="0" normalizeH="0" noProof="0"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kumimoji="1" lang="ja-JP" altLang="en-US" sz="1600" b="0" i="0" normalizeH="0" noProof="0"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がん患者の</a:t>
            </a:r>
            <a:r>
              <a:rPr kumimoji="1" lang="en-US" altLang="ja-JP" sz="1600" b="0" i="0" normalizeH="0" noProof="0"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『</a:t>
            </a:r>
            <a:r>
              <a:rPr kumimoji="1" lang="ja-JP" altLang="en-US" sz="1600" b="0" i="0" normalizeH="0" noProof="0"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生活の質</a:t>
            </a:r>
            <a:r>
              <a:rPr kumimoji="1" lang="en-US" altLang="ja-JP" sz="1600" b="0" i="0" normalizeH="0" noProof="0"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』</a:t>
            </a:r>
            <a:r>
              <a:rPr kumimoji="1" lang="ja-JP" altLang="en-US" sz="1600" b="0" i="0" normalizeH="0" noProof="0">
                <a:solidFill>
                  <a:schemeClr val="tx1">
                    <a:lumMod val="85000"/>
                    <a:lumOff val="1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」対応</a:t>
            </a:r>
            <a:endParaRPr kumimoji="1" lang="ja-JP" altLang="en-US" sz="160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D1F8CA4C-77B5-4729-8F93-54C22DB35139}"/>
              </a:ext>
            </a:extLst>
          </p:cNvPr>
          <p:cNvSpPr/>
          <p:nvPr/>
        </p:nvSpPr>
        <p:spPr>
          <a:xfrm>
            <a:off x="8675414" y="6413050"/>
            <a:ext cx="430256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kern="1200" normalizeH="0" noProof="0">
                <a:solidFill>
                  <a:srgbClr val="FFFFFF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800" b="1" i="0" kern="1200" normalizeH="0" noProof="0">
                <a:solidFill>
                  <a:schemeClr val="tx1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B779003-7578-442F-BD94-C451D153AEB9}"/>
              </a:ext>
            </a:extLst>
          </p:cNvPr>
          <p:cNvSpPr txBox="1"/>
          <p:nvPr/>
        </p:nvSpPr>
        <p:spPr>
          <a:xfrm>
            <a:off x="3131840" y="3810889"/>
            <a:ext cx="3096344" cy="132343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ja-JP" sz="8000" b="1" kern="1200" dirty="0">
                <a:solidFill>
                  <a:srgbClr val="404040"/>
                </a:solidFill>
                <a:effectLst/>
                <a:latin typeface="游明朝" panose="02020400000000000000" pitchFamily="18" charset="-128"/>
                <a:ea typeface="HGP創英角ｺﾞｼｯｸUB" panose="020B0A00000000000000" pitchFamily="50" charset="-128"/>
                <a:cs typeface="Arial" panose="020B0604020202020204" pitchFamily="34" charset="0"/>
              </a:rPr>
              <a:t>思い</a:t>
            </a:r>
            <a:endParaRPr lang="ja-JP" alt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890947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395536" y="1844824"/>
            <a:ext cx="8352928" cy="3362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ctr" defTabSz="914400" rtl="0" eaLnBrk="1" latinLnBrk="0" hangingPunct="1">
              <a:defRPr kumimoji="1" sz="4000" b="1" kern="1200">
                <a:solidFill>
                  <a:schemeClr val="accent3">
                    <a:lumMod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algn="ctr" defTabSz="914400">
              <a:lnSpc>
                <a:spcPts val="8500"/>
              </a:lnSpc>
              <a:buNone/>
              <a:defRPr kumimoji="1" sz="4000" b="1" i="0" normalizeH="0" noProof="0">
                <a:solidFill>
                  <a:srgbClr val="4F6228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r>
              <a:rPr kumimoji="1" lang="ja-JP" altLang="en-US" sz="65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がん患者は何を望み</a:t>
            </a:r>
            <a:br>
              <a:rPr kumimoji="1" lang="en-US" altLang="ja-JP" sz="65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ja-JP" altLang="en-US" sz="65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何を求めているの</a:t>
            </a:r>
            <a:endParaRPr lang="en-US" altLang="ja-JP" sz="650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algn="ctr" defTabSz="914400">
              <a:lnSpc>
                <a:spcPts val="8500"/>
              </a:lnSpc>
              <a:buNone/>
              <a:defRPr kumimoji="1" sz="4000" b="1" i="0" normalizeH="0" noProof="0">
                <a:solidFill>
                  <a:srgbClr val="4F6228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r>
              <a:rPr kumimoji="1" lang="ja-JP" altLang="en-US" sz="65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だろう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F3A8264-259F-4842-8619-97BAB76FF748}"/>
              </a:ext>
            </a:extLst>
          </p:cNvPr>
          <p:cNvSpPr/>
          <p:nvPr/>
        </p:nvSpPr>
        <p:spPr>
          <a:xfrm>
            <a:off x="8675414" y="6385340"/>
            <a:ext cx="430256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kern="1200" normalizeH="0" noProof="0">
                <a:solidFill>
                  <a:srgbClr val="FFFFFF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800" b="1" i="0" kern="1200" normalizeH="0" noProof="0">
                <a:solidFill>
                  <a:schemeClr val="tx1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</a:p>
        </p:txBody>
      </p:sp>
    </p:spTree>
    <p:extLst>
      <p:ext uri="{BB962C8B-B14F-4D97-AF65-F5344CB8AC3E}">
        <p14:creationId xmlns:p14="http://schemas.microsoft.com/office/powerpoint/2010/main" val="7915227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円/楕円 17"/>
          <p:cNvSpPr/>
          <p:nvPr/>
        </p:nvSpPr>
        <p:spPr>
          <a:xfrm>
            <a:off x="6075970" y="1608363"/>
            <a:ext cx="2904496" cy="2691445"/>
          </a:xfrm>
          <a:prstGeom prst="ellipse">
            <a:avLst/>
          </a:prstGeom>
          <a:solidFill>
            <a:srgbClr val="D5FEFF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0" y="1742775"/>
            <a:ext cx="2555776" cy="584775"/>
          </a:xfrm>
          <a:prstGeom prst="homePlate">
            <a:avLst>
              <a:gd name="adj" fmla="val 54343"/>
            </a:avLst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tIns="108000" rtlCol="0">
            <a:noAutofit/>
          </a:bodyPr>
          <a:lstStyle>
            <a:defPPr>
              <a:defRPr lang="ja-JP"/>
            </a:defPPr>
            <a:lvl1pPr marL="0" algn="ctr" defTabSz="914400" rtl="0" eaLnBrk="1" latinLnBrk="0" hangingPunct="1">
              <a:defRPr kumimoji="1" sz="4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algn="ctr" defTabSz="914400">
              <a:buNone/>
              <a:defRPr kumimoji="1" sz="4400" b="1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200" b="1" i="0" normalizeH="0" noProof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事例１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30148" y="2591910"/>
            <a:ext cx="58456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</a:lstStyle>
          <a:p>
            <a:pPr marL="457200" indent="-457200" algn="l" defTabSz="914400">
              <a:spcAft>
                <a:spcPts val="1200"/>
              </a:spcAft>
              <a:buFont typeface="Arial" panose="020B0604020202020204" pitchFamily="34" charset="0"/>
              <a:buChar char="•"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2900" b="1" i="0" normalizeH="0" noProof="0" dirty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進行したがんとわかり、抗がん剤治療を続けている。</a:t>
            </a:r>
            <a:endParaRPr lang="en-US" altLang="ja-JP" sz="29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 algn="l" defTabSz="914400">
              <a:spcAft>
                <a:spcPts val="600"/>
              </a:spcAft>
              <a:buFont typeface="Arial" panose="020B0604020202020204" pitchFamily="34" charset="0"/>
              <a:buChar char="•"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2900" b="1" i="0" normalizeH="0" noProof="0" dirty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仕事を続けるため</a:t>
            </a:r>
            <a:r>
              <a:rPr kumimoji="1" lang="ja-JP" altLang="en-US" sz="2900" b="1" i="0" spc="-1000" normalizeH="0" noProof="0" dirty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2900" b="1" i="0" normalizeH="0" noProof="0" dirty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通院しながらできる治療方法を選んだ。</a:t>
            </a:r>
            <a:endParaRPr lang="en-US" altLang="ja-JP" sz="29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30148" y="4663201"/>
            <a:ext cx="8142503" cy="16305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ja-JP"/>
            </a:defPPr>
          </a:lstStyle>
          <a:p>
            <a:pPr marL="457200" indent="-457200" algn="just" defTabSz="914400">
              <a:spcAft>
                <a:spcPts val="600"/>
              </a:spcAft>
              <a:buFont typeface="Arial" panose="020B0604020202020204" pitchFamily="34" charset="0"/>
              <a:buChar char="•"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2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子供</a:t>
            </a:r>
            <a:r>
              <a:rPr kumimoji="1" lang="ja-JP" altLang="en-US" sz="2900" b="1" i="0" normalizeH="0" noProof="0" dirty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に病気のことをどう話すか悩んでいるが、今は家族との時間を何よりも大切に過ごしたいと思っている。</a:t>
            </a:r>
          </a:p>
        </p:txBody>
      </p:sp>
      <p:grpSp>
        <p:nvGrpSpPr>
          <p:cNvPr id="3" name="グループ化 2"/>
          <p:cNvGrpSpPr>
            <a:grpSpLocks noChangeAspect="1"/>
          </p:cNvGrpSpPr>
          <p:nvPr/>
        </p:nvGrpSpPr>
        <p:grpSpPr>
          <a:xfrm>
            <a:off x="1361219" y="-26783"/>
            <a:ext cx="6667165" cy="1809524"/>
            <a:chOff x="1413971" y="-26783"/>
            <a:chExt cx="6667165" cy="1809524"/>
          </a:xfrm>
        </p:grpSpPr>
        <p:pic>
          <p:nvPicPr>
            <p:cNvPr id="22" name="Picture 2" descr="C:\Users\nakamura\Desktop\スライド文字-05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13971" y="-26783"/>
              <a:ext cx="6667165" cy="1809524"/>
            </a:xfrm>
            <a:prstGeom prst="rect">
              <a:avLst/>
            </a:prstGeom>
            <a:noFill/>
            <a:effectLst>
              <a:outerShdw blurRad="50800" dist="50800" dir="2700000" algn="tl" rotWithShape="0">
                <a:prstClr val="black">
                  <a:alpha val="2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テキスト ボックス 22"/>
            <p:cNvSpPr txBox="1"/>
            <p:nvPr/>
          </p:nvSpPr>
          <p:spPr>
            <a:xfrm>
              <a:off x="2051720" y="360704"/>
              <a:ext cx="5678168" cy="91752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252000" rIns="0" rtlCol="0" anchor="ctr"/>
            <a:lstStyle>
              <a:defPPr>
                <a:defRPr lang="ja-JP"/>
              </a:defPPr>
              <a:lvl1pPr marL="0" algn="ctr" defTabSz="914400" rtl="0" eaLnBrk="1" latinLnBrk="0" hangingPunct="1">
                <a:defRPr kumimoji="1" sz="3600" b="1" kern="12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pPr marL="0" algn="l" defTabSz="914400">
                <a:buNone/>
                <a:defRPr kumimoji="1" sz="3600" b="1" i="0" normalizeH="0" noProof="0">
                  <a:solidFill>
                    <a:srgbClr val="FFFFFF"/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defRPr>
              </a:pPr>
              <a:r>
                <a:rPr kumimoji="1" lang="ja-JP" altLang="en-US" sz="40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がん患者は何を望み、</a:t>
              </a:r>
              <a:br>
                <a:rPr kumimoji="1" lang="ja-JP" altLang="en-US" sz="40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</a:br>
              <a:r>
                <a:rPr kumimoji="1" lang="ja-JP" altLang="en-US" sz="40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何を求めているのだろう</a:t>
              </a: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395536" y="308508"/>
            <a:ext cx="1008112" cy="1067428"/>
            <a:chOff x="728192" y="921380"/>
            <a:chExt cx="1008112" cy="1067428"/>
          </a:xfrm>
        </p:grpSpPr>
        <p:sp>
          <p:nvSpPr>
            <p:cNvPr id="25" name="円/楕円 24"/>
            <p:cNvSpPr/>
            <p:nvPr/>
          </p:nvSpPr>
          <p:spPr>
            <a:xfrm>
              <a:off x="728192" y="980696"/>
              <a:ext cx="1008112" cy="1008112"/>
            </a:xfrm>
            <a:prstGeom prst="ellipse">
              <a:avLst/>
            </a:prstGeom>
            <a:solidFill>
              <a:srgbClr val="01B3B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</a:lstStyle>
            <a:p>
              <a:pPr marL="0" algn="ctr" defTabSz="914400">
                <a:buNone/>
                <a:defRPr kumimoji="1" sz="1800" b="0" i="0" normalizeH="0" noProof="0"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</a:defRPr>
              </a:pPr>
              <a:endParaRPr lang="ja-JP" altLang="en-US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741793" y="921380"/>
              <a:ext cx="971567" cy="1050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</a:lstStyle>
            <a:p>
              <a:pPr marL="0" algn="ctr" defTabSz="914400">
                <a:lnSpc>
                  <a:spcPts val="8500"/>
                </a:lnSpc>
                <a:buNone/>
                <a:defRPr kumimoji="1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6200" b="0" i="0" normalizeH="0" noProof="0">
                  <a:solidFill>
                    <a:schemeClr val="bg1"/>
                  </a:solidFill>
                  <a:uLnTx/>
                  <a:uFillTx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  <a:cs typeface="メイリオ" panose="020B0604030504040204" pitchFamily="50" charset="-128"/>
                </a:rPr>
                <a:t>Ｑ</a:t>
              </a:r>
            </a:p>
          </p:txBody>
        </p:sp>
      </p:grpSp>
      <p:sp>
        <p:nvSpPr>
          <p:cNvPr id="4" name="円/楕円 3"/>
          <p:cNvSpPr/>
          <p:nvPr/>
        </p:nvSpPr>
        <p:spPr>
          <a:xfrm>
            <a:off x="7686661" y="3573016"/>
            <a:ext cx="279240" cy="36004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endParaRPr kumimoji="1" lang="ja-JP" altLang="en-US"/>
          </a:p>
        </p:txBody>
      </p:sp>
      <p:pic>
        <p:nvPicPr>
          <p:cNvPr id="1026" name="Picture 2" descr="C:\Users\nakamura\Desktop\サタケさんイラストスライド化拡大-36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68916" y="1740914"/>
            <a:ext cx="2376264" cy="242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B549A5B-AB2B-4AAE-BB66-C20C3FFA0A69}"/>
              </a:ext>
            </a:extLst>
          </p:cNvPr>
          <p:cNvSpPr/>
          <p:nvPr/>
        </p:nvSpPr>
        <p:spPr>
          <a:xfrm>
            <a:off x="8525679" y="6255450"/>
            <a:ext cx="430256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kern="1200" normalizeH="0" noProof="0">
                <a:solidFill>
                  <a:srgbClr val="FFFFFF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800" b="1" i="0" kern="1200" normalizeH="0" noProof="0">
                <a:solidFill>
                  <a:schemeClr val="tx1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730664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7"/>
          <p:cNvSpPr txBox="1"/>
          <p:nvPr/>
        </p:nvSpPr>
        <p:spPr>
          <a:xfrm>
            <a:off x="368293" y="2437493"/>
            <a:ext cx="57573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</a:lstStyle>
          <a:p>
            <a:pPr marL="457200" indent="-457200" algn="l" defTabSz="914400">
              <a:spcAft>
                <a:spcPts val="600"/>
              </a:spcAft>
              <a:buFont typeface="Arial" panose="020B0604020202020204" pitchFamily="34" charset="0"/>
              <a:buChar char="•"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0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乳がんで胸に大きな傷が残り、自信を失って閉じこもりがちになっていた。</a:t>
            </a:r>
            <a:endParaRPr lang="en-US" altLang="ja-JP" sz="3000" b="1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68293" y="3830677"/>
            <a:ext cx="8332770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</a:lstStyle>
          <a:p>
            <a:pPr marL="457200" indent="-457200" algn="l" defTabSz="914400">
              <a:buFont typeface="Arial" panose="020B0604020202020204" pitchFamily="34" charset="0"/>
              <a:buChar char="•"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0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患者の会に入って同じ乳がんの仲間と出会い、貸切で温泉に入ることができるようになった。好きだった旅行を楽しむことができるようになった。</a:t>
            </a:r>
            <a:endParaRPr lang="en-US" altLang="ja-JP" sz="3000" b="1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457200" indent="-457200" algn="l" defTabSz="914400">
              <a:buFont typeface="Arial" panose="020B0604020202020204" pitchFamily="34" charset="0"/>
              <a:buChar char="•"/>
              <a:defRPr kumimoji="1" sz="1800" b="0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000" b="1" i="0" normalizeH="0" noProof="0">
                <a:solidFill>
                  <a:schemeClr val="tx1">
                    <a:lumMod val="75000"/>
                    <a:lumOff val="25000"/>
                  </a:schemeClr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これからも生き生きと自分らしく生きたいと思っている。</a:t>
            </a:r>
          </a:p>
        </p:txBody>
      </p:sp>
      <p:sp>
        <p:nvSpPr>
          <p:cNvPr id="25" name="円/楕円 24"/>
          <p:cNvSpPr/>
          <p:nvPr/>
        </p:nvSpPr>
        <p:spPr>
          <a:xfrm>
            <a:off x="5957833" y="1516692"/>
            <a:ext cx="2784075" cy="2382456"/>
          </a:xfrm>
          <a:prstGeom prst="ellipse">
            <a:avLst/>
          </a:prstGeom>
          <a:solidFill>
            <a:srgbClr val="D5FEFF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normalizeH="0" noProof="0">
                <a:uLnTx/>
                <a:uFillTx/>
                <a:latin typeface="Calibri"/>
                <a:ea typeface="Arial" panose="020B0604020202020204" pitchFamily="34" charset="0"/>
                <a:cs typeface="Arial" panose="020B0604020202020204" pitchFamily="34" charset="0"/>
              </a:defRPr>
            </a:pPr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0" y="1730773"/>
            <a:ext cx="2555776" cy="584775"/>
          </a:xfrm>
          <a:prstGeom prst="homePlate">
            <a:avLst>
              <a:gd name="adj" fmla="val 54343"/>
            </a:avLst>
          </a:prstGeom>
          <a:solidFill>
            <a:srgbClr val="0070C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tIns="108000" rtlCol="0">
            <a:noAutofit/>
          </a:bodyPr>
          <a:lstStyle>
            <a:defPPr>
              <a:defRPr lang="ja-JP"/>
            </a:defPPr>
            <a:lvl1pPr marL="0" algn="ctr" defTabSz="914400" rtl="0" eaLnBrk="1" latinLnBrk="0" hangingPunct="1">
              <a:defRPr kumimoji="1" sz="4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algn="ctr" defTabSz="914400">
              <a:buNone/>
              <a:defRPr kumimoji="1" sz="4400" b="1" i="0" normalizeH="0" noProof="0"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3200" b="1" i="0" normalizeH="0" noProof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事例</a:t>
            </a:r>
            <a:r>
              <a:rPr kumimoji="1" lang="en-US" altLang="ja-JP" sz="3200" b="1" i="0" normalizeH="0" noProof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ja-JP" altLang="en-US" sz="320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7" name="グループ化 26"/>
          <p:cNvGrpSpPr>
            <a:grpSpLocks noChangeAspect="1"/>
          </p:cNvGrpSpPr>
          <p:nvPr/>
        </p:nvGrpSpPr>
        <p:grpSpPr>
          <a:xfrm>
            <a:off x="1361219" y="-26783"/>
            <a:ext cx="6667165" cy="1809524"/>
            <a:chOff x="1413971" y="-26783"/>
            <a:chExt cx="6667165" cy="1809524"/>
          </a:xfrm>
        </p:grpSpPr>
        <p:pic>
          <p:nvPicPr>
            <p:cNvPr id="28" name="Picture 2" descr="C:\Users\nakamura\Desktop\スライド文字-05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413971" y="-26783"/>
              <a:ext cx="6667165" cy="1809524"/>
            </a:xfrm>
            <a:prstGeom prst="rect">
              <a:avLst/>
            </a:prstGeom>
            <a:noFill/>
            <a:effectLst>
              <a:outerShdw blurRad="50800" dist="50800" dir="2700000" algn="tl" rotWithShape="0">
                <a:prstClr val="black">
                  <a:alpha val="2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テキスト ボックス 28"/>
            <p:cNvSpPr txBox="1"/>
            <p:nvPr/>
          </p:nvSpPr>
          <p:spPr>
            <a:xfrm>
              <a:off x="2051720" y="360704"/>
              <a:ext cx="5678168" cy="917521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0" tIns="252000" rIns="0" rtlCol="0" anchor="ctr"/>
            <a:lstStyle>
              <a:defPPr>
                <a:defRPr lang="ja-JP"/>
              </a:defPPr>
              <a:lvl1pPr marL="0" algn="ctr" defTabSz="914400" rtl="0" eaLnBrk="1" latinLnBrk="0" hangingPunct="1">
                <a:defRPr kumimoji="1" sz="3600" b="1" kern="12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</a:defRPr>
              </a:lvl9pPr>
            </a:lstStyle>
            <a:p>
              <a:pPr marL="0" algn="l" defTabSz="914400">
                <a:buNone/>
                <a:defRPr kumimoji="1" sz="3600" b="1" i="0" normalizeH="0" noProof="0">
                  <a:solidFill>
                    <a:srgbClr val="FFFFFF"/>
                  </a:solidFill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defRPr>
              </a:pPr>
              <a:r>
                <a:rPr kumimoji="1" lang="ja-JP" altLang="en-US" sz="40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がん患者は何を望み、</a:t>
              </a:r>
              <a:br>
                <a:rPr kumimoji="1" lang="ja-JP" altLang="en-US" sz="40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</a:br>
              <a:r>
                <a:rPr kumimoji="1" lang="ja-JP" altLang="en-US" sz="4000" b="1" i="0" normalizeH="0" noProof="0" dirty="0"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何を求めているのだろう</a:t>
              </a: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395536" y="308508"/>
            <a:ext cx="1008112" cy="1067428"/>
            <a:chOff x="728192" y="921380"/>
            <a:chExt cx="1008112" cy="1067428"/>
          </a:xfrm>
        </p:grpSpPr>
        <p:sp>
          <p:nvSpPr>
            <p:cNvPr id="31" name="円/楕円 30"/>
            <p:cNvSpPr/>
            <p:nvPr/>
          </p:nvSpPr>
          <p:spPr>
            <a:xfrm>
              <a:off x="728192" y="980696"/>
              <a:ext cx="1008112" cy="1008112"/>
            </a:xfrm>
            <a:prstGeom prst="ellipse">
              <a:avLst/>
            </a:prstGeom>
            <a:solidFill>
              <a:srgbClr val="01B3B7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</a:lstStyle>
            <a:p>
              <a:pPr marL="0" algn="ctr" defTabSz="914400">
                <a:buNone/>
                <a:defRPr kumimoji="1" sz="1800" b="0" i="0" normalizeH="0" noProof="0"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</a:defRPr>
              </a:pPr>
              <a:endParaRPr lang="ja-JP" altLang="en-US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741793" y="921380"/>
              <a:ext cx="971567" cy="10505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</a:lstStyle>
            <a:p>
              <a:pPr marL="0" algn="ctr" defTabSz="914400">
                <a:lnSpc>
                  <a:spcPts val="8500"/>
                </a:lnSpc>
                <a:buNone/>
                <a:defRPr kumimoji="1" sz="1800" b="0" i="0" normalizeH="0" noProof="0">
                  <a:uLnTx/>
                  <a:uFillTx/>
                  <a:latin typeface="+mn-lt"/>
                  <a:ea typeface="+mn-ea"/>
                  <a:cs typeface="+mn-cs"/>
                </a:defRPr>
              </a:pPr>
              <a:r>
                <a:rPr kumimoji="1" lang="ja-JP" altLang="en-US" sz="6200" b="0" i="0" normalizeH="0" noProof="0">
                  <a:solidFill>
                    <a:schemeClr val="bg1"/>
                  </a:solidFill>
                  <a:uLnTx/>
                  <a:uFillTx/>
                  <a:latin typeface="HGS創英角ｺﾞｼｯｸUB" panose="020B0900000000000000" pitchFamily="50" charset="-128"/>
                  <a:ea typeface="HGS創英角ｺﾞｼｯｸUB" panose="020B0900000000000000" pitchFamily="50" charset="-128"/>
                  <a:cs typeface="メイリオ" panose="020B0604030504040204" pitchFamily="50" charset="-128"/>
                </a:rPr>
                <a:t>Ｑ</a:t>
              </a:r>
            </a:p>
          </p:txBody>
        </p:sp>
      </p:grpSp>
      <p:pic>
        <p:nvPicPr>
          <p:cNvPr id="2050" name="Picture 2" descr="C:\Users\nakamura\Desktop\サタケさんイラストスライド化拡大-35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5628" y="1604993"/>
            <a:ext cx="2367048" cy="2075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DEF19E9-0B48-438B-A219-F2677610D2EA}"/>
              </a:ext>
            </a:extLst>
          </p:cNvPr>
          <p:cNvSpPr/>
          <p:nvPr/>
        </p:nvSpPr>
        <p:spPr>
          <a:xfrm>
            <a:off x="8525679" y="6255450"/>
            <a:ext cx="430256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kern="1200" normalizeH="0" noProof="0">
                <a:solidFill>
                  <a:srgbClr val="FFFFFF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800" b="1" i="0" kern="1200" normalizeH="0" noProof="0">
                <a:solidFill>
                  <a:schemeClr val="tx1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４</a:t>
            </a:r>
          </a:p>
        </p:txBody>
      </p:sp>
    </p:spTree>
    <p:extLst>
      <p:ext uri="{BB962C8B-B14F-4D97-AF65-F5344CB8AC3E}">
        <p14:creationId xmlns:p14="http://schemas.microsoft.com/office/powerpoint/2010/main" val="38653048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07504" y="248003"/>
            <a:ext cx="892899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ctr" defTabSz="914400" rtl="0" eaLnBrk="1" latinLnBrk="0" hangingPunct="1">
              <a:defRPr kumimoji="1" sz="4400" b="1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lvl1pPr>
          </a:lstStyle>
          <a:p>
            <a:pPr marL="0" algn="ctr" defTabSz="914400">
              <a:buNone/>
              <a:defRPr kumimoji="1" sz="4400" b="1" i="0" normalizeH="0" noProof="0">
                <a:solidFill>
                  <a:srgbClr val="FFFFFF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defRPr>
            </a:pPr>
            <a:r>
              <a:rPr kumimoji="1" lang="ja-JP" altLang="en-US" sz="4300" b="1" i="0" spc="-150" normalizeH="0" noProof="0">
                <a:solidFill>
                  <a:srgbClr val="FFFFFF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がん患者の「生活の質」</a:t>
            </a:r>
          </a:p>
        </p:txBody>
      </p:sp>
      <p:grpSp>
        <p:nvGrpSpPr>
          <p:cNvPr id="4" name="グループ化 3"/>
          <p:cNvGrpSpPr/>
          <p:nvPr/>
        </p:nvGrpSpPr>
        <p:grpSpPr>
          <a:xfrm>
            <a:off x="375326" y="2611935"/>
            <a:ext cx="2091716" cy="1995778"/>
            <a:chOff x="286136" y="2583511"/>
            <a:chExt cx="2091716" cy="1995778"/>
          </a:xfrm>
        </p:grpSpPr>
        <p:sp>
          <p:nvSpPr>
            <p:cNvPr id="17" name="円/楕円 16"/>
            <p:cNvSpPr/>
            <p:nvPr/>
          </p:nvSpPr>
          <p:spPr>
            <a:xfrm>
              <a:off x="286136" y="2583511"/>
              <a:ext cx="2091716" cy="1995778"/>
            </a:xfrm>
            <a:prstGeom prst="ellipse">
              <a:avLst/>
            </a:prstGeom>
            <a:solidFill>
              <a:srgbClr val="D5FEFF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</a:lstStyle>
            <a:p>
              <a:pPr marL="0" algn="ctr" defTabSz="914400">
                <a:buNone/>
                <a:defRPr kumimoji="1" sz="1800" b="0" i="0" normalizeH="0" noProof="0"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</a:defRPr>
              </a:pPr>
              <a:endParaRPr kumimoji="1" lang="ja-JP" altLang="en-US"/>
            </a:p>
          </p:txBody>
        </p:sp>
        <p:pic>
          <p:nvPicPr>
            <p:cNvPr id="18" name="Picture 2" descr="C:\Users\nakamura\Desktop\サタケさんイラストスライド化拡大-35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23278" y="2761797"/>
              <a:ext cx="1869114" cy="16392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4" name="テキスト ボックス 23"/>
          <p:cNvSpPr txBox="1"/>
          <p:nvPr/>
        </p:nvSpPr>
        <p:spPr>
          <a:xfrm>
            <a:off x="1429969" y="1167953"/>
            <a:ext cx="6275678" cy="2554545"/>
          </a:xfrm>
          <a:prstGeom prst="roundRect">
            <a:avLst>
              <a:gd name="adj" fmla="val 0"/>
            </a:avLst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ctr" defTabSz="914400" rtl="0" eaLnBrk="1" latinLnBrk="0" hangingPunct="1">
              <a:defRPr kumimoji="1" sz="4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algn="ctr" defTabSz="914400">
              <a:buNone/>
              <a:defRPr kumimoji="1" sz="4000" b="1" i="0" normalizeH="0" noProof="0">
                <a:solidFill>
                  <a:srgbClr val="40404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r>
              <a:rPr kumimoji="1" lang="ja-JP" altLang="en-US" sz="4000" b="1" i="0" normalizeH="0" noProof="0" dirty="0">
                <a:solidFill>
                  <a:srgbClr val="40404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一人一人の生き方が</a:t>
            </a:r>
            <a:br>
              <a:rPr kumimoji="1" lang="en-US" altLang="ja-JP" sz="4000" b="1" i="0" normalizeH="0" noProof="0" dirty="0">
                <a:solidFill>
                  <a:srgbClr val="40404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ja-JP" altLang="en-US" sz="4000" b="1" i="0" normalizeH="0" noProof="0" dirty="0">
                <a:solidFill>
                  <a:srgbClr val="40404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異なる</a:t>
            </a:r>
            <a:r>
              <a:rPr kumimoji="1" lang="ja-JP" altLang="en-US" sz="4000" b="1" i="0" normalizeH="0" noProof="0">
                <a:solidFill>
                  <a:srgbClr val="40404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ように、</a:t>
            </a:r>
            <a:br>
              <a:rPr kumimoji="1" lang="en-US" altLang="ja-JP" sz="4000" b="1" i="0" normalizeH="0" noProof="0" dirty="0">
                <a:solidFill>
                  <a:srgbClr val="40404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ja-JP" altLang="en-US" sz="4000" b="1" i="0" normalizeH="0" noProof="0" dirty="0">
                <a:solidFill>
                  <a:srgbClr val="40404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がんへの向き合い方も</a:t>
            </a:r>
            <a:br>
              <a:rPr kumimoji="1" lang="en-US" altLang="ja-JP" sz="4000" b="1" i="0" normalizeH="0" noProof="0" dirty="0">
                <a:solidFill>
                  <a:srgbClr val="40404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ja-JP" altLang="en-US" sz="4000" b="1" i="0" normalizeH="0" noProof="0" dirty="0">
                <a:solidFill>
                  <a:srgbClr val="40404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人それぞれ</a:t>
            </a:r>
            <a:endParaRPr lang="en-US" altLang="ja-JP" sz="300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6718385" y="2365959"/>
            <a:ext cx="2163966" cy="2118184"/>
            <a:chOff x="6749882" y="1804563"/>
            <a:chExt cx="2163966" cy="2118184"/>
          </a:xfrm>
        </p:grpSpPr>
        <p:sp>
          <p:nvSpPr>
            <p:cNvPr id="14" name="円/楕円 13"/>
            <p:cNvSpPr/>
            <p:nvPr/>
          </p:nvSpPr>
          <p:spPr>
            <a:xfrm>
              <a:off x="6749882" y="1804563"/>
              <a:ext cx="2163966" cy="2095425"/>
            </a:xfrm>
            <a:prstGeom prst="ellipse">
              <a:avLst/>
            </a:prstGeom>
            <a:solidFill>
              <a:srgbClr val="D5FEFF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</a:lstStyle>
            <a:p>
              <a:pPr marL="0" algn="ctr" defTabSz="914400">
                <a:buNone/>
                <a:defRPr kumimoji="1" sz="1800" b="0" i="0" normalizeH="0" noProof="0">
                  <a:uLnTx/>
                  <a:uFillTx/>
                  <a:latin typeface="Calibri"/>
                  <a:ea typeface="Arial" panose="020B0604020202020204" pitchFamily="34" charset="0"/>
                  <a:cs typeface="Arial" panose="020B0604020202020204" pitchFamily="34" charset="0"/>
                </a:defRPr>
              </a:pPr>
              <a:endParaRPr kumimoji="1" lang="ja-JP" altLang="en-US"/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6991697" y="2125401"/>
              <a:ext cx="1760250" cy="1797346"/>
              <a:chOff x="6991697" y="2125401"/>
              <a:chExt cx="1760250" cy="1797346"/>
            </a:xfrm>
          </p:grpSpPr>
          <p:sp>
            <p:nvSpPr>
              <p:cNvPr id="2" name="円/楕円 1"/>
              <p:cNvSpPr/>
              <p:nvPr/>
            </p:nvSpPr>
            <p:spPr>
              <a:xfrm>
                <a:off x="8074116" y="3494118"/>
                <a:ext cx="216024" cy="16468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ja-JP"/>
                </a:defPPr>
              </a:lstStyle>
              <a:p>
                <a:pPr marL="0" algn="ctr" defTabSz="914400">
                  <a:buNone/>
                  <a:defRPr kumimoji="1" sz="1800" b="0" i="0" normalizeH="0" noProof="0">
                    <a:uLnTx/>
                    <a:uFillTx/>
                    <a:latin typeface="Calibri"/>
                    <a:ea typeface="Arial" panose="020B0604020202020204" pitchFamily="34" charset="0"/>
                    <a:cs typeface="Arial" panose="020B0604020202020204" pitchFamily="34" charset="0"/>
                  </a:defRPr>
                </a:pPr>
                <a:endParaRPr kumimoji="1" lang="ja-JP" altLang="en-US"/>
              </a:p>
            </p:txBody>
          </p:sp>
          <p:pic>
            <p:nvPicPr>
              <p:cNvPr id="16" name="Picture 2" descr="C:\Users\nakamura\Desktop\サタケさんイラストスライド化拡大-36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6991697" y="2125401"/>
                <a:ext cx="1760250" cy="179734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8" name="テキスト ボックス 7"/>
          <p:cNvSpPr txBox="1"/>
          <p:nvPr/>
        </p:nvSpPr>
        <p:spPr>
          <a:xfrm>
            <a:off x="539552" y="4346187"/>
            <a:ext cx="8064896" cy="2120118"/>
          </a:xfrm>
          <a:prstGeom prst="roundRect">
            <a:avLst>
              <a:gd name="adj" fmla="val 14464"/>
            </a:avLst>
          </a:prstGeom>
          <a:solidFill>
            <a:srgbClr val="E1FEFF">
              <a:alpha val="90000"/>
            </a:srgbClr>
          </a:solidFill>
          <a:ln w="76200">
            <a:solidFill>
              <a:srgbClr val="0070C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tIns="252000" rtlCol="0" anchor="ctr" anchorCtr="0">
            <a:noAutofit/>
          </a:bodyPr>
          <a:lstStyle>
            <a:defPPr>
              <a:defRPr lang="ja-JP"/>
            </a:defPPr>
            <a:lvl1pPr marL="0" algn="ctr" defTabSz="914400" rtl="0" eaLnBrk="1" latinLnBrk="0" hangingPunct="1">
              <a:defRPr kumimoji="1" sz="4800" b="1" kern="1200">
                <a:solidFill>
                  <a:srgbClr val="0070C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algn="ctr" defTabSz="914400">
              <a:buNone/>
              <a:defRPr kumimoji="1" sz="4800" b="1" i="0" normalizeH="0" noProof="0">
                <a:solidFill>
                  <a:srgbClr val="0070C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r>
              <a:rPr kumimoji="1" lang="ja-JP" altLang="en-US" sz="3600" b="1" i="0" normalizeH="0" noProof="0">
                <a:solidFill>
                  <a:srgbClr val="0070C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自分らしく生きられるよう</a:t>
            </a:r>
            <a:br>
              <a:rPr kumimoji="1" lang="en-US" altLang="ja-JP" sz="3600" b="1" i="0" normalizeH="0" noProof="0">
                <a:solidFill>
                  <a:srgbClr val="0070C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ja-JP" altLang="en-US" sz="4400" b="1" i="0" normalizeH="0" noProof="0">
                <a:solidFill>
                  <a:srgbClr val="0070C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生活の質</a:t>
            </a:r>
            <a:r>
              <a:rPr kumimoji="1" lang="ja-JP" altLang="en-US" sz="3000" b="1" i="0" spc="-150" normalizeH="0" noProof="0">
                <a:solidFill>
                  <a:srgbClr val="0070C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（クオリティ・オブ・ライフ）</a:t>
            </a:r>
          </a:p>
          <a:p>
            <a:pPr marL="0" algn="ctr" defTabSz="914400">
              <a:buNone/>
              <a:defRPr kumimoji="1" sz="4800" b="1" i="0" normalizeH="0" noProof="0">
                <a:solidFill>
                  <a:srgbClr val="0070C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pPr>
            <a:r>
              <a:rPr kumimoji="1" lang="ja-JP" altLang="en-US" sz="4400" b="1" i="0" normalizeH="0" noProof="0">
                <a:solidFill>
                  <a:srgbClr val="0070C0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の維持・向上が大切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A89BB57-B128-4893-A0BF-978DE53B380F}"/>
              </a:ext>
            </a:extLst>
          </p:cNvPr>
          <p:cNvSpPr/>
          <p:nvPr/>
        </p:nvSpPr>
        <p:spPr>
          <a:xfrm>
            <a:off x="8479805" y="6374462"/>
            <a:ext cx="430256" cy="40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1pPr>
            <a:lvl2pPr marL="457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2pPr>
            <a:lvl3pPr marL="914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3pPr>
            <a:lvl4pPr marL="1371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4pPr>
            <a:lvl5pPr marL="18288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5pPr>
            <a:lvl6pPr marL="22860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6pPr>
            <a:lvl7pPr marL="27432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7pPr>
            <a:lvl8pPr marL="32004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8pPr>
            <a:lvl9pPr marL="365760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1" sz="1800" b="0" i="0" u="none" strike="noStrike" kern="1200" cap="none" spc="0" normalizeH="0" baseline="0" noProof="0">
                <a:solidFill>
                  <a:schemeClr val="lt1"/>
                </a:solidFill>
                <a:uLnTx/>
                <a:uFillTx/>
                <a:latin typeface="+mn-lt"/>
                <a:ea typeface="+mn-ea"/>
                <a:cs typeface="+mn-cs"/>
                <a:sym typeface="Wingdings"/>
              </a:defRPr>
            </a:lvl9pPr>
          </a:lstStyle>
          <a:p>
            <a:pPr marL="0" algn="ctr" defTabSz="914400">
              <a:buNone/>
              <a:defRPr kumimoji="1" sz="1800" b="0" i="0" kern="1200" normalizeH="0" noProof="0">
                <a:solidFill>
                  <a:srgbClr val="FFFFFF"/>
                </a:solidFill>
                <a:uLnTx/>
                <a:uFillTx/>
                <a:latin typeface="+mn-lt"/>
                <a:ea typeface="+mn-ea"/>
                <a:cs typeface="+mn-cs"/>
              </a:defRPr>
            </a:pPr>
            <a:r>
              <a:rPr kumimoji="1" lang="ja-JP" altLang="en-US" sz="1800" b="1" i="0" kern="1200" normalizeH="0" noProof="0">
                <a:solidFill>
                  <a:schemeClr val="tx1"/>
                </a:solidFill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endParaRPr kumimoji="1" lang="ja-JP" altLang="en-US" b="1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311679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  <p:cond evt="onBegin" delay="0">
                          <p:tn val="11"/>
                        </p:cond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8813"/>
  <p:tag name="AS_OS" val="Microsoft Windows NT 6.2.9200.0"/>
  <p:tag name="AS_RELEASE_DATE" val="2018.03.09"/>
  <p:tag name="AS_TITLE" val="Aspose.Slides for .NET 3.5 Client Profile"/>
  <p:tag name="AS_VERSION" val="18.2.1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anose="020B0604020202020204" pitchFamily="34" charset="0"/>
        <a:cs typeface="Arial" panose="020B0604020202020204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anose="020B0604020202020204" pitchFamily="34" charset="0"/>
        <a:cs typeface="Arial" panose="020B0604020202020204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 panose="020B0604020202020204" pitchFamily="34" charset="0"/>
        <a:cs typeface="Arial" panose="020B0604020202020204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 panose="020B0604020202020204" pitchFamily="34" charset="0"/>
        <a:cs typeface="Arial" panose="020B0604020202020204" pitchFamily="34" charset="0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243</Words>
  <Application>Microsoft Office PowerPoint</Application>
  <PresentationFormat>画面に合わせる (4:3)</PresentationFormat>
  <Paragraphs>28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HGS創英角ｺﾞｼｯｸUB</vt:lpstr>
      <vt:lpstr>ＭＳ Ｐゴシック</vt:lpstr>
      <vt:lpstr>メイリオ</vt:lpstr>
      <vt:lpstr>游明朝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三好綾</dc:creator>
  <cp:lastModifiedBy>事務局</cp:lastModifiedBy>
  <cp:revision>6</cp:revision>
  <cp:lastPrinted>2021-01-20T15:23:26Z</cp:lastPrinted>
  <dcterms:created xsi:type="dcterms:W3CDTF">2021-01-20T06:23:26Z</dcterms:created>
  <dcterms:modified xsi:type="dcterms:W3CDTF">2021-02-21T17:55:54Z</dcterms:modified>
</cp:coreProperties>
</file>