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16"/>
  </p:notesMasterIdLst>
  <p:sldIdLst>
    <p:sldId id="259" r:id="rId2"/>
    <p:sldId id="262" r:id="rId3"/>
    <p:sldId id="265" r:id="rId4"/>
    <p:sldId id="268" r:id="rId5"/>
    <p:sldId id="271" r:id="rId6"/>
    <p:sldId id="274" r:id="rId7"/>
    <p:sldId id="277" r:id="rId8"/>
    <p:sldId id="280" r:id="rId9"/>
    <p:sldId id="283" r:id="rId10"/>
    <p:sldId id="286" r:id="rId11"/>
    <p:sldId id="289" r:id="rId12"/>
    <p:sldId id="292" r:id="rId13"/>
    <p:sldId id="295" r:id="rId14"/>
    <p:sldId id="298" r:id="rId15"/>
  </p:sldIdLst>
  <p:sldSz cx="9144000" cy="6858000" type="screen4x3"/>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0"/>
    <p:restoredTop sz="0"/>
  </p:normalViewPr>
  <p:slideViewPr>
    <p:cSldViewPr>
      <p:cViewPr>
        <p:scale>
          <a:sx n="80" d="100"/>
          <a:sy n="80" d="100"/>
        </p:scale>
        <p:origin x="168" y="-568"/>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4341443" cy="344408"/>
          </a:xfrm>
          <a:prstGeom prst="rect">
            <a:avLst/>
          </a:prstGeom>
        </p:spPr>
        <p:txBody>
          <a:bodyPr vert="horz" lIns="93113" tIns="46557" rIns="93113" bIns="46557" rtlCol="0"/>
          <a:lstStyle>
            <a:lvl1pPr algn="l">
              <a:defRPr sz="1200"/>
            </a:lvl1pPr>
          </a:lstStyle>
          <a:p>
            <a:endParaRPr kumimoji="1" lang="ja-JP" altLang="en-US"/>
          </a:p>
        </p:txBody>
      </p:sp>
      <p:sp>
        <p:nvSpPr>
          <p:cNvPr id="3" name="日付プレースホルダー 2"/>
          <p:cNvSpPr>
            <a:spLocks noGrp="1"/>
          </p:cNvSpPr>
          <p:nvPr>
            <p:ph type="dt" idx="1"/>
          </p:nvPr>
        </p:nvSpPr>
        <p:spPr>
          <a:xfrm>
            <a:off x="5674952" y="0"/>
            <a:ext cx="4341443" cy="344408"/>
          </a:xfrm>
          <a:prstGeom prst="rect">
            <a:avLst/>
          </a:prstGeom>
        </p:spPr>
        <p:txBody>
          <a:bodyPr vert="horz" lIns="93113" tIns="46557" rIns="93113" bIns="46557" rtlCol="0"/>
          <a:lstStyle>
            <a:lvl1pPr algn="r">
              <a:defRPr sz="1200"/>
            </a:lvl1pPr>
          </a:lstStyle>
          <a:p>
            <a:fld id="{571B7898-C192-4165-927E-DA37FA6FD7A2}" type="datetimeFigureOut">
              <a:rPr kumimoji="1" lang="ja-JP" altLang="en-US" smtClean="0"/>
              <a:t>2021/2/22</a:t>
            </a:fld>
            <a:endParaRPr kumimoji="1" lang="ja-JP" altLang="en-US"/>
          </a:p>
        </p:txBody>
      </p:sp>
      <p:sp>
        <p:nvSpPr>
          <p:cNvPr id="4" name="スライド イメージ プレースホルダー 3"/>
          <p:cNvSpPr>
            <a:spLocks noGrp="1" noRot="1" noChangeAspect="1"/>
          </p:cNvSpPr>
          <p:nvPr>
            <p:ph type="sldImg" idx="2"/>
          </p:nvPr>
        </p:nvSpPr>
        <p:spPr>
          <a:xfrm>
            <a:off x="3287713" y="515938"/>
            <a:ext cx="3443287" cy="2584450"/>
          </a:xfrm>
          <a:prstGeom prst="rect">
            <a:avLst/>
          </a:prstGeom>
          <a:noFill/>
          <a:ln w="12700">
            <a:solidFill>
              <a:prstClr val="black"/>
            </a:solidFill>
          </a:ln>
        </p:spPr>
      </p:sp>
      <p:sp>
        <p:nvSpPr>
          <p:cNvPr id="5" name="ノート プレースホルダー 4"/>
          <p:cNvSpPr>
            <a:spLocks noGrp="1"/>
          </p:cNvSpPr>
          <p:nvPr>
            <p:ph type="body" sz="quarter" idx="3"/>
          </p:nvPr>
        </p:nvSpPr>
        <p:spPr>
          <a:xfrm>
            <a:off x="1001872" y="3271879"/>
            <a:ext cx="8014970" cy="3099673"/>
          </a:xfrm>
          <a:prstGeom prst="rect">
            <a:avLst/>
          </a:prstGeom>
        </p:spPr>
        <p:txBody>
          <a:bodyPr vert="horz" lIns="93113" tIns="46557" rIns="93113" bIns="4655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6542560"/>
            <a:ext cx="4341443" cy="344408"/>
          </a:xfrm>
          <a:prstGeom prst="rect">
            <a:avLst/>
          </a:prstGeom>
        </p:spPr>
        <p:txBody>
          <a:bodyPr vert="horz" lIns="93113" tIns="46557" rIns="93113" bIns="4655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74952" y="6542560"/>
            <a:ext cx="4341443" cy="344408"/>
          </a:xfrm>
          <a:prstGeom prst="rect">
            <a:avLst/>
          </a:prstGeom>
        </p:spPr>
        <p:txBody>
          <a:bodyPr vert="horz" lIns="93113" tIns="46557" rIns="93113" bIns="46557" rtlCol="0" anchor="b"/>
          <a:lstStyle>
            <a:lvl1pPr algn="r">
              <a:defRPr sz="1200"/>
            </a:lvl1pPr>
          </a:lstStyle>
          <a:p>
            <a:fld id="{96BBB197-2DF4-4E91-A988-03D69B58B699}" type="slidenum">
              <a:rPr kumimoji="1" lang="ja-JP" altLang="en-US" smtClean="0"/>
              <a:t>‹#›</a:t>
            </a:fld>
            <a:endParaRPr kumimoji="1" lang="ja-JP" altLang="en-US"/>
          </a:p>
        </p:txBody>
      </p:sp>
    </p:spTree>
    <p:extLst>
      <p:ext uri="{BB962C8B-B14F-4D97-AF65-F5344CB8AC3E}">
        <p14:creationId xmlns:p14="http://schemas.microsoft.com/office/powerpoint/2010/main" val="23666466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14</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8" name="正方形/長方形 7"/>
          <p:cNvSpPr/>
          <p:nvPr userDrawn="1"/>
        </p:nvSpPr>
        <p:spPr>
          <a:xfrm>
            <a:off x="0" y="0"/>
            <a:ext cx="9144000" cy="6858000"/>
          </a:xfrm>
          <a:prstGeom prst="rect">
            <a:avLst/>
          </a:prstGeom>
          <a:solidFill>
            <a:srgbClr val="01B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30464127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defPPr>
              <a:defRPr lang="ja-JP"/>
            </a:defPPr>
          </a:lstStyle>
          <a:p>
            <a:fld id="{F0B95808-CD91-45C4-93FE-2D98F1775133}" type="datetimeFigureOut">
              <a:rPr kumimoji="1" lang="ja-JP" altLang="en-US" smtClean="0"/>
              <a:t>2021/2/22</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defPPr>
              <a:defRPr lang="ja-JP"/>
            </a:defP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defPPr>
              <a:defRPr lang="ja-JP"/>
            </a:defPPr>
          </a:lstStyle>
          <a:p>
            <a:fld id="{832FD4F6-53A3-4F67-A018-2974C282BC24}" type="slidenum">
              <a:rPr kumimoji="1" lang="ja-JP" altLang="en-US" smtClean="0"/>
              <a:t>‹#›</a:t>
            </a:fld>
            <a:endParaRPr kumimoji="1" lang="ja-JP" altLang="en-US"/>
          </a:p>
        </p:txBody>
      </p:sp>
    </p:spTree>
    <p:extLst>
      <p:ext uri="{BB962C8B-B14F-4D97-AF65-F5344CB8AC3E}">
        <p14:creationId xmlns:p14="http://schemas.microsoft.com/office/powerpoint/2010/main" val="63588720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defPPr>
              <a:defRPr lang="ja-JP"/>
            </a:defPPr>
          </a:lstStyle>
          <a:p>
            <a:fld id="{F0B95808-CD91-45C4-93FE-2D98F1775133}" type="datetimeFigureOut">
              <a:rPr kumimoji="1" lang="ja-JP" altLang="en-US" smtClean="0"/>
              <a:t>2021/2/22</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defPPr>
              <a:defRPr lang="ja-JP"/>
            </a:defP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defPPr>
              <a:defRPr lang="ja-JP"/>
            </a:defPPr>
          </a:lstStyle>
          <a:p>
            <a:fld id="{832FD4F6-53A3-4F67-A018-2974C282BC24}" type="slidenum">
              <a:rPr kumimoji="1" lang="ja-JP" altLang="en-US" smtClean="0"/>
              <a:t>‹#›</a:t>
            </a:fld>
            <a:endParaRPr kumimoji="1" lang="ja-JP" altLang="en-US"/>
          </a:p>
        </p:txBody>
      </p:sp>
    </p:spTree>
    <p:extLst>
      <p:ext uri="{BB962C8B-B14F-4D97-AF65-F5344CB8AC3E}">
        <p14:creationId xmlns:p14="http://schemas.microsoft.com/office/powerpoint/2010/main" val="74918745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278" y="476672"/>
            <a:ext cx="8461444" cy="6209608"/>
          </a:xfrm>
          <a:prstGeom prst="rect">
            <a:avLst/>
          </a:prstGeom>
        </p:spPr>
      </p:pic>
    </p:spTree>
    <p:extLst>
      <p:ext uri="{BB962C8B-B14F-4D97-AF65-F5344CB8AC3E}">
        <p14:creationId xmlns:p14="http://schemas.microsoft.com/office/powerpoint/2010/main" val="392090687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7" name="正方形/長方形 6"/>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p>
        </p:txBody>
      </p:sp>
      <p:sp>
        <p:nvSpPr>
          <p:cNvPr id="8" name="メモ 7"/>
          <p:cNvSpPr/>
          <p:nvPr userDrawn="1"/>
        </p:nvSpPr>
        <p:spPr>
          <a:xfrm>
            <a:off x="467544" y="-171401"/>
            <a:ext cx="8208912" cy="1152129"/>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238823577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8" name="正方形/長方形 7"/>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p>
        </p:txBody>
      </p:sp>
      <p:sp>
        <p:nvSpPr>
          <p:cNvPr id="9" name="メモ 8"/>
          <p:cNvSpPr/>
          <p:nvPr userDrawn="1"/>
        </p:nvSpPr>
        <p:spPr>
          <a:xfrm>
            <a:off x="467544" y="-99391"/>
            <a:ext cx="8208912" cy="1800200"/>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297403224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Tree>
    <p:extLst>
      <p:ext uri="{BB962C8B-B14F-4D97-AF65-F5344CB8AC3E}">
        <p14:creationId xmlns:p14="http://schemas.microsoft.com/office/powerpoint/2010/main" val="84880054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6" name="正方形/長方形 5"/>
          <p:cNvSpPr/>
          <p:nvPr userDrawn="1"/>
        </p:nvSpPr>
        <p:spPr>
          <a:xfrm>
            <a:off x="-18008" y="0"/>
            <a:ext cx="9162008" cy="6873528"/>
          </a:xfrm>
          <a:prstGeom prst="rect">
            <a:avLst/>
          </a:prstGeom>
          <a:solidFill>
            <a:srgbClr val="FCD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pic>
        <p:nvPicPr>
          <p:cNvPr id="7" name="図 6"/>
          <p:cNvPicPr>
            <a:picLocks noChangeAspect="1"/>
          </p:cNvPicPr>
          <p:nvPr userDrawn="1"/>
        </p:nvPicPr>
        <p:blipFill>
          <a:blip r:embed="rId2">
            <a:extLst>
              <a:ext uri="{28A0092B-C50C-407E-A947-70E740481C1C}">
                <a14:useLocalDpi xmlns:a14="http://schemas.microsoft.com/office/drawing/2010/main" val="0"/>
              </a:ext>
            </a:extLst>
          </a:blip>
          <a:srcRect b="6061"/>
          <a:stretch>
            <a:fillRect/>
          </a:stretch>
        </p:blipFill>
        <p:spPr>
          <a:xfrm>
            <a:off x="-46146" y="191295"/>
            <a:ext cx="8938626" cy="6696744"/>
          </a:xfrm>
          <a:prstGeom prst="rect">
            <a:avLst/>
          </a:prstGeom>
          <a:effectLst>
            <a:outerShdw blurRad="50800" dist="38100" dir="2700000" algn="tl" rotWithShape="0">
              <a:prstClr val="black">
                <a:alpha val="24000"/>
              </a:prstClr>
            </a:outerShdw>
          </a:effectLst>
        </p:spPr>
      </p:pic>
    </p:spTree>
    <p:extLst>
      <p:ext uri="{BB962C8B-B14F-4D97-AF65-F5344CB8AC3E}">
        <p14:creationId xmlns:p14="http://schemas.microsoft.com/office/powerpoint/2010/main" val="216456947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Freeform 11"/>
          <p:cNvSpPr/>
          <p:nvPr userDrawn="1"/>
        </p:nvSpPr>
        <p:spPr bwMode="auto">
          <a:xfrm flipV="1">
            <a:off x="58" y="234597"/>
            <a:ext cx="1475598" cy="74613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rgbClr val="00B050"/>
          </a:solidFill>
          <a:ln>
            <a:noFill/>
          </a:ln>
        </p:spPr>
        <p:txBody>
          <a:bodyPr/>
          <a:lstStyle>
            <a:defPPr>
              <a:defRPr lang="ja-JP"/>
            </a:defPPr>
          </a:lstStyle>
          <a:p>
            <a:endParaRPr lang="ja-JP" altLang="en-US" b="1">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6" name="正方形/長方形 5"/>
          <p:cNvSpPr/>
          <p:nvPr userDrawn="1"/>
        </p:nvSpPr>
        <p:spPr>
          <a:xfrm>
            <a:off x="251520" y="1196752"/>
            <a:ext cx="8640960" cy="5938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
        <p:nvSpPr>
          <p:cNvPr id="7" name="正方形/長方形 6"/>
          <p:cNvSpPr/>
          <p:nvPr userDrawn="1"/>
        </p:nvSpPr>
        <p:spPr>
          <a:xfrm>
            <a:off x="183704" y="385500"/>
            <a:ext cx="1021433" cy="523220"/>
          </a:xfrm>
          <a:prstGeom prst="rect">
            <a:avLst/>
          </a:prstGeom>
        </p:spPr>
        <p:txBody>
          <a:bodyPr wrap="none">
            <a:spAutoFit/>
          </a:bodyPr>
          <a:lstStyle>
            <a:defPPr>
              <a:defRPr lang="ja-JP"/>
            </a:defPPr>
          </a:lstStyle>
          <a:p>
            <a:r>
              <a:rPr lang="ja-JP" altLang="en-US" sz="2800" b="1">
                <a:solidFill>
                  <a:schemeClr val="bg1"/>
                </a:solidFill>
                <a:latin typeface="メイリオ" panose="020B0604030504040204" pitchFamily="50" charset="-128"/>
                <a:ea typeface="メイリオ" panose="020B0604030504040204" pitchFamily="50" charset="-128"/>
              </a:rPr>
              <a:t>資 料</a:t>
            </a:r>
          </a:p>
        </p:txBody>
      </p:sp>
    </p:spTree>
    <p:extLst>
      <p:ext uri="{BB962C8B-B14F-4D97-AF65-F5344CB8AC3E}">
        <p14:creationId xmlns:p14="http://schemas.microsoft.com/office/powerpoint/2010/main" val="26630110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付きの&#10;コンテンツ">
    <p:spTree>
      <p:nvGrpSpPr>
        <p:cNvPr id="1" name=""/>
        <p:cNvGrpSpPr/>
        <p:nvPr/>
      </p:nvGrpSpPr>
      <p:grpSpPr>
        <a:xfrm>
          <a:off x="0" y="0"/>
          <a:ext cx="0" cy="0"/>
          <a:chOff x="0" y="0"/>
          <a:chExt cx="0" cy="0"/>
        </a:xfrm>
      </p:grpSpPr>
      <p:sp>
        <p:nvSpPr>
          <p:cNvPr id="3" name="正方形/長方形 2"/>
          <p:cNvSpPr/>
          <p:nvPr userDrawn="1"/>
        </p:nvSpPr>
        <p:spPr>
          <a:xfrm rot="16200000">
            <a:off x="1337902" y="-973943"/>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p>
        </p:txBody>
      </p:sp>
    </p:spTree>
    <p:extLst>
      <p:ext uri="{BB962C8B-B14F-4D97-AF65-F5344CB8AC3E}">
        <p14:creationId xmlns:p14="http://schemas.microsoft.com/office/powerpoint/2010/main" val="158491450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defPPr>
              <a:defRPr lang="ja-JP"/>
            </a:defPPr>
          </a:lstStyle>
          <a:p>
            <a:fld id="{F0B95808-CD91-45C4-93FE-2D98F1775133}" type="datetimeFigureOut">
              <a:rPr kumimoji="1" lang="ja-JP" altLang="en-US" smtClean="0"/>
              <a:t>2021/2/22</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defPPr>
              <a:defRPr lang="ja-JP"/>
            </a:defPPr>
          </a:lstStyle>
          <a:p>
            <a:endParaRPr kumimoji="1" lang="ja-JP" altLang="en-US"/>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defPPr>
              <a:defRPr lang="ja-JP"/>
            </a:defPPr>
          </a:lstStyle>
          <a:p>
            <a:fld id="{832FD4F6-53A3-4F67-A018-2974C282BC24}" type="slidenum">
              <a:rPr kumimoji="1" lang="ja-JP" altLang="en-US" smtClean="0"/>
              <a:t>‹#›</a:t>
            </a:fld>
            <a:endParaRPr kumimoji="1" lang="ja-JP" altLang="en-US"/>
          </a:p>
        </p:txBody>
      </p:sp>
    </p:spTree>
    <p:extLst>
      <p:ext uri="{BB962C8B-B14F-4D97-AF65-F5344CB8AC3E}">
        <p14:creationId xmlns:p14="http://schemas.microsoft.com/office/powerpoint/2010/main" val="33796774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rgbClr val="D2E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3868113944"/>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528" y="787692"/>
            <a:ext cx="8147833" cy="5282614"/>
          </a:xfrm>
          <a:prstGeom prst="rect">
            <a:avLst/>
          </a:prstGeom>
          <a:effectLst>
            <a:outerShdw blurRad="50800" dist="38100" dir="2700000" algn="tl" rotWithShape="0">
              <a:prstClr val="black">
                <a:alpha val="40000"/>
              </a:prstClr>
            </a:outerShdw>
          </a:effectLst>
        </p:spPr>
      </p:pic>
      <p:sp>
        <p:nvSpPr>
          <p:cNvPr id="3" name="テキスト ボックス 2"/>
          <p:cNvSpPr txBox="1"/>
          <p:nvPr/>
        </p:nvSpPr>
        <p:spPr>
          <a:xfrm>
            <a:off x="1691680" y="5293287"/>
            <a:ext cx="5904656" cy="584775"/>
          </a:xfrm>
          <a:prstGeom prst="rect">
            <a:avLst/>
          </a:prstGeom>
          <a:noFill/>
        </p:spPr>
        <p:txBody>
          <a:bodyPr wrap="square" rtlCol="0">
            <a:sp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1600" b="0" i="0" normalizeH="0" noProof="0">
                <a:solidFill>
                  <a:schemeClr val="tx1">
                    <a:lumMod val="85000"/>
                    <a:lumOff val="1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文部科学省　がん教育推進のための教材</a:t>
            </a:r>
            <a:endParaRPr kumimoji="1" lang="en-US" altLang="ja-JP" sz="160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algn="ctr" defTabSz="914400">
              <a:buNone/>
              <a:defRPr kumimoji="1" sz="1800" b="0" i="0" normalizeH="0" noProof="0">
                <a:uLnTx/>
                <a:uFillTx/>
                <a:latin typeface="+mn-lt"/>
                <a:ea typeface="+mn-ea"/>
                <a:cs typeface="+mn-cs"/>
              </a:defRPr>
            </a:pPr>
            <a:r>
              <a:rPr kumimoji="1" lang="ja-JP" altLang="en-US" sz="1600" b="0" i="0" normalizeH="0" noProof="0">
                <a:solidFill>
                  <a:schemeClr val="tx1">
                    <a:lumMod val="85000"/>
                    <a:lumOff val="1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b="0" i="0" normalizeH="0" noProof="0">
                <a:solidFill>
                  <a:schemeClr val="tx1">
                    <a:lumMod val="85000"/>
                    <a:lumOff val="1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7</a:t>
            </a:r>
            <a:r>
              <a:rPr kumimoji="1" lang="ja-JP" altLang="en-US" sz="1600" b="0" i="0" normalizeH="0" noProof="0">
                <a:solidFill>
                  <a:schemeClr val="tx1">
                    <a:lumMod val="85000"/>
                    <a:lumOff val="1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　がんの治療における緩和ケア」対応</a:t>
            </a:r>
            <a:endParaRPr kumimoji="1" lang="ja-JP" altLang="en-US" sz="160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a:extLst>
              <a:ext uri="{FF2B5EF4-FFF2-40B4-BE49-F238E27FC236}">
                <a16:creationId xmlns:a16="http://schemas.microsoft.com/office/drawing/2014/main" id="{9BD963A1-8238-47E2-A061-6F29A92E0E87}"/>
              </a:ext>
            </a:extLst>
          </p:cNvPr>
          <p:cNvSpPr/>
          <p:nvPr/>
        </p:nvSpPr>
        <p:spPr>
          <a:xfrm>
            <a:off x="8675414" y="6413050"/>
            <a:ext cx="430256"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algn="ctr" defTabSz="914400">
              <a:buNone/>
              <a:defRPr kumimoji="1" sz="1800" b="0" i="0" kern="1200" normalizeH="0" noProof="0">
                <a:solidFill>
                  <a:srgbClr val="FFFFFF"/>
                </a:solidFill>
                <a:uLnTx/>
                <a:uFillTx/>
                <a:latin typeface="+mn-lt"/>
                <a:ea typeface="+mn-ea"/>
                <a:cs typeface="+mn-cs"/>
              </a:defRPr>
            </a:pPr>
            <a:r>
              <a:rPr kumimoji="1" lang="ja-JP" altLang="en-US" sz="1800" b="1" i="0" kern="1200" normalizeH="0" noProof="0">
                <a:solidFill>
                  <a:schemeClr val="tx1"/>
                </a:solidFill>
                <a:uLnTx/>
                <a:uFillTx/>
                <a:latin typeface="メイリオ" panose="020B0604030504040204" pitchFamily="50" charset="-128"/>
                <a:ea typeface="メイリオ" panose="020B0604030504040204" pitchFamily="50" charset="-128"/>
              </a:rPr>
              <a:t>１</a:t>
            </a:r>
          </a:p>
        </p:txBody>
      </p:sp>
    </p:spTree>
    <p:extLst>
      <p:ext uri="{BB962C8B-B14F-4D97-AF65-F5344CB8AC3E}">
        <p14:creationId xmlns:p14="http://schemas.microsoft.com/office/powerpoint/2010/main" val="72890947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1619671" y="3413126"/>
            <a:ext cx="5904656" cy="3468953"/>
          </a:xfrm>
          <a:prstGeom prst="ellipse">
            <a:avLst/>
          </a:prstGeom>
          <a:solidFill>
            <a:srgbClr val="FCFEBE">
              <a:alpha val="80000"/>
            </a:srgbClr>
          </a:solidFill>
          <a:ln>
            <a:noFill/>
          </a:ln>
          <a:effectLst>
            <a:softEdge rad="127000"/>
          </a:effectLst>
        </p:spPr>
        <p:txBody>
          <a:bodyPr wrap="square" rtlCol="0" anchor="ctr" anchorCtr="0">
            <a:noAutofit/>
          </a:bodyPr>
          <a:lstStyle>
            <a:defPPr>
              <a:defRPr lang="ja-JP"/>
            </a:defPPr>
          </a:lstStyle>
          <a:p>
            <a:pPr marL="0" algn="ctr" defTabSz="914400">
              <a:buNone/>
              <a:defRPr kumimoji="1" sz="1800" b="0" i="0" normalizeH="0" noProof="0">
                <a:uLnTx/>
                <a:uFillTx/>
                <a:latin typeface="+mn-lt"/>
                <a:ea typeface="+mn-ea"/>
                <a:cs typeface="+mn-cs"/>
              </a:defRPr>
            </a:pPr>
            <a:endParaRPr kumimoji="1" lang="ja-JP" altLang="en-US" sz="2400" b="1">
              <a:solidFill>
                <a:srgbClr val="FF9933"/>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p:cNvSpPr txBox="1"/>
          <p:nvPr/>
        </p:nvSpPr>
        <p:spPr>
          <a:xfrm>
            <a:off x="358038" y="1228607"/>
            <a:ext cx="8640960" cy="2326278"/>
          </a:xfrm>
          <a:prstGeom prst="rect">
            <a:avLst/>
          </a:prstGeom>
          <a:noFill/>
        </p:spPr>
        <p:txBody>
          <a:bodyPr wrap="square" rtlCol="0">
            <a:spAutoFit/>
          </a:bodyPr>
          <a:lstStyle>
            <a:defPPr>
              <a:defRPr lang="ja-JP"/>
            </a:defPPr>
          </a:lstStyle>
          <a:p>
            <a:pPr marL="0" algn="ctr" defTabSz="914400">
              <a:lnSpc>
                <a:spcPts val="5900"/>
              </a:lnSpc>
              <a:buNone/>
              <a:defRPr kumimoji="1" sz="1800" b="0" i="0" normalizeH="0" noProof="0">
                <a:uLnTx/>
                <a:uFillTx/>
                <a:latin typeface="+mn-lt"/>
                <a:ea typeface="+mn-ea"/>
                <a:cs typeface="+mn-cs"/>
              </a:defRPr>
            </a:pPr>
            <a:r>
              <a:rPr kumimoji="1" lang="ja-JP" altLang="en-US" sz="48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患者とその家族に対し</a:t>
            </a:r>
            <a:endParaRPr lang="en-US" altLang="ja-JP" sz="48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kumimoji="1" lang="ja-JP" altLang="en-US" sz="48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病気に伴う体と心の痛み・</a:t>
            </a:r>
            <a:endParaRPr kumimoji="1" lang="en-US" altLang="ja-JP" sz="48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endParaRPr>
          </a:p>
          <a:p>
            <a:pPr algn="ctr"/>
            <a:r>
              <a:rPr kumimoji="1" lang="ja-JP" altLang="en-US" sz="48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つらさを和らげるための支援</a:t>
            </a:r>
            <a:endParaRPr kumimoji="1" lang="ja-JP" altLang="en-US" sz="48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543040" y="186904"/>
            <a:ext cx="8061408" cy="769441"/>
          </a:xfrm>
          <a:prstGeom prst="rect">
            <a:avLst/>
          </a:prstGeom>
          <a:noFill/>
        </p:spPr>
        <p:txBody>
          <a:bodyPr wrap="square" rtlCol="0">
            <a:spAutoFit/>
          </a:bodyPr>
          <a:lstStyle>
            <a:defPPr>
              <a:defRPr lang="ja-JP"/>
            </a:defPPr>
            <a:lvl1pPr marL="0" algn="ctr" defTabSz="914400" rtl="0" eaLnBrk="1" latinLnBrk="0" hangingPunct="1">
              <a:defRPr kumimoji="1" sz="4800" b="1" kern="120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marL="0" algn="ctr" defTabSz="914400">
              <a:buNone/>
              <a:defRPr kumimoji="1" sz="4800" b="1" i="0" normalizeH="0" noProof="0">
                <a:solidFill>
                  <a:srgbClr val="FFFFFF"/>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kumimoji="1" lang="ja-JP" altLang="en-US" sz="4400" b="1" i="0" normalizeH="0" noProof="0">
                <a:solidFill>
                  <a:srgbClr val="FFFFFF"/>
                </a:solidFill>
                <a:uLnTx/>
                <a:uFillTx/>
                <a:latin typeface="メイリオ" panose="020B0604030504040204" pitchFamily="50" charset="-128"/>
                <a:ea typeface="メイリオ" panose="020B0604030504040204" pitchFamily="50" charset="-128"/>
                <a:cs typeface="メイリオ" panose="020B0604030504040204" pitchFamily="50" charset="-128"/>
              </a:rPr>
              <a:t>緩和ケアとは</a:t>
            </a:r>
            <a:endParaRPr lang="en-US" altLang="ja-JP" sz="4400"/>
          </a:p>
        </p:txBody>
      </p:sp>
      <p:pic>
        <p:nvPicPr>
          <p:cNvPr id="3074" name="Picture 2" descr="C:\Users\nakamura\Desktop\サタケさんイラストスライド化拡大-17.pn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327550" y="3527426"/>
            <a:ext cx="4701937" cy="3206400"/>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a:extLst>
              <a:ext uri="{FF2B5EF4-FFF2-40B4-BE49-F238E27FC236}">
                <a16:creationId xmlns:a16="http://schemas.microsoft.com/office/drawing/2014/main" id="{48A52F11-C380-440C-B708-A95BD56FBF61}"/>
              </a:ext>
            </a:extLst>
          </p:cNvPr>
          <p:cNvSpPr/>
          <p:nvPr/>
        </p:nvSpPr>
        <p:spPr>
          <a:xfrm>
            <a:off x="8429989" y="6384635"/>
            <a:ext cx="515575" cy="433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algn="ctr" defTabSz="914400">
              <a:buNone/>
              <a:defRPr kumimoji="1" sz="1800" b="0" i="0" kern="1200" normalizeH="0" noProof="0">
                <a:solidFill>
                  <a:srgbClr val="FFFFFF"/>
                </a:solidFill>
                <a:uLnTx/>
                <a:uFillTx/>
                <a:latin typeface="+mn-lt"/>
                <a:ea typeface="+mn-ea"/>
                <a:cs typeface="+mn-cs"/>
              </a:defRPr>
            </a:pPr>
            <a:r>
              <a:rPr kumimoji="1" lang="en-US" altLang="ja-JP" sz="1800" b="1" i="0" kern="1200" normalizeH="0" noProof="0">
                <a:solidFill>
                  <a:schemeClr val="tx1"/>
                </a:solidFill>
                <a:uLnTx/>
                <a:uFillTx/>
                <a:latin typeface="メイリオ" panose="020B0604030504040204" pitchFamily="50" charset="-128"/>
                <a:ea typeface="メイリオ" panose="020B0604030504040204" pitchFamily="50" charset="-128"/>
              </a:rPr>
              <a:t>10</a:t>
            </a:r>
            <a:endParaRPr kumimoji="1" lang="ja-JP" altLang="en-US" b="1">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047995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1115616" y="2308711"/>
            <a:ext cx="6912768" cy="2272417"/>
          </a:xfrm>
          <a:prstGeom prst="rect">
            <a:avLst/>
          </a:prstGeom>
          <a:noFill/>
        </p:spPr>
        <p:txBody>
          <a:bodyPr wrap="square" rtlCol="0">
            <a:spAutoFit/>
          </a:bodyPr>
          <a:lstStyle>
            <a:defPPr>
              <a:defRPr lang="ja-JP"/>
            </a:defPPr>
            <a:lvl1pPr marL="0" algn="ctr" defTabSz="914400" rtl="0" eaLnBrk="1" latinLnBrk="0" hangingPunct="1">
              <a:defRPr kumimoji="1" sz="4000" b="1" kern="120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algn="ctr" defTabSz="914400">
              <a:lnSpc>
                <a:spcPts val="8500"/>
              </a:lnSpc>
              <a:buNone/>
              <a:defRPr kumimoji="1" sz="4000" b="1" i="0" normalizeH="0" noProof="0">
                <a:solidFill>
                  <a:srgbClr val="4F6228"/>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kumimoji="1" lang="ja-JP" altLang="en-US" sz="65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なぜ緩和ケアが</a:t>
            </a:r>
            <a:br>
              <a:rPr kumimoji="1" lang="en-US" altLang="ja-JP" sz="65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65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必要なのだろう</a:t>
            </a:r>
            <a:endParaRPr lang="en-US" altLang="ja-JP" sz="6500">
              <a:solidFill>
                <a:schemeClr val="tx1">
                  <a:lumMod val="75000"/>
                  <a:lumOff val="25000"/>
                </a:schemeClr>
              </a:solidFill>
            </a:endParaRPr>
          </a:p>
        </p:txBody>
      </p:sp>
      <p:sp>
        <p:nvSpPr>
          <p:cNvPr id="3" name="正方形/長方形 2">
            <a:extLst>
              <a:ext uri="{FF2B5EF4-FFF2-40B4-BE49-F238E27FC236}">
                <a16:creationId xmlns:a16="http://schemas.microsoft.com/office/drawing/2014/main" id="{968CBF2A-38F4-464D-9555-69380CE110D8}"/>
              </a:ext>
            </a:extLst>
          </p:cNvPr>
          <p:cNvSpPr/>
          <p:nvPr/>
        </p:nvSpPr>
        <p:spPr>
          <a:xfrm>
            <a:off x="8629984" y="6337030"/>
            <a:ext cx="638711"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algn="ctr" defTabSz="914400">
              <a:buNone/>
              <a:defRPr kumimoji="1" sz="1800" b="0" i="0" kern="1200" normalizeH="0" noProof="0">
                <a:solidFill>
                  <a:srgbClr val="FFFFFF"/>
                </a:solidFill>
                <a:uLnTx/>
                <a:uFillTx/>
                <a:latin typeface="+mn-lt"/>
                <a:ea typeface="+mn-ea"/>
                <a:cs typeface="+mn-cs"/>
              </a:defRPr>
            </a:pPr>
            <a:r>
              <a:rPr kumimoji="1" lang="en-US" altLang="ja-JP" sz="1800" b="1" i="0" kern="1200" normalizeH="0" noProof="0">
                <a:solidFill>
                  <a:schemeClr val="tx1"/>
                </a:solidFill>
                <a:uLnTx/>
                <a:uFillTx/>
                <a:latin typeface="メイリオ" panose="020B0604030504040204" pitchFamily="50" charset="-128"/>
                <a:ea typeface="メイリオ" panose="020B0604030504040204" pitchFamily="50" charset="-128"/>
              </a:rPr>
              <a:t>11</a:t>
            </a:r>
            <a:endParaRPr kumimoji="1" lang="ja-JP" altLang="en-US" b="1">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3351078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703581" y="1628800"/>
            <a:ext cx="8232331" cy="1323439"/>
          </a:xfrm>
          <a:prstGeom prst="rect">
            <a:avLst/>
          </a:prstGeom>
          <a:noFill/>
        </p:spPr>
        <p:txBody>
          <a:bodyPr wrap="square" rtlCol="0">
            <a:spAutoFit/>
          </a:bodyPr>
          <a:lstStyle>
            <a:defPPr>
              <a:defRPr lang="ja-JP"/>
            </a:defPPr>
          </a:lstStyle>
          <a:p>
            <a:pPr marL="0" algn="l" defTabSz="914400">
              <a:buNone/>
              <a:defRPr kumimoji="1" sz="1800" b="0" i="0" normalizeH="0" noProof="0">
                <a:uLnTx/>
                <a:uFillTx/>
                <a:latin typeface="+mn-lt"/>
                <a:ea typeface="+mn-ea"/>
                <a:cs typeface="+mn-cs"/>
              </a:defRPr>
            </a:pPr>
            <a:r>
              <a:rPr kumimoji="1" lang="ja-JP" altLang="en-US" sz="40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緩和ケアがあるときとないときの</a:t>
            </a:r>
            <a:endParaRPr lang="en-US" altLang="ja-JP" sz="4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algn="l" defTabSz="914400">
              <a:buNone/>
              <a:defRPr kumimoji="1" sz="1800" b="0" i="0" normalizeH="0" noProof="0">
                <a:uLnTx/>
                <a:uFillTx/>
                <a:latin typeface="+mn-lt"/>
                <a:ea typeface="+mn-ea"/>
                <a:cs typeface="+mn-cs"/>
              </a:defRPr>
            </a:pPr>
            <a:r>
              <a:rPr kumimoji="1" lang="ja-JP" altLang="en-US" sz="40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体や心の状態を想像して考えよう</a:t>
            </a:r>
            <a:endParaRPr kumimoji="1" lang="ja-JP" altLang="en-US" sz="4000" b="1">
              <a:solidFill>
                <a:srgbClr val="FF0000"/>
              </a:solidFill>
              <a:highlight>
                <a:srgbClr val="FFFF00"/>
              </a:highligh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角丸四角形吹き出し 6"/>
          <p:cNvSpPr/>
          <p:nvPr/>
        </p:nvSpPr>
        <p:spPr>
          <a:xfrm>
            <a:off x="4943809" y="3117866"/>
            <a:ext cx="3732647" cy="2669520"/>
          </a:xfrm>
          <a:prstGeom prst="wedgeRoundRectCallout">
            <a:avLst>
              <a:gd name="adj1" fmla="val 868"/>
              <a:gd name="adj2" fmla="val 67100"/>
              <a:gd name="adj3" fmla="val 16667"/>
            </a:avLst>
          </a:prstGeom>
          <a:solidFill>
            <a:srgbClr val="FFFFEB"/>
          </a:solidFill>
          <a:ln w="57150">
            <a:solidFill>
              <a:srgbClr val="01B3B7"/>
            </a:solidFill>
          </a:ln>
        </p:spPr>
        <p:style>
          <a:lnRef idx="2">
            <a:schemeClr val="dk1"/>
          </a:lnRef>
          <a:fillRef idx="1">
            <a:schemeClr val="lt1"/>
          </a:fillRef>
          <a:effectRef idx="0">
            <a:schemeClr val="dk1"/>
          </a:effectRef>
          <a:fontRef idx="minor">
            <a:schemeClr val="dk1"/>
          </a:fontRef>
        </p:style>
        <p:txBody>
          <a:bodyPr tIns="0" bIns="72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marL="0" algn="l"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2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治療中も</a:t>
            </a:r>
            <a:endParaRPr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algn="l"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2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自分らしい生活を</a:t>
            </a:r>
            <a:endParaRPr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algn="l"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2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続けることが</a:t>
            </a:r>
            <a:br>
              <a:rPr kumimoji="1" lang="en-US" altLang="ja-JP" sz="32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32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できる。</a:t>
            </a:r>
            <a:endParaRPr lang="en-US" altLang="ja-JP" sz="3200" b="1" dirty="0">
              <a:solidFill>
                <a:schemeClr val="tx1"/>
              </a:solidFill>
              <a:highlight>
                <a:srgbClr val="FFFF00"/>
              </a:highligh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角丸四角形吹き出し 7"/>
          <p:cNvSpPr/>
          <p:nvPr/>
        </p:nvSpPr>
        <p:spPr>
          <a:xfrm>
            <a:off x="418457" y="3131722"/>
            <a:ext cx="4248471" cy="2669520"/>
          </a:xfrm>
          <a:prstGeom prst="wedgeRoundRectCallout">
            <a:avLst>
              <a:gd name="adj1" fmla="val -664"/>
              <a:gd name="adj2" fmla="val 66264"/>
              <a:gd name="adj3" fmla="val 16667"/>
            </a:avLst>
          </a:prstGeom>
          <a:solidFill>
            <a:srgbClr val="FFFFEB"/>
          </a:solidFill>
          <a:ln w="57150">
            <a:solidFill>
              <a:srgbClr val="01B3B7"/>
            </a:solidFill>
          </a:ln>
        </p:spPr>
        <p:style>
          <a:lnRef idx="2">
            <a:schemeClr val="dk1"/>
          </a:lnRef>
          <a:fillRef idx="1">
            <a:schemeClr val="lt1"/>
          </a:fillRef>
          <a:effectRef idx="0">
            <a:schemeClr val="dk1"/>
          </a:effectRef>
          <a:fontRef idx="minor">
            <a:schemeClr val="dk1"/>
          </a:fontRef>
        </p:style>
        <p:txBody>
          <a:bodyPr tIns="0" bIns="72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marL="0" algn="l"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2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痛みによる</a:t>
            </a:r>
            <a:endParaRPr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algn="l"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2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気力や体力の消耗を防ぎ治療に取り組む力がわく。</a:t>
            </a:r>
            <a:endParaRPr lang="en-US" altLang="ja-JP" sz="3200" b="1" dirty="0">
              <a:solidFill>
                <a:schemeClr val="tx1"/>
              </a:solidFill>
              <a:highlight>
                <a:srgbClr val="FFFF00"/>
              </a:highligh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5461" y="5299765"/>
            <a:ext cx="3015322" cy="1737937"/>
          </a:xfrm>
          <a:prstGeom prst="rect">
            <a:avLst/>
          </a:prstGeom>
        </p:spPr>
      </p:pic>
      <p:pic>
        <p:nvPicPr>
          <p:cNvPr id="17" name="Picture 2" descr="C:\Users\nakamura\Desktop\スライド文字-05.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01541" y="35099"/>
            <a:ext cx="7762947" cy="1368152"/>
          </a:xfrm>
          <a:prstGeom prst="rect">
            <a:avLst/>
          </a:prstGeom>
          <a:noFill/>
          <a:effectLst>
            <a:outerShdw blurRad="50800" dist="50800" dir="27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8" name="テキスト ボックス 17"/>
          <p:cNvSpPr txBox="1"/>
          <p:nvPr/>
        </p:nvSpPr>
        <p:spPr>
          <a:xfrm>
            <a:off x="1817252" y="217738"/>
            <a:ext cx="7641120" cy="917521"/>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lIns="0" tIns="252000" rIns="0" rtlCol="0" anchor="ctr"/>
          <a:lstStyle>
            <a:defPPr>
              <a:defRPr lang="ja-JP"/>
            </a:defPPr>
            <a:lvl1pPr marL="0" marR="0" indent="0" algn="ctr" defTabSz="914400" rtl="0" eaLnBrk="1" fontAlgn="auto" latinLnBrk="0" hangingPunct="1">
              <a:lnSpc>
                <a:spcPct val="100000"/>
              </a:lnSpc>
              <a:spcBef>
                <a:spcPct val="0"/>
              </a:spcBef>
              <a:spcAft>
                <a:spcPct val="0"/>
              </a:spcAft>
              <a:buClrTx/>
              <a:buSzTx/>
              <a:buFontTx/>
              <a:buNone/>
              <a:defRPr kumimoji="1" sz="3600" b="1" i="0" u="none" strike="noStrike" kern="1200" cap="none" spc="0" normalizeH="0" baseline="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marL="0" algn="l" defTabSz="914400">
              <a:buNone/>
              <a:defRPr kumimoji="1" sz="36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000" b="1" i="0" spc="-150" normalizeH="0" noProof="0">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なぜ緩和ケアが必要なのだろう</a:t>
            </a:r>
          </a:p>
        </p:txBody>
      </p:sp>
      <p:grpSp>
        <p:nvGrpSpPr>
          <p:cNvPr id="19" name="グループ化 18"/>
          <p:cNvGrpSpPr/>
          <p:nvPr/>
        </p:nvGrpSpPr>
        <p:grpSpPr>
          <a:xfrm>
            <a:off x="278954" y="201332"/>
            <a:ext cx="1008112" cy="1067428"/>
            <a:chOff x="728192" y="921380"/>
            <a:chExt cx="1008112" cy="1067428"/>
          </a:xfrm>
        </p:grpSpPr>
        <p:sp>
          <p:nvSpPr>
            <p:cNvPr id="20" name="円/楕円 19"/>
            <p:cNvSpPr/>
            <p:nvPr/>
          </p:nvSpPr>
          <p:spPr>
            <a:xfrm>
              <a:off x="728192" y="980696"/>
              <a:ext cx="1008112" cy="1008112"/>
            </a:xfrm>
            <a:prstGeom prst="ellipse">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lang="ja-JP" altLang="en-US"/>
            </a:p>
          </p:txBody>
        </p:sp>
        <p:sp>
          <p:nvSpPr>
            <p:cNvPr id="21" name="テキスト ボックス 20"/>
            <p:cNvSpPr txBox="1"/>
            <p:nvPr/>
          </p:nvSpPr>
          <p:spPr>
            <a:xfrm>
              <a:off x="741793" y="921380"/>
              <a:ext cx="971567" cy="1050544"/>
            </a:xfrm>
            <a:prstGeom prst="rect">
              <a:avLst/>
            </a:prstGeom>
            <a:noFill/>
          </p:spPr>
          <p:txBody>
            <a:bodyPr wrap="square" rtlCol="0">
              <a:spAutoFit/>
            </a:bodyPr>
            <a:lstStyle>
              <a:defPPr>
                <a:defRPr lang="ja-JP"/>
              </a:defPPr>
            </a:lstStyle>
            <a:p>
              <a:pPr marL="0" algn="ctr" defTabSz="914400">
                <a:lnSpc>
                  <a:spcPts val="8500"/>
                </a:lnSpc>
                <a:buNone/>
                <a:defRPr kumimoji="1" sz="1800" b="0" i="0" normalizeH="0" noProof="0">
                  <a:uLnTx/>
                  <a:uFillTx/>
                  <a:latin typeface="+mn-lt"/>
                  <a:ea typeface="+mn-ea"/>
                  <a:cs typeface="+mn-cs"/>
                </a:defRPr>
              </a:pPr>
              <a:r>
                <a:rPr kumimoji="1" lang="ja-JP" altLang="en-US" sz="6200" b="0" i="0" normalizeH="0" noProof="0">
                  <a:solidFill>
                    <a:schemeClr val="bg1"/>
                  </a:solidFill>
                  <a:uLnTx/>
                  <a:uFillTx/>
                  <a:latin typeface="HGS創英角ｺﾞｼｯｸUB" panose="020B0900000000000000" pitchFamily="50" charset="-128"/>
                  <a:ea typeface="HGS創英角ｺﾞｼｯｸUB" panose="020B0900000000000000" pitchFamily="50" charset="-128"/>
                  <a:cs typeface="メイリオ" panose="020B0604030504040204" pitchFamily="50" charset="-128"/>
                </a:rPr>
                <a:t>Ｑ</a:t>
              </a:r>
            </a:p>
          </p:txBody>
        </p:sp>
      </p:grpSp>
      <p:sp>
        <p:nvSpPr>
          <p:cNvPr id="13" name="正方形/長方形 12">
            <a:extLst>
              <a:ext uri="{FF2B5EF4-FFF2-40B4-BE49-F238E27FC236}">
                <a16:creationId xmlns:a16="http://schemas.microsoft.com/office/drawing/2014/main" id="{A19F1A15-1337-47DD-9929-202B6C52A0AC}"/>
              </a:ext>
            </a:extLst>
          </p:cNvPr>
          <p:cNvSpPr/>
          <p:nvPr/>
        </p:nvSpPr>
        <p:spPr>
          <a:xfrm>
            <a:off x="8381366" y="6182555"/>
            <a:ext cx="638711"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algn="ctr" defTabSz="914400">
              <a:buNone/>
              <a:defRPr kumimoji="1" sz="1800" b="0" i="0" kern="1200" normalizeH="0" noProof="0">
                <a:solidFill>
                  <a:srgbClr val="FFFFFF"/>
                </a:solidFill>
                <a:uLnTx/>
                <a:uFillTx/>
                <a:latin typeface="+mn-lt"/>
                <a:ea typeface="+mn-ea"/>
                <a:cs typeface="+mn-cs"/>
              </a:defRPr>
            </a:pPr>
            <a:r>
              <a:rPr kumimoji="1" lang="en-US" altLang="ja-JP" sz="1800" b="1" i="0" kern="1200" normalizeH="0" noProof="0">
                <a:solidFill>
                  <a:schemeClr val="tx1"/>
                </a:solidFill>
                <a:uLnTx/>
                <a:uFillTx/>
                <a:latin typeface="メイリオ" panose="020B0604030504040204" pitchFamily="50" charset="-128"/>
                <a:ea typeface="メイリオ" panose="020B0604030504040204" pitchFamily="50" charset="-128"/>
              </a:rPr>
              <a:t>12</a:t>
            </a:r>
            <a:endParaRPr kumimoji="1" lang="ja-JP" altLang="en-US" b="1">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830072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nakamura\Desktop\170105_緩和ケア-01.png">
            <a:extLst>
              <a:ext uri="{FF2B5EF4-FFF2-40B4-BE49-F238E27FC236}">
                <a16:creationId xmlns:a16="http://schemas.microsoft.com/office/drawing/2014/main" id="{2241B01C-958E-4283-BB81-8C6497C7E9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9684" y="2306896"/>
            <a:ext cx="7291388" cy="4224338"/>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p:cNvSpPr txBox="1"/>
          <p:nvPr/>
        </p:nvSpPr>
        <p:spPr>
          <a:xfrm>
            <a:off x="711895" y="1364575"/>
            <a:ext cx="7918449" cy="1200329"/>
          </a:xfrm>
          <a:prstGeom prst="rect">
            <a:avLst/>
          </a:prstGeom>
          <a:noFill/>
        </p:spPr>
        <p:txBody>
          <a:bodyPr wrap="square" rtlCol="0">
            <a:spAutoFit/>
          </a:bodyPr>
          <a:lstStyle>
            <a:defPPr>
              <a:defRPr lang="ja-JP"/>
            </a:defPPr>
          </a:lstStyle>
          <a:p>
            <a:pPr algn="ctr"/>
            <a:r>
              <a:rPr kumimoji="1" lang="ja-JP" altLang="en-US" sz="36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緩和ケアは治療と並行して</a:t>
            </a:r>
            <a:endParaRPr kumimoji="1" lang="en-US" altLang="ja-JP" sz="36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endParaRPr>
          </a:p>
          <a:p>
            <a:pPr algn="ctr"/>
            <a:r>
              <a:rPr kumimoji="1" lang="ja-JP" altLang="en-US" sz="36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がんと診断されたとき</a:t>
            </a:r>
            <a:r>
              <a:rPr kumimoji="1" lang="ja-JP" altLang="en-US" sz="3600" b="1" i="0" normalizeH="0" noProof="0" dirty="0">
                <a:uLnTx/>
                <a:uFillTx/>
                <a:latin typeface="メイリオ" panose="020B0604030504040204" pitchFamily="50" charset="-128"/>
                <a:ea typeface="メイリオ" panose="020B0604030504040204" pitchFamily="50" charset="-128"/>
              </a:rPr>
              <a:t>から</a:t>
            </a:r>
            <a:r>
              <a:rPr kumimoji="1" lang="ja-JP" altLang="en-US" sz="36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行われる</a:t>
            </a:r>
          </a:p>
        </p:txBody>
      </p:sp>
      <p:sp>
        <p:nvSpPr>
          <p:cNvPr id="4" name="テキスト ボックス 3"/>
          <p:cNvSpPr txBox="1"/>
          <p:nvPr/>
        </p:nvSpPr>
        <p:spPr>
          <a:xfrm>
            <a:off x="543040" y="186904"/>
            <a:ext cx="8061408" cy="769441"/>
          </a:xfrm>
          <a:prstGeom prst="rect">
            <a:avLst/>
          </a:prstGeom>
          <a:noFill/>
        </p:spPr>
        <p:txBody>
          <a:bodyPr wrap="square" rtlCol="0">
            <a:sp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4400" b="1" i="0" normalizeH="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緩和ケアの開始</a:t>
            </a:r>
            <a:endParaRPr kumimoji="1" lang="ja-JP" altLang="en-US" sz="44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CB27146C-20FD-493C-9F13-C8D532A22E5D}"/>
              </a:ext>
            </a:extLst>
          </p:cNvPr>
          <p:cNvSpPr/>
          <p:nvPr/>
        </p:nvSpPr>
        <p:spPr>
          <a:xfrm>
            <a:off x="8351072" y="6450950"/>
            <a:ext cx="638711"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algn="ctr" defTabSz="914400">
              <a:buNone/>
              <a:defRPr kumimoji="1" sz="1800" b="0" i="0" kern="1200" normalizeH="0" noProof="0">
                <a:solidFill>
                  <a:srgbClr val="FFFFFF"/>
                </a:solidFill>
                <a:uLnTx/>
                <a:uFillTx/>
                <a:latin typeface="+mn-lt"/>
                <a:ea typeface="+mn-ea"/>
                <a:cs typeface="+mn-cs"/>
              </a:defRPr>
            </a:pPr>
            <a:r>
              <a:rPr kumimoji="1" lang="en-US" altLang="ja-JP" sz="1800" b="1" i="0" kern="1200" normalizeH="0" noProof="0">
                <a:solidFill>
                  <a:schemeClr val="tx1"/>
                </a:solidFill>
                <a:uLnTx/>
                <a:uFillTx/>
                <a:latin typeface="メイリオ" panose="020B0604030504040204" pitchFamily="50" charset="-128"/>
                <a:ea typeface="メイリオ" panose="020B0604030504040204" pitchFamily="50" charset="-128"/>
              </a:rPr>
              <a:t>13</a:t>
            </a:r>
            <a:endParaRPr kumimoji="1" lang="ja-JP" altLang="en-US" b="1">
              <a:solidFill>
                <a:schemeClr val="tx1"/>
              </a:solidFill>
              <a:latin typeface="メイリオ" panose="020B0604030504040204" pitchFamily="50" charset="-128"/>
              <a:ea typeface="メイリオ" panose="020B0604030504040204" pitchFamily="50" charset="-128"/>
            </a:endParaRPr>
          </a:p>
        </p:txBody>
      </p:sp>
      <p:sp>
        <p:nvSpPr>
          <p:cNvPr id="14" name="テキスト ボックス 2">
            <a:extLst>
              <a:ext uri="{FF2B5EF4-FFF2-40B4-BE49-F238E27FC236}">
                <a16:creationId xmlns:a16="http://schemas.microsoft.com/office/drawing/2014/main" id="{D6714CFB-F85E-4E78-95CB-0B3495B5DA9E}"/>
              </a:ext>
            </a:extLst>
          </p:cNvPr>
          <p:cNvSpPr txBox="1">
            <a:spLocks noChangeArrowheads="1"/>
          </p:cNvSpPr>
          <p:nvPr/>
        </p:nvSpPr>
        <p:spPr bwMode="auto">
          <a:xfrm>
            <a:off x="937717" y="6011523"/>
            <a:ext cx="5904656" cy="746358"/>
          </a:xfrm>
          <a:prstGeom prst="rect">
            <a:avLst/>
          </a:prstGeom>
          <a:noFill/>
          <a:ln w="9525">
            <a:noFill/>
            <a:miter lim="800000"/>
            <a:headEnd/>
            <a:tailEnd/>
          </a:ln>
        </p:spPr>
        <p:txBody>
          <a:bodyPr rot="0" vert="horz" wrap="square" lIns="91440" tIns="45720" rIns="91440" bIns="45720" anchor="t" anchorCtr="0">
            <a:spAutoFit/>
          </a:bodyPr>
          <a:lstStyle/>
          <a:p>
            <a:r>
              <a:rPr lang="ja-JP" altLang="en-US" sz="1100" dirty="0">
                <a:effectLst/>
                <a:latin typeface="MS UI Gothic" panose="020B0600070205080204" pitchFamily="50" charset="-128"/>
                <a:ea typeface="ＭＳ ゴシック" panose="020B0609070205080204" pitchFamily="49" charset="-128"/>
                <a:cs typeface="MS UI Gothic" panose="020B0600070205080204" pitchFamily="50" charset="-128"/>
              </a:rPr>
              <a:t>「</a:t>
            </a:r>
            <a:r>
              <a:rPr lang="ja-JP" sz="1100" dirty="0">
                <a:effectLst/>
                <a:latin typeface="MS UI Gothic" panose="020B0600070205080204" pitchFamily="50" charset="-128"/>
                <a:ea typeface="ＭＳ ゴシック" panose="020B0609070205080204" pitchFamily="49" charset="-128"/>
                <a:cs typeface="MS UI Gothic" panose="020B0600070205080204" pitchFamily="50" charset="-128"/>
              </a:rPr>
              <a:t>がんの治療と緩和ケアの関係</a:t>
            </a:r>
            <a:r>
              <a:rPr lang="ja-JP" altLang="en-US" sz="1100" dirty="0">
                <a:effectLst/>
                <a:latin typeface="MS UI Gothic" panose="020B0600070205080204" pitchFamily="50" charset="-128"/>
                <a:ea typeface="ＭＳ ゴシック" panose="020B0609070205080204" pitchFamily="49" charset="-128"/>
                <a:cs typeface="MS UI Gothic" panose="020B0600070205080204" pitchFamily="50" charset="-128"/>
              </a:rPr>
              <a:t>」</a:t>
            </a:r>
            <a:endParaRPr lang="ja-JP" dirty="0">
              <a:effectLst/>
              <a:latin typeface="MS UI Gothic" panose="020B0600070205080204" pitchFamily="50" charset="-128"/>
              <a:ea typeface="MS UI Gothic" panose="020B0600070205080204" pitchFamily="50" charset="-128"/>
              <a:cs typeface="MS UI Gothic" panose="020B0600070205080204" pitchFamily="50" charset="-128"/>
            </a:endParaRPr>
          </a:p>
          <a:p>
            <a:r>
              <a:rPr lang="ja-JP" altLang="ja-JP" sz="1050" kern="1200" dirty="0">
                <a:solidFill>
                  <a:srgbClr val="000000"/>
                </a:solidFill>
                <a:effectLst/>
                <a:latin typeface="MS UI Gothic" panose="020B0600070205080204" pitchFamily="50" charset="-128"/>
                <a:ea typeface="ＭＳ ゴシック" panose="020B0609070205080204" pitchFamily="49" charset="-128"/>
                <a:cs typeface="MS UI Gothic" panose="020B0600070205080204" pitchFamily="50" charset="-128"/>
              </a:rPr>
              <a:t>（厚生労働省「緩和ケア」を基に一部改変）</a:t>
            </a:r>
            <a:r>
              <a:rPr lang="en-US" altLang="ja-JP" sz="1050" kern="1200" dirty="0">
                <a:solidFill>
                  <a:srgbClr val="000000"/>
                </a:solidFill>
                <a:effectLst/>
                <a:latin typeface="MS UI Gothic" panose="020B0600070205080204" pitchFamily="50" charset="-128"/>
                <a:ea typeface="ＭＳ ゴシック" panose="020B0609070205080204" pitchFamily="49" charset="-128"/>
                <a:cs typeface="MS UI Gothic" panose="020B0600070205080204" pitchFamily="50" charset="-128"/>
              </a:rPr>
              <a:t>https://www.mhlw.go.jp/stf/seisakunitsuite/bunya/kenkou_iryou/kenkou/gan/gan_kanwa.html</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just"/>
            <a:r>
              <a:rPr lang="en-US" altLang="ja-JP" sz="105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alt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nvGrpSpPr>
          <p:cNvPr id="11" name="グループ化 10">
            <a:extLst>
              <a:ext uri="{FF2B5EF4-FFF2-40B4-BE49-F238E27FC236}">
                <a16:creationId xmlns:a16="http://schemas.microsoft.com/office/drawing/2014/main" id="{411D38A9-5D96-474C-B95D-DF57C653B2F7}"/>
              </a:ext>
            </a:extLst>
          </p:cNvPr>
          <p:cNvGrpSpPr/>
          <p:nvPr/>
        </p:nvGrpSpPr>
        <p:grpSpPr>
          <a:xfrm>
            <a:off x="1116016" y="2803761"/>
            <a:ext cx="7268939" cy="855307"/>
            <a:chOff x="1089742" y="2801811"/>
            <a:chExt cx="7268939" cy="855307"/>
          </a:xfrm>
        </p:grpSpPr>
        <p:sp>
          <p:nvSpPr>
            <p:cNvPr id="13" name="右矢印 1">
              <a:extLst>
                <a:ext uri="{FF2B5EF4-FFF2-40B4-BE49-F238E27FC236}">
                  <a16:creationId xmlns:a16="http://schemas.microsoft.com/office/drawing/2014/main" id="{B10AF337-2ECA-4914-BD6C-DD6BD929A22C}"/>
                </a:ext>
              </a:extLst>
            </p:cNvPr>
            <p:cNvSpPr/>
            <p:nvPr/>
          </p:nvSpPr>
          <p:spPr>
            <a:xfrm>
              <a:off x="1089742" y="2801811"/>
              <a:ext cx="7268939" cy="855307"/>
            </a:xfrm>
            <a:prstGeom prst="rightArrow">
              <a:avLst/>
            </a:prstGeom>
            <a:solidFill>
              <a:srgbClr val="01B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25C0A003-01AA-4A3E-9042-45E478FBF3AC}"/>
                </a:ext>
              </a:extLst>
            </p:cNvPr>
            <p:cNvSpPr txBox="1"/>
            <p:nvPr/>
          </p:nvSpPr>
          <p:spPr>
            <a:xfrm>
              <a:off x="3896494" y="3079219"/>
              <a:ext cx="2298211" cy="369332"/>
            </a:xfrm>
            <a:prstGeom prst="rect">
              <a:avLst/>
            </a:prstGeom>
            <a:noFill/>
          </p:spPr>
          <p:txBody>
            <a:bodyPr wrap="square" rtlCol="0">
              <a:spAutoFit/>
            </a:bodyPr>
            <a:lstStyle/>
            <a:p>
              <a:r>
                <a:rPr lang="ja-JP" altLang="en-US" b="1" dirty="0">
                  <a:solidFill>
                    <a:schemeClr val="bg1"/>
                  </a:solidFill>
                  <a:latin typeface="Century Gothic" panose="020B0502020202020204"/>
                  <a:ea typeface="メイリオ"/>
                </a:rPr>
                <a:t>がんの経過</a:t>
              </a:r>
              <a:endParaRPr lang="en-US" altLang="ja-JP" b="1" dirty="0">
                <a:solidFill>
                  <a:schemeClr val="bg1"/>
                </a:solidFill>
                <a:latin typeface="Century Gothic" panose="020B0502020202020204"/>
                <a:ea typeface="メイリオ"/>
              </a:endParaRPr>
            </a:p>
          </p:txBody>
        </p:sp>
      </p:grpSp>
      <p:sp>
        <p:nvSpPr>
          <p:cNvPr id="16" name="テキスト ボックス 15">
            <a:extLst>
              <a:ext uri="{FF2B5EF4-FFF2-40B4-BE49-F238E27FC236}">
                <a16:creationId xmlns:a16="http://schemas.microsoft.com/office/drawing/2014/main" id="{EC24EC79-222E-4D85-8AAB-3ADD789CB1B7}"/>
              </a:ext>
            </a:extLst>
          </p:cNvPr>
          <p:cNvSpPr txBox="1"/>
          <p:nvPr/>
        </p:nvSpPr>
        <p:spPr>
          <a:xfrm>
            <a:off x="1059684" y="5654071"/>
            <a:ext cx="7291388" cy="292388"/>
          </a:xfrm>
          <a:prstGeom prst="rect">
            <a:avLst/>
          </a:prstGeom>
          <a:noFill/>
        </p:spPr>
        <p:txBody>
          <a:bodyPr wrap="square" rtlCol="0">
            <a:spAutoFit/>
          </a:bodyPr>
          <a:lstStyle/>
          <a:p>
            <a:pPr algn="ctr"/>
            <a:r>
              <a:rPr kumimoji="1" lang="ja-JP" altLang="en-US" sz="13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がんに対する治療と並行して緩和ケアを行い、状況に合わせて割合を変えていく。</a:t>
            </a:r>
          </a:p>
        </p:txBody>
      </p:sp>
    </p:spTree>
    <p:extLst>
      <p:ext uri="{BB962C8B-B14F-4D97-AF65-F5344CB8AC3E}">
        <p14:creationId xmlns:p14="http://schemas.microsoft.com/office/powerpoint/2010/main" val="187752087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1368532" y="1944319"/>
            <a:ext cx="7523948" cy="2123658"/>
          </a:xfrm>
          <a:prstGeom prst="rect">
            <a:avLst/>
          </a:prstGeom>
          <a:noFill/>
        </p:spPr>
        <p:txBody>
          <a:bodyPr wrap="square" rtlCol="0">
            <a:spAutoFit/>
          </a:bodyPr>
          <a:lstStyle>
            <a:defPPr>
              <a:defRPr lang="ja-JP"/>
            </a:defPPr>
          </a:lstStyle>
          <a:p>
            <a:pPr marL="0" algn="l" defTabSz="914400">
              <a:buNone/>
              <a:defRPr kumimoji="1" sz="1800" b="0" i="0" normalizeH="0" noProof="0">
                <a:uLnTx/>
                <a:uFillTx/>
                <a:latin typeface="+mn-lt"/>
                <a:ea typeface="+mn-ea"/>
                <a:cs typeface="+mn-cs"/>
              </a:defRPr>
            </a:pPr>
            <a:r>
              <a:rPr kumimoji="1" lang="ja-JP" altLang="en-US" sz="4400" b="1" i="0" spc="-15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がん患者とその家族に対して苦痛を和らげるよう支援することが大切である。</a:t>
            </a:r>
          </a:p>
        </p:txBody>
      </p:sp>
      <p:sp>
        <p:nvSpPr>
          <p:cNvPr id="11" name="テキスト ボックス 10"/>
          <p:cNvSpPr txBox="1"/>
          <p:nvPr/>
        </p:nvSpPr>
        <p:spPr>
          <a:xfrm>
            <a:off x="1368532" y="4460676"/>
            <a:ext cx="7379932" cy="2123658"/>
          </a:xfrm>
          <a:prstGeom prst="rect">
            <a:avLst/>
          </a:prstGeom>
          <a:noFill/>
        </p:spPr>
        <p:txBody>
          <a:bodyPr wrap="square" rtlCol="0">
            <a:spAutoFit/>
          </a:bodyPr>
          <a:lstStyle>
            <a:defPPr>
              <a:defRPr lang="ja-JP"/>
            </a:defPPr>
          </a:lstStyle>
          <a:p>
            <a:pPr marL="0" algn="l" defTabSz="914400">
              <a:buNone/>
              <a:defRPr kumimoji="1" sz="1800" b="0" i="0" normalizeH="0" noProof="0">
                <a:uLnTx/>
                <a:uFillTx/>
                <a:latin typeface="+mn-lt"/>
                <a:ea typeface="+mn-ea"/>
                <a:cs typeface="+mn-cs"/>
              </a:defRPr>
            </a:pPr>
            <a:r>
              <a:rPr kumimoji="1" lang="ja-JP" altLang="en-US" sz="44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緩和ケアは治療と</a:t>
            </a:r>
            <a:r>
              <a:rPr kumimoji="1" lang="ja-JP" altLang="en-US" sz="44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並行してがんと診断されたときから</a:t>
            </a:r>
            <a:endParaRPr kumimoji="1" lang="en-US" altLang="ja-JP" sz="44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endParaRPr>
          </a:p>
          <a:p>
            <a:pPr marL="0" algn="l" defTabSz="914400">
              <a:buNone/>
              <a:defRPr kumimoji="1" sz="1800" b="0" i="0" normalizeH="0" noProof="0">
                <a:uLnTx/>
                <a:uFillTx/>
                <a:latin typeface="+mn-lt"/>
                <a:ea typeface="+mn-ea"/>
                <a:cs typeface="+mn-cs"/>
              </a:defRPr>
            </a:pPr>
            <a:r>
              <a:rPr kumimoji="1" lang="ja-JP" altLang="en-US" sz="44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行われる。</a:t>
            </a:r>
            <a:endParaRPr kumimoji="1" lang="ja-JP" altLang="en-US" sz="44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12" name="グループ化 11"/>
          <p:cNvGrpSpPr/>
          <p:nvPr/>
        </p:nvGrpSpPr>
        <p:grpSpPr>
          <a:xfrm>
            <a:off x="683568" y="1932818"/>
            <a:ext cx="803425" cy="830997"/>
            <a:chOff x="1014358" y="1805732"/>
            <a:chExt cx="803425" cy="830997"/>
          </a:xfrm>
        </p:grpSpPr>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5578" y="1857524"/>
              <a:ext cx="466102" cy="451080"/>
            </a:xfrm>
            <a:prstGeom prst="rect">
              <a:avLst/>
            </a:prstGeom>
          </p:spPr>
        </p:pic>
        <p:sp>
          <p:nvSpPr>
            <p:cNvPr id="14" name="正方形/長方形 13"/>
            <p:cNvSpPr/>
            <p:nvPr/>
          </p:nvSpPr>
          <p:spPr>
            <a:xfrm>
              <a:off x="1014358" y="1805732"/>
              <a:ext cx="803425" cy="830997"/>
            </a:xfrm>
            <a:prstGeom prst="rect">
              <a:avLst/>
            </a:prstGeom>
          </p:spPr>
          <p:txBody>
            <a:bodyPr wrap="none">
              <a:spAutoFit/>
            </a:bodyPr>
            <a:lstStyle>
              <a:defPPr>
                <a:defRPr lang="ja-JP"/>
              </a:defPPr>
            </a:lstStyle>
            <a:p>
              <a:pPr marL="0" algn="l" defTabSz="914400">
                <a:buNone/>
                <a:defRPr kumimoji="1" sz="1800" b="0" i="0" normalizeH="0" noProof="0">
                  <a:uLnTx/>
                  <a:uFillTx/>
                  <a:latin typeface="+mn-lt"/>
                  <a:ea typeface="+mn-ea"/>
                  <a:cs typeface="+mn-cs"/>
                </a:defRPr>
              </a:pPr>
              <a:r>
                <a:rPr kumimoji="1" lang="ja-JP" altLang="en-US" sz="4800" b="0"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a:t>
              </a:r>
              <a:endParaRPr lang="ja-JP" altLang="en-US" sz="4800">
                <a:latin typeface="メイリオ" panose="020B0604030504040204" pitchFamily="50" charset="-128"/>
                <a:ea typeface="メイリオ" panose="020B0604030504040204" pitchFamily="50" charset="-128"/>
              </a:endParaRPr>
            </a:p>
          </p:txBody>
        </p:sp>
      </p:grpSp>
      <p:cxnSp>
        <p:nvCxnSpPr>
          <p:cNvPr id="17" name="直線コネクタ 16"/>
          <p:cNvCxnSpPr/>
          <p:nvPr/>
        </p:nvCxnSpPr>
        <p:spPr>
          <a:xfrm>
            <a:off x="894788" y="4177230"/>
            <a:ext cx="7407114" cy="0"/>
          </a:xfrm>
          <a:prstGeom prst="line">
            <a:avLst/>
          </a:prstGeom>
          <a:ln w="57150" cap="sq">
            <a:solidFill>
              <a:schemeClr val="bg1">
                <a:lumMod val="85000"/>
              </a:schemeClr>
            </a:solidFill>
            <a:prstDash val="sysDash"/>
            <a:bevel/>
          </a:ln>
        </p:spPr>
        <p:style>
          <a:lnRef idx="1">
            <a:schemeClr val="accent1"/>
          </a:lnRef>
          <a:fillRef idx="0">
            <a:schemeClr val="accent1"/>
          </a:fillRef>
          <a:effectRef idx="0">
            <a:schemeClr val="accent1"/>
          </a:effectRef>
          <a:fontRef idx="minor">
            <a:schemeClr val="tx1"/>
          </a:fontRef>
        </p:style>
      </p:cxnSp>
      <p:grpSp>
        <p:nvGrpSpPr>
          <p:cNvPr id="19" name="グループ化 18"/>
          <p:cNvGrpSpPr/>
          <p:nvPr/>
        </p:nvGrpSpPr>
        <p:grpSpPr>
          <a:xfrm>
            <a:off x="683568" y="4449711"/>
            <a:ext cx="803425" cy="830997"/>
            <a:chOff x="1014358" y="1805732"/>
            <a:chExt cx="803425" cy="830997"/>
          </a:xfrm>
        </p:grpSpPr>
        <p:pic>
          <p:nvPicPr>
            <p:cNvPr id="20" name="図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5578" y="1857524"/>
              <a:ext cx="466102" cy="451080"/>
            </a:xfrm>
            <a:prstGeom prst="rect">
              <a:avLst/>
            </a:prstGeom>
          </p:spPr>
        </p:pic>
        <p:sp>
          <p:nvSpPr>
            <p:cNvPr id="21" name="正方形/長方形 20"/>
            <p:cNvSpPr/>
            <p:nvPr/>
          </p:nvSpPr>
          <p:spPr>
            <a:xfrm>
              <a:off x="1014358" y="1805732"/>
              <a:ext cx="803425" cy="830997"/>
            </a:xfrm>
            <a:prstGeom prst="rect">
              <a:avLst/>
            </a:prstGeom>
          </p:spPr>
          <p:txBody>
            <a:bodyPr wrap="none">
              <a:spAutoFit/>
            </a:bodyPr>
            <a:lstStyle>
              <a:defPPr>
                <a:defRPr lang="ja-JP"/>
              </a:defPPr>
            </a:lstStyle>
            <a:p>
              <a:pPr marL="0" algn="l" defTabSz="914400">
                <a:buNone/>
                <a:defRPr kumimoji="1" sz="1800" b="0" i="0" normalizeH="0" noProof="0">
                  <a:uLnTx/>
                  <a:uFillTx/>
                  <a:latin typeface="+mn-lt"/>
                  <a:ea typeface="+mn-ea"/>
                  <a:cs typeface="+mn-cs"/>
                </a:defRPr>
              </a:pPr>
              <a:r>
                <a:rPr kumimoji="1" lang="ja-JP" altLang="en-US" sz="4800" b="0"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a:t>
              </a:r>
              <a:endParaRPr lang="ja-JP" altLang="en-US" sz="4800">
                <a:latin typeface="メイリオ" panose="020B0604030504040204" pitchFamily="50" charset="-128"/>
                <a:ea typeface="メイリオ" panose="020B0604030504040204" pitchFamily="50" charset="-128"/>
              </a:endParaRPr>
            </a:p>
          </p:txBody>
        </p:sp>
      </p:grpSp>
      <p:sp>
        <p:nvSpPr>
          <p:cNvPr id="15" name="テキスト ボックス 14"/>
          <p:cNvSpPr txBox="1"/>
          <p:nvPr/>
        </p:nvSpPr>
        <p:spPr>
          <a:xfrm>
            <a:off x="2712492" y="624476"/>
            <a:ext cx="3672408" cy="923330"/>
          </a:xfrm>
          <a:prstGeom prst="rect">
            <a:avLst/>
          </a:prstGeom>
          <a:noFill/>
          <a:effectLst/>
        </p:spPr>
        <p:txBody>
          <a:bodyPr wrap="square" rtlCol="0">
            <a:spAutoFit/>
          </a:bodyPr>
          <a:lstStyle>
            <a:defPPr>
              <a:defRPr lang="ja-JP"/>
            </a:defPPr>
            <a:lvl1pPr marL="0" algn="ctr" defTabSz="914400" rtl="0" eaLnBrk="1" latinLnBrk="0" hangingPunct="1">
              <a:defRPr kumimoji="1" sz="4800" b="1" kern="1200">
                <a:solidFill>
                  <a:srgbClr val="669900"/>
                </a:solidFill>
                <a:latin typeface="メイリオ" panose="020B0604030504040204" pitchFamily="50" charset="-128"/>
                <a:ea typeface="メイリオ" panose="020B0604030504040204" pitchFamily="50" charset="-128"/>
                <a:cs typeface="+mn-cs"/>
              </a:defRPr>
            </a:lvl1pPr>
          </a:lstStyle>
          <a:p>
            <a:pPr marL="0" algn="ctr" defTabSz="914400">
              <a:buNone/>
              <a:defRPr kumimoji="1" sz="4800" b="1" i="0" normalizeH="0" noProof="0">
                <a:solidFill>
                  <a:srgbClr val="669900"/>
                </a:solidFill>
                <a:uLnTx/>
                <a:uFillTx/>
                <a:latin typeface="メイリオ" panose="020B0604030504040204" pitchFamily="50" charset="-128"/>
                <a:ea typeface="メイリオ" panose="020B0604030504040204" pitchFamily="50" charset="-128"/>
                <a:cs typeface="+mn-cs"/>
              </a:defRPr>
            </a:pPr>
            <a:r>
              <a:rPr kumimoji="1" lang="ja-JP" altLang="en-US" sz="5400" b="1" i="0" normalizeH="0" noProof="0">
                <a:solidFill>
                  <a:srgbClr val="C30D23"/>
                </a:solidFill>
                <a:uLnTx/>
                <a:uFillTx/>
                <a:latin typeface="メイリオ" panose="020B0604030504040204" pitchFamily="50" charset="-128"/>
                <a:ea typeface="メイリオ" panose="020B0604030504040204" pitchFamily="50" charset="-128"/>
                <a:cs typeface="+mn-cs"/>
              </a:rPr>
              <a:t>振り返り</a:t>
            </a:r>
          </a:p>
        </p:txBody>
      </p:sp>
      <p:pic>
        <p:nvPicPr>
          <p:cNvPr id="18" name="図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1713" y="1358645"/>
            <a:ext cx="2724695" cy="194091"/>
          </a:xfrm>
          <a:prstGeom prst="rect">
            <a:avLst/>
          </a:prstGeom>
        </p:spPr>
      </p:pic>
      <p:sp>
        <p:nvSpPr>
          <p:cNvPr id="22" name="正方形/長方形 21">
            <a:extLst>
              <a:ext uri="{FF2B5EF4-FFF2-40B4-BE49-F238E27FC236}">
                <a16:creationId xmlns:a16="http://schemas.microsoft.com/office/drawing/2014/main" id="{18F56CEB-A096-4203-9027-66B3BAC5DDC4}"/>
              </a:ext>
            </a:extLst>
          </p:cNvPr>
          <p:cNvSpPr/>
          <p:nvPr/>
        </p:nvSpPr>
        <p:spPr>
          <a:xfrm>
            <a:off x="8301578" y="6370206"/>
            <a:ext cx="638711"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algn="ctr" defTabSz="914400">
              <a:buNone/>
              <a:defRPr kumimoji="1" sz="1800" b="0" i="0" kern="1200" normalizeH="0" noProof="0">
                <a:solidFill>
                  <a:srgbClr val="FFFFFF"/>
                </a:solidFill>
                <a:uLnTx/>
                <a:uFillTx/>
                <a:latin typeface="+mn-lt"/>
                <a:ea typeface="+mn-ea"/>
                <a:cs typeface="+mn-cs"/>
              </a:defRPr>
            </a:pPr>
            <a:r>
              <a:rPr kumimoji="1" lang="en-US" altLang="ja-JP" sz="1800" b="1" i="0" kern="1200" normalizeH="0" noProof="0">
                <a:solidFill>
                  <a:schemeClr val="tx1"/>
                </a:solidFill>
                <a:uLnTx/>
                <a:uFillTx/>
                <a:latin typeface="メイリオ" panose="020B0604030504040204" pitchFamily="50" charset="-128"/>
                <a:ea typeface="メイリオ" panose="020B0604030504040204" pitchFamily="50" charset="-128"/>
              </a:rPr>
              <a:t>14</a:t>
            </a:r>
            <a:endParaRPr kumimoji="1" lang="ja-JP" altLang="en-US" b="1">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707460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円/楕円 13"/>
          <p:cNvSpPr/>
          <p:nvPr/>
        </p:nvSpPr>
        <p:spPr>
          <a:xfrm>
            <a:off x="6791749" y="4734938"/>
            <a:ext cx="1943756" cy="1851915"/>
          </a:xfrm>
          <a:prstGeom prst="ellipse">
            <a:avLst/>
          </a:prstGeom>
          <a:solidFill>
            <a:srgbClr val="D5FE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kumimoji="1" lang="ja-JP" altLang="en-US"/>
          </a:p>
        </p:txBody>
      </p:sp>
      <p:sp>
        <p:nvSpPr>
          <p:cNvPr id="13" name="角丸四角形吹き出し 12"/>
          <p:cNvSpPr/>
          <p:nvPr/>
        </p:nvSpPr>
        <p:spPr>
          <a:xfrm>
            <a:off x="3203848" y="1942487"/>
            <a:ext cx="5167998" cy="1342395"/>
          </a:xfrm>
          <a:prstGeom prst="wedgeRoundRectCallout">
            <a:avLst>
              <a:gd name="adj1" fmla="val -59689"/>
              <a:gd name="adj2" fmla="val 14794"/>
              <a:gd name="adj3" fmla="val 16667"/>
            </a:avLst>
          </a:prstGeom>
          <a:ln w="57150">
            <a:solidFill>
              <a:srgbClr val="0070C0"/>
            </a:solidFill>
          </a:ln>
        </p:spPr>
        <p:style>
          <a:lnRef idx="2">
            <a:schemeClr val="dk1"/>
          </a:lnRef>
          <a:fillRef idx="1">
            <a:schemeClr val="lt1"/>
          </a:fillRef>
          <a:effectRef idx="0">
            <a:schemeClr val="dk1"/>
          </a:effectRef>
          <a:fontRef idx="minor">
            <a:schemeClr val="dk1"/>
          </a:fontRef>
        </p:style>
        <p:txBody>
          <a:bodyPr tIns="108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r>
              <a: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●吐き気でつらい。</a:t>
            </a:r>
            <a:endParaRPr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algn="l" defTabSz="914400">
              <a:buNone/>
              <a:defRPr kumimoji="1" sz="1800" b="0" i="0" normalizeH="0" noProof="0">
                <a:uLnTx/>
                <a:uFillTx/>
                <a:latin typeface="Calibri"/>
                <a:ea typeface="Arial" panose="020B0604020202020204" pitchFamily="34" charset="0"/>
                <a:cs typeface="Arial" panose="020B0604020202020204" pitchFamily="34" charset="0"/>
              </a:defRPr>
            </a:pPr>
            <a:r>
              <a: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32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体が痛くてつらい。</a:t>
            </a:r>
            <a:r>
              <a:rPr kumimoji="1" lang="ja-JP" altLang="en-US" sz="24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など</a:t>
            </a:r>
            <a:endParaRPr kumimoji="1" lang="en-US" altLang="ja-JP" sz="3200" b="1" dirty="0">
              <a:solidFill>
                <a:schemeClr val="tx1"/>
              </a:solidFill>
              <a:highlight>
                <a:srgbClr val="FFFF00"/>
              </a:highlight>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1" name="グループ化 20"/>
          <p:cNvGrpSpPr/>
          <p:nvPr/>
        </p:nvGrpSpPr>
        <p:grpSpPr>
          <a:xfrm>
            <a:off x="289520" y="-99390"/>
            <a:ext cx="8685534" cy="1920846"/>
            <a:chOff x="278954" y="-17252"/>
            <a:chExt cx="8685534" cy="1920846"/>
          </a:xfrm>
        </p:grpSpPr>
        <p:pic>
          <p:nvPicPr>
            <p:cNvPr id="22" name="Picture 2" descr="C:\Users\nakamura\Desktop\スライド文字-05.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01541" y="-17252"/>
              <a:ext cx="7762947" cy="1920846"/>
            </a:xfrm>
            <a:prstGeom prst="rect">
              <a:avLst/>
            </a:prstGeom>
            <a:noFill/>
            <a:effectLst>
              <a:outerShdw blurRad="50800" dist="50800" dir="27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3" name="テキスト ボックス 22"/>
            <p:cNvSpPr txBox="1"/>
            <p:nvPr/>
          </p:nvSpPr>
          <p:spPr>
            <a:xfrm>
              <a:off x="2050529" y="453408"/>
              <a:ext cx="6408106" cy="917521"/>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lIns="0" tIns="252000" rIns="0" rtlCol="0" anchor="ctr"/>
            <a:lstStyle>
              <a:defPPr>
                <a:defRPr lang="ja-JP"/>
              </a:defPPr>
              <a:lvl1pPr marL="0" algn="ctr" defTabSz="914400" rtl="0" eaLnBrk="1" latinLnBrk="0" hangingPunct="1">
                <a:defRPr kumimoji="1" sz="3600" b="1" kern="120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a:defRPr>
                  <a:solidFill>
                    <a:schemeClr val="dk1"/>
                  </a:solidFill>
                </a:defRPr>
              </a:lvl9pPr>
            </a:lstStyle>
            <a:p>
              <a:pPr marL="0" algn="l" defTabSz="914400">
                <a:buNone/>
                <a:defRPr kumimoji="1" sz="36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000" b="1" i="0" normalizeH="0" noProof="0" dirty="0">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がんの患者の方には、どんなことが起きるのだろう</a:t>
              </a:r>
            </a:p>
          </p:txBody>
        </p:sp>
        <p:grpSp>
          <p:nvGrpSpPr>
            <p:cNvPr id="24" name="グループ化 23"/>
            <p:cNvGrpSpPr/>
            <p:nvPr/>
          </p:nvGrpSpPr>
          <p:grpSpPr>
            <a:xfrm>
              <a:off x="278954" y="386897"/>
              <a:ext cx="1008112" cy="1067428"/>
              <a:chOff x="728192" y="921380"/>
              <a:chExt cx="1008112" cy="1067428"/>
            </a:xfrm>
          </p:grpSpPr>
          <p:sp>
            <p:nvSpPr>
              <p:cNvPr id="25" name="円/楕円 24"/>
              <p:cNvSpPr/>
              <p:nvPr/>
            </p:nvSpPr>
            <p:spPr>
              <a:xfrm>
                <a:off x="728192" y="980696"/>
                <a:ext cx="1008112" cy="1008112"/>
              </a:xfrm>
              <a:prstGeom prst="ellipse">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lang="ja-JP" altLang="en-US"/>
              </a:p>
            </p:txBody>
          </p:sp>
          <p:sp>
            <p:nvSpPr>
              <p:cNvPr id="26" name="テキスト ボックス 25"/>
              <p:cNvSpPr txBox="1"/>
              <p:nvPr/>
            </p:nvSpPr>
            <p:spPr>
              <a:xfrm>
                <a:off x="741793" y="921380"/>
                <a:ext cx="971567" cy="1050544"/>
              </a:xfrm>
              <a:prstGeom prst="rect">
                <a:avLst/>
              </a:prstGeom>
              <a:noFill/>
            </p:spPr>
            <p:txBody>
              <a:bodyPr wrap="square" rtlCol="0">
                <a:spAutoFit/>
              </a:bodyPr>
              <a:lstStyle>
                <a:defPPr>
                  <a:defRPr lang="ja-JP"/>
                </a:defPPr>
              </a:lstStyle>
              <a:p>
                <a:pPr marL="0" algn="ctr" defTabSz="914400">
                  <a:lnSpc>
                    <a:spcPts val="8500"/>
                  </a:lnSpc>
                  <a:buNone/>
                  <a:defRPr kumimoji="1" sz="1800" b="0" i="0" normalizeH="0" noProof="0">
                    <a:uLnTx/>
                    <a:uFillTx/>
                    <a:latin typeface="+mn-lt"/>
                    <a:ea typeface="+mn-ea"/>
                    <a:cs typeface="+mn-cs"/>
                  </a:defRPr>
                </a:pPr>
                <a:r>
                  <a:rPr kumimoji="1" lang="ja-JP" altLang="en-US" sz="6200" b="0" i="0" normalizeH="0" noProof="0">
                    <a:solidFill>
                      <a:schemeClr val="bg1"/>
                    </a:solidFill>
                    <a:uLnTx/>
                    <a:uFillTx/>
                    <a:latin typeface="HGS創英角ｺﾞｼｯｸUB" panose="020B0900000000000000" pitchFamily="50" charset="-128"/>
                    <a:ea typeface="HGS創英角ｺﾞｼｯｸUB" panose="020B0900000000000000" pitchFamily="50" charset="-128"/>
                    <a:cs typeface="メイリオ" panose="020B0604030504040204" pitchFamily="50" charset="-128"/>
                  </a:rPr>
                  <a:t>Ｑ</a:t>
                </a:r>
              </a:p>
            </p:txBody>
          </p:sp>
        </p:grpSp>
      </p:grpSp>
      <p:grpSp>
        <p:nvGrpSpPr>
          <p:cNvPr id="3" name="グループ化 2"/>
          <p:cNvGrpSpPr/>
          <p:nvPr/>
        </p:nvGrpSpPr>
        <p:grpSpPr>
          <a:xfrm>
            <a:off x="709174" y="2016338"/>
            <a:ext cx="2132872" cy="2431410"/>
            <a:chOff x="1992093" y="4402988"/>
            <a:chExt cx="2132872" cy="2431410"/>
          </a:xfrm>
        </p:grpSpPr>
        <p:sp>
          <p:nvSpPr>
            <p:cNvPr id="15" name="円/楕円 14"/>
            <p:cNvSpPr/>
            <p:nvPr/>
          </p:nvSpPr>
          <p:spPr>
            <a:xfrm>
              <a:off x="1996290" y="4402988"/>
              <a:ext cx="2072734" cy="2072734"/>
            </a:xfrm>
            <a:prstGeom prst="ellipse">
              <a:avLst/>
            </a:prstGeom>
            <a:solidFill>
              <a:srgbClr val="FFFFEB"/>
            </a:solidFill>
            <a:ln w="57150">
              <a:solidFill>
                <a:srgbClr val="01B3B7"/>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0" tIns="144000" rIns="0" rtlCol="0" anchor="ctr"/>
            <a:lstStyle>
              <a:defPPr>
                <a:defRPr lang="ja-JP"/>
              </a:def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lang="ja-JP" altLang="en-US" sz="3600" b="1">
                <a:solidFill>
                  <a:srgbClr val="01B3B7"/>
                </a:solidFill>
                <a:latin typeface="メイリオ" panose="020B0604030504040204" pitchFamily="50" charset="-128"/>
                <a:ea typeface="メイリオ" panose="020B0604030504040204" pitchFamily="50" charset="-128"/>
              </a:endParaRPr>
            </a:p>
          </p:txBody>
        </p:sp>
        <p:sp>
          <p:nvSpPr>
            <p:cNvPr id="7" name="正方形/長方形 6"/>
            <p:cNvSpPr/>
            <p:nvPr/>
          </p:nvSpPr>
          <p:spPr>
            <a:xfrm>
              <a:off x="1992093" y="4495296"/>
              <a:ext cx="2132872" cy="2339102"/>
            </a:xfrm>
            <a:prstGeom prst="rect">
              <a:avLst/>
            </a:prstGeom>
          </p:spPr>
          <p:txBody>
            <a:bodyPr>
              <a:spAutoFit/>
            </a:bodyPr>
            <a:lstStyle>
              <a:defPPr>
                <a:defRPr lang="ja-JP"/>
              </a:defPPr>
            </a:lstStyle>
            <a:p>
              <a:pPr algn="ctr"/>
              <a:r>
                <a:rPr kumimoji="1" lang="ja-JP" altLang="en-US" sz="5400" b="1" i="0" normalizeH="0" noProof="0" dirty="0">
                  <a:solidFill>
                    <a:srgbClr val="01B3B7"/>
                  </a:solidFill>
                  <a:uLnTx/>
                  <a:uFillTx/>
                  <a:latin typeface="メイリオ" panose="020B0604030504040204" pitchFamily="50" charset="-128"/>
                  <a:ea typeface="メイリオ" panose="020B0604030504040204" pitchFamily="50" charset="-128"/>
                </a:rPr>
                <a:t>体</a:t>
              </a:r>
              <a:br>
                <a:rPr kumimoji="1" lang="en-US" altLang="ja-JP" sz="4400" b="1" i="0" normalizeH="0" noProof="0" dirty="0">
                  <a:solidFill>
                    <a:srgbClr val="01B3B7"/>
                  </a:solidFill>
                  <a:uLnTx/>
                  <a:uFillTx/>
                  <a:latin typeface="メイリオ" panose="020B0604030504040204" pitchFamily="50" charset="-128"/>
                  <a:ea typeface="メイリオ" panose="020B0604030504040204" pitchFamily="50" charset="-128"/>
                </a:rPr>
              </a:br>
              <a:r>
                <a:rPr kumimoji="1" lang="ja-JP" altLang="en-US" sz="2800" b="1" i="0" normalizeH="0" noProof="0" dirty="0">
                  <a:solidFill>
                    <a:srgbClr val="01B3B7"/>
                  </a:solidFill>
                  <a:uLnTx/>
                  <a:uFillTx/>
                  <a:latin typeface="メイリオ" panose="020B0604030504040204" pitchFamily="50" charset="-128"/>
                  <a:ea typeface="メイリオ" panose="020B0604030504040204" pitchFamily="50" charset="-128"/>
                </a:rPr>
                <a:t>の痛み</a:t>
              </a:r>
              <a:r>
                <a:rPr kumimoji="1" lang="ja-JP" altLang="en-US" sz="2800" b="1" dirty="0">
                  <a:solidFill>
                    <a:srgbClr val="01B3B7"/>
                  </a:solidFill>
                  <a:latin typeface="メイリオ" panose="020B0604030504040204" pitchFamily="50" charset="-128"/>
                  <a:ea typeface="メイリオ" panose="020B0604030504040204" pitchFamily="50" charset="-128"/>
                </a:rPr>
                <a:t>・</a:t>
              </a:r>
              <a:endParaRPr kumimoji="1" lang="en-US" altLang="ja-JP" sz="2800" b="1" dirty="0">
                <a:solidFill>
                  <a:srgbClr val="01B3B7"/>
                </a:solidFill>
                <a:latin typeface="メイリオ" panose="020B0604030504040204" pitchFamily="50" charset="-128"/>
                <a:ea typeface="メイリオ" panose="020B0604030504040204" pitchFamily="50" charset="-128"/>
              </a:endParaRPr>
            </a:p>
            <a:p>
              <a:pPr algn="ctr"/>
              <a:r>
                <a:rPr kumimoji="1" lang="ja-JP" altLang="en-US" sz="2800" b="1" dirty="0">
                  <a:solidFill>
                    <a:srgbClr val="01B3B7"/>
                  </a:solidFill>
                  <a:latin typeface="メイリオ" panose="020B0604030504040204" pitchFamily="50" charset="-128"/>
                  <a:ea typeface="メイリオ" panose="020B0604030504040204" pitchFamily="50" charset="-128"/>
                </a:rPr>
                <a:t>つらさ</a:t>
              </a:r>
              <a:endParaRPr lang="ja-JP" alt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lvl="0" algn="ctr" defTabSz="914400">
                <a:buNone/>
                <a:defRPr kumimoji="1" sz="1800" b="0" i="0" normalizeH="0" noProof="0">
                  <a:uLnTx/>
                  <a:uFillTx/>
                  <a:latin typeface="+mn-lt"/>
                  <a:ea typeface="+mn-ea"/>
                  <a:cs typeface="+mn-cs"/>
                </a:defRPr>
              </a:pPr>
              <a:endParaRPr kumimoji="1" lang="ja-JP" altLang="en-US" sz="3600" b="1" i="0" normalizeH="0" noProof="0" dirty="0">
                <a:solidFill>
                  <a:srgbClr val="FF0000"/>
                </a:solidFill>
                <a:uLnTx/>
                <a:uFillTx/>
                <a:latin typeface="メイリオ" panose="020B0604030504040204" pitchFamily="50" charset="-128"/>
                <a:ea typeface="メイリオ" panose="020B0604030504040204" pitchFamily="50" charset="-128"/>
              </a:endParaRPr>
            </a:p>
          </p:txBody>
        </p:sp>
      </p:grpSp>
      <p:sp>
        <p:nvSpPr>
          <p:cNvPr id="17" name="正方形/長方形 16">
            <a:extLst>
              <a:ext uri="{FF2B5EF4-FFF2-40B4-BE49-F238E27FC236}">
                <a16:creationId xmlns:a16="http://schemas.microsoft.com/office/drawing/2014/main" id="{E6BA1FBF-371A-4609-A433-EA8C05844A60}"/>
              </a:ext>
            </a:extLst>
          </p:cNvPr>
          <p:cNvSpPr/>
          <p:nvPr/>
        </p:nvSpPr>
        <p:spPr>
          <a:xfrm>
            <a:off x="8520377" y="6304953"/>
            <a:ext cx="430256"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algn="ctr" defTabSz="914400">
              <a:buNone/>
              <a:defRPr kumimoji="1" sz="1800" b="0" i="0" kern="1200" normalizeH="0" noProof="0">
                <a:solidFill>
                  <a:srgbClr val="FFFFFF"/>
                </a:solidFill>
                <a:uLnTx/>
                <a:uFillTx/>
                <a:latin typeface="+mn-lt"/>
                <a:ea typeface="+mn-ea"/>
                <a:cs typeface="+mn-cs"/>
              </a:defRPr>
            </a:pPr>
            <a:r>
              <a:rPr kumimoji="1" lang="ja-JP" altLang="en-US" sz="1800" b="1" i="0" kern="1200" normalizeH="0" noProof="0">
                <a:solidFill>
                  <a:schemeClr val="tx1"/>
                </a:solidFill>
                <a:uLnTx/>
                <a:uFillTx/>
                <a:latin typeface="メイリオ" panose="020B0604030504040204" pitchFamily="50" charset="-128"/>
                <a:ea typeface="メイリオ" panose="020B0604030504040204" pitchFamily="50" charset="-128"/>
              </a:rPr>
              <a:t>２</a:t>
            </a:r>
          </a:p>
        </p:txBody>
      </p:sp>
      <p:sp>
        <p:nvSpPr>
          <p:cNvPr id="18" name="角丸四角形吹き出し 12">
            <a:extLst>
              <a:ext uri="{FF2B5EF4-FFF2-40B4-BE49-F238E27FC236}">
                <a16:creationId xmlns:a16="http://schemas.microsoft.com/office/drawing/2014/main" id="{DA39B2F0-C1BC-47E9-A93B-9BA67C3ABBB5}"/>
              </a:ext>
            </a:extLst>
          </p:cNvPr>
          <p:cNvSpPr/>
          <p:nvPr/>
        </p:nvSpPr>
        <p:spPr>
          <a:xfrm>
            <a:off x="3110799" y="3463167"/>
            <a:ext cx="5261047" cy="2198081"/>
          </a:xfrm>
          <a:prstGeom prst="wedgeRoundRectCallout">
            <a:avLst>
              <a:gd name="adj1" fmla="val -59041"/>
              <a:gd name="adj2" fmla="val 39542"/>
              <a:gd name="adj3" fmla="val 16667"/>
            </a:avLst>
          </a:prstGeom>
          <a:ln w="57150">
            <a:solidFill>
              <a:srgbClr val="0070C0"/>
            </a:solidFill>
          </a:ln>
        </p:spPr>
        <p:style>
          <a:lnRef idx="2">
            <a:schemeClr val="dk1"/>
          </a:lnRef>
          <a:fillRef idx="1">
            <a:schemeClr val="lt1"/>
          </a:fillRef>
          <a:effectRef idx="0">
            <a:schemeClr val="dk1"/>
          </a:effectRef>
          <a:fontRef idx="minor">
            <a:schemeClr val="dk1"/>
          </a:fontRef>
        </p:style>
        <p:txBody>
          <a:bodyPr tIns="108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marL="266700" indent="-266700" algn="l"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2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●将来のことが不安で</a:t>
            </a:r>
            <a:endParaRPr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266700" algn="l"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2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　眠れない。</a:t>
            </a:r>
            <a:endParaRPr kumimoji="1" lang="en-US" altLang="ja-JP" sz="3200" b="1" dirty="0">
              <a:solidFill>
                <a:schemeClr val="tx1"/>
              </a:solidFill>
              <a:highlight>
                <a:srgbClr val="FFFF00"/>
              </a:highlight>
              <a:latin typeface="メイリオ" panose="020B0604030504040204" pitchFamily="50" charset="-128"/>
              <a:ea typeface="メイリオ" panose="020B0604030504040204" pitchFamily="50" charset="-128"/>
              <a:cs typeface="メイリオ" panose="020B0604030504040204" pitchFamily="50" charset="-128"/>
            </a:endParaRPr>
          </a:p>
          <a:p>
            <a:pPr marL="266700" indent="-266700" algn="l"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2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●治療の費用が心配だ。</a:t>
            </a:r>
            <a:br>
              <a:rPr kumimoji="1" lang="en-US" altLang="ja-JP" sz="32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br>
            <a:r>
              <a: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24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など</a:t>
            </a:r>
            <a:endParaRPr kumimoji="1" lang="ja-JP" altLang="en-US" sz="2400" b="1" dirty="0">
              <a:solidFill>
                <a:schemeClr val="tx1"/>
              </a:solidFill>
              <a:highlight>
                <a:srgbClr val="FFFF00"/>
              </a:highlight>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 name="グループ化 3"/>
          <p:cNvGrpSpPr/>
          <p:nvPr/>
        </p:nvGrpSpPr>
        <p:grpSpPr>
          <a:xfrm>
            <a:off x="696793" y="3861048"/>
            <a:ext cx="2072734" cy="2128731"/>
            <a:chOff x="5019546" y="4379131"/>
            <a:chExt cx="2072734" cy="2128731"/>
          </a:xfrm>
        </p:grpSpPr>
        <p:sp>
          <p:nvSpPr>
            <p:cNvPr id="16" name="円/楕円 15"/>
            <p:cNvSpPr/>
            <p:nvPr/>
          </p:nvSpPr>
          <p:spPr>
            <a:xfrm>
              <a:off x="5019546" y="4379131"/>
              <a:ext cx="2072734" cy="2072734"/>
            </a:xfrm>
            <a:prstGeom prst="ellipse">
              <a:avLst/>
            </a:prstGeom>
            <a:solidFill>
              <a:srgbClr val="FFFFEB"/>
            </a:solidFill>
            <a:ln w="57150">
              <a:solidFill>
                <a:srgbClr val="01B3B7"/>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0" tIns="144000" rIns="0" rtlCol="0" anchor="ctr"/>
            <a:lstStyle>
              <a:defPPr>
                <a:defRPr lang="ja-JP"/>
              </a:def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lang="ja-JP" altLang="en-US" sz="3600" b="1">
                <a:solidFill>
                  <a:srgbClr val="01B3B7"/>
                </a:solidFill>
                <a:latin typeface="メイリオ" panose="020B0604030504040204" pitchFamily="50" charset="-128"/>
                <a:ea typeface="メイリオ" panose="020B0604030504040204" pitchFamily="50" charset="-128"/>
              </a:endParaRPr>
            </a:p>
          </p:txBody>
        </p:sp>
        <p:sp>
          <p:nvSpPr>
            <p:cNvPr id="5" name="正方形/長方形 4"/>
            <p:cNvSpPr/>
            <p:nvPr/>
          </p:nvSpPr>
          <p:spPr>
            <a:xfrm>
              <a:off x="5111285" y="4661203"/>
              <a:ext cx="1889256" cy="1846659"/>
            </a:xfrm>
            <a:prstGeom prst="rect">
              <a:avLst/>
            </a:prstGeom>
          </p:spPr>
          <p:txBody>
            <a:bodyPr wrap="square">
              <a:spAutoFit/>
            </a:bodyPr>
            <a:lstStyle>
              <a:defPPr>
                <a:defRPr lang="ja-JP"/>
              </a:defPPr>
            </a:lstStyle>
            <a:p>
              <a:pPr algn="ctr"/>
              <a:r>
                <a:rPr kumimoji="1" lang="ja-JP" altLang="en-US" sz="5400" b="1" i="0" normalizeH="0" noProof="0" dirty="0">
                  <a:solidFill>
                    <a:srgbClr val="01B3B7"/>
                  </a:solidFill>
                  <a:uLnTx/>
                  <a:uFillTx/>
                  <a:latin typeface="メイリオ" panose="020B0604030504040204" pitchFamily="50" charset="-128"/>
                  <a:ea typeface="メイリオ" panose="020B0604030504040204" pitchFamily="50" charset="-128"/>
                </a:rPr>
                <a:t>心</a:t>
              </a:r>
              <a:br>
                <a:rPr kumimoji="1" lang="en-US" altLang="ja-JP" sz="4400" b="1" i="0" normalizeH="0" noProof="0" dirty="0">
                  <a:solidFill>
                    <a:srgbClr val="01B3B7"/>
                  </a:solidFill>
                  <a:uLnTx/>
                  <a:uFillTx/>
                  <a:latin typeface="メイリオ" panose="020B0604030504040204" pitchFamily="50" charset="-128"/>
                  <a:ea typeface="メイリオ" panose="020B0604030504040204" pitchFamily="50" charset="-128"/>
                </a:rPr>
              </a:br>
              <a:r>
                <a:rPr kumimoji="1" lang="ja-JP" altLang="en-US" sz="2400" b="1" i="0" normalizeH="0" noProof="0" dirty="0">
                  <a:solidFill>
                    <a:srgbClr val="01B3B7"/>
                  </a:solidFill>
                  <a:uLnTx/>
                  <a:uFillTx/>
                  <a:latin typeface="メイリオ" panose="020B0604030504040204" pitchFamily="50" charset="-128"/>
                  <a:ea typeface="メイリオ" panose="020B0604030504040204" pitchFamily="50" charset="-128"/>
                </a:rPr>
                <a:t>のつらさ</a:t>
              </a:r>
              <a:endParaRPr lang="ja-JP" alt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lvl="0" algn="ctr" defTabSz="914400">
                <a:buNone/>
                <a:defRPr kumimoji="1" sz="1800" b="0" i="0" normalizeH="0" noProof="0">
                  <a:uLnTx/>
                  <a:uFillTx/>
                  <a:latin typeface="+mn-lt"/>
                  <a:ea typeface="+mn-ea"/>
                  <a:cs typeface="+mn-cs"/>
                </a:defRPr>
              </a:pPr>
              <a:endParaRPr kumimoji="1" lang="ja-JP" altLang="en-US" sz="3600" b="1" i="0" normalizeH="0" noProof="0" dirty="0">
                <a:solidFill>
                  <a:srgbClr val="FF0000"/>
                </a:solidFill>
                <a:uLnTx/>
                <a:uFillTx/>
                <a:latin typeface="メイリオ" panose="020B0604030504040204" pitchFamily="50" charset="-128"/>
                <a:ea typeface="メイリオ" panose="020B0604030504040204" pitchFamily="50" charset="-128"/>
              </a:endParaRPr>
            </a:p>
          </p:txBody>
        </p:sp>
      </p:grpSp>
      <p:pic>
        <p:nvPicPr>
          <p:cNvPr id="1026" name="Picture 2" descr="C:\Users\nakamura\Desktop\イラスト-24.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266219" y="4926593"/>
            <a:ext cx="1430321" cy="163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5323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nodeType="afterGroup">
                            <p:stCondLst>
                              <p:cond delay="10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グループ化 20"/>
          <p:cNvGrpSpPr/>
          <p:nvPr/>
        </p:nvGrpSpPr>
        <p:grpSpPr>
          <a:xfrm>
            <a:off x="278954" y="-17252"/>
            <a:ext cx="9198468" cy="1920846"/>
            <a:chOff x="278954" y="-17252"/>
            <a:chExt cx="9198468" cy="1920846"/>
          </a:xfrm>
        </p:grpSpPr>
        <p:pic>
          <p:nvPicPr>
            <p:cNvPr id="22" name="Picture 2" descr="C:\Users\nakamura\Desktop\スライド文字-05.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01541" y="-17252"/>
              <a:ext cx="6898851" cy="1920846"/>
            </a:xfrm>
            <a:prstGeom prst="rect">
              <a:avLst/>
            </a:prstGeom>
            <a:noFill/>
            <a:effectLst>
              <a:outerShdw blurRad="50800" dist="50800" dir="27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3" name="テキスト ボックス 22"/>
            <p:cNvSpPr txBox="1"/>
            <p:nvPr/>
          </p:nvSpPr>
          <p:spPr>
            <a:xfrm>
              <a:off x="1836302" y="443287"/>
              <a:ext cx="7641120" cy="917521"/>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lIns="0" tIns="252000" rIns="0" rtlCol="0" anchor="ctr"/>
            <a:lstStyle>
              <a:defPPr>
                <a:defRPr lang="ja-JP"/>
              </a:defPPr>
              <a:lvl1pPr marL="0" algn="ctr" defTabSz="914400" rtl="0" eaLnBrk="1" latinLnBrk="0" hangingPunct="1">
                <a:defRPr kumimoji="1" sz="3600" b="1" kern="120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a:defRPr>
                  <a:solidFill>
                    <a:schemeClr val="dk1"/>
                  </a:solidFill>
                </a:defRPr>
              </a:lvl9pPr>
            </a:lstStyle>
            <a:p>
              <a:pPr marL="0" algn="l" defTabSz="914400">
                <a:buNone/>
                <a:defRPr kumimoji="1" sz="36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400" b="1" i="0" normalizeH="0" noProof="0">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がんの治療中に支援が</a:t>
              </a:r>
              <a:br>
                <a:rPr kumimoji="1" lang="en-US" altLang="ja-JP" sz="4400" b="1" i="0" normalizeH="0" noProof="0">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br>
              <a:r>
                <a:rPr kumimoji="1" lang="ja-JP" altLang="en-US" sz="4400" b="1" i="0" normalizeH="0" noProof="0">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必要な人は誰だろう</a:t>
              </a:r>
            </a:p>
          </p:txBody>
        </p:sp>
        <p:grpSp>
          <p:nvGrpSpPr>
            <p:cNvPr id="24" name="グループ化 23"/>
            <p:cNvGrpSpPr/>
            <p:nvPr/>
          </p:nvGrpSpPr>
          <p:grpSpPr>
            <a:xfrm>
              <a:off x="278954" y="386897"/>
              <a:ext cx="1008112" cy="1067428"/>
              <a:chOff x="728192" y="921380"/>
              <a:chExt cx="1008112" cy="1067428"/>
            </a:xfrm>
          </p:grpSpPr>
          <p:sp>
            <p:nvSpPr>
              <p:cNvPr id="25" name="円/楕円 24"/>
              <p:cNvSpPr/>
              <p:nvPr/>
            </p:nvSpPr>
            <p:spPr>
              <a:xfrm>
                <a:off x="728192" y="980696"/>
                <a:ext cx="1008112" cy="1008112"/>
              </a:xfrm>
              <a:prstGeom prst="ellipse">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lang="ja-JP" altLang="en-US"/>
              </a:p>
            </p:txBody>
          </p:sp>
          <p:sp>
            <p:nvSpPr>
              <p:cNvPr id="26" name="テキスト ボックス 25"/>
              <p:cNvSpPr txBox="1"/>
              <p:nvPr/>
            </p:nvSpPr>
            <p:spPr>
              <a:xfrm>
                <a:off x="741793" y="921380"/>
                <a:ext cx="971567" cy="1050544"/>
              </a:xfrm>
              <a:prstGeom prst="rect">
                <a:avLst/>
              </a:prstGeom>
              <a:noFill/>
            </p:spPr>
            <p:txBody>
              <a:bodyPr wrap="square" rtlCol="0">
                <a:spAutoFit/>
              </a:bodyPr>
              <a:lstStyle>
                <a:defPPr>
                  <a:defRPr lang="ja-JP"/>
                </a:defPPr>
              </a:lstStyle>
              <a:p>
                <a:pPr marL="0" algn="ctr" defTabSz="914400">
                  <a:lnSpc>
                    <a:spcPts val="8500"/>
                  </a:lnSpc>
                  <a:buNone/>
                  <a:defRPr kumimoji="1" sz="1800" b="0" i="0" normalizeH="0" noProof="0">
                    <a:uLnTx/>
                    <a:uFillTx/>
                    <a:latin typeface="+mn-lt"/>
                    <a:ea typeface="+mn-ea"/>
                    <a:cs typeface="+mn-cs"/>
                  </a:defRPr>
                </a:pPr>
                <a:r>
                  <a:rPr kumimoji="1" lang="ja-JP" altLang="en-US" sz="6200" b="0" i="0" normalizeH="0" noProof="0">
                    <a:solidFill>
                      <a:schemeClr val="bg1"/>
                    </a:solidFill>
                    <a:uLnTx/>
                    <a:uFillTx/>
                    <a:latin typeface="HGS創英角ｺﾞｼｯｸUB" panose="020B0900000000000000" pitchFamily="50" charset="-128"/>
                    <a:ea typeface="HGS創英角ｺﾞｼｯｸUB" panose="020B0900000000000000" pitchFamily="50" charset="-128"/>
                    <a:cs typeface="メイリオ" panose="020B0604030504040204" pitchFamily="50" charset="-128"/>
                  </a:rPr>
                  <a:t>Ｑ</a:t>
                </a:r>
              </a:p>
            </p:txBody>
          </p:sp>
        </p:grpSp>
      </p:grpSp>
      <p:sp>
        <p:nvSpPr>
          <p:cNvPr id="19" name="正方形/長方形 18"/>
          <p:cNvSpPr/>
          <p:nvPr/>
        </p:nvSpPr>
        <p:spPr>
          <a:xfrm>
            <a:off x="3975205" y="4215178"/>
            <a:ext cx="5184000" cy="2234413"/>
          </a:xfrm>
          <a:prstGeom prst="rect">
            <a:avLst/>
          </a:prstGeom>
          <a:noFill/>
          <a:ln w="38100">
            <a:noFill/>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marL="0"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がん患者だけでなく</a:t>
            </a:r>
            <a:endPar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支える</a:t>
            </a:r>
            <a:r>
              <a:rPr kumimoji="1" lang="ja-JP" altLang="en-US" sz="6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家族</a:t>
            </a:r>
            <a:r>
              <a:rPr kumimoji="1" lang="ja-JP" altLang="en-US"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にも</a:t>
            </a:r>
            <a:br>
              <a:rPr kumimoji="1" lang="en-US" altLang="ja-JP"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支援が必要。</a:t>
            </a:r>
            <a:endParaRPr lang="ja-JP" altLang="ja-JP" sz="1050" kern="100" dirty="0">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1026" name="Picture 2" descr="C:\Users\nakamura\Desktop\illust_170215-01.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239" y="2996952"/>
            <a:ext cx="4084561" cy="411681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グループ化 1"/>
          <p:cNvGrpSpPr/>
          <p:nvPr/>
        </p:nvGrpSpPr>
        <p:grpSpPr>
          <a:xfrm>
            <a:off x="2650817" y="1853230"/>
            <a:ext cx="1715003" cy="2070495"/>
            <a:chOff x="2650817" y="1853230"/>
            <a:chExt cx="1715003" cy="2070495"/>
          </a:xfrm>
        </p:grpSpPr>
        <p:sp>
          <p:nvSpPr>
            <p:cNvPr id="14" name="円/楕円 13"/>
            <p:cNvSpPr/>
            <p:nvPr/>
          </p:nvSpPr>
          <p:spPr>
            <a:xfrm>
              <a:off x="2650817" y="1853230"/>
              <a:ext cx="1715003" cy="1681211"/>
            </a:xfrm>
            <a:prstGeom prst="ellipse">
              <a:avLst/>
            </a:prstGeom>
            <a:solidFill>
              <a:srgbClr val="FFFFEB"/>
            </a:solidFill>
            <a:ln w="57150">
              <a:solidFill>
                <a:srgbClr val="01B3B7"/>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0" tIns="144000" rIns="0" rtlCol="0" anchor="ctr">
              <a:normAutofit/>
            </a:bodyPr>
            <a:lstStyle>
              <a:defPPr>
                <a:defRPr lang="ja-JP"/>
              </a:def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lang="ja-JP" altLang="en-US" sz="3200" b="1">
                <a:solidFill>
                  <a:srgbClr val="01B3B7"/>
                </a:solidFill>
                <a:latin typeface="メイリオ" panose="020B0604030504040204" pitchFamily="50" charset="-128"/>
                <a:ea typeface="メイリオ" panose="020B0604030504040204" pitchFamily="50" charset="-128"/>
              </a:endParaRPr>
            </a:p>
          </p:txBody>
        </p:sp>
        <p:sp>
          <p:nvSpPr>
            <p:cNvPr id="17" name="正方形/長方形 16"/>
            <p:cNvSpPr/>
            <p:nvPr/>
          </p:nvSpPr>
          <p:spPr>
            <a:xfrm>
              <a:off x="2739586" y="2010381"/>
              <a:ext cx="1474409" cy="1913344"/>
            </a:xfrm>
            <a:prstGeom prst="rect">
              <a:avLst/>
            </a:prstGeom>
          </p:spPr>
          <p:txBody>
            <a:bodyPr wrap="square">
              <a:spAutoFit/>
            </a:bodyPr>
            <a:lstStyle>
              <a:defPPr>
                <a:defRPr lang="ja-JP"/>
              </a:defPPr>
            </a:lstStyle>
            <a:p>
              <a:pPr algn="ctr"/>
              <a:r>
                <a:rPr kumimoji="1" lang="ja-JP" altLang="en-US" sz="4500" b="1" i="0" normalizeH="0" noProof="0" dirty="0">
                  <a:solidFill>
                    <a:srgbClr val="01B3B7"/>
                  </a:solidFill>
                  <a:uLnTx/>
                  <a:uFillTx/>
                  <a:latin typeface="メイリオ" panose="020B0604030504040204" pitchFamily="50" charset="-128"/>
                  <a:ea typeface="メイリオ" panose="020B0604030504040204" pitchFamily="50" charset="-128"/>
                </a:rPr>
                <a:t>体</a:t>
              </a:r>
              <a:br>
                <a:rPr kumimoji="1" lang="en-US" altLang="ja-JP" sz="3700" b="1" i="0" normalizeH="0" noProof="0" dirty="0">
                  <a:solidFill>
                    <a:srgbClr val="01B3B7"/>
                  </a:solidFill>
                  <a:uLnTx/>
                  <a:uFillTx/>
                  <a:latin typeface="メイリオ" panose="020B0604030504040204" pitchFamily="50" charset="-128"/>
                  <a:ea typeface="メイリオ" panose="020B0604030504040204" pitchFamily="50" charset="-128"/>
                </a:rPr>
              </a:br>
              <a:r>
                <a:rPr kumimoji="1" lang="ja-JP" altLang="en-US" sz="2000" b="1" i="0" normalizeH="0" noProof="0" dirty="0">
                  <a:solidFill>
                    <a:srgbClr val="01B3B7"/>
                  </a:solidFill>
                  <a:uLnTx/>
                  <a:uFillTx/>
                  <a:latin typeface="メイリオ" panose="020B0604030504040204" pitchFamily="50" charset="-128"/>
                  <a:ea typeface="メイリオ" panose="020B0604030504040204" pitchFamily="50" charset="-128"/>
                </a:rPr>
                <a:t>の</a:t>
              </a:r>
              <a:r>
                <a:rPr kumimoji="1" lang="ja-JP" altLang="en-US" sz="2000" b="1" dirty="0">
                  <a:solidFill>
                    <a:srgbClr val="01B3B7"/>
                  </a:solidFill>
                  <a:latin typeface="メイリオ" panose="020B0604030504040204" pitchFamily="50" charset="-128"/>
                  <a:ea typeface="メイリオ" panose="020B0604030504040204" pitchFamily="50" charset="-128"/>
                </a:rPr>
                <a:t>痛み・</a:t>
              </a:r>
              <a:endParaRPr kumimoji="1" lang="en-US" altLang="ja-JP" sz="2000" b="1" dirty="0">
                <a:solidFill>
                  <a:srgbClr val="01B3B7"/>
                </a:solidFill>
                <a:latin typeface="メイリオ" panose="020B0604030504040204" pitchFamily="50" charset="-128"/>
                <a:ea typeface="メイリオ" panose="020B0604030504040204" pitchFamily="50" charset="-128"/>
              </a:endParaRPr>
            </a:p>
            <a:p>
              <a:pPr algn="ctr"/>
              <a:r>
                <a:rPr kumimoji="1" lang="ja-JP" altLang="en-US" sz="2000" b="1" dirty="0">
                  <a:solidFill>
                    <a:srgbClr val="01B3B7"/>
                  </a:solidFill>
                  <a:latin typeface="メイリオ" panose="020B0604030504040204" pitchFamily="50" charset="-128"/>
                  <a:ea typeface="メイリオ" panose="020B0604030504040204" pitchFamily="50" charset="-128"/>
                </a:rPr>
                <a:t>つらさ</a:t>
              </a:r>
              <a:endParaRPr lang="ja-JP" alt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algn="ctr" defTabSz="914400">
                <a:lnSpc>
                  <a:spcPts val="4000"/>
                </a:lnSpc>
                <a:buNone/>
                <a:defRPr kumimoji="1" sz="1800" b="0" i="0" normalizeH="0" noProof="0">
                  <a:uLnTx/>
                  <a:uFillTx/>
                  <a:latin typeface="+mn-lt"/>
                  <a:ea typeface="+mn-ea"/>
                  <a:cs typeface="+mn-cs"/>
                </a:defRPr>
              </a:pPr>
              <a:endParaRPr kumimoji="1" lang="ja-JP" altLang="en-US" sz="3000" b="1" i="0" normalizeH="0" noProof="0" dirty="0">
                <a:solidFill>
                  <a:srgbClr val="FF0000"/>
                </a:solidFill>
                <a:uLnTx/>
                <a:uFillTx/>
                <a:latin typeface="メイリオ" panose="020B0604030504040204" pitchFamily="50" charset="-128"/>
                <a:ea typeface="メイリオ" panose="020B0604030504040204" pitchFamily="50" charset="-128"/>
              </a:endParaRPr>
            </a:p>
          </p:txBody>
        </p:sp>
      </p:grpSp>
      <p:grpSp>
        <p:nvGrpSpPr>
          <p:cNvPr id="20" name="グループ化 19"/>
          <p:cNvGrpSpPr/>
          <p:nvPr/>
        </p:nvGrpSpPr>
        <p:grpSpPr>
          <a:xfrm>
            <a:off x="4776339" y="1853230"/>
            <a:ext cx="1715003" cy="1681211"/>
            <a:chOff x="2635640" y="1853230"/>
            <a:chExt cx="1715003" cy="1681211"/>
          </a:xfrm>
        </p:grpSpPr>
        <p:sp>
          <p:nvSpPr>
            <p:cNvPr id="27" name="円/楕円 26"/>
            <p:cNvSpPr/>
            <p:nvPr/>
          </p:nvSpPr>
          <p:spPr>
            <a:xfrm>
              <a:off x="2635640" y="1853230"/>
              <a:ext cx="1715003" cy="1681211"/>
            </a:xfrm>
            <a:prstGeom prst="ellipse">
              <a:avLst/>
            </a:prstGeom>
            <a:solidFill>
              <a:srgbClr val="FFFFEB"/>
            </a:solidFill>
            <a:ln w="57150">
              <a:solidFill>
                <a:srgbClr val="01B3B7"/>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0" tIns="144000" rIns="0" rtlCol="0" anchor="ctr">
              <a:normAutofit/>
            </a:bodyPr>
            <a:lstStyle>
              <a:defPPr>
                <a:defRPr lang="ja-JP"/>
              </a:def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lang="ja-JP" altLang="en-US" sz="3200" b="1">
                <a:solidFill>
                  <a:srgbClr val="01B3B7"/>
                </a:solidFill>
                <a:latin typeface="メイリオ" panose="020B0604030504040204" pitchFamily="50" charset="-128"/>
                <a:ea typeface="メイリオ" panose="020B0604030504040204" pitchFamily="50" charset="-128"/>
              </a:endParaRPr>
            </a:p>
          </p:txBody>
        </p:sp>
        <p:sp>
          <p:nvSpPr>
            <p:cNvPr id="28" name="正方形/長方形 27"/>
            <p:cNvSpPr/>
            <p:nvPr/>
          </p:nvSpPr>
          <p:spPr>
            <a:xfrm>
              <a:off x="2744650" y="2195047"/>
              <a:ext cx="1474409" cy="1031051"/>
            </a:xfrm>
            <a:prstGeom prst="rect">
              <a:avLst/>
            </a:prstGeom>
          </p:spPr>
          <p:txBody>
            <a:bodyPr wrap="square">
              <a:spAutoFit/>
            </a:bodyPr>
            <a:lstStyle>
              <a:defPPr>
                <a:defRPr lang="ja-JP"/>
              </a:defPPr>
            </a:lstStyle>
            <a:p>
              <a:pPr algn="ctr"/>
              <a:r>
                <a:rPr kumimoji="1" lang="ja-JP" altLang="en-US" sz="3700" b="1" i="0" normalizeH="0" noProof="0" dirty="0">
                  <a:solidFill>
                    <a:srgbClr val="01B3B7"/>
                  </a:solidFill>
                  <a:uLnTx/>
                  <a:uFillTx/>
                  <a:latin typeface="メイリオ" panose="020B0604030504040204" pitchFamily="50" charset="-128"/>
                  <a:ea typeface="メイリオ" panose="020B0604030504040204" pitchFamily="50" charset="-128"/>
                </a:rPr>
                <a:t>心</a:t>
              </a:r>
              <a:br>
                <a:rPr kumimoji="1" lang="en-US" altLang="ja-JP" sz="3700" b="1" i="0" normalizeH="0" noProof="0" dirty="0">
                  <a:solidFill>
                    <a:srgbClr val="01B3B7"/>
                  </a:solidFill>
                  <a:uLnTx/>
                  <a:uFillTx/>
                  <a:latin typeface="メイリオ" panose="020B0604030504040204" pitchFamily="50" charset="-128"/>
                  <a:ea typeface="メイリオ" panose="020B0604030504040204" pitchFamily="50" charset="-128"/>
                </a:rPr>
              </a:br>
              <a:r>
                <a:rPr kumimoji="1" lang="ja-JP" altLang="en-US" sz="2400" b="1" i="0" normalizeH="0" noProof="0" dirty="0">
                  <a:solidFill>
                    <a:srgbClr val="01B3B7"/>
                  </a:solidFill>
                  <a:uLnTx/>
                  <a:uFillTx/>
                  <a:latin typeface="メイリオ" panose="020B0604030504040204" pitchFamily="50" charset="-128"/>
                  <a:ea typeface="メイリオ" panose="020B0604030504040204" pitchFamily="50" charset="-128"/>
                </a:rPr>
                <a:t>のつらさ</a:t>
              </a:r>
              <a:endParaRPr kumimoji="1" lang="ja-JP" altLang="en-US" sz="3000" b="1" i="0" normalizeH="0" noProof="0" dirty="0">
                <a:solidFill>
                  <a:srgbClr val="FF0000"/>
                </a:solidFill>
                <a:uLnTx/>
                <a:uFillTx/>
                <a:latin typeface="メイリオ" panose="020B0604030504040204" pitchFamily="50" charset="-128"/>
                <a:ea typeface="メイリオ" panose="020B0604030504040204" pitchFamily="50" charset="-128"/>
              </a:endParaRPr>
            </a:p>
          </p:txBody>
        </p:sp>
      </p:grpSp>
      <p:sp>
        <p:nvSpPr>
          <p:cNvPr id="16" name="正方形/長方形 15">
            <a:extLst>
              <a:ext uri="{FF2B5EF4-FFF2-40B4-BE49-F238E27FC236}">
                <a16:creationId xmlns:a16="http://schemas.microsoft.com/office/drawing/2014/main" id="{36AB2371-6112-49BB-8555-19B43F3D2676}"/>
              </a:ext>
            </a:extLst>
          </p:cNvPr>
          <p:cNvSpPr/>
          <p:nvPr/>
        </p:nvSpPr>
        <p:spPr>
          <a:xfrm>
            <a:off x="8520377" y="6277243"/>
            <a:ext cx="430256"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algn="ctr" defTabSz="914400">
              <a:buNone/>
              <a:defRPr kumimoji="1" sz="1800" b="0" i="0" kern="1200" normalizeH="0" noProof="0">
                <a:solidFill>
                  <a:srgbClr val="FFFFFF"/>
                </a:solidFill>
                <a:uLnTx/>
                <a:uFillTx/>
                <a:latin typeface="+mn-lt"/>
                <a:ea typeface="+mn-ea"/>
                <a:cs typeface="+mn-cs"/>
              </a:defRPr>
            </a:pPr>
            <a:r>
              <a:rPr kumimoji="1" lang="ja-JP" altLang="en-US" sz="1800" b="1" i="0" kern="1200" normalizeH="0" noProof="0">
                <a:solidFill>
                  <a:schemeClr val="tx1"/>
                </a:solidFill>
                <a:uLnTx/>
                <a:uFillTx/>
                <a:latin typeface="メイリオ" panose="020B0604030504040204" pitchFamily="50" charset="-128"/>
                <a:ea typeface="メイリオ" panose="020B0604030504040204" pitchFamily="50" charset="-128"/>
              </a:rPr>
              <a:t>３</a:t>
            </a:r>
          </a:p>
        </p:txBody>
      </p:sp>
    </p:spTree>
    <p:extLst>
      <p:ext uri="{BB962C8B-B14F-4D97-AF65-F5344CB8AC3E}">
        <p14:creationId xmlns:p14="http://schemas.microsoft.com/office/powerpoint/2010/main" val="1710370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1115616" y="1196752"/>
            <a:ext cx="6912768" cy="4452501"/>
          </a:xfrm>
          <a:prstGeom prst="rect">
            <a:avLst/>
          </a:prstGeom>
          <a:noFill/>
        </p:spPr>
        <p:txBody>
          <a:bodyPr wrap="square" rtlCol="0">
            <a:spAutoFit/>
          </a:bodyPr>
          <a:lstStyle>
            <a:defPPr>
              <a:defRPr lang="ja-JP"/>
            </a:defPPr>
            <a:lvl1pPr marL="0" algn="ctr" defTabSz="914400" rtl="0" eaLnBrk="1" latinLnBrk="0" hangingPunct="1">
              <a:defRPr kumimoji="1" sz="4000" b="1" kern="120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algn="ctr" defTabSz="914400">
              <a:lnSpc>
                <a:spcPts val="8500"/>
              </a:lnSpc>
              <a:buNone/>
              <a:defRPr kumimoji="1" sz="4000" b="1" i="0" normalizeH="0" noProof="0">
                <a:solidFill>
                  <a:srgbClr val="4F6228"/>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kumimoji="1" lang="ja-JP" altLang="en-US" sz="65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がん治療には</a:t>
            </a:r>
            <a:br>
              <a:rPr kumimoji="1" lang="en-US" altLang="ja-JP" sz="65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65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どのような</a:t>
            </a:r>
            <a:endParaRPr lang="en-US" altLang="ja-JP" sz="6500">
              <a:solidFill>
                <a:schemeClr val="tx1">
                  <a:lumMod val="75000"/>
                  <a:lumOff val="25000"/>
                </a:schemeClr>
              </a:solidFill>
            </a:endParaRPr>
          </a:p>
          <a:p>
            <a:pPr marL="0" algn="ctr" defTabSz="914400">
              <a:lnSpc>
                <a:spcPts val="8500"/>
              </a:lnSpc>
              <a:buNone/>
              <a:defRPr kumimoji="1" sz="4000" b="1" i="0" normalizeH="0" noProof="0">
                <a:solidFill>
                  <a:srgbClr val="4F6228"/>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kumimoji="1" lang="ja-JP" altLang="en-US" sz="65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支援が</a:t>
            </a:r>
            <a:br>
              <a:rPr kumimoji="1" lang="en-US" altLang="ja-JP" sz="65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65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必要なのだろう</a:t>
            </a:r>
            <a:endParaRPr lang="en-US" altLang="ja-JP" sz="6500">
              <a:solidFill>
                <a:schemeClr val="tx1">
                  <a:lumMod val="75000"/>
                  <a:lumOff val="25000"/>
                </a:schemeClr>
              </a:solidFill>
            </a:endParaRPr>
          </a:p>
        </p:txBody>
      </p:sp>
      <p:sp>
        <p:nvSpPr>
          <p:cNvPr id="3" name="正方形/長方形 2">
            <a:extLst>
              <a:ext uri="{FF2B5EF4-FFF2-40B4-BE49-F238E27FC236}">
                <a16:creationId xmlns:a16="http://schemas.microsoft.com/office/drawing/2014/main" id="{148E3229-E424-4866-8D49-2E43053B9174}"/>
              </a:ext>
            </a:extLst>
          </p:cNvPr>
          <p:cNvSpPr/>
          <p:nvPr/>
        </p:nvSpPr>
        <p:spPr>
          <a:xfrm>
            <a:off x="8681161" y="6397916"/>
            <a:ext cx="430256"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algn="ctr" defTabSz="914400">
              <a:buNone/>
              <a:defRPr kumimoji="1" sz="1800" b="0" i="0" kern="1200" normalizeH="0" noProof="0">
                <a:solidFill>
                  <a:srgbClr val="FFFFFF"/>
                </a:solidFill>
                <a:uLnTx/>
                <a:uFillTx/>
                <a:latin typeface="+mn-lt"/>
                <a:ea typeface="+mn-ea"/>
                <a:cs typeface="+mn-cs"/>
              </a:defRPr>
            </a:pPr>
            <a:r>
              <a:rPr kumimoji="1" lang="ja-JP" altLang="en-US" sz="1800" b="1" i="0" kern="1200" normalizeH="0" noProof="0">
                <a:solidFill>
                  <a:schemeClr val="tx1"/>
                </a:solidFill>
                <a:uLnTx/>
                <a:uFillTx/>
                <a:latin typeface="メイリオ" panose="020B0604030504040204" pitchFamily="50" charset="-128"/>
                <a:ea typeface="メイリオ" panose="020B0604030504040204" pitchFamily="50" charset="-128"/>
              </a:rPr>
              <a:t>４</a:t>
            </a:r>
            <a:endParaRPr kumimoji="1" lang="ja-JP" altLang="en-US" b="1">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4316014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043607" y="1248918"/>
            <a:ext cx="7712571" cy="1941864"/>
          </a:xfrm>
          <a:prstGeom prst="roundRect">
            <a:avLst/>
          </a:prstGeom>
          <a:solidFill>
            <a:srgbClr val="D5FE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kumimoji="1" lang="ja-JP" altLang="en-US"/>
          </a:p>
        </p:txBody>
      </p:sp>
      <p:sp>
        <p:nvSpPr>
          <p:cNvPr id="23" name="円/楕円 22"/>
          <p:cNvSpPr/>
          <p:nvPr/>
        </p:nvSpPr>
        <p:spPr>
          <a:xfrm>
            <a:off x="323528" y="1248918"/>
            <a:ext cx="1820042" cy="1820042"/>
          </a:xfrm>
          <a:prstGeom prst="ellipse">
            <a:avLst/>
          </a:prstGeom>
          <a:solidFill>
            <a:srgbClr val="FFFFEB"/>
          </a:solidFill>
          <a:ln w="57150">
            <a:solidFill>
              <a:srgbClr val="01B3B7"/>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0" tIns="144000" rIns="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lang="ja-JP" altLang="en-US" sz="3200" b="1">
              <a:solidFill>
                <a:srgbClr val="01B3B7"/>
              </a:solidFill>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467544" y="213000"/>
            <a:ext cx="8208912" cy="769441"/>
          </a:xfrm>
          <a:prstGeom prst="rect">
            <a:avLst/>
          </a:prstGeom>
          <a:noFill/>
        </p:spPr>
        <p:txBody>
          <a:bodyPr wrap="square" rtlCol="0">
            <a:sp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4400" b="1" i="0" normalizeH="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がん治療に必要な支援</a:t>
            </a:r>
          </a:p>
        </p:txBody>
      </p:sp>
      <p:sp>
        <p:nvSpPr>
          <p:cNvPr id="16" name="角丸四角形吹き出し 15"/>
          <p:cNvSpPr/>
          <p:nvPr/>
        </p:nvSpPr>
        <p:spPr>
          <a:xfrm>
            <a:off x="4108026" y="1588876"/>
            <a:ext cx="4136382" cy="1238611"/>
          </a:xfrm>
          <a:prstGeom prst="wedgeRoundRectCallout">
            <a:avLst>
              <a:gd name="adj1" fmla="val -57972"/>
              <a:gd name="adj2" fmla="val -9282"/>
              <a:gd name="adj3" fmla="val 16667"/>
            </a:avLst>
          </a:prstGeom>
          <a:ln w="57150">
            <a:solidFill>
              <a:srgbClr val="0070C0"/>
            </a:solidFill>
          </a:ln>
        </p:spPr>
        <p:style>
          <a:lnRef idx="2">
            <a:schemeClr val="dk1"/>
          </a:lnRef>
          <a:fillRef idx="1">
            <a:schemeClr val="lt1"/>
          </a:fillRef>
          <a:effectRef idx="0">
            <a:schemeClr val="dk1"/>
          </a:effectRef>
          <a:fontRef idx="minor">
            <a:schemeClr val="dk1"/>
          </a:fontRef>
        </p:style>
        <p:txBody>
          <a:bodyPr tIns="108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algn="ctr"/>
            <a:r>
              <a:rPr kumimoji="1" lang="ja-JP" altLang="en-US" sz="32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吐き気でつらい。</a:t>
            </a:r>
            <a:endParaRPr kumimoji="1" lang="en-US" altLang="ja-JP" sz="32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32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体が痛くてつらい。</a:t>
            </a:r>
            <a:endParaRPr kumimoji="1" lang="ja-JP" altLang="en-US" sz="3200" b="1" i="0" normalizeH="0" noProof="0" dirty="0">
              <a:solidFill>
                <a:schemeClr val="tx1"/>
              </a:solidFill>
              <a:highlight>
                <a:srgbClr val="FFFF00"/>
              </a:highligh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4" name="Picture 2" descr="C:\Users\nakamura\Desktop\イラスト-24.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14828" y="1260793"/>
            <a:ext cx="1626460" cy="1862759"/>
          </a:xfrm>
          <a:prstGeom prst="rect">
            <a:avLst/>
          </a:prstGeom>
          <a:noFill/>
          <a:extLst>
            <a:ext uri="{909E8E84-426E-40DD-AFC4-6F175D3DCCD1}">
              <a14:hiddenFill xmlns:a14="http://schemas.microsoft.com/office/drawing/2010/main">
                <a:solidFill>
                  <a:srgbClr val="FFFFFF"/>
                </a:solidFill>
              </a14:hiddenFill>
            </a:ext>
          </a:extLst>
        </p:spPr>
      </p:pic>
      <p:sp>
        <p:nvSpPr>
          <p:cNvPr id="15" name="角丸四角形吹き出し 14"/>
          <p:cNvSpPr/>
          <p:nvPr/>
        </p:nvSpPr>
        <p:spPr>
          <a:xfrm>
            <a:off x="430686" y="3466277"/>
            <a:ext cx="6696744" cy="2937126"/>
          </a:xfrm>
          <a:prstGeom prst="wedgeRoundRectCallout">
            <a:avLst>
              <a:gd name="adj1" fmla="val 57627"/>
              <a:gd name="adj2" fmla="val -12697"/>
              <a:gd name="adj3" fmla="val 16667"/>
            </a:avLst>
          </a:prstGeom>
          <a:solidFill>
            <a:srgbClr val="FEEF98"/>
          </a:solidFill>
          <a:ln w="57150">
            <a:noFill/>
          </a:ln>
        </p:spPr>
        <p:style>
          <a:lnRef idx="2">
            <a:schemeClr val="accent3"/>
          </a:lnRef>
          <a:fillRef idx="1">
            <a:schemeClr val="lt1"/>
          </a:fillRef>
          <a:effectRef idx="0">
            <a:schemeClr val="accent3"/>
          </a:effectRef>
          <a:fontRef idx="minor">
            <a:schemeClr val="dk1"/>
          </a:fontRef>
        </p:style>
        <p:txBody>
          <a:bodyPr lIns="108000" tIns="108000" rIns="72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がんを取り除くだけでなく、</a:t>
            </a:r>
            <a:endPar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algn="l"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薬で痛みをやわらげ、</a:t>
            </a:r>
            <a:endParaRPr kumimoji="1"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algn="l"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その人らしい生活を</a:t>
            </a:r>
            <a:endPar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algn="l"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送れるようにします。</a:t>
            </a:r>
            <a:endPar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0" name="Picture 2" descr="C:\Users\nakamura\Desktop\イラスト-25.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900282" y="3366510"/>
            <a:ext cx="2196147" cy="2515000"/>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p:cNvSpPr txBox="1"/>
          <p:nvPr/>
        </p:nvSpPr>
        <p:spPr>
          <a:xfrm>
            <a:off x="7224374" y="5778040"/>
            <a:ext cx="1574321" cy="625363"/>
          </a:xfrm>
          <a:prstGeom prst="roundRect">
            <a:avLst>
              <a:gd name="adj" fmla="val 50000"/>
            </a:avLst>
          </a:prstGeom>
          <a:solidFill>
            <a:srgbClr val="FF9933"/>
          </a:solidFill>
          <a:ln w="57150">
            <a:noFill/>
          </a:ln>
        </p:spPr>
        <p:txBody>
          <a:bodyPr wrap="square" rtlCol="0">
            <a:no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3200" b="1" i="0" normalizeH="0" noProof="0">
                <a:solidFill>
                  <a:schemeClr val="bg1"/>
                </a:solidFill>
                <a:uLnTx/>
                <a:uFillTx/>
                <a:latin typeface="メイリオ" panose="020B0604030504040204" pitchFamily="50" charset="-128"/>
                <a:ea typeface="メイリオ" panose="020B0604030504040204" pitchFamily="50" charset="-128"/>
                <a:cs typeface="メイリオ" panose="020B0604030504040204" pitchFamily="50" charset="-128"/>
              </a:rPr>
              <a:t>医師</a:t>
            </a:r>
          </a:p>
        </p:txBody>
      </p:sp>
      <p:sp>
        <p:nvSpPr>
          <p:cNvPr id="4" name="正方形/長方形 3"/>
          <p:cNvSpPr/>
          <p:nvPr/>
        </p:nvSpPr>
        <p:spPr>
          <a:xfrm>
            <a:off x="167113" y="1366897"/>
            <a:ext cx="2132872" cy="2062103"/>
          </a:xfrm>
          <a:prstGeom prst="rect">
            <a:avLst/>
          </a:prstGeom>
        </p:spPr>
        <p:txBody>
          <a:bodyPr>
            <a:spAutoFit/>
          </a:bodyPr>
          <a:lstStyle>
            <a:defPPr>
              <a:defRPr lang="ja-JP"/>
            </a:defPPr>
          </a:lstStyle>
          <a:p>
            <a:pPr algn="ctr"/>
            <a:r>
              <a:rPr kumimoji="1" lang="ja-JP" altLang="en-US" sz="4800" b="1" i="0" normalizeH="0" noProof="0" dirty="0">
                <a:solidFill>
                  <a:srgbClr val="01B3B7"/>
                </a:solidFill>
                <a:uLnTx/>
                <a:uFillTx/>
                <a:latin typeface="メイリオ" panose="020B0604030504040204" pitchFamily="50" charset="-128"/>
                <a:ea typeface="メイリオ" panose="020B0604030504040204" pitchFamily="50" charset="-128"/>
              </a:rPr>
              <a:t>体</a:t>
            </a:r>
            <a:br>
              <a:rPr kumimoji="1" lang="en-US" altLang="ja-JP" sz="4000" b="1" i="0" normalizeH="0" noProof="0" dirty="0">
                <a:solidFill>
                  <a:srgbClr val="01B3B7"/>
                </a:solidFill>
                <a:uLnTx/>
                <a:uFillTx/>
                <a:latin typeface="メイリオ" panose="020B0604030504040204" pitchFamily="50" charset="-128"/>
                <a:ea typeface="メイリオ" panose="020B0604030504040204" pitchFamily="50" charset="-128"/>
              </a:rPr>
            </a:br>
            <a:r>
              <a:rPr kumimoji="1" lang="ja-JP" altLang="en-US" sz="2400" b="1" i="0" normalizeH="0" noProof="0" dirty="0">
                <a:solidFill>
                  <a:srgbClr val="01B3B7"/>
                </a:solidFill>
                <a:uLnTx/>
                <a:uFillTx/>
                <a:latin typeface="メイリオ" panose="020B0604030504040204" pitchFamily="50" charset="-128"/>
                <a:ea typeface="メイリオ" panose="020B0604030504040204" pitchFamily="50" charset="-128"/>
              </a:rPr>
              <a:t>の痛み・</a:t>
            </a:r>
            <a:endParaRPr kumimoji="1" lang="en-US" altLang="ja-JP" sz="2400" b="1" i="0" normalizeH="0" noProof="0" dirty="0">
              <a:solidFill>
                <a:srgbClr val="01B3B7"/>
              </a:solidFill>
              <a:uLnTx/>
              <a:uFillTx/>
              <a:latin typeface="メイリオ" panose="020B0604030504040204" pitchFamily="50" charset="-128"/>
              <a:ea typeface="メイリオ" panose="020B0604030504040204" pitchFamily="50" charset="-128"/>
            </a:endParaRPr>
          </a:p>
          <a:p>
            <a:pPr algn="ctr"/>
            <a:r>
              <a:rPr kumimoji="1" lang="ja-JP" altLang="en-US" sz="2400" b="1" dirty="0">
                <a:solidFill>
                  <a:srgbClr val="01B3B7"/>
                </a:solidFill>
                <a:latin typeface="メイリオ" panose="020B0604030504040204" pitchFamily="50" charset="-128"/>
                <a:ea typeface="メイリオ" panose="020B0604030504040204" pitchFamily="50" charset="-128"/>
              </a:rPr>
              <a:t>つらさ</a:t>
            </a:r>
            <a:endParaRPr lang="ja-JP" altLang="ja-JP" sz="7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lvl="0" algn="ctr" defTabSz="914400">
              <a:buNone/>
              <a:defRPr kumimoji="1" sz="1800" b="0" i="0" normalizeH="0" noProof="0">
                <a:uLnTx/>
                <a:uFillTx/>
                <a:latin typeface="+mn-lt"/>
                <a:ea typeface="+mn-ea"/>
                <a:cs typeface="+mn-cs"/>
              </a:defRPr>
            </a:pPr>
            <a:endParaRPr kumimoji="1" lang="ja-JP" altLang="en-US" sz="3200" b="1" i="0" normalizeH="0" noProof="0" dirty="0">
              <a:solidFill>
                <a:srgbClr val="FF0000"/>
              </a:solidFill>
              <a:uLnTx/>
              <a:uFillTx/>
              <a:latin typeface="メイリオ" panose="020B0604030504040204" pitchFamily="50" charset="-128"/>
              <a:ea typeface="メイリオ" panose="020B0604030504040204" pitchFamily="50" charset="-128"/>
            </a:endParaRPr>
          </a:p>
        </p:txBody>
      </p:sp>
      <p:sp>
        <p:nvSpPr>
          <p:cNvPr id="18" name="正方形/長方形 17">
            <a:extLst>
              <a:ext uri="{FF2B5EF4-FFF2-40B4-BE49-F238E27FC236}">
                <a16:creationId xmlns:a16="http://schemas.microsoft.com/office/drawing/2014/main" id="{78C4B8C7-C605-464F-9022-889CB6A54948}"/>
              </a:ext>
            </a:extLst>
          </p:cNvPr>
          <p:cNvSpPr/>
          <p:nvPr/>
        </p:nvSpPr>
        <p:spPr>
          <a:xfrm>
            <a:off x="8461328" y="6464252"/>
            <a:ext cx="430256"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algn="ctr" defTabSz="914400">
              <a:buNone/>
              <a:defRPr kumimoji="1" sz="1800" b="0" i="0" kern="1200" normalizeH="0" noProof="0">
                <a:solidFill>
                  <a:srgbClr val="FFFFFF"/>
                </a:solidFill>
                <a:uLnTx/>
                <a:uFillTx/>
                <a:latin typeface="+mn-lt"/>
                <a:ea typeface="+mn-ea"/>
                <a:cs typeface="+mn-cs"/>
              </a:defRPr>
            </a:pPr>
            <a:r>
              <a:rPr kumimoji="1" lang="ja-JP" altLang="en-US" sz="1800" b="1" i="0" kern="1200" normalizeH="0" noProof="0">
                <a:solidFill>
                  <a:schemeClr val="tx1"/>
                </a:solidFill>
                <a:uLnTx/>
                <a:uFillTx/>
                <a:latin typeface="メイリオ" panose="020B0604030504040204" pitchFamily="50" charset="-128"/>
                <a:ea typeface="メイリオ" panose="020B0604030504040204" pitchFamily="50" charset="-128"/>
              </a:rPr>
              <a:t>５</a:t>
            </a:r>
            <a:endParaRPr kumimoji="1" lang="ja-JP" altLang="en-US" b="1">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5109660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467544" y="213000"/>
            <a:ext cx="8208912" cy="769441"/>
          </a:xfrm>
          <a:prstGeom prst="rect">
            <a:avLst/>
          </a:prstGeom>
          <a:noFill/>
        </p:spPr>
        <p:txBody>
          <a:bodyPr wrap="square" rtlCol="0">
            <a:sp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4400" b="1" i="0" normalizeH="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がん治療に必要な支援</a:t>
            </a:r>
          </a:p>
        </p:txBody>
      </p:sp>
      <p:sp>
        <p:nvSpPr>
          <p:cNvPr id="18" name="角丸四角形 17"/>
          <p:cNvSpPr/>
          <p:nvPr/>
        </p:nvSpPr>
        <p:spPr>
          <a:xfrm>
            <a:off x="1043607" y="1248918"/>
            <a:ext cx="7712571" cy="1941864"/>
          </a:xfrm>
          <a:prstGeom prst="roundRect">
            <a:avLst/>
          </a:prstGeom>
          <a:solidFill>
            <a:srgbClr val="D5FE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kumimoji="1" lang="ja-JP" altLang="en-US"/>
          </a:p>
        </p:txBody>
      </p:sp>
      <p:sp>
        <p:nvSpPr>
          <p:cNvPr id="25" name="円/楕円 24"/>
          <p:cNvSpPr/>
          <p:nvPr/>
        </p:nvSpPr>
        <p:spPr>
          <a:xfrm>
            <a:off x="323528" y="1248918"/>
            <a:ext cx="1820042" cy="1820042"/>
          </a:xfrm>
          <a:prstGeom prst="ellipse">
            <a:avLst/>
          </a:prstGeom>
          <a:solidFill>
            <a:srgbClr val="FFFFEB"/>
          </a:solidFill>
          <a:ln w="57150">
            <a:solidFill>
              <a:srgbClr val="01B3B7"/>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0" tIns="252000" rIns="0" bIns="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lang="ja-JP" altLang="en-US" sz="3200" b="1">
              <a:solidFill>
                <a:srgbClr val="01B3B7"/>
              </a:solidFill>
              <a:latin typeface="メイリオ" panose="020B0604030504040204" pitchFamily="50" charset="-128"/>
              <a:ea typeface="メイリオ" panose="020B0604030504040204" pitchFamily="50" charset="-128"/>
            </a:endParaRPr>
          </a:p>
        </p:txBody>
      </p:sp>
      <p:pic>
        <p:nvPicPr>
          <p:cNvPr id="14" name="Picture 2" descr="C:\Users\nakamura\Desktop\イラスト-24.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14828" y="1260793"/>
            <a:ext cx="1626460" cy="1862759"/>
          </a:xfrm>
          <a:prstGeom prst="rect">
            <a:avLst/>
          </a:prstGeom>
          <a:noFill/>
          <a:extLst>
            <a:ext uri="{909E8E84-426E-40DD-AFC4-6F175D3DCCD1}">
              <a14:hiddenFill xmlns:a14="http://schemas.microsoft.com/office/drawing/2010/main">
                <a:solidFill>
                  <a:srgbClr val="FFFFFF"/>
                </a:solidFill>
              </a14:hiddenFill>
            </a:ext>
          </a:extLst>
        </p:spPr>
      </p:pic>
      <p:sp>
        <p:nvSpPr>
          <p:cNvPr id="15" name="角丸四角形吹き出し 14"/>
          <p:cNvSpPr/>
          <p:nvPr/>
        </p:nvSpPr>
        <p:spPr>
          <a:xfrm>
            <a:off x="535416" y="3310484"/>
            <a:ext cx="6124816" cy="2781057"/>
          </a:xfrm>
          <a:prstGeom prst="wedgeRoundRectCallout">
            <a:avLst>
              <a:gd name="adj1" fmla="val 59599"/>
              <a:gd name="adj2" fmla="val -4866"/>
              <a:gd name="adj3" fmla="val 16667"/>
            </a:avLst>
          </a:prstGeom>
          <a:solidFill>
            <a:srgbClr val="FEEF98"/>
          </a:solidFill>
          <a:ln w="57150">
            <a:noFill/>
          </a:ln>
        </p:spPr>
        <p:style>
          <a:lnRef idx="2">
            <a:schemeClr val="accent3"/>
          </a:lnRef>
          <a:fillRef idx="1">
            <a:schemeClr val="lt1"/>
          </a:fillRef>
          <a:effectRef idx="0">
            <a:schemeClr val="accent3"/>
          </a:effectRef>
          <a:fontRef idx="minor">
            <a:schemeClr val="dk1"/>
          </a:fontRef>
        </p:style>
        <p:txBody>
          <a:bodyPr lIns="108000" tIns="108000" rIns="108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marL="0" algn="l"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患者さんの不安に耳を</a:t>
            </a:r>
            <a:endParaRPr kumimoji="1" lang="en-US" altLang="ja-JP"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かたむけ、何が心配な</a:t>
            </a:r>
            <a:endParaRPr kumimoji="1" lang="en-US" altLang="ja-JP"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のかを考えるお手伝い</a:t>
            </a:r>
            <a:endParaRPr kumimoji="1" lang="en-US" altLang="ja-JP"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endParaRPr>
          </a:p>
          <a:p>
            <a:pPr>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をします。</a:t>
            </a:r>
            <a:endPar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7" name="Picture 2" descr="C:\Users\nakamura\Desktop\イラスト-29.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660232" y="3444508"/>
            <a:ext cx="2267886" cy="2597374"/>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29"/>
          <p:cNvSpPr txBox="1"/>
          <p:nvPr/>
        </p:nvSpPr>
        <p:spPr>
          <a:xfrm>
            <a:off x="6664266" y="5449264"/>
            <a:ext cx="2263852" cy="991898"/>
          </a:xfrm>
          <a:prstGeom prst="roundRect">
            <a:avLst>
              <a:gd name="adj" fmla="val 50000"/>
            </a:avLst>
          </a:prstGeom>
          <a:solidFill>
            <a:srgbClr val="FF9933"/>
          </a:solidFill>
          <a:ln w="57150">
            <a:noFill/>
          </a:ln>
        </p:spPr>
        <p:txBody>
          <a:bodyPr wrap="square" tIns="0" bIns="0" rtlCol="0">
            <a:no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2800" b="1" i="0" normalizeH="0" noProof="0">
                <a:solidFill>
                  <a:schemeClr val="bg1"/>
                </a:solidFill>
                <a:uLnTx/>
                <a:uFillTx/>
                <a:latin typeface="メイリオ" panose="020B0604030504040204" pitchFamily="50" charset="-128"/>
                <a:ea typeface="メイリオ" panose="020B0604030504040204" pitchFamily="50" charset="-128"/>
                <a:cs typeface="メイリオ" panose="020B0604030504040204" pitchFamily="50" charset="-128"/>
              </a:rPr>
              <a:t>心理カウン</a:t>
            </a:r>
            <a:br>
              <a:rPr kumimoji="1" lang="en-US" altLang="ja-JP" sz="2800" b="1" i="0" normalizeH="0" noProof="0">
                <a:solidFill>
                  <a:schemeClr val="bg1"/>
                </a:solidFill>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2800" b="1" i="0" normalizeH="0" noProof="0">
                <a:solidFill>
                  <a:schemeClr val="bg1"/>
                </a:solidFill>
                <a:uLnTx/>
                <a:uFillTx/>
                <a:latin typeface="メイリオ" panose="020B0604030504040204" pitchFamily="50" charset="-128"/>
                <a:ea typeface="メイリオ" panose="020B0604030504040204" pitchFamily="50" charset="-128"/>
                <a:cs typeface="メイリオ" panose="020B0604030504040204" pitchFamily="50" charset="-128"/>
              </a:rPr>
              <a:t>セラー</a:t>
            </a:r>
          </a:p>
        </p:txBody>
      </p:sp>
      <p:sp>
        <p:nvSpPr>
          <p:cNvPr id="11" name="正方形/長方形 10"/>
          <p:cNvSpPr/>
          <p:nvPr/>
        </p:nvSpPr>
        <p:spPr>
          <a:xfrm>
            <a:off x="167113" y="1472767"/>
            <a:ext cx="2132872" cy="1261884"/>
          </a:xfrm>
          <a:prstGeom prst="rect">
            <a:avLst/>
          </a:prstGeom>
        </p:spPr>
        <p:txBody>
          <a:bodyPr>
            <a:spAutoFit/>
          </a:bodyPr>
          <a:lstStyle>
            <a:defPPr>
              <a:defRPr lang="ja-JP"/>
            </a:defPPr>
          </a:lstStyle>
          <a:p>
            <a:pPr algn="ctr"/>
            <a:r>
              <a:rPr kumimoji="1" lang="ja-JP" altLang="en-US" sz="4800" b="1" i="0" normalizeH="0" noProof="0" dirty="0">
                <a:solidFill>
                  <a:srgbClr val="01B3B7"/>
                </a:solidFill>
                <a:uLnTx/>
                <a:uFillTx/>
                <a:latin typeface="メイリオ" panose="020B0604030504040204" pitchFamily="50" charset="-128"/>
                <a:ea typeface="メイリオ" panose="020B0604030504040204" pitchFamily="50" charset="-128"/>
              </a:rPr>
              <a:t>心</a:t>
            </a:r>
            <a:br>
              <a:rPr kumimoji="1" lang="en-US" altLang="ja-JP" sz="4000" b="1" i="0" normalizeH="0" noProof="0" dirty="0">
                <a:solidFill>
                  <a:srgbClr val="01B3B7"/>
                </a:solidFill>
                <a:uLnTx/>
                <a:uFillTx/>
                <a:latin typeface="メイリオ" panose="020B0604030504040204" pitchFamily="50" charset="-128"/>
                <a:ea typeface="メイリオ" panose="020B0604030504040204" pitchFamily="50" charset="-128"/>
              </a:rPr>
            </a:br>
            <a:r>
              <a:rPr kumimoji="1" lang="ja-JP" altLang="en-US" sz="2800" b="1" i="0" normalizeH="0" noProof="0" dirty="0">
                <a:solidFill>
                  <a:srgbClr val="01B3B7"/>
                </a:solidFill>
                <a:uLnTx/>
                <a:uFillTx/>
                <a:latin typeface="メイリオ" panose="020B0604030504040204" pitchFamily="50" charset="-128"/>
                <a:ea typeface="メイリオ" panose="020B0604030504040204" pitchFamily="50" charset="-128"/>
              </a:rPr>
              <a:t>のつらさ</a:t>
            </a:r>
            <a:endParaRPr lang="ja-JP" altLang="ja-JP" sz="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2" name="角丸四角形吹き出し 11"/>
          <p:cNvSpPr/>
          <p:nvPr/>
        </p:nvSpPr>
        <p:spPr>
          <a:xfrm>
            <a:off x="4108026" y="1588876"/>
            <a:ext cx="3992367" cy="1238611"/>
          </a:xfrm>
          <a:prstGeom prst="wedgeRoundRectCallout">
            <a:avLst>
              <a:gd name="adj1" fmla="val -57972"/>
              <a:gd name="adj2" fmla="val -9282"/>
              <a:gd name="adj3" fmla="val 16667"/>
            </a:avLst>
          </a:prstGeom>
          <a:ln w="57150">
            <a:solidFill>
              <a:srgbClr val="0070C0"/>
            </a:solidFill>
          </a:ln>
        </p:spPr>
        <p:style>
          <a:lnRef idx="2">
            <a:schemeClr val="dk1"/>
          </a:lnRef>
          <a:fillRef idx="1">
            <a:schemeClr val="lt1"/>
          </a:fillRef>
          <a:effectRef idx="0">
            <a:schemeClr val="dk1"/>
          </a:effectRef>
          <a:fontRef idx="minor">
            <a:schemeClr val="dk1"/>
          </a:fontRef>
        </p:style>
        <p:txBody>
          <a:bodyPr tIns="108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marL="0" algn="l"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2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　将来のことが</a:t>
            </a:r>
            <a:endParaRPr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2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不安で眠れない。</a:t>
            </a:r>
            <a:endParaRPr kumimoji="1" lang="ja-JP" altLang="en-US" sz="3200" b="1" i="0" normalizeH="0" noProof="0" dirty="0">
              <a:solidFill>
                <a:schemeClr val="tx1"/>
              </a:solidFill>
              <a:highlight>
                <a:srgbClr val="FFFF00"/>
              </a:highligh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正方形/長方形 18">
            <a:extLst>
              <a:ext uri="{FF2B5EF4-FFF2-40B4-BE49-F238E27FC236}">
                <a16:creationId xmlns:a16="http://schemas.microsoft.com/office/drawing/2014/main" id="{CB41C2B2-60D4-4A0D-BCA3-7C80CBAED6BB}"/>
              </a:ext>
            </a:extLst>
          </p:cNvPr>
          <p:cNvSpPr/>
          <p:nvPr/>
        </p:nvSpPr>
        <p:spPr>
          <a:xfrm>
            <a:off x="8497862" y="6420133"/>
            <a:ext cx="430256"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algn="ctr" defTabSz="914400">
              <a:buNone/>
              <a:defRPr kumimoji="1" sz="1800" b="0" i="0" kern="1200" normalizeH="0" noProof="0">
                <a:solidFill>
                  <a:srgbClr val="FFFFFF"/>
                </a:solidFill>
                <a:uLnTx/>
                <a:uFillTx/>
                <a:latin typeface="+mn-lt"/>
                <a:ea typeface="+mn-ea"/>
                <a:cs typeface="+mn-cs"/>
              </a:defRPr>
            </a:pPr>
            <a:r>
              <a:rPr kumimoji="1" lang="ja-JP" altLang="en-US" sz="1800" b="1" i="0" kern="1200" normalizeH="0" noProof="0">
                <a:solidFill>
                  <a:schemeClr val="tx1"/>
                </a:solidFill>
                <a:uLnTx/>
                <a:uFillTx/>
                <a:latin typeface="メイリオ" panose="020B0604030504040204" pitchFamily="50" charset="-128"/>
                <a:ea typeface="メイリオ" panose="020B0604030504040204" pitchFamily="50" charset="-128"/>
              </a:rPr>
              <a:t>６</a:t>
            </a:r>
          </a:p>
        </p:txBody>
      </p:sp>
    </p:spTree>
    <p:extLst>
      <p:ext uri="{BB962C8B-B14F-4D97-AF65-F5344CB8AC3E}">
        <p14:creationId xmlns:p14="http://schemas.microsoft.com/office/powerpoint/2010/main" val="403409212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1015897" y="1138078"/>
            <a:ext cx="7845657" cy="1941864"/>
          </a:xfrm>
          <a:prstGeom prst="roundRect">
            <a:avLst/>
          </a:prstGeom>
          <a:solidFill>
            <a:srgbClr val="D5FE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kumimoji="1" lang="ja-JP" altLang="en-US"/>
          </a:p>
        </p:txBody>
      </p:sp>
      <p:sp>
        <p:nvSpPr>
          <p:cNvPr id="16" name="テキスト ボックス 15"/>
          <p:cNvSpPr txBox="1"/>
          <p:nvPr/>
        </p:nvSpPr>
        <p:spPr>
          <a:xfrm>
            <a:off x="467544" y="213000"/>
            <a:ext cx="8208912" cy="769441"/>
          </a:xfrm>
          <a:prstGeom prst="rect">
            <a:avLst/>
          </a:prstGeom>
          <a:noFill/>
        </p:spPr>
        <p:txBody>
          <a:bodyPr wrap="square" rtlCol="0">
            <a:sp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4400" b="1" i="0" normalizeH="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がん治療に必要な支援</a:t>
            </a:r>
          </a:p>
        </p:txBody>
      </p:sp>
      <p:sp>
        <p:nvSpPr>
          <p:cNvPr id="26" name="角丸四角形吹き出し 25"/>
          <p:cNvSpPr/>
          <p:nvPr/>
        </p:nvSpPr>
        <p:spPr>
          <a:xfrm>
            <a:off x="424111" y="3147200"/>
            <a:ext cx="6126833" cy="2812600"/>
          </a:xfrm>
          <a:prstGeom prst="wedgeRoundRectCallout">
            <a:avLst>
              <a:gd name="adj1" fmla="val 60072"/>
              <a:gd name="adj2" fmla="val -9193"/>
              <a:gd name="adj3" fmla="val 16667"/>
            </a:avLst>
          </a:prstGeom>
          <a:solidFill>
            <a:srgbClr val="FEEF98"/>
          </a:solidFill>
          <a:ln w="57150">
            <a:noFill/>
          </a:ln>
        </p:spPr>
        <p:style>
          <a:lnRef idx="2">
            <a:schemeClr val="accent3"/>
          </a:lnRef>
          <a:fillRef idx="1">
            <a:schemeClr val="lt1"/>
          </a:fillRef>
          <a:effectRef idx="0">
            <a:schemeClr val="accent3"/>
          </a:effectRef>
          <a:fontRef idx="minor">
            <a:schemeClr val="dk1"/>
          </a:fontRef>
        </p:style>
        <p:txBody>
          <a:bodyPr lIns="108000" tIns="144000" rIns="108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marL="0" algn="l"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40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生活面や医療費などの</a:t>
            </a:r>
            <a:endParaRPr lang="en-US" altLang="ja-JP" sz="4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algn="l"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40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相談にのり</a:t>
            </a:r>
            <a:endParaRPr lang="en-US" altLang="ja-JP" sz="4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algn="l"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40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公的支援につなぐなどの</a:t>
            </a:r>
            <a:endParaRPr lang="en-US" altLang="ja-JP" sz="4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algn="l"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40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お手伝いをします。</a:t>
            </a:r>
            <a:endParaRPr lang="en-US" altLang="ja-JP" sz="4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7" name="Picture 2" descr="C:\Users\nakamura\Desktop\イラスト-30.pn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629670" y="3208898"/>
            <a:ext cx="2135794" cy="2446092"/>
          </a:xfrm>
          <a:prstGeom prst="rect">
            <a:avLst/>
          </a:prstGeom>
          <a:noFill/>
          <a:extLst>
            <a:ext uri="{909E8E84-426E-40DD-AFC4-6F175D3DCCD1}">
              <a14:hiddenFill xmlns:a14="http://schemas.microsoft.com/office/drawing/2010/main">
                <a:solidFill>
                  <a:srgbClr val="FFFFFF"/>
                </a:solidFill>
              </a14:hiddenFill>
            </a:ext>
          </a:extLst>
        </p:spPr>
      </p:pic>
      <p:sp>
        <p:nvSpPr>
          <p:cNvPr id="29" name="テキスト ボックス 28"/>
          <p:cNvSpPr txBox="1"/>
          <p:nvPr/>
        </p:nvSpPr>
        <p:spPr>
          <a:xfrm>
            <a:off x="6478160" y="5506182"/>
            <a:ext cx="2411104" cy="991898"/>
          </a:xfrm>
          <a:prstGeom prst="roundRect">
            <a:avLst>
              <a:gd name="adj" fmla="val 50000"/>
            </a:avLst>
          </a:prstGeom>
          <a:solidFill>
            <a:srgbClr val="FF9933"/>
          </a:solidFill>
          <a:ln w="57150">
            <a:noFill/>
          </a:ln>
        </p:spPr>
        <p:txBody>
          <a:bodyPr wrap="square" tIns="0" rtlCol="0">
            <a:no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2800" b="1" i="0" normalizeH="0" noProof="0">
                <a:solidFill>
                  <a:schemeClr val="bg1"/>
                </a:solidFill>
                <a:uLnTx/>
                <a:uFillTx/>
                <a:latin typeface="メイリオ" panose="020B0604030504040204" pitchFamily="50" charset="-128"/>
                <a:ea typeface="メイリオ" panose="020B0604030504040204" pitchFamily="50" charset="-128"/>
                <a:cs typeface="メイリオ" panose="020B0604030504040204" pitchFamily="50" charset="-128"/>
              </a:rPr>
              <a:t>ソーシャル</a:t>
            </a:r>
            <a:endParaRPr kumimoji="1" lang="en-US" altLang="ja-JP" sz="28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algn="ctr" defTabSz="914400">
              <a:buNone/>
              <a:defRPr kumimoji="1" sz="1800" b="0" i="0" normalizeH="0" noProof="0">
                <a:uLnTx/>
                <a:uFillTx/>
                <a:latin typeface="+mn-lt"/>
                <a:ea typeface="+mn-ea"/>
                <a:cs typeface="+mn-cs"/>
              </a:defRPr>
            </a:pPr>
            <a:r>
              <a:rPr kumimoji="1" lang="ja-JP" altLang="en-US" sz="2800" b="1" i="0" normalizeH="0" noProof="0">
                <a:solidFill>
                  <a:schemeClr val="bg1"/>
                </a:solidFill>
                <a:uLnTx/>
                <a:uFillTx/>
                <a:latin typeface="メイリオ" panose="020B0604030504040204" pitchFamily="50" charset="-128"/>
                <a:ea typeface="メイリオ" panose="020B0604030504040204" pitchFamily="50" charset="-128"/>
                <a:cs typeface="メイリオ" panose="020B0604030504040204" pitchFamily="50" charset="-128"/>
              </a:rPr>
              <a:t>ワーカー</a:t>
            </a:r>
            <a:endParaRPr kumimoji="1" lang="ja-JP" altLang="en-US" sz="28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1" name="Picture 2" descr="C:\Users\nakamura\Desktop\illust_170215-01.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42286" y="1010960"/>
            <a:ext cx="2146238" cy="2163184"/>
          </a:xfrm>
          <a:prstGeom prst="rect">
            <a:avLst/>
          </a:prstGeom>
          <a:noFill/>
          <a:extLst>
            <a:ext uri="{909E8E84-426E-40DD-AFC4-6F175D3DCCD1}">
              <a14:hiddenFill xmlns:a14="http://schemas.microsoft.com/office/drawing/2010/main">
                <a:solidFill>
                  <a:srgbClr val="FFFFFF"/>
                </a:solidFill>
              </a14:hiddenFill>
            </a:ext>
          </a:extLst>
        </p:spPr>
      </p:pic>
      <p:sp>
        <p:nvSpPr>
          <p:cNvPr id="12" name="円/楕円 11"/>
          <p:cNvSpPr/>
          <p:nvPr/>
        </p:nvSpPr>
        <p:spPr>
          <a:xfrm>
            <a:off x="295818" y="1138078"/>
            <a:ext cx="1820042" cy="1820042"/>
          </a:xfrm>
          <a:prstGeom prst="ellipse">
            <a:avLst/>
          </a:prstGeom>
          <a:solidFill>
            <a:srgbClr val="FFFFEB"/>
          </a:solidFill>
          <a:ln w="57150">
            <a:solidFill>
              <a:srgbClr val="01B3B7"/>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0" tIns="252000" rIns="0" bIns="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lang="ja-JP" altLang="en-US" sz="3200" b="1">
              <a:solidFill>
                <a:srgbClr val="01B3B7"/>
              </a:solidFill>
              <a:latin typeface="メイリオ" panose="020B0604030504040204" pitchFamily="50" charset="-128"/>
              <a:ea typeface="メイリオ" panose="020B0604030504040204" pitchFamily="50" charset="-128"/>
            </a:endParaRPr>
          </a:p>
        </p:txBody>
      </p:sp>
      <p:sp>
        <p:nvSpPr>
          <p:cNvPr id="13" name="正方形/長方形 12"/>
          <p:cNvSpPr/>
          <p:nvPr/>
        </p:nvSpPr>
        <p:spPr>
          <a:xfrm>
            <a:off x="102616" y="1313078"/>
            <a:ext cx="2132872" cy="1800493"/>
          </a:xfrm>
          <a:prstGeom prst="rect">
            <a:avLst/>
          </a:prstGeom>
        </p:spPr>
        <p:txBody>
          <a:bodyPr>
            <a:spAutoFit/>
          </a:bodyPr>
          <a:lstStyle>
            <a:defPPr>
              <a:defRPr lang="ja-JP"/>
            </a:defPPr>
          </a:lstStyle>
          <a:p>
            <a:pPr algn="ctr"/>
            <a:r>
              <a:rPr kumimoji="1" lang="ja-JP" altLang="en-US" sz="4800" b="1" i="0" normalizeH="0" noProof="0" dirty="0">
                <a:solidFill>
                  <a:srgbClr val="01B3B7"/>
                </a:solidFill>
                <a:uLnTx/>
                <a:uFillTx/>
                <a:latin typeface="メイリオ" panose="020B0604030504040204" pitchFamily="50" charset="-128"/>
                <a:ea typeface="メイリオ" panose="020B0604030504040204" pitchFamily="50" charset="-128"/>
              </a:rPr>
              <a:t>心</a:t>
            </a:r>
            <a:br>
              <a:rPr kumimoji="1" lang="en-US" altLang="ja-JP" sz="4000" b="1" i="0" normalizeH="0" noProof="0" dirty="0">
                <a:solidFill>
                  <a:srgbClr val="01B3B7"/>
                </a:solidFill>
                <a:uLnTx/>
                <a:uFillTx/>
                <a:latin typeface="メイリオ" panose="020B0604030504040204" pitchFamily="50" charset="-128"/>
                <a:ea typeface="メイリオ" panose="020B0604030504040204" pitchFamily="50" charset="-128"/>
              </a:rPr>
            </a:br>
            <a:r>
              <a:rPr kumimoji="1" lang="ja-JP" altLang="en-US" sz="2800" b="1" i="0" normalizeH="0" noProof="0" dirty="0">
                <a:solidFill>
                  <a:srgbClr val="01B3B7"/>
                </a:solidFill>
                <a:uLnTx/>
                <a:uFillTx/>
                <a:latin typeface="メイリオ" panose="020B0604030504040204" pitchFamily="50" charset="-128"/>
                <a:ea typeface="メイリオ" panose="020B0604030504040204" pitchFamily="50" charset="-128"/>
              </a:rPr>
              <a:t>のつらさ</a:t>
            </a:r>
            <a:endParaRPr lang="ja-JP" alt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lvl="0" algn="ctr" defTabSz="914400">
              <a:lnSpc>
                <a:spcPts val="4200"/>
              </a:lnSpc>
              <a:buNone/>
              <a:defRPr kumimoji="1" sz="1800" b="0" i="0" normalizeH="0" noProof="0">
                <a:uLnTx/>
                <a:uFillTx/>
                <a:latin typeface="+mn-lt"/>
                <a:ea typeface="+mn-ea"/>
                <a:cs typeface="+mn-cs"/>
              </a:defRPr>
            </a:pPr>
            <a:endParaRPr kumimoji="1" lang="ja-JP" altLang="en-US" sz="3200" b="1" i="0" normalizeH="0" noProof="0" dirty="0">
              <a:uLnTx/>
              <a:uFillTx/>
              <a:latin typeface="メイリオ" panose="020B0604030504040204" pitchFamily="50" charset="-128"/>
              <a:ea typeface="メイリオ" panose="020B0604030504040204" pitchFamily="50" charset="-128"/>
            </a:endParaRPr>
          </a:p>
        </p:txBody>
      </p:sp>
      <p:sp>
        <p:nvSpPr>
          <p:cNvPr id="14" name="角丸四角形吹き出し 13"/>
          <p:cNvSpPr/>
          <p:nvPr/>
        </p:nvSpPr>
        <p:spPr>
          <a:xfrm>
            <a:off x="4275579" y="1478036"/>
            <a:ext cx="4233493" cy="1238611"/>
          </a:xfrm>
          <a:prstGeom prst="wedgeRoundRectCallout">
            <a:avLst>
              <a:gd name="adj1" fmla="val -57972"/>
              <a:gd name="adj2" fmla="val -9282"/>
              <a:gd name="adj3" fmla="val 16667"/>
            </a:avLst>
          </a:prstGeom>
          <a:ln w="57150">
            <a:solidFill>
              <a:srgbClr val="0070C0"/>
            </a:solidFill>
          </a:ln>
        </p:spPr>
        <p:style>
          <a:lnRef idx="2">
            <a:schemeClr val="dk1"/>
          </a:lnRef>
          <a:fillRef idx="1">
            <a:schemeClr val="lt1"/>
          </a:fillRef>
          <a:effectRef idx="0">
            <a:schemeClr val="dk1"/>
          </a:effectRef>
          <a:fontRef idx="minor">
            <a:schemeClr val="dk1"/>
          </a:fontRef>
        </p:style>
        <p:txBody>
          <a:bodyPr lIns="360000" tIns="108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2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治療の費用が心配だ。</a:t>
            </a:r>
            <a:endParaRPr kumimoji="1" lang="ja-JP" altLang="en-US" sz="3200" b="1" i="0" normalizeH="0" noProof="0" dirty="0">
              <a:solidFill>
                <a:schemeClr val="tx1"/>
              </a:solidFill>
              <a:highlight>
                <a:srgbClr val="FFFF00"/>
              </a:highligh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正方形/長方形 17">
            <a:extLst>
              <a:ext uri="{FF2B5EF4-FFF2-40B4-BE49-F238E27FC236}">
                <a16:creationId xmlns:a16="http://schemas.microsoft.com/office/drawing/2014/main" id="{9C8F9BAF-127B-4E6F-A215-FE4BC17C8590}"/>
              </a:ext>
            </a:extLst>
          </p:cNvPr>
          <p:cNvSpPr/>
          <p:nvPr/>
        </p:nvSpPr>
        <p:spPr>
          <a:xfrm>
            <a:off x="8522927" y="6450397"/>
            <a:ext cx="430256"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algn="ctr" defTabSz="914400">
              <a:buNone/>
              <a:defRPr kumimoji="1" sz="1800" b="0" i="0" kern="1200" normalizeH="0" noProof="0">
                <a:solidFill>
                  <a:srgbClr val="FFFFFF"/>
                </a:solidFill>
                <a:uLnTx/>
                <a:uFillTx/>
                <a:latin typeface="+mn-lt"/>
                <a:ea typeface="+mn-ea"/>
                <a:cs typeface="+mn-cs"/>
              </a:defRPr>
            </a:pPr>
            <a:r>
              <a:rPr kumimoji="1" lang="ja-JP" altLang="en-US" sz="1800" b="1" i="0" kern="1200" normalizeH="0" noProof="0">
                <a:solidFill>
                  <a:schemeClr val="tx1"/>
                </a:solidFill>
                <a:uLnTx/>
                <a:uFillTx/>
                <a:latin typeface="メイリオ" panose="020B0604030504040204" pitchFamily="50" charset="-128"/>
                <a:ea typeface="メイリオ" panose="020B0604030504040204" pitchFamily="50" charset="-128"/>
              </a:rPr>
              <a:t>７</a:t>
            </a:r>
            <a:endParaRPr kumimoji="1" lang="ja-JP" altLang="en-US" b="1">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422640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p:cNvSpPr txBox="1"/>
          <p:nvPr/>
        </p:nvSpPr>
        <p:spPr>
          <a:xfrm>
            <a:off x="400869" y="198165"/>
            <a:ext cx="8228551" cy="1446550"/>
          </a:xfrm>
          <a:prstGeom prst="rect">
            <a:avLst/>
          </a:prstGeom>
          <a:noFill/>
        </p:spPr>
        <p:txBody>
          <a:bodyPr wrap="square" rtlCol="0">
            <a:sp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4400" b="1" i="0" normalizeH="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それぞれの分野の専門家が</a:t>
            </a:r>
            <a:endParaRPr lang="en-US" altLang="ja-JP" sz="44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marL="0" algn="ctr" defTabSz="914400">
              <a:buNone/>
              <a:defRPr kumimoji="1" sz="1800" b="0" i="0" normalizeH="0" noProof="0">
                <a:uLnTx/>
                <a:uFillTx/>
                <a:latin typeface="+mn-lt"/>
                <a:ea typeface="+mn-ea"/>
                <a:cs typeface="+mn-cs"/>
              </a:defRPr>
            </a:pPr>
            <a:r>
              <a:rPr kumimoji="1" lang="ja-JP" altLang="en-US" sz="4400" b="1" i="0" normalizeH="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チームで患者とその家族を支援</a:t>
            </a:r>
          </a:p>
        </p:txBody>
      </p:sp>
      <p:grpSp>
        <p:nvGrpSpPr>
          <p:cNvPr id="9" name="グループ化 8"/>
          <p:cNvGrpSpPr/>
          <p:nvPr/>
        </p:nvGrpSpPr>
        <p:grpSpPr>
          <a:xfrm>
            <a:off x="448494" y="1704395"/>
            <a:ext cx="8205569" cy="4854857"/>
            <a:chOff x="448494" y="1704395"/>
            <a:chExt cx="8205569" cy="4854857"/>
          </a:xfrm>
        </p:grpSpPr>
        <p:sp>
          <p:nvSpPr>
            <p:cNvPr id="7" name="円/楕円 6"/>
            <p:cNvSpPr/>
            <p:nvPr/>
          </p:nvSpPr>
          <p:spPr>
            <a:xfrm>
              <a:off x="2924482" y="2475462"/>
              <a:ext cx="3335224" cy="3141932"/>
            </a:xfrm>
            <a:prstGeom prst="ellipse">
              <a:avLst/>
            </a:prstGeom>
            <a:noFill/>
            <a:ln w="254000">
              <a:solidFill>
                <a:srgbClr val="FFCB97">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kumimoji="1" lang="ja-JP" altLang="en-US"/>
            </a:p>
          </p:txBody>
        </p:sp>
        <p:sp>
          <p:nvSpPr>
            <p:cNvPr id="54" name="テキスト ボックス 53"/>
            <p:cNvSpPr txBox="1"/>
            <p:nvPr/>
          </p:nvSpPr>
          <p:spPr>
            <a:xfrm>
              <a:off x="6190084" y="4742287"/>
              <a:ext cx="2463979" cy="1567033"/>
            </a:xfrm>
            <a:prstGeom prst="ellipse">
              <a:avLst/>
            </a:prstGeom>
            <a:solidFill>
              <a:srgbClr val="FCFEBE">
                <a:alpha val="80000"/>
              </a:srgbClr>
            </a:solidFill>
            <a:ln>
              <a:noFill/>
            </a:ln>
            <a:effectLst>
              <a:softEdge rad="127000"/>
            </a:effectLst>
          </p:spPr>
          <p:txBody>
            <a:bodyPr wrap="square" tIns="144000" rtlCol="0" anchor="ctr" anchorCtr="0">
              <a:no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2400" b="1" i="0" normalizeH="0" noProof="0">
                  <a:solidFill>
                    <a:srgbClr val="FF860D"/>
                  </a:solidFill>
                  <a:uLnTx/>
                  <a:uFillTx/>
                  <a:latin typeface="メイリオ" panose="020B0604030504040204" pitchFamily="50" charset="-128"/>
                  <a:ea typeface="メイリオ" panose="020B0604030504040204" pitchFamily="50" charset="-128"/>
                  <a:cs typeface="メイリオ" panose="020B0604030504040204" pitchFamily="50" charset="-128"/>
                </a:rPr>
                <a:t>日常生活を取り戻す</a:t>
              </a:r>
              <a:endParaRPr kumimoji="1" lang="ja-JP" altLang="en-US" sz="2400" b="1">
                <a:solidFill>
                  <a:srgbClr val="FF860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テキスト ボックス 54"/>
            <p:cNvSpPr txBox="1"/>
            <p:nvPr/>
          </p:nvSpPr>
          <p:spPr>
            <a:xfrm>
              <a:off x="448494" y="4725144"/>
              <a:ext cx="2456631" cy="1584175"/>
            </a:xfrm>
            <a:prstGeom prst="ellipse">
              <a:avLst/>
            </a:prstGeom>
            <a:solidFill>
              <a:srgbClr val="FCFEBE">
                <a:alpha val="80000"/>
              </a:srgbClr>
            </a:solidFill>
            <a:effectLst>
              <a:softEdge rad="127000"/>
            </a:effectLst>
          </p:spPr>
          <p:txBody>
            <a:bodyPr wrap="square" tIns="144000" rtlCol="0" anchor="ctr" anchorCtr="0">
              <a:no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2400" b="1" i="0" normalizeH="0" noProof="0">
                  <a:solidFill>
                    <a:srgbClr val="FF860D"/>
                  </a:solidFill>
                  <a:uLnTx/>
                  <a:uFillTx/>
                  <a:latin typeface="メイリオ" panose="020B0604030504040204" pitchFamily="50" charset="-128"/>
                  <a:ea typeface="メイリオ" panose="020B0604030504040204" pitchFamily="50" charset="-128"/>
                  <a:cs typeface="メイリオ" panose="020B0604030504040204" pitchFamily="50" charset="-128"/>
                </a:rPr>
                <a:t>経済面の</a:t>
              </a:r>
              <a:br>
                <a:rPr kumimoji="1" lang="en-US" altLang="ja-JP" sz="2400" b="1" i="0" normalizeH="0" noProof="0">
                  <a:solidFill>
                    <a:srgbClr val="FF860D"/>
                  </a:solidFill>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2400" b="1" i="0" normalizeH="0" noProof="0">
                  <a:solidFill>
                    <a:srgbClr val="FF860D"/>
                  </a:solidFill>
                  <a:uLnTx/>
                  <a:uFillTx/>
                  <a:latin typeface="メイリオ" panose="020B0604030504040204" pitchFamily="50" charset="-128"/>
                  <a:ea typeface="メイリオ" panose="020B0604030504040204" pitchFamily="50" charset="-128"/>
                  <a:cs typeface="メイリオ" panose="020B0604030504040204" pitchFamily="50" charset="-128"/>
                </a:rPr>
                <a:t>支援をする</a:t>
              </a:r>
              <a:endParaRPr kumimoji="1" lang="ja-JP" altLang="en-US" sz="2400" b="1">
                <a:solidFill>
                  <a:srgbClr val="FF860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テキスト ボックス 51"/>
            <p:cNvSpPr txBox="1"/>
            <p:nvPr/>
          </p:nvSpPr>
          <p:spPr>
            <a:xfrm>
              <a:off x="592510" y="1787794"/>
              <a:ext cx="2283553" cy="1791650"/>
            </a:xfrm>
            <a:prstGeom prst="ellipse">
              <a:avLst/>
            </a:prstGeom>
            <a:solidFill>
              <a:srgbClr val="FCFEBE">
                <a:alpha val="80000"/>
              </a:srgbClr>
            </a:solidFill>
            <a:ln>
              <a:noFill/>
            </a:ln>
            <a:effectLst>
              <a:softEdge rad="127000"/>
            </a:effectLst>
          </p:spPr>
          <p:txBody>
            <a:bodyPr wrap="square" tIns="108000" rtlCol="0" anchor="ctr" anchorCtr="0">
              <a:no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2400" b="1" i="0" normalizeH="0" noProof="0">
                  <a:solidFill>
                    <a:srgbClr val="FF860D"/>
                  </a:solidFill>
                  <a:uLnTx/>
                  <a:uFillTx/>
                  <a:latin typeface="メイリオ" panose="020B0604030504040204" pitchFamily="50" charset="-128"/>
                  <a:ea typeface="メイリオ" panose="020B0604030504040204" pitchFamily="50" charset="-128"/>
                  <a:cs typeface="メイリオ" panose="020B0604030504040204" pitchFamily="50" charset="-128"/>
                </a:rPr>
                <a:t>治療法の</a:t>
              </a:r>
              <a:br>
                <a:rPr kumimoji="1" lang="en-US" altLang="ja-JP" sz="2400" b="1" i="0" normalizeH="0" noProof="0">
                  <a:solidFill>
                    <a:srgbClr val="FF860D"/>
                  </a:solidFill>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2400" b="1" i="0" normalizeH="0" noProof="0">
                  <a:solidFill>
                    <a:srgbClr val="FF860D"/>
                  </a:solidFill>
                  <a:uLnTx/>
                  <a:uFillTx/>
                  <a:latin typeface="メイリオ" panose="020B0604030504040204" pitchFamily="50" charset="-128"/>
                  <a:ea typeface="メイリオ" panose="020B0604030504040204" pitchFamily="50" charset="-128"/>
                  <a:cs typeface="メイリオ" panose="020B0604030504040204" pitchFamily="50" charset="-128"/>
                </a:rPr>
                <a:t>選択を</a:t>
              </a:r>
              <a:endParaRPr kumimoji="1" lang="en-US" altLang="ja-JP" sz="2400" b="1">
                <a:solidFill>
                  <a:srgbClr val="FF860D"/>
                </a:solidFill>
                <a:latin typeface="メイリオ" panose="020B0604030504040204" pitchFamily="50" charset="-128"/>
                <a:ea typeface="メイリオ" panose="020B0604030504040204" pitchFamily="50" charset="-128"/>
                <a:cs typeface="メイリオ" panose="020B0604030504040204" pitchFamily="50" charset="-128"/>
              </a:endParaRPr>
            </a:p>
            <a:p>
              <a:pPr marL="0" algn="ctr" defTabSz="914400">
                <a:buNone/>
                <a:defRPr kumimoji="1" sz="1800" b="0" i="0" normalizeH="0" noProof="0">
                  <a:uLnTx/>
                  <a:uFillTx/>
                  <a:latin typeface="+mn-lt"/>
                  <a:ea typeface="+mn-ea"/>
                  <a:cs typeface="+mn-cs"/>
                </a:defRPr>
              </a:pPr>
              <a:r>
                <a:rPr kumimoji="1" lang="ja-JP" altLang="en-US" sz="2400" b="1" i="0" normalizeH="0" noProof="0">
                  <a:solidFill>
                    <a:srgbClr val="FF860D"/>
                  </a:solidFill>
                  <a:uLnTx/>
                  <a:uFillTx/>
                  <a:latin typeface="メイリオ" panose="020B0604030504040204" pitchFamily="50" charset="-128"/>
                  <a:ea typeface="メイリオ" panose="020B0604030504040204" pitchFamily="50" charset="-128"/>
                  <a:cs typeface="メイリオ" panose="020B0604030504040204" pitchFamily="50" charset="-128"/>
                </a:rPr>
                <a:t>助ける</a:t>
              </a:r>
            </a:p>
          </p:txBody>
        </p:sp>
        <p:sp>
          <p:nvSpPr>
            <p:cNvPr id="44" name="テキスト ボックス 43"/>
            <p:cNvSpPr txBox="1"/>
            <p:nvPr/>
          </p:nvSpPr>
          <p:spPr>
            <a:xfrm>
              <a:off x="6338323" y="1804716"/>
              <a:ext cx="2220512" cy="1774728"/>
            </a:xfrm>
            <a:prstGeom prst="ellipse">
              <a:avLst/>
            </a:prstGeom>
            <a:solidFill>
              <a:srgbClr val="FCFEBE">
                <a:alpha val="80000"/>
              </a:srgbClr>
            </a:solidFill>
            <a:ln>
              <a:noFill/>
            </a:ln>
            <a:effectLst>
              <a:softEdge rad="127000"/>
            </a:effectLst>
          </p:spPr>
          <p:txBody>
            <a:bodyPr wrap="square" tIns="108000" rtlCol="0" anchor="ctr" anchorCtr="0">
              <a:no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2400" b="1" i="0" normalizeH="0" noProof="0">
                  <a:solidFill>
                    <a:srgbClr val="FF860D"/>
                  </a:solidFill>
                  <a:uLnTx/>
                  <a:uFillTx/>
                  <a:latin typeface="メイリオ" panose="020B0604030504040204" pitchFamily="50" charset="-128"/>
                  <a:ea typeface="メイリオ" panose="020B0604030504040204" pitchFamily="50" charset="-128"/>
                  <a:cs typeface="メイリオ" panose="020B0604030504040204" pitchFamily="50" charset="-128"/>
                </a:rPr>
                <a:t>痛みを</a:t>
              </a:r>
              <a:br>
                <a:rPr kumimoji="1" lang="en-US" altLang="ja-JP" sz="2400" b="1" i="0" normalizeH="0" noProof="0">
                  <a:solidFill>
                    <a:srgbClr val="FF860D"/>
                  </a:solidFill>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2400" b="1" i="0" normalizeH="0" noProof="0">
                  <a:solidFill>
                    <a:srgbClr val="FF860D"/>
                  </a:solidFill>
                  <a:uLnTx/>
                  <a:uFillTx/>
                  <a:latin typeface="メイリオ" panose="020B0604030504040204" pitchFamily="50" charset="-128"/>
                  <a:ea typeface="メイリオ" panose="020B0604030504040204" pitchFamily="50" charset="-128"/>
                  <a:cs typeface="メイリオ" panose="020B0604030504040204" pitchFamily="50" charset="-128"/>
                </a:rPr>
                <a:t>取り除く</a:t>
              </a:r>
            </a:p>
          </p:txBody>
        </p:sp>
        <p:pic>
          <p:nvPicPr>
            <p:cNvPr id="22" name="Picture 2" descr="C:\Users\nakamura\Desktop\サタケさんイラストスライド化拡大-02.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20507" y="3084274"/>
              <a:ext cx="1175598" cy="930642"/>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3937408" y="3955427"/>
              <a:ext cx="1512168" cy="276999"/>
            </a:xfrm>
            <a:prstGeom prst="rect">
              <a:avLst/>
            </a:prstGeom>
            <a:noFill/>
          </p:spPr>
          <p:txBody>
            <a:bodyPr wrap="square" rtlCol="0">
              <a:sp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12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患者・その家族</a:t>
              </a:r>
            </a:p>
          </p:txBody>
        </p:sp>
        <p:pic>
          <p:nvPicPr>
            <p:cNvPr id="2058" name="Picture 10" descr="C:\Users\nakamura\Desktop\イラスト-26.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27154" y="2132856"/>
              <a:ext cx="840793" cy="962865"/>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Users\nakamura\Desktop\イラスト-28.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968101" y="4986415"/>
              <a:ext cx="840793" cy="96286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Users\nakamura\Desktop\イラスト-27.png"/>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920540" y="2178103"/>
              <a:ext cx="840793" cy="962865"/>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C:\Users\nakamura\Desktop\イラスト-29.png"/>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862872" y="3530544"/>
              <a:ext cx="840793" cy="96286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Users\nakamura\Desktop\イラスト-30.png"/>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508026" y="3530545"/>
              <a:ext cx="840793" cy="962865"/>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C:\Users\nakamura\Desktop\イラスト-31.png"/>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511758" y="4977928"/>
              <a:ext cx="840793" cy="96286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C:\Users\nakamura\Desktop\イラスト-32.png"/>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4073199" y="4134092"/>
              <a:ext cx="1146690" cy="894419"/>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descr="C:\Users\nakamura\Desktop\イラスト-25.png"/>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4245868" y="1704395"/>
              <a:ext cx="840793" cy="962865"/>
            </a:xfrm>
            <a:prstGeom prst="rect">
              <a:avLst/>
            </a:prstGeom>
            <a:noFill/>
            <a:extLst>
              <a:ext uri="{909E8E84-426E-40DD-AFC4-6F175D3DCCD1}">
                <a14:hiddenFill xmlns:a14="http://schemas.microsoft.com/office/drawing/2010/main">
                  <a:solidFill>
                    <a:srgbClr val="FFFFFF"/>
                  </a:solidFill>
                </a14:hiddenFill>
              </a:ext>
            </a:extLst>
          </p:spPr>
        </p:pic>
        <p:sp>
          <p:nvSpPr>
            <p:cNvPr id="27" name="角丸四角形 26"/>
            <p:cNvSpPr/>
            <p:nvPr/>
          </p:nvSpPr>
          <p:spPr>
            <a:xfrm>
              <a:off x="5345334" y="2996952"/>
              <a:ext cx="1156054" cy="455008"/>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spAutoFit/>
            </a:bodyPr>
            <a:lstStyle>
              <a:defPPr>
                <a:defRPr lang="ja-JP"/>
              </a:defPPr>
            </a:lstStyle>
            <a:p>
              <a:pPr marL="0" algn="ctr" defTabSz="914400" fontAlgn="base">
                <a:spcAft>
                  <a:spcPct val="0"/>
                </a:spcAft>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200" b="1" i="0" normalizeH="0" noProof="0">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薬剤師</a:t>
              </a:r>
            </a:p>
          </p:txBody>
        </p:sp>
        <p:sp>
          <p:nvSpPr>
            <p:cNvPr id="29" name="角丸四角形 28"/>
            <p:cNvSpPr/>
            <p:nvPr/>
          </p:nvSpPr>
          <p:spPr>
            <a:xfrm>
              <a:off x="4696966" y="5729673"/>
              <a:ext cx="1310506" cy="829579"/>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nchor="ctr">
              <a:spAutoFit/>
            </a:bodyPr>
            <a:lstStyle>
              <a:defPPr>
                <a:defRPr lang="ja-JP"/>
              </a:defPPr>
            </a:lstStyle>
            <a:p>
              <a:pPr marL="0" algn="ctr" defTabSz="914400" fontAlgn="base">
                <a:spcAft>
                  <a:spcPct val="0"/>
                </a:spcAft>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200" b="1" i="0" normalizeH="0" noProof="0">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リハビリ</a:t>
              </a:r>
              <a:endParaRPr lang="en-US" altLang="ja-JP" sz="2200" b="1">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marL="0" algn="ctr" defTabSz="914400" fontAlgn="base">
                <a:spcAft>
                  <a:spcPct val="0"/>
                </a:spcAft>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200" b="1" i="0" normalizeH="0" noProof="0">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専門職</a:t>
              </a:r>
            </a:p>
          </p:txBody>
        </p:sp>
        <p:sp>
          <p:nvSpPr>
            <p:cNvPr id="32" name="角丸四角形 31"/>
            <p:cNvSpPr/>
            <p:nvPr/>
          </p:nvSpPr>
          <p:spPr>
            <a:xfrm>
              <a:off x="2778383" y="3000121"/>
              <a:ext cx="1100862" cy="455008"/>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spAutoFit/>
            </a:bodyPr>
            <a:lstStyle>
              <a:defPPr>
                <a:defRPr lang="ja-JP"/>
              </a:defPPr>
            </a:lstStyle>
            <a:p>
              <a:pPr marL="0" algn="ctr" defTabSz="914400" fontAlgn="base">
                <a:spcAft>
                  <a:spcPct val="0"/>
                </a:spcAft>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200" b="1" i="0" normalizeH="0" noProof="0">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看護師</a:t>
              </a:r>
            </a:p>
          </p:txBody>
        </p:sp>
        <p:sp>
          <p:nvSpPr>
            <p:cNvPr id="49" name="角丸四角形 48"/>
            <p:cNvSpPr/>
            <p:nvPr/>
          </p:nvSpPr>
          <p:spPr>
            <a:xfrm>
              <a:off x="4219812" y="2546986"/>
              <a:ext cx="868560" cy="483285"/>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noAutofit/>
            </a:bodyPr>
            <a:lstStyle>
              <a:defPPr>
                <a:defRPr lang="ja-JP"/>
              </a:defPPr>
            </a:lstStyle>
            <a:p>
              <a:pPr marL="0" algn="ctr" defTabSz="914400" fontAlgn="base">
                <a:spcAft>
                  <a:spcPct val="0"/>
                </a:spcAft>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200" b="1" i="0" normalizeH="0" noProof="0">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医師</a:t>
              </a:r>
            </a:p>
          </p:txBody>
        </p:sp>
        <p:sp>
          <p:nvSpPr>
            <p:cNvPr id="23" name="角丸四角形 22"/>
            <p:cNvSpPr/>
            <p:nvPr/>
          </p:nvSpPr>
          <p:spPr>
            <a:xfrm>
              <a:off x="3381724" y="5729672"/>
              <a:ext cx="1099218" cy="829579"/>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nchor="ctr">
              <a:spAutoFit/>
            </a:bodyPr>
            <a:lstStyle>
              <a:defPPr>
                <a:defRPr lang="ja-JP"/>
              </a:defPPr>
            </a:lstStyle>
            <a:p>
              <a:pPr marL="0" algn="ctr" defTabSz="914400" fontAlgn="base">
                <a:spcAft>
                  <a:spcPct val="0"/>
                </a:spcAft>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200" b="1" i="0" normalizeH="0" noProof="0">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栄養</a:t>
              </a:r>
              <a:endParaRPr lang="en-US" altLang="ja-JP" sz="2200" b="1">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marL="0" algn="ctr" defTabSz="914400" fontAlgn="base">
                <a:spcAft>
                  <a:spcPct val="0"/>
                </a:spcAft>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200" b="1" i="0" normalizeH="0" noProof="0">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管理士</a:t>
              </a:r>
            </a:p>
          </p:txBody>
        </p:sp>
        <p:sp>
          <p:nvSpPr>
            <p:cNvPr id="28" name="角丸四角形 27"/>
            <p:cNvSpPr/>
            <p:nvPr/>
          </p:nvSpPr>
          <p:spPr>
            <a:xfrm>
              <a:off x="5345038" y="4257446"/>
              <a:ext cx="1871912" cy="455008"/>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spAutoFit/>
            </a:bodyPr>
            <a:lstStyle>
              <a:defPPr>
                <a:defRPr lang="ja-JP"/>
              </a:defPPr>
            </a:lstStyle>
            <a:p>
              <a:pPr marL="0" algn="ctr" defTabSz="914400" fontAlgn="base">
                <a:spcAft>
                  <a:spcPct val="0"/>
                </a:spcAft>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200" b="1" i="0" normalizeH="0" noProof="0">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カウンセラー</a:t>
              </a:r>
            </a:p>
          </p:txBody>
        </p:sp>
        <p:sp>
          <p:nvSpPr>
            <p:cNvPr id="31" name="角丸四角形 30"/>
            <p:cNvSpPr/>
            <p:nvPr/>
          </p:nvSpPr>
          <p:spPr>
            <a:xfrm>
              <a:off x="2176686" y="4254142"/>
              <a:ext cx="1523047" cy="733098"/>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spAutoFit/>
            </a:bodyPr>
            <a:lstStyle>
              <a:defPPr>
                <a:defRPr lang="ja-JP"/>
              </a:defPPr>
            </a:lstStyle>
            <a:p>
              <a:pPr marL="0" algn="ctr" defTabSz="914400" fontAlgn="base">
                <a:lnSpc>
                  <a:spcPts val="2300"/>
                </a:lnSpc>
                <a:spcAft>
                  <a:spcPct val="0"/>
                </a:spcAft>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200" b="1" i="0" normalizeH="0" noProof="0">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ソーシャルワーカー</a:t>
              </a:r>
            </a:p>
          </p:txBody>
        </p:sp>
      </p:grpSp>
      <p:sp>
        <p:nvSpPr>
          <p:cNvPr id="26" name="正方形/長方形 25">
            <a:extLst>
              <a:ext uri="{FF2B5EF4-FFF2-40B4-BE49-F238E27FC236}">
                <a16:creationId xmlns:a16="http://schemas.microsoft.com/office/drawing/2014/main" id="{4A1E1A5C-0736-4D9D-9C32-DDE764824E0E}"/>
              </a:ext>
            </a:extLst>
          </p:cNvPr>
          <p:cNvSpPr/>
          <p:nvPr/>
        </p:nvSpPr>
        <p:spPr>
          <a:xfrm>
            <a:off x="8501453" y="6356925"/>
            <a:ext cx="430256" cy="433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algn="ctr" defTabSz="914400">
              <a:buNone/>
              <a:defRPr kumimoji="1" sz="1800" b="0" i="0" kern="1200" normalizeH="0" noProof="0">
                <a:solidFill>
                  <a:srgbClr val="FFFFFF"/>
                </a:solidFill>
                <a:uLnTx/>
                <a:uFillTx/>
                <a:latin typeface="+mn-lt"/>
                <a:ea typeface="+mn-ea"/>
                <a:cs typeface="+mn-cs"/>
              </a:defRPr>
            </a:pPr>
            <a:r>
              <a:rPr kumimoji="1" lang="ja-JP" altLang="en-US" sz="1800" b="1" i="0" kern="1200" normalizeH="0" noProof="0">
                <a:solidFill>
                  <a:schemeClr val="tx1"/>
                </a:solidFill>
                <a:uLnTx/>
                <a:uFillTx/>
                <a:latin typeface="メイリオ" panose="020B0604030504040204" pitchFamily="50" charset="-128"/>
                <a:ea typeface="メイリオ" panose="020B0604030504040204" pitchFamily="50" charset="-128"/>
              </a:rPr>
              <a:t>８</a:t>
            </a:r>
            <a:endParaRPr kumimoji="1" lang="ja-JP" altLang="en-US" b="1">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563980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nodeType="after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p:cNvSpPr txBox="1"/>
          <p:nvPr/>
        </p:nvSpPr>
        <p:spPr>
          <a:xfrm>
            <a:off x="400869" y="198165"/>
            <a:ext cx="8228551" cy="1446550"/>
          </a:xfrm>
          <a:prstGeom prst="rect">
            <a:avLst/>
          </a:prstGeom>
          <a:noFill/>
        </p:spPr>
        <p:txBody>
          <a:bodyPr wrap="square" rtlCol="0">
            <a:sp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4400" b="1" i="0" normalizeH="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それぞれの分野の専門家が</a:t>
            </a:r>
            <a:endParaRPr lang="en-US" altLang="ja-JP" sz="44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marL="0" algn="ctr" defTabSz="914400">
              <a:buNone/>
              <a:defRPr kumimoji="1" sz="1800" b="0" i="0" normalizeH="0" noProof="0">
                <a:uLnTx/>
                <a:uFillTx/>
                <a:latin typeface="+mn-lt"/>
                <a:ea typeface="+mn-ea"/>
                <a:cs typeface="+mn-cs"/>
              </a:defRPr>
            </a:pPr>
            <a:r>
              <a:rPr kumimoji="1" lang="ja-JP" altLang="en-US" sz="4400" b="1" i="0" normalizeH="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チームで患者とその家族を支援</a:t>
            </a:r>
          </a:p>
        </p:txBody>
      </p:sp>
      <p:grpSp>
        <p:nvGrpSpPr>
          <p:cNvPr id="9" name="グループ化 8"/>
          <p:cNvGrpSpPr/>
          <p:nvPr/>
        </p:nvGrpSpPr>
        <p:grpSpPr>
          <a:xfrm>
            <a:off x="448494" y="1704395"/>
            <a:ext cx="8205569" cy="4854857"/>
            <a:chOff x="448494" y="1704395"/>
            <a:chExt cx="8205569" cy="4854857"/>
          </a:xfrm>
        </p:grpSpPr>
        <p:sp>
          <p:nvSpPr>
            <p:cNvPr id="7" name="円/楕円 6"/>
            <p:cNvSpPr/>
            <p:nvPr/>
          </p:nvSpPr>
          <p:spPr>
            <a:xfrm>
              <a:off x="2924482" y="2475462"/>
              <a:ext cx="3335224" cy="3141932"/>
            </a:xfrm>
            <a:prstGeom prst="ellipse">
              <a:avLst/>
            </a:prstGeom>
            <a:noFill/>
            <a:ln w="254000">
              <a:solidFill>
                <a:srgbClr val="FFCB97">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kumimoji="1" lang="ja-JP" altLang="en-US"/>
            </a:p>
          </p:txBody>
        </p:sp>
        <p:sp>
          <p:nvSpPr>
            <p:cNvPr id="54" name="テキスト ボックス 53"/>
            <p:cNvSpPr txBox="1"/>
            <p:nvPr/>
          </p:nvSpPr>
          <p:spPr>
            <a:xfrm>
              <a:off x="6190084" y="4742287"/>
              <a:ext cx="2463979" cy="1567033"/>
            </a:xfrm>
            <a:prstGeom prst="ellipse">
              <a:avLst/>
            </a:prstGeom>
            <a:solidFill>
              <a:srgbClr val="FCFEBE">
                <a:alpha val="80000"/>
              </a:srgbClr>
            </a:solidFill>
            <a:ln>
              <a:noFill/>
            </a:ln>
            <a:effectLst>
              <a:softEdge rad="127000"/>
            </a:effectLst>
          </p:spPr>
          <p:txBody>
            <a:bodyPr wrap="square" tIns="144000" rtlCol="0" anchor="ctr" anchorCtr="0">
              <a:no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2400" b="1" i="0" normalizeH="0" noProof="0">
                  <a:solidFill>
                    <a:srgbClr val="FF860D"/>
                  </a:solidFill>
                  <a:uLnTx/>
                  <a:uFillTx/>
                  <a:latin typeface="メイリオ" panose="020B0604030504040204" pitchFamily="50" charset="-128"/>
                  <a:ea typeface="メイリオ" panose="020B0604030504040204" pitchFamily="50" charset="-128"/>
                  <a:cs typeface="メイリオ" panose="020B0604030504040204" pitchFamily="50" charset="-128"/>
                </a:rPr>
                <a:t>日常生活を取り戻す</a:t>
              </a:r>
              <a:endParaRPr kumimoji="1" lang="ja-JP" altLang="en-US" sz="2400" b="1">
                <a:solidFill>
                  <a:srgbClr val="FF860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テキスト ボックス 54"/>
            <p:cNvSpPr txBox="1"/>
            <p:nvPr/>
          </p:nvSpPr>
          <p:spPr>
            <a:xfrm>
              <a:off x="448494" y="4725144"/>
              <a:ext cx="2456631" cy="1584175"/>
            </a:xfrm>
            <a:prstGeom prst="ellipse">
              <a:avLst/>
            </a:prstGeom>
            <a:solidFill>
              <a:srgbClr val="FCFEBE">
                <a:alpha val="80000"/>
              </a:srgbClr>
            </a:solidFill>
            <a:effectLst>
              <a:softEdge rad="127000"/>
            </a:effectLst>
          </p:spPr>
          <p:txBody>
            <a:bodyPr wrap="square" tIns="144000" rtlCol="0" anchor="ctr" anchorCtr="0">
              <a:no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2400" b="1" i="0" normalizeH="0" noProof="0">
                  <a:solidFill>
                    <a:srgbClr val="FF860D"/>
                  </a:solidFill>
                  <a:uLnTx/>
                  <a:uFillTx/>
                  <a:latin typeface="メイリオ" panose="020B0604030504040204" pitchFamily="50" charset="-128"/>
                  <a:ea typeface="メイリオ" panose="020B0604030504040204" pitchFamily="50" charset="-128"/>
                  <a:cs typeface="メイリオ" panose="020B0604030504040204" pitchFamily="50" charset="-128"/>
                </a:rPr>
                <a:t>経済面の</a:t>
              </a:r>
              <a:br>
                <a:rPr kumimoji="1" lang="en-US" altLang="ja-JP" sz="2400" b="1" i="0" normalizeH="0" noProof="0">
                  <a:solidFill>
                    <a:srgbClr val="FF860D"/>
                  </a:solidFill>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2400" b="1" i="0" normalizeH="0" noProof="0">
                  <a:solidFill>
                    <a:srgbClr val="FF860D"/>
                  </a:solidFill>
                  <a:uLnTx/>
                  <a:uFillTx/>
                  <a:latin typeface="メイリオ" panose="020B0604030504040204" pitchFamily="50" charset="-128"/>
                  <a:ea typeface="メイリオ" panose="020B0604030504040204" pitchFamily="50" charset="-128"/>
                  <a:cs typeface="メイリオ" panose="020B0604030504040204" pitchFamily="50" charset="-128"/>
                </a:rPr>
                <a:t>支援をする</a:t>
              </a:r>
              <a:endParaRPr kumimoji="1" lang="ja-JP" altLang="en-US" sz="2400" b="1">
                <a:solidFill>
                  <a:srgbClr val="FF860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テキスト ボックス 51"/>
            <p:cNvSpPr txBox="1"/>
            <p:nvPr/>
          </p:nvSpPr>
          <p:spPr>
            <a:xfrm>
              <a:off x="592510" y="1787794"/>
              <a:ext cx="2283553" cy="1791650"/>
            </a:xfrm>
            <a:prstGeom prst="ellipse">
              <a:avLst/>
            </a:prstGeom>
            <a:solidFill>
              <a:srgbClr val="FCFEBE">
                <a:alpha val="80000"/>
              </a:srgbClr>
            </a:solidFill>
            <a:ln>
              <a:noFill/>
            </a:ln>
            <a:effectLst>
              <a:softEdge rad="127000"/>
            </a:effectLst>
          </p:spPr>
          <p:txBody>
            <a:bodyPr wrap="square" tIns="108000" rtlCol="0" anchor="ctr" anchorCtr="0">
              <a:no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2400" b="1" i="0" normalizeH="0" noProof="0">
                  <a:solidFill>
                    <a:srgbClr val="FF860D"/>
                  </a:solidFill>
                  <a:uLnTx/>
                  <a:uFillTx/>
                  <a:latin typeface="メイリオ" panose="020B0604030504040204" pitchFamily="50" charset="-128"/>
                  <a:ea typeface="メイリオ" panose="020B0604030504040204" pitchFamily="50" charset="-128"/>
                  <a:cs typeface="メイリオ" panose="020B0604030504040204" pitchFamily="50" charset="-128"/>
                </a:rPr>
                <a:t>治療法の</a:t>
              </a:r>
              <a:br>
                <a:rPr kumimoji="1" lang="en-US" altLang="ja-JP" sz="2400" b="1" i="0" normalizeH="0" noProof="0">
                  <a:solidFill>
                    <a:srgbClr val="FF860D"/>
                  </a:solidFill>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2400" b="1" i="0" normalizeH="0" noProof="0">
                  <a:solidFill>
                    <a:srgbClr val="FF860D"/>
                  </a:solidFill>
                  <a:uLnTx/>
                  <a:uFillTx/>
                  <a:latin typeface="メイリオ" panose="020B0604030504040204" pitchFamily="50" charset="-128"/>
                  <a:ea typeface="メイリオ" panose="020B0604030504040204" pitchFamily="50" charset="-128"/>
                  <a:cs typeface="メイリオ" panose="020B0604030504040204" pitchFamily="50" charset="-128"/>
                </a:rPr>
                <a:t>選択を</a:t>
              </a:r>
              <a:endParaRPr kumimoji="1" lang="en-US" altLang="ja-JP" sz="2400" b="1">
                <a:solidFill>
                  <a:srgbClr val="FF860D"/>
                </a:solidFill>
                <a:latin typeface="メイリオ" panose="020B0604030504040204" pitchFamily="50" charset="-128"/>
                <a:ea typeface="メイリオ" panose="020B0604030504040204" pitchFamily="50" charset="-128"/>
                <a:cs typeface="メイリオ" panose="020B0604030504040204" pitchFamily="50" charset="-128"/>
              </a:endParaRPr>
            </a:p>
            <a:p>
              <a:pPr marL="0" algn="ctr" defTabSz="914400">
                <a:buNone/>
                <a:defRPr kumimoji="1" sz="1800" b="0" i="0" normalizeH="0" noProof="0">
                  <a:uLnTx/>
                  <a:uFillTx/>
                  <a:latin typeface="+mn-lt"/>
                  <a:ea typeface="+mn-ea"/>
                  <a:cs typeface="+mn-cs"/>
                </a:defRPr>
              </a:pPr>
              <a:r>
                <a:rPr kumimoji="1" lang="ja-JP" altLang="en-US" sz="2400" b="1" i="0" normalizeH="0" noProof="0">
                  <a:solidFill>
                    <a:srgbClr val="FF860D"/>
                  </a:solidFill>
                  <a:uLnTx/>
                  <a:uFillTx/>
                  <a:latin typeface="メイリオ" panose="020B0604030504040204" pitchFamily="50" charset="-128"/>
                  <a:ea typeface="メイリオ" panose="020B0604030504040204" pitchFamily="50" charset="-128"/>
                  <a:cs typeface="メイリオ" panose="020B0604030504040204" pitchFamily="50" charset="-128"/>
                </a:rPr>
                <a:t>助ける</a:t>
              </a:r>
            </a:p>
          </p:txBody>
        </p:sp>
        <p:sp>
          <p:nvSpPr>
            <p:cNvPr id="44" name="テキスト ボックス 43"/>
            <p:cNvSpPr txBox="1"/>
            <p:nvPr/>
          </p:nvSpPr>
          <p:spPr>
            <a:xfrm>
              <a:off x="6338323" y="1804716"/>
              <a:ext cx="2220512" cy="1774728"/>
            </a:xfrm>
            <a:prstGeom prst="ellipse">
              <a:avLst/>
            </a:prstGeom>
            <a:solidFill>
              <a:srgbClr val="FCFEBE">
                <a:alpha val="80000"/>
              </a:srgbClr>
            </a:solidFill>
            <a:ln>
              <a:noFill/>
            </a:ln>
            <a:effectLst>
              <a:softEdge rad="127000"/>
            </a:effectLst>
          </p:spPr>
          <p:txBody>
            <a:bodyPr wrap="square" tIns="108000" rtlCol="0" anchor="ctr" anchorCtr="0">
              <a:no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2400" b="1" i="0" normalizeH="0" noProof="0">
                  <a:solidFill>
                    <a:srgbClr val="FF860D"/>
                  </a:solidFill>
                  <a:uLnTx/>
                  <a:uFillTx/>
                  <a:latin typeface="メイリオ" panose="020B0604030504040204" pitchFamily="50" charset="-128"/>
                  <a:ea typeface="メイリオ" panose="020B0604030504040204" pitchFamily="50" charset="-128"/>
                  <a:cs typeface="メイリオ" panose="020B0604030504040204" pitchFamily="50" charset="-128"/>
                </a:rPr>
                <a:t>痛みを</a:t>
              </a:r>
              <a:br>
                <a:rPr kumimoji="1" lang="en-US" altLang="ja-JP" sz="2400" b="1" i="0" normalizeH="0" noProof="0">
                  <a:solidFill>
                    <a:srgbClr val="FF860D"/>
                  </a:solidFill>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2400" b="1" i="0" normalizeH="0" noProof="0">
                  <a:solidFill>
                    <a:srgbClr val="FF860D"/>
                  </a:solidFill>
                  <a:uLnTx/>
                  <a:uFillTx/>
                  <a:latin typeface="メイリオ" panose="020B0604030504040204" pitchFamily="50" charset="-128"/>
                  <a:ea typeface="メイリオ" panose="020B0604030504040204" pitchFamily="50" charset="-128"/>
                  <a:cs typeface="メイリオ" panose="020B0604030504040204" pitchFamily="50" charset="-128"/>
                </a:rPr>
                <a:t>取り除く</a:t>
              </a:r>
            </a:p>
          </p:txBody>
        </p:sp>
        <p:pic>
          <p:nvPicPr>
            <p:cNvPr id="22" name="Picture 2" descr="C:\Users\nakamura\Desktop\サタケさんイラストスライド化拡大-02.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20507" y="3084274"/>
              <a:ext cx="1175598" cy="930642"/>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3937408" y="3955427"/>
              <a:ext cx="1512168" cy="276999"/>
            </a:xfrm>
            <a:prstGeom prst="rect">
              <a:avLst/>
            </a:prstGeom>
            <a:noFill/>
          </p:spPr>
          <p:txBody>
            <a:bodyPr wrap="square" rtlCol="0">
              <a:sp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12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患者・その家族</a:t>
              </a:r>
            </a:p>
          </p:txBody>
        </p:sp>
        <p:pic>
          <p:nvPicPr>
            <p:cNvPr id="2058" name="Picture 10" descr="C:\Users\nakamura\Desktop\イラスト-26.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27154" y="2132856"/>
              <a:ext cx="840793" cy="962865"/>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Users\nakamura\Desktop\イラスト-28.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968101" y="4986415"/>
              <a:ext cx="840793" cy="96286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Users\nakamura\Desktop\イラスト-27.png"/>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920540" y="2178103"/>
              <a:ext cx="840793" cy="962865"/>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C:\Users\nakamura\Desktop\イラスト-29.png"/>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862872" y="3530544"/>
              <a:ext cx="840793" cy="96286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Users\nakamura\Desktop\イラスト-30.png"/>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508026" y="3530545"/>
              <a:ext cx="840793" cy="962865"/>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C:\Users\nakamura\Desktop\イラスト-31.png"/>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511758" y="4977928"/>
              <a:ext cx="840793" cy="96286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C:\Users\nakamura\Desktop\イラスト-32.png"/>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4073199" y="4134092"/>
              <a:ext cx="1146690" cy="894419"/>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descr="C:\Users\nakamura\Desktop\イラスト-25.png"/>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4245868" y="1704395"/>
              <a:ext cx="840793" cy="962865"/>
            </a:xfrm>
            <a:prstGeom prst="rect">
              <a:avLst/>
            </a:prstGeom>
            <a:noFill/>
            <a:extLst>
              <a:ext uri="{909E8E84-426E-40DD-AFC4-6F175D3DCCD1}">
                <a14:hiddenFill xmlns:a14="http://schemas.microsoft.com/office/drawing/2010/main">
                  <a:solidFill>
                    <a:srgbClr val="FFFFFF"/>
                  </a:solidFill>
                </a14:hiddenFill>
              </a:ext>
            </a:extLst>
          </p:spPr>
        </p:pic>
        <p:sp>
          <p:nvSpPr>
            <p:cNvPr id="27" name="角丸四角形 26"/>
            <p:cNvSpPr/>
            <p:nvPr/>
          </p:nvSpPr>
          <p:spPr>
            <a:xfrm>
              <a:off x="5345334" y="2996952"/>
              <a:ext cx="1156054" cy="455008"/>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spAutoFit/>
            </a:bodyPr>
            <a:lstStyle>
              <a:defPPr>
                <a:defRPr lang="ja-JP"/>
              </a:defPPr>
            </a:lstStyle>
            <a:p>
              <a:pPr marL="0" algn="ctr" defTabSz="914400" fontAlgn="base">
                <a:spcAft>
                  <a:spcPct val="0"/>
                </a:spcAft>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200" b="1" i="0" normalizeH="0" noProof="0">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薬剤師</a:t>
              </a:r>
            </a:p>
          </p:txBody>
        </p:sp>
        <p:sp>
          <p:nvSpPr>
            <p:cNvPr id="29" name="角丸四角形 28"/>
            <p:cNvSpPr/>
            <p:nvPr/>
          </p:nvSpPr>
          <p:spPr>
            <a:xfrm>
              <a:off x="4696966" y="5729673"/>
              <a:ext cx="1310506" cy="829579"/>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nchor="ctr">
              <a:spAutoFit/>
            </a:bodyPr>
            <a:lstStyle>
              <a:defPPr>
                <a:defRPr lang="ja-JP"/>
              </a:defPPr>
            </a:lstStyle>
            <a:p>
              <a:pPr marL="0" algn="ctr" defTabSz="914400" fontAlgn="base">
                <a:spcAft>
                  <a:spcPct val="0"/>
                </a:spcAft>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200" b="1" i="0" normalizeH="0" noProof="0">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リハビリ</a:t>
              </a:r>
              <a:endParaRPr lang="en-US" altLang="ja-JP" sz="2200" b="1">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marL="0" algn="ctr" defTabSz="914400" fontAlgn="base">
                <a:spcAft>
                  <a:spcPct val="0"/>
                </a:spcAft>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200" b="1" i="0" normalizeH="0" noProof="0">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専門職</a:t>
              </a:r>
            </a:p>
          </p:txBody>
        </p:sp>
        <p:sp>
          <p:nvSpPr>
            <p:cNvPr id="32" name="角丸四角形 31"/>
            <p:cNvSpPr/>
            <p:nvPr/>
          </p:nvSpPr>
          <p:spPr>
            <a:xfrm>
              <a:off x="2778383" y="3000121"/>
              <a:ext cx="1100862" cy="455008"/>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spAutoFit/>
            </a:bodyPr>
            <a:lstStyle>
              <a:defPPr>
                <a:defRPr lang="ja-JP"/>
              </a:defPPr>
            </a:lstStyle>
            <a:p>
              <a:pPr marL="0" algn="ctr" defTabSz="914400" fontAlgn="base">
                <a:spcAft>
                  <a:spcPct val="0"/>
                </a:spcAft>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200" b="1" i="0" normalizeH="0" noProof="0">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看護師</a:t>
              </a:r>
            </a:p>
          </p:txBody>
        </p:sp>
        <p:sp>
          <p:nvSpPr>
            <p:cNvPr id="49" name="角丸四角形 48"/>
            <p:cNvSpPr/>
            <p:nvPr/>
          </p:nvSpPr>
          <p:spPr>
            <a:xfrm>
              <a:off x="4219812" y="2546986"/>
              <a:ext cx="868560" cy="483285"/>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noAutofit/>
            </a:bodyPr>
            <a:lstStyle>
              <a:defPPr>
                <a:defRPr lang="ja-JP"/>
              </a:defPPr>
            </a:lstStyle>
            <a:p>
              <a:pPr marL="0" algn="ctr" defTabSz="914400" fontAlgn="base">
                <a:spcAft>
                  <a:spcPct val="0"/>
                </a:spcAft>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200" b="1" i="0" normalizeH="0" noProof="0">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医師</a:t>
              </a:r>
            </a:p>
          </p:txBody>
        </p:sp>
        <p:sp>
          <p:nvSpPr>
            <p:cNvPr id="23" name="角丸四角形 22"/>
            <p:cNvSpPr/>
            <p:nvPr/>
          </p:nvSpPr>
          <p:spPr>
            <a:xfrm>
              <a:off x="3381724" y="5729672"/>
              <a:ext cx="1099218" cy="829579"/>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nchor="ctr">
              <a:spAutoFit/>
            </a:bodyPr>
            <a:lstStyle>
              <a:defPPr>
                <a:defRPr lang="ja-JP"/>
              </a:defPPr>
            </a:lstStyle>
            <a:p>
              <a:pPr marL="0" algn="ctr" defTabSz="914400" fontAlgn="base">
                <a:spcAft>
                  <a:spcPct val="0"/>
                </a:spcAft>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200" b="1" i="0" normalizeH="0" noProof="0">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栄養</a:t>
              </a:r>
              <a:endParaRPr lang="en-US" altLang="ja-JP" sz="2200" b="1">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marL="0" algn="ctr" defTabSz="914400" fontAlgn="base">
                <a:spcAft>
                  <a:spcPct val="0"/>
                </a:spcAft>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200" b="1" i="0" normalizeH="0" noProof="0">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管理士</a:t>
              </a:r>
            </a:p>
          </p:txBody>
        </p:sp>
        <p:sp>
          <p:nvSpPr>
            <p:cNvPr id="28" name="角丸四角形 27"/>
            <p:cNvSpPr/>
            <p:nvPr/>
          </p:nvSpPr>
          <p:spPr>
            <a:xfrm>
              <a:off x="5345038" y="4257446"/>
              <a:ext cx="1871912" cy="455008"/>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spAutoFit/>
            </a:bodyPr>
            <a:lstStyle>
              <a:defPPr>
                <a:defRPr lang="ja-JP"/>
              </a:defPPr>
            </a:lstStyle>
            <a:p>
              <a:pPr marL="0" algn="ctr" defTabSz="914400" fontAlgn="base">
                <a:spcAft>
                  <a:spcPct val="0"/>
                </a:spcAft>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200" b="1" i="0" normalizeH="0" noProof="0">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カウンセラー</a:t>
              </a:r>
            </a:p>
          </p:txBody>
        </p:sp>
        <p:sp>
          <p:nvSpPr>
            <p:cNvPr id="31" name="角丸四角形 30"/>
            <p:cNvSpPr/>
            <p:nvPr/>
          </p:nvSpPr>
          <p:spPr>
            <a:xfrm>
              <a:off x="2176686" y="4254142"/>
              <a:ext cx="1523047" cy="733098"/>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spAutoFit/>
            </a:bodyPr>
            <a:lstStyle>
              <a:defPPr>
                <a:defRPr lang="ja-JP"/>
              </a:defPPr>
            </a:lstStyle>
            <a:p>
              <a:pPr marL="0" algn="ctr" defTabSz="914400" fontAlgn="base">
                <a:lnSpc>
                  <a:spcPts val="2300"/>
                </a:lnSpc>
                <a:spcAft>
                  <a:spcPct val="0"/>
                </a:spcAft>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200" b="1" i="0" normalizeH="0" noProof="0">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ソーシャルワーカー</a:t>
              </a:r>
            </a:p>
          </p:txBody>
        </p:sp>
      </p:grpSp>
      <p:sp>
        <p:nvSpPr>
          <p:cNvPr id="20" name="テキスト ボックス 19"/>
          <p:cNvSpPr txBox="1"/>
          <p:nvPr/>
        </p:nvSpPr>
        <p:spPr>
          <a:xfrm>
            <a:off x="710305" y="5704681"/>
            <a:ext cx="7609678" cy="1008112"/>
          </a:xfrm>
          <a:prstGeom prst="roundRect">
            <a:avLst>
              <a:gd name="adj" fmla="val 14464"/>
            </a:avLst>
          </a:prstGeom>
          <a:solidFill>
            <a:srgbClr val="E1FEFF">
              <a:alpha val="90000"/>
            </a:srgbClr>
          </a:solidFill>
          <a:ln w="76200">
            <a:solidFill>
              <a:srgbClr val="0070C0"/>
            </a:solidFill>
          </a:ln>
          <a:effectLst>
            <a:outerShdw blurRad="50800" dist="38100" dir="2700000" algn="tl" rotWithShape="0">
              <a:prstClr val="black">
                <a:alpha val="40000"/>
              </a:prstClr>
            </a:outerShdw>
          </a:effectLst>
        </p:spPr>
        <p:txBody>
          <a:bodyPr wrap="square" tIns="180000" rtlCol="0" anchor="ctr" anchorCtr="0">
            <a:noAutofit/>
          </a:bodyPr>
          <a:lstStyle>
            <a:defPPr>
              <a:defRPr lang="ja-JP"/>
            </a:defPPr>
            <a:lvl1pPr marL="0" algn="ctr" defTabSz="914400" rtl="0" eaLnBrk="1" latinLnBrk="0" hangingPunct="1">
              <a:defRPr kumimoji="1" sz="4800" b="1" kern="1200">
                <a:solidFill>
                  <a:srgbClr val="0070C0"/>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marL="0" algn="ctr" defTabSz="914400">
              <a:buNone/>
              <a:defRPr kumimoji="1" sz="4800" b="1" i="0" normalizeH="0" noProof="0">
                <a:solidFill>
                  <a:srgbClr val="0070C0"/>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kumimoji="1" lang="ja-JP" altLang="en-US" sz="4400" b="1" i="0" normalizeH="0" noProof="0">
                <a:solidFill>
                  <a:srgbClr val="0070C0"/>
                </a:solidFill>
                <a:uLnTx/>
                <a:uFillTx/>
                <a:latin typeface="メイリオ" panose="020B0604030504040204" pitchFamily="50" charset="-128"/>
                <a:ea typeface="メイリオ" panose="020B0604030504040204" pitchFamily="50" charset="-128"/>
                <a:cs typeface="メイリオ" panose="020B0604030504040204" pitchFamily="50" charset="-128"/>
              </a:rPr>
              <a:t>緩和ケア</a:t>
            </a:r>
            <a:endParaRPr lang="en-US" altLang="ja-JP" sz="4400"/>
          </a:p>
        </p:txBody>
      </p:sp>
      <p:sp>
        <p:nvSpPr>
          <p:cNvPr id="30" name="正方形/長方形 29">
            <a:extLst>
              <a:ext uri="{FF2B5EF4-FFF2-40B4-BE49-F238E27FC236}">
                <a16:creationId xmlns:a16="http://schemas.microsoft.com/office/drawing/2014/main" id="{64B5F64B-168E-4E02-BC0E-C8AFF12C330A}"/>
              </a:ext>
            </a:extLst>
          </p:cNvPr>
          <p:cNvSpPr/>
          <p:nvPr/>
        </p:nvSpPr>
        <p:spPr>
          <a:xfrm>
            <a:off x="8501453" y="6356925"/>
            <a:ext cx="430256" cy="433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algn="ctr" defTabSz="914400">
              <a:buNone/>
              <a:defRPr kumimoji="1" sz="1800" b="0" i="0" kern="1200" normalizeH="0" noProof="0">
                <a:solidFill>
                  <a:srgbClr val="FFFFFF"/>
                </a:solidFill>
                <a:uLnTx/>
                <a:uFillTx/>
                <a:latin typeface="+mn-lt"/>
                <a:ea typeface="+mn-ea"/>
                <a:cs typeface="+mn-cs"/>
              </a:defRPr>
            </a:pPr>
            <a:r>
              <a:rPr kumimoji="1" lang="ja-JP" altLang="en-US" sz="1800" b="1" i="0" kern="1200" normalizeH="0" noProof="0">
                <a:solidFill>
                  <a:schemeClr val="tx1"/>
                </a:solidFill>
                <a:uLnTx/>
                <a:uFillTx/>
                <a:latin typeface="メイリオ" panose="020B0604030504040204" pitchFamily="50" charset="-128"/>
                <a:ea typeface="メイリオ" panose="020B0604030504040204" pitchFamily="50" charset="-128"/>
              </a:rPr>
              <a:t>９</a:t>
            </a:r>
            <a:endParaRPr kumimoji="1" lang="ja-JP" altLang="en-US" b="1">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962399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NET" val="2.0.50727.8813"/>
  <p:tag name="AS_OS" val="Microsoft Windows NT 6.2.9200.0"/>
  <p:tag name="AS_RELEASE_DATE" val="2018.03.09"/>
  <p:tag name="AS_TITLE" val="Aspose.Slides for .NET 3.5 Client Profile"/>
  <p:tag name="AS_VERSION" val="18.2.1"/>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anose="020B0604020202020204" pitchFamily="34" charset="0"/>
        <a:cs typeface="Arial" panose="020B0604020202020204"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anose="020B0604020202020204" pitchFamily="34" charset="0"/>
        <a:cs typeface="Arial" panose="020B0604020202020204"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anose="020B0604020202020204" pitchFamily="34" charset="0"/>
        <a:cs typeface="Arial" panose="020B0604020202020204"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anose="020B0604020202020204" pitchFamily="34" charset="0"/>
        <a:cs typeface="Arial" panose="020B0604020202020204"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589</Words>
  <Application>Microsoft Office PowerPoint</Application>
  <PresentationFormat>画面に合わせる (4:3)</PresentationFormat>
  <Paragraphs>127</Paragraphs>
  <Slides>14</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14</vt:i4>
      </vt:variant>
    </vt:vector>
  </HeadingPairs>
  <TitlesOfParts>
    <vt:vector size="23" baseType="lpstr">
      <vt:lpstr>HGS創英角ｺﾞｼｯｸUB</vt:lpstr>
      <vt:lpstr>ＭＳ Ｐゴシック</vt:lpstr>
      <vt:lpstr>MS UI Gothic</vt:lpstr>
      <vt:lpstr>メイリオ</vt:lpstr>
      <vt:lpstr>游明朝</vt:lpstr>
      <vt:lpstr>Arial</vt:lpstr>
      <vt:lpstr>Calibri</vt:lpstr>
      <vt:lpstr>Century Gothic</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三好綾</dc:creator>
  <cp:lastModifiedBy>事務局</cp:lastModifiedBy>
  <cp:revision>23</cp:revision>
  <cp:lastPrinted>2021-01-20T15:23:26Z</cp:lastPrinted>
  <dcterms:created xsi:type="dcterms:W3CDTF">2021-01-20T06:23:26Z</dcterms:created>
  <dcterms:modified xsi:type="dcterms:W3CDTF">2021-02-21T17:53:41Z</dcterms:modified>
</cp:coreProperties>
</file>