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9" r:id="rId2"/>
    <p:sldId id="262" r:id="rId3"/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  <p:sldId id="289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0"/>
    <p:restoredTop sz="0"/>
  </p:normalViewPr>
  <p:slideViewPr>
    <p:cSldViewPr>
      <p:cViewPr varScale="1">
        <p:scale>
          <a:sx n="67" d="100"/>
          <a:sy n="67" d="100"/>
        </p:scale>
        <p:origin x="548" y="-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1443" cy="344408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74952" y="0"/>
            <a:ext cx="4341443" cy="344408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571B7898-C192-4165-927E-DA37FA6FD7A2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3287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1872" y="3271879"/>
            <a:ext cx="8014970" cy="3099673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542560"/>
            <a:ext cx="4341443" cy="344408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74952" y="6542560"/>
            <a:ext cx="4341443" cy="344408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96BBB197-2DF4-4E91-A988-03D69B58B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646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手術　がんの部分をとりのぞく手術。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放射線　放射線によってがん細胞を死滅させる。通院で行うことができる。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薬　（抗がん剤）　のみ薬やはり薬、注射などによってがん細胞が増えるのをおさえる。薬の種類によっては副作用がある。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これらの </a:t>
            </a:r>
            <a:r>
              <a:rPr kumimoji="1" lang="en-US" altLang="ja-JP"/>
              <a:t>3</a:t>
            </a:r>
            <a:r>
              <a:rPr kumimoji="1" lang="ja-JP" altLang="en-US" err="1"/>
              <a:t>つを組み合わせることもある。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BB197-2DF4-4E91-A988-03D69B58B69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028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BB197-2DF4-4E91-A988-03D69B58B69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028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BB197-2DF4-4E91-A988-03D69B58B69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028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BB197-2DF4-4E91-A988-03D69B58B69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028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BB197-2DF4-4E91-A988-03D69B58B69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028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手術　がんの部分をとりのぞく手術。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放射線　放射線によってがん細胞を死滅させる。通院で行うことができる。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薬　（抗がん剤）　のみ薬やはり薬、注射などによってがん細胞が増えるのをおさえる。薬の種類によっては副作用がある。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これらの </a:t>
            </a:r>
            <a:r>
              <a:rPr kumimoji="1" lang="en-US" altLang="ja-JP"/>
              <a:t>3</a:t>
            </a:r>
            <a:r>
              <a:rPr kumimoji="1" lang="ja-JP" altLang="en-US" err="1"/>
              <a:t>つを組み合わせることもある。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BB197-2DF4-4E91-A988-03D69B58B69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028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手術　がんの部分をとりのぞく手術。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放射線　放射線によってがん細胞を死滅させる。通院で行うことができる。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薬　（抗がん剤）　のみ薬やはり薬、注射などによってがん細胞が増えるのをおさえる。薬の種類によっては副作用がある。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これらの </a:t>
            </a:r>
            <a:r>
              <a:rPr kumimoji="1" lang="en-US" altLang="ja-JP"/>
              <a:t>3</a:t>
            </a:r>
            <a:r>
              <a:rPr kumimoji="1" lang="ja-JP" altLang="en-US" err="1"/>
              <a:t>つを組み合わせることもある。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BB197-2DF4-4E91-A988-03D69B58B69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028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手術　がんの部分をとりのぞく手術。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放射線　放射線によってがん細胞を死滅させる。通院で行うことができる。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薬　（抗がん剤）　のみ薬やはり薬、注射などによってがん細胞が増えるのをおさえる。薬の種類によっては副作用がある。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ja-JP" altLang="en-US"/>
              <a:t>これらの </a:t>
            </a:r>
            <a:r>
              <a:rPr kumimoji="1" lang="en-US" altLang="ja-JP"/>
              <a:t>3</a:t>
            </a:r>
            <a:r>
              <a:rPr kumimoji="1" lang="ja-JP" altLang="en-US" err="1"/>
              <a:t>つを組み合わせることもある。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BB197-2DF4-4E91-A988-03D69B58B699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02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B3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41272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F0B95808-CD91-45C4-93FE-2D98F1775133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832FD4F6-53A3-4F67-A018-2974C282B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677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F0B95808-CD91-45C4-93FE-2D98F1775133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832FD4F6-53A3-4F67-A018-2974C282B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88720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F0B95808-CD91-45C4-93FE-2D98F1775133}" type="datetimeFigureOut">
              <a:rPr kumimoji="1" lang="ja-JP" altLang="en-US" smtClean="0"/>
              <a:t>2021/2/23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832FD4F6-53A3-4F67-A018-2974C282B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1874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8" y="476672"/>
            <a:ext cx="8461444" cy="620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90687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 rot="16200000">
            <a:off x="1337902" y="-609711"/>
            <a:ext cx="6468194" cy="87849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dist="508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lang="ja-JP" altLang="en-US"/>
          </a:p>
        </p:txBody>
      </p:sp>
      <p:sp>
        <p:nvSpPr>
          <p:cNvPr id="8" name="メモ 7"/>
          <p:cNvSpPr/>
          <p:nvPr userDrawn="1"/>
        </p:nvSpPr>
        <p:spPr>
          <a:xfrm>
            <a:off x="467544" y="-171401"/>
            <a:ext cx="8208912" cy="1152129"/>
          </a:xfrm>
          <a:prstGeom prst="foldedCorner">
            <a:avLst/>
          </a:prstGeom>
          <a:solidFill>
            <a:srgbClr val="01B3B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23577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 rot="16200000">
            <a:off x="1337902" y="-609711"/>
            <a:ext cx="6468194" cy="87849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dist="508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lang="ja-JP" altLang="en-US"/>
          </a:p>
        </p:txBody>
      </p:sp>
      <p:sp>
        <p:nvSpPr>
          <p:cNvPr id="8" name="メモ 7"/>
          <p:cNvSpPr/>
          <p:nvPr userDrawn="1"/>
        </p:nvSpPr>
        <p:spPr>
          <a:xfrm>
            <a:off x="467544" y="-171401"/>
            <a:ext cx="8208912" cy="1152129"/>
          </a:xfrm>
          <a:prstGeom prst="foldedCorner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089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 rot="16200000">
            <a:off x="1337902" y="-609711"/>
            <a:ext cx="6468194" cy="87849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dist="508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lang="ja-JP" altLang="en-US"/>
          </a:p>
        </p:txBody>
      </p:sp>
      <p:sp>
        <p:nvSpPr>
          <p:cNvPr id="9" name="メモ 8"/>
          <p:cNvSpPr/>
          <p:nvPr userDrawn="1"/>
        </p:nvSpPr>
        <p:spPr>
          <a:xfrm>
            <a:off x="467544" y="-99391"/>
            <a:ext cx="8208912" cy="1800200"/>
          </a:xfrm>
          <a:prstGeom prst="foldedCorner">
            <a:avLst/>
          </a:prstGeom>
          <a:solidFill>
            <a:srgbClr val="01B3B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0322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88005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-18008" y="0"/>
            <a:ext cx="9162008" cy="6873528"/>
          </a:xfrm>
          <a:prstGeom prst="rect">
            <a:avLst/>
          </a:prstGeom>
          <a:solidFill>
            <a:srgbClr val="FCD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61"/>
          <a:stretch>
            <a:fillRect/>
          </a:stretch>
        </p:blipFill>
        <p:spPr>
          <a:xfrm>
            <a:off x="-46146" y="191295"/>
            <a:ext cx="8938626" cy="66967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4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456947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/>
          <p:nvPr userDrawn="1"/>
        </p:nvSpPr>
        <p:spPr bwMode="auto">
          <a:xfrm flipV="1">
            <a:off x="58" y="234598"/>
            <a:ext cx="1475598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/>
          <a:lstStyle>
            <a:defPPr>
              <a:defRPr lang="ja-JP"/>
            </a:defPPr>
          </a:lstStyle>
          <a:p>
            <a:endParaRPr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251520" y="919376"/>
            <a:ext cx="8640960" cy="59386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183704" y="260648"/>
            <a:ext cx="1021433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</a:lstStyle>
          <a:p>
            <a:r>
              <a:rPr lang="ja-JP" altLang="en-US" sz="2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 料</a:t>
            </a:r>
          </a:p>
        </p:txBody>
      </p:sp>
    </p:spTree>
    <p:extLst>
      <p:ext uri="{BB962C8B-B14F-4D97-AF65-F5344CB8AC3E}">
        <p14:creationId xmlns:p14="http://schemas.microsoft.com/office/powerpoint/2010/main" val="26630110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 rot="16200000">
            <a:off x="1337902" y="-973943"/>
            <a:ext cx="6468194" cy="87849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dist="508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9145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2E6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11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78" y="787692"/>
            <a:ext cx="8147835" cy="5282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テキスト ボックス 2"/>
          <p:cNvSpPr txBox="1"/>
          <p:nvPr/>
        </p:nvSpPr>
        <p:spPr>
          <a:xfrm>
            <a:off x="1691680" y="5293287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文部科学省　がん教育推進のための教材</a:t>
            </a:r>
            <a:endParaRPr kumimoji="1" lang="en-US" altLang="ja-JP" sz="160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kumimoji="1" lang="en-US" altLang="ja-JP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kumimoji="1" lang="ja-JP" altLang="en-US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がんの治療法」対応</a:t>
            </a:r>
            <a:endParaRPr kumimoji="1" lang="ja-JP" altLang="en-US" sz="160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98C72F4-AB52-4213-A77D-9B076C492F68}"/>
              </a:ext>
            </a:extLst>
          </p:cNvPr>
          <p:cNvSpPr/>
          <p:nvPr/>
        </p:nvSpPr>
        <p:spPr>
          <a:xfrm>
            <a:off x="8675414" y="6413050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72890947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99695" y="2891578"/>
            <a:ext cx="8275993" cy="1958993"/>
            <a:chOff x="366961" y="2613664"/>
            <a:chExt cx="8275993" cy="1958993"/>
          </a:xfrm>
        </p:grpSpPr>
        <p:sp>
          <p:nvSpPr>
            <p:cNvPr id="14" name="正方形/長方形 13"/>
            <p:cNvSpPr/>
            <p:nvPr/>
          </p:nvSpPr>
          <p:spPr>
            <a:xfrm>
              <a:off x="446691" y="2613664"/>
              <a:ext cx="8196263" cy="46640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tIns="72000" bIns="0" anchor="ctr">
              <a:noAutofit/>
            </a:bodyPr>
            <a:lstStyle>
              <a:defPPr>
                <a:defRPr lang="ja-JP"/>
              </a:defPPr>
            </a:lstStyle>
            <a:p>
              <a:pPr marL="0" algn="ctr" defTabSz="914400" fontAlgn="base">
                <a:spcAft>
                  <a:spcPct val="0"/>
                </a:spcAft>
                <a:buNone/>
                <a:defRPr kumimoji="1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r>
                <a:rPr kumimoji="1" lang="ja-JP" altLang="en-US" sz="2600" b="1" i="0" normalizeH="0" noProof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特　徴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66961" y="3245633"/>
              <a:ext cx="6692585" cy="132702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tIns="72000" rIns="0" bIns="0" anchor="t">
              <a:noAutofit/>
            </a:bodyPr>
            <a:lstStyle>
              <a:defPPr>
                <a:defRPr lang="ja-JP"/>
              </a:defPPr>
              <a:lvl1pPr marL="174625" indent="-174625" algn="l" defTabSz="914400" rtl="0" eaLnBrk="1" fontAlgn="base" latinLnBrk="0" hangingPunct="1">
                <a:spcAft>
                  <a:spcPct val="0"/>
                </a:spcAft>
                <a:defRPr kumimoji="1" sz="2800" b="1" kern="1200">
                  <a:solidFill>
                    <a:srgbClr val="6699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</a:lstStyle>
            <a:p>
              <a:pPr marL="432000" indent="-540000" algn="l" defTabSz="914400" fontAlgn="base">
                <a:spcAft>
                  <a:spcPts val="600"/>
                </a:spcAft>
                <a:buNone/>
                <a:defRPr kumimoji="1" sz="2800" b="1" i="0" normalizeH="0" noProof="0">
                  <a:solidFill>
                    <a:srgbClr val="669900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pPr>
              <a:r>
                <a:rPr kumimoji="1" lang="ja-JP" altLang="en-US" sz="3600" b="1" i="0" normalizeH="0" noProof="0" dirty="0">
                  <a:solidFill>
                    <a:srgbClr val="FF9900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●</a:t>
              </a:r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通院で治療できる。</a:t>
              </a:r>
              <a:endParaRPr lang="en-US" altLang="ja-JP" sz="3600" spc="-15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pPr marL="432000" indent="-540000" algn="l" defTabSz="914400" fontAlgn="base">
                <a:spcAft>
                  <a:spcPts val="600"/>
                </a:spcAft>
                <a:buNone/>
                <a:defRPr kumimoji="1" sz="2800" b="1" i="0" normalizeH="0" noProof="0">
                  <a:solidFill>
                    <a:srgbClr val="669900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pPr>
              <a:r>
                <a:rPr kumimoji="1" lang="ja-JP" altLang="en-US" sz="3600" b="1" i="0" normalizeH="0" noProof="0" dirty="0">
                  <a:solidFill>
                    <a:srgbClr val="FF9900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●</a:t>
              </a:r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体への負担が比較的</a:t>
              </a:r>
              <a:endPara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432000" indent="-540000" algn="l" defTabSz="914400" fontAlgn="base">
                <a:spcAft>
                  <a:spcPts val="600"/>
                </a:spcAft>
                <a:buNone/>
                <a:defRPr kumimoji="1" sz="2800" b="1" i="0" normalizeH="0" noProof="0">
                  <a:solidFill>
                    <a:srgbClr val="669900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pPr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少ない。</a:t>
              </a:r>
              <a:endParaRPr lang="en-US" altLang="ja-JP" sz="360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</p:grpSp>
      <p:sp>
        <p:nvSpPr>
          <p:cNvPr id="17" name="ホームベース 16"/>
          <p:cNvSpPr/>
          <p:nvPr/>
        </p:nvSpPr>
        <p:spPr>
          <a:xfrm>
            <a:off x="0" y="1347089"/>
            <a:ext cx="2571596" cy="884697"/>
          </a:xfrm>
          <a:prstGeom prst="homePlate">
            <a:avLst>
              <a:gd name="adj" fmla="val 20375"/>
            </a:avLst>
          </a:prstGeom>
          <a:solidFill>
            <a:srgbClr val="FFFFD5"/>
          </a:solidFill>
          <a:ln w="762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180000" rIns="216000"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just"/>
            <a:r>
              <a:rPr kumimoji="1" lang="ja-JP" altLang="en-US" sz="3200" b="1" i="0" normalizeH="0" noProof="0" dirty="0">
                <a:solidFill>
                  <a:srgbClr val="00B05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放射線療法</a:t>
            </a:r>
            <a:endParaRPr lang="ja-JP" altLang="ja-JP" sz="1050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651006" y="1278922"/>
            <a:ext cx="4801314" cy="147732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</a:lstStyle>
          <a:p>
            <a:pPr marL="0" algn="l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放射線でがんの</a:t>
            </a:r>
            <a:endParaRPr lang="en-US" altLang="ja-JP" sz="45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algn="l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細胞を死滅させる</a:t>
            </a:r>
          </a:p>
        </p:txBody>
      </p:sp>
      <p:pic>
        <p:nvPicPr>
          <p:cNvPr id="2050" name="Picture 2" descr="C:\Users\nakamura\Desktop\イラスト-1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57"/>
          <a:stretch>
            <a:fillRect/>
          </a:stretch>
        </p:blipFill>
        <p:spPr bwMode="auto">
          <a:xfrm>
            <a:off x="4947093" y="3496691"/>
            <a:ext cx="3863375" cy="302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テキスト ボックス 18"/>
          <p:cNvSpPr txBox="1"/>
          <p:nvPr/>
        </p:nvSpPr>
        <p:spPr>
          <a:xfrm>
            <a:off x="2203095" y="182712"/>
            <a:ext cx="47442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algn="ctr" defTabSz="914400">
              <a:buNone/>
              <a:defRPr kumimoji="1" sz="4400" b="1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400" b="1" i="0" normalizeH="0" noProof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がんの治療法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1C7EC0-7703-4005-9958-8675BA65C050}"/>
              </a:ext>
            </a:extLst>
          </p:cNvPr>
          <p:cNvSpPr/>
          <p:nvPr/>
        </p:nvSpPr>
        <p:spPr>
          <a:xfrm>
            <a:off x="8299828" y="6406278"/>
            <a:ext cx="646408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en-US" altLang="ja-JP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b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74442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akamura\Desktop\イラスト-1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37450" y="3265335"/>
            <a:ext cx="2783022" cy="328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2203095" y="182712"/>
            <a:ext cx="47442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algn="ctr" defTabSz="914400">
              <a:buNone/>
              <a:defRPr kumimoji="1" sz="4400" b="1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400" b="1" i="0" normalizeH="0" noProof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がんの治療法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291996" y="2933143"/>
            <a:ext cx="8383692" cy="1958993"/>
            <a:chOff x="291996" y="2613664"/>
            <a:chExt cx="8383692" cy="1958993"/>
          </a:xfrm>
        </p:grpSpPr>
        <p:sp>
          <p:nvSpPr>
            <p:cNvPr id="13" name="正方形/長方形 12"/>
            <p:cNvSpPr/>
            <p:nvPr/>
          </p:nvSpPr>
          <p:spPr>
            <a:xfrm>
              <a:off x="479425" y="2613664"/>
              <a:ext cx="8196263" cy="46640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tIns="72000" bIns="0" anchor="ctr">
              <a:noAutofit/>
            </a:bodyPr>
            <a:lstStyle>
              <a:defPPr>
                <a:defRPr lang="ja-JP"/>
              </a:defPPr>
            </a:lstStyle>
            <a:p>
              <a:pPr marL="0" algn="ctr" defTabSz="914400" fontAlgn="base">
                <a:spcAft>
                  <a:spcPct val="0"/>
                </a:spcAft>
                <a:buNone/>
                <a:defRPr kumimoji="1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r>
                <a:rPr kumimoji="1" lang="ja-JP" altLang="en-US" sz="2600" b="1" i="0" normalizeH="0" noProof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特　徴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91996" y="3245633"/>
              <a:ext cx="6692585" cy="132702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tIns="72000" rIns="0" bIns="0" anchor="t">
              <a:noAutofit/>
            </a:bodyPr>
            <a:lstStyle>
              <a:defPPr>
                <a:defRPr lang="ja-JP"/>
              </a:defPPr>
              <a:lvl1pPr marL="174625" indent="-174625" algn="l" defTabSz="914400" rtl="0" eaLnBrk="1" fontAlgn="base" latinLnBrk="0" hangingPunct="1">
                <a:spcAft>
                  <a:spcPct val="0"/>
                </a:spcAft>
                <a:defRPr kumimoji="1" sz="2800" b="1" kern="1200">
                  <a:solidFill>
                    <a:srgbClr val="6699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</a:lstStyle>
            <a:p>
              <a:pPr marL="540000" indent="-432000" algn="l" defTabSz="914400" fontAlgn="base">
                <a:spcAft>
                  <a:spcPct val="0"/>
                </a:spcAft>
                <a:buNone/>
                <a:defRPr kumimoji="1" sz="2800" b="1" i="0" normalizeH="0" noProof="0">
                  <a:solidFill>
                    <a:srgbClr val="669900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pPr>
              <a:r>
                <a:rPr kumimoji="1" lang="ja-JP" altLang="en-US" sz="3600" b="1" i="0" normalizeH="0" noProof="0" dirty="0">
                  <a:solidFill>
                    <a:srgbClr val="FF9900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●</a:t>
              </a:r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副作用の可能性もあるが、</a:t>
              </a:r>
              <a:br>
                <a:rPr kumimoji="1" lang="en-US" altLang="ja-JP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最近では、通院で治療できる場合も増えつつある。</a:t>
              </a:r>
              <a:endParaRPr lang="en-US" altLang="ja-JP" sz="360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</p:grpSp>
      <p:sp>
        <p:nvSpPr>
          <p:cNvPr id="15" name="ホームベース 14"/>
          <p:cNvSpPr/>
          <p:nvPr/>
        </p:nvSpPr>
        <p:spPr>
          <a:xfrm>
            <a:off x="0" y="1484909"/>
            <a:ext cx="2051720" cy="884697"/>
          </a:xfrm>
          <a:prstGeom prst="homePlate">
            <a:avLst>
              <a:gd name="adj" fmla="val 20375"/>
            </a:avLst>
          </a:prstGeom>
          <a:solidFill>
            <a:srgbClr val="FFFFD5"/>
          </a:solidFill>
          <a:ln w="762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180000" rIns="216000"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just"/>
            <a:r>
              <a:rPr kumimoji="1" lang="ja-JP" altLang="en-US" sz="3200" b="1" i="0" normalizeH="0" noProof="0" dirty="0">
                <a:solidFill>
                  <a:srgbClr val="00B05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化学療法</a:t>
            </a:r>
            <a:endParaRPr lang="ja-JP" altLang="ja-JP" sz="1050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31130" y="1278922"/>
            <a:ext cx="6532558" cy="147732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</a:lstStyle>
          <a:p>
            <a:pPr marL="0" algn="l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抗がん剤などの薬により</a:t>
            </a:r>
            <a:br>
              <a:rPr kumimoji="1" lang="en-US" altLang="ja-JP" sz="4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4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がん細胞の増殖を抑える</a:t>
            </a:r>
            <a:endParaRPr lang="ja-JP" altLang="en-US" sz="4500" b="1" spc="-15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677E1A7-C7C3-460F-9A0A-1C1D053D7151}"/>
              </a:ext>
            </a:extLst>
          </p:cNvPr>
          <p:cNvSpPr/>
          <p:nvPr/>
        </p:nvSpPr>
        <p:spPr>
          <a:xfrm>
            <a:off x="8299828" y="6378568"/>
            <a:ext cx="646408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en-US" altLang="ja-JP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kumimoji="1" lang="ja-JP" altLang="en-US" b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290675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56899" y="2420888"/>
            <a:ext cx="84249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000" b="1" kern="120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algn="ctr" defTabSz="914400">
              <a:lnSpc>
                <a:spcPts val="7920"/>
              </a:lnSpc>
              <a:buNone/>
              <a:defRPr kumimoji="1" sz="4000" b="1" i="0" normalizeH="0" noProof="0">
                <a:solidFill>
                  <a:srgbClr val="4F6228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がんはどのように</a:t>
            </a:r>
            <a:br>
              <a:rPr kumimoji="1" lang="en-US" altLang="ja-JP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治すのだろう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A3004E8-D9E1-4C4C-866F-7B2914326C7A}"/>
              </a:ext>
            </a:extLst>
          </p:cNvPr>
          <p:cNvSpPr/>
          <p:nvPr/>
        </p:nvSpPr>
        <p:spPr>
          <a:xfrm>
            <a:off x="8675414" y="6357630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ja-JP" altLang="en-US" b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15227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0EF69DC-B420-4C1E-91F0-751C65929D2A}"/>
              </a:ext>
            </a:extLst>
          </p:cNvPr>
          <p:cNvGrpSpPr/>
          <p:nvPr/>
        </p:nvGrpSpPr>
        <p:grpSpPr>
          <a:xfrm>
            <a:off x="1979712" y="1196752"/>
            <a:ext cx="4795019" cy="4208583"/>
            <a:chOff x="2124829" y="1148735"/>
            <a:chExt cx="4795019" cy="4208583"/>
          </a:xfrm>
        </p:grpSpPr>
        <p:sp>
          <p:nvSpPr>
            <p:cNvPr id="16" name="円/楕円 15"/>
            <p:cNvSpPr/>
            <p:nvPr/>
          </p:nvSpPr>
          <p:spPr>
            <a:xfrm>
              <a:off x="3232121" y="1148735"/>
              <a:ext cx="2711728" cy="2631977"/>
            </a:xfrm>
            <a:prstGeom prst="ellipse">
              <a:avLst/>
            </a:prstGeom>
            <a:solidFill>
              <a:srgbClr val="81C9FF">
                <a:alpha val="46667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52000" rtlCol="0" anchor="ctr"/>
            <a:lstStyle>
              <a:defPPr>
                <a:defRPr lang="ja-JP"/>
              </a:defPPr>
            </a:lstStyle>
            <a:p>
              <a:pPr algn="just"/>
              <a:r>
                <a:rPr kumimoji="1" lang="ja-JP" alt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手術療法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2124829" y="2681317"/>
              <a:ext cx="2711728" cy="2631977"/>
            </a:xfrm>
            <a:prstGeom prst="ellipse">
              <a:avLst/>
            </a:prstGeom>
            <a:solidFill>
              <a:srgbClr val="81C9FF">
                <a:alpha val="46667"/>
              </a:srgb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60000" rtlCol="0" anchor="ctr"/>
            <a:lstStyle>
              <a:defPPr>
                <a:defRPr lang="ja-JP"/>
              </a:defPPr>
            </a:lstStyle>
            <a:p>
              <a:pPr marL="0" algn="ctr" defTabSz="914400">
                <a:buNone/>
                <a:defRPr kumimoji="1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r>
                <a:rPr kumimoji="1" lang="ja-JP" altLang="en-US" sz="32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放射線</a:t>
              </a:r>
              <a:endParaRPr kumimoji="1" lang="en-US" altLang="ja-JP" sz="32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algn="ctr" defTabSz="914400">
                <a:buNone/>
                <a:defRPr kumimoji="1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r>
                <a:rPr kumimoji="1" lang="ja-JP" altLang="en-US" sz="32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療法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4208120" y="2725341"/>
              <a:ext cx="2711728" cy="2631977"/>
              <a:chOff x="4603431" y="2624638"/>
              <a:chExt cx="2711728" cy="2631977"/>
            </a:xfrm>
          </p:grpSpPr>
          <p:sp>
            <p:nvSpPr>
              <p:cNvPr id="18" name="円/楕円 17"/>
              <p:cNvSpPr/>
              <p:nvPr/>
            </p:nvSpPr>
            <p:spPr>
              <a:xfrm>
                <a:off x="4603431" y="2624638"/>
                <a:ext cx="2711728" cy="2631977"/>
              </a:xfrm>
              <a:prstGeom prst="ellipse">
                <a:avLst/>
              </a:prstGeom>
              <a:solidFill>
                <a:srgbClr val="81C9FF">
                  <a:alpha val="46667"/>
                </a:srgb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468000" rIns="0" rtlCol="0" anchor="ctr"/>
              <a:lstStyle>
                <a:defPPr>
                  <a:defRPr lang="ja-JP"/>
                </a:defPPr>
              </a:lstStyle>
              <a:p>
                <a:pPr algn="ctr"/>
                <a:r>
                  <a:rPr kumimoji="1" lang="ja-JP" altLang="en-US" sz="3200" b="1" i="0" normalizeH="0" noProof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化学療法</a:t>
                </a:r>
                <a:endParaRPr lang="en-US" altLang="ja-JP" sz="32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algn="ctr" defTabSz="914400">
                  <a:buNone/>
                  <a:defRPr kumimoji="1" sz="1800" b="0" i="0" normalizeH="0" noProof="0">
                    <a:uLnTx/>
                    <a:uFillTx/>
                    <a:latin typeface="Calibri"/>
                    <a:ea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 altLang="ja-JP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3" name="正方形/長方形 2"/>
              <p:cNvSpPr/>
              <p:nvPr/>
            </p:nvSpPr>
            <p:spPr>
              <a:xfrm>
                <a:off x="4640951" y="3940627"/>
                <a:ext cx="244169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ja-JP"/>
                </a:defPPr>
              </a:lstStyle>
              <a:p>
                <a:pPr marL="0" algn="ctr" defTabSz="914400">
                  <a:buNone/>
                  <a:defRPr kumimoji="1" sz="1800" b="0" i="0" normalizeH="0" noProof="0">
                    <a:uLnTx/>
                    <a:uFillTx/>
                    <a:latin typeface="+mn-lt"/>
                    <a:ea typeface="+mn-ea"/>
                    <a:cs typeface="+mn-cs"/>
                  </a:defRPr>
                </a:pPr>
                <a:r>
                  <a:rPr kumimoji="1" lang="ja-JP" altLang="en-US" sz="2200" b="1" i="0" normalizeH="0" noProof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（抗がん剤など</a:t>
                </a:r>
              </a:p>
              <a:p>
                <a:pPr marL="0" algn="ctr" defTabSz="914400">
                  <a:buNone/>
                  <a:defRPr kumimoji="1" sz="1800" b="0" i="0" normalizeH="0" noProof="0">
                    <a:uLnTx/>
                    <a:uFillTx/>
                    <a:latin typeface="+mn-lt"/>
                    <a:ea typeface="+mn-ea"/>
                    <a:cs typeface="+mn-cs"/>
                  </a:defRPr>
                </a:pPr>
                <a:r>
                  <a:rPr kumimoji="1" lang="ja-JP" altLang="en-US" sz="2200" b="1" i="0" normalizeH="0" noProof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の薬）</a:t>
                </a:r>
              </a:p>
            </p:txBody>
          </p:sp>
        </p:grpSp>
      </p:grpSp>
      <p:sp>
        <p:nvSpPr>
          <p:cNvPr id="10" name="テキスト ボックス 9"/>
          <p:cNvSpPr txBox="1"/>
          <p:nvPr/>
        </p:nvSpPr>
        <p:spPr>
          <a:xfrm>
            <a:off x="2203095" y="182712"/>
            <a:ext cx="47442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algn="ctr" defTabSz="914400">
              <a:buNone/>
              <a:defRPr kumimoji="1" sz="4400" b="1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400" b="1" i="0" normalizeH="0" noProof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がんの治療法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95536" y="5054151"/>
            <a:ext cx="8508488" cy="1833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538163" indent="-538163" algn="l" defTabSz="914400" rtl="0" eaLnBrk="1" latinLnBrk="0" hangingPunct="1">
              <a:defRPr kumimoji="1" sz="4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538163" indent="-538163" algn="l" defTabSz="914400">
              <a:lnSpc>
                <a:spcPts val="4500"/>
              </a:lnSpc>
              <a:buNone/>
              <a:defRPr kumimoji="1" sz="4000" b="1" i="0" normalizeH="0" noProof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4000" b="1" i="0" spc="-10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●がんの種類や状態などにより選ぶ。</a:t>
            </a:r>
            <a:endParaRPr lang="en-US" altLang="ja-JP" spc="-1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538163" indent="-538163" algn="l" defTabSz="914400">
              <a:lnSpc>
                <a:spcPts val="4500"/>
              </a:lnSpc>
              <a:buNone/>
              <a:defRPr kumimoji="1" sz="4000" b="1" i="0" normalizeH="0" noProof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4000" b="1" i="0" spc="-10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●いくつかの治療法を組み合わせる</a:t>
            </a:r>
          </a:p>
          <a:p>
            <a:pPr marL="538163" indent="-538163" algn="l" defTabSz="914400">
              <a:lnSpc>
                <a:spcPts val="4500"/>
              </a:lnSpc>
              <a:buNone/>
              <a:defRPr kumimoji="1" sz="4000" b="1" i="0" normalizeH="0" noProof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4000" b="1" i="0" spc="-10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こともある。</a:t>
            </a:r>
            <a:endParaRPr kumimoji="1" lang="ja-JP" altLang="en-US" sz="4000" b="1" i="0" spc="-100" normalizeH="0" noProof="0" dirty="0">
              <a:solidFill>
                <a:schemeClr val="tx1"/>
              </a:solidFill>
              <a:highlight>
                <a:srgbClr val="FFFF00"/>
              </a:highligh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97266" y="1126159"/>
            <a:ext cx="6948929" cy="824351"/>
          </a:xfrm>
          <a:prstGeom prst="roundRect">
            <a:avLst/>
          </a:prstGeom>
          <a:solidFill>
            <a:srgbClr val="0070C0">
              <a:alpha val="90000"/>
            </a:srgbClr>
          </a:solidFill>
        </p:spPr>
        <p:txBody>
          <a:bodyPr wrap="square" tIns="180000" rtlCol="0" anchor="ctr" anchorCtr="0">
            <a:noAutofit/>
          </a:bodyPr>
          <a:lstStyle>
            <a:defPPr>
              <a:defRPr lang="ja-JP"/>
            </a:def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800" b="1" i="0" normalizeH="0" noProof="0" dirty="0">
                <a:solidFill>
                  <a:schemeClr val="bg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治療法は主に三つ</a:t>
            </a:r>
            <a:endParaRPr kumimoji="1" lang="ja-JP" altLang="en-US" sz="4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C72BA58-7E8A-44EE-8F1D-D34ECDA7E463}"/>
              </a:ext>
            </a:extLst>
          </p:cNvPr>
          <p:cNvSpPr/>
          <p:nvPr/>
        </p:nvSpPr>
        <p:spPr>
          <a:xfrm>
            <a:off x="8473768" y="6417643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20320252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684039" y="1253902"/>
            <a:ext cx="5788773" cy="4452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000" b="1" kern="120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algn="ctr" defTabSz="914400">
              <a:lnSpc>
                <a:spcPts val="8500"/>
              </a:lnSpc>
              <a:buNone/>
              <a:defRPr kumimoji="1" sz="4000" b="1" i="0" normalizeH="0" noProof="0">
                <a:solidFill>
                  <a:srgbClr val="4F6228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治療法を</a:t>
            </a:r>
            <a:br>
              <a:rPr kumimoji="1" lang="en-US" altLang="ja-JP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決めるとき</a:t>
            </a:r>
            <a:br>
              <a:rPr kumimoji="1" lang="en-US" altLang="ja-JP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大切なことは</a:t>
            </a:r>
            <a:br>
              <a:rPr kumimoji="1" lang="en-US" altLang="ja-JP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何だろう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0ED5C42-DBBC-48A2-8C70-C005617597EF}"/>
              </a:ext>
            </a:extLst>
          </p:cNvPr>
          <p:cNvSpPr/>
          <p:nvPr/>
        </p:nvSpPr>
        <p:spPr>
          <a:xfrm>
            <a:off x="8675414" y="6357630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280627689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円/楕円 27"/>
          <p:cNvSpPr/>
          <p:nvPr/>
        </p:nvSpPr>
        <p:spPr>
          <a:xfrm>
            <a:off x="694584" y="4010862"/>
            <a:ext cx="2599387" cy="2088340"/>
          </a:xfrm>
          <a:prstGeom prst="ellipse">
            <a:avLst/>
          </a:prstGeom>
          <a:solidFill>
            <a:srgbClr val="81C9FF">
              <a:alpha val="46667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36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十分な</a:t>
            </a:r>
            <a:endParaRPr lang="en-US" altLang="ja-JP" sz="36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36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0" y="182250"/>
            <a:ext cx="9144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300" b="1" i="0" spc="-150" normalizeH="0" noProof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治療法を決めるとき大切なこと</a:t>
            </a:r>
            <a:endParaRPr kumimoji="1" lang="ja-JP" altLang="en-US" sz="4300" b="1" spc="-15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3338939" y="2308112"/>
            <a:ext cx="2481346" cy="1840968"/>
          </a:xfrm>
          <a:prstGeom prst="ellipse">
            <a:avLst/>
          </a:prstGeom>
          <a:solidFill>
            <a:srgbClr val="81C9FF">
              <a:alpha val="46667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37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相 談</a:t>
            </a:r>
          </a:p>
        </p:txBody>
      </p:sp>
      <p:sp>
        <p:nvSpPr>
          <p:cNvPr id="21" name="円/楕円 20"/>
          <p:cNvSpPr/>
          <p:nvPr/>
        </p:nvSpPr>
        <p:spPr>
          <a:xfrm>
            <a:off x="1213123" y="2445419"/>
            <a:ext cx="2794620" cy="2179158"/>
          </a:xfrm>
          <a:prstGeom prst="ellipse">
            <a:avLst/>
          </a:prstGeom>
          <a:solidFill>
            <a:srgbClr val="81C9FF">
              <a:alpha val="46667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36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患者の価値観</a:t>
            </a:r>
          </a:p>
        </p:txBody>
      </p:sp>
      <p:sp>
        <p:nvSpPr>
          <p:cNvPr id="24" name="円/楕円 23"/>
          <p:cNvSpPr/>
          <p:nvPr/>
        </p:nvSpPr>
        <p:spPr>
          <a:xfrm>
            <a:off x="5179585" y="2445419"/>
            <a:ext cx="2873362" cy="2240559"/>
          </a:xfrm>
          <a:prstGeom prst="ellipse">
            <a:avLst/>
          </a:prstGeom>
          <a:solidFill>
            <a:srgbClr val="81C9FF">
              <a:alpha val="46667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52000" rIns="0"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36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希望する生き方</a:t>
            </a:r>
          </a:p>
        </p:txBody>
      </p:sp>
      <p:sp>
        <p:nvSpPr>
          <p:cNvPr id="40" name="円/楕円 39"/>
          <p:cNvSpPr/>
          <p:nvPr/>
        </p:nvSpPr>
        <p:spPr>
          <a:xfrm>
            <a:off x="5935352" y="4115004"/>
            <a:ext cx="2615429" cy="2039431"/>
          </a:xfrm>
          <a:prstGeom prst="ellipse">
            <a:avLst/>
          </a:prstGeom>
          <a:solidFill>
            <a:srgbClr val="81C9FF">
              <a:alpha val="46667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36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説明の</a:t>
            </a:r>
            <a:endParaRPr lang="en-US" altLang="ja-JP" sz="36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r>
              <a:rPr kumimoji="1" lang="ja-JP" altLang="en-US" sz="36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理解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013411" y="1207217"/>
            <a:ext cx="7272807" cy="13849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</a:lstStyle>
          <a:p>
            <a:pPr marL="0" algn="just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28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自分の病</a:t>
            </a:r>
            <a:r>
              <a:rPr kumimoji="1" lang="ja-JP" altLang="en-US" sz="2800" b="1" i="0" spc="-60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気・</a:t>
            </a:r>
            <a:r>
              <a:rPr kumimoji="1" lang="ja-JP" altLang="en-US" sz="28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検</a:t>
            </a:r>
            <a:r>
              <a:rPr kumimoji="1" lang="ja-JP" altLang="en-US" sz="2800" b="1" i="0" spc="-60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査・</a:t>
            </a:r>
            <a:r>
              <a:rPr kumimoji="1" lang="ja-JP" altLang="en-US" sz="28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治療などについて十分な</a:t>
            </a:r>
            <a:br>
              <a:rPr kumimoji="1" lang="en-US" altLang="ja-JP" sz="28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8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説明を受</a:t>
            </a:r>
            <a:r>
              <a:rPr kumimoji="1" lang="ja-JP" altLang="en-US" sz="2800" b="1" i="0" spc="-30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け</a:t>
            </a:r>
            <a:r>
              <a:rPr kumimoji="1" lang="ja-JP" altLang="en-US" sz="2800" b="1" i="0" spc="-80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28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理解した上でどのような医療を</a:t>
            </a:r>
          </a:p>
          <a:p>
            <a:pPr marL="0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28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受けるか選択する。</a:t>
            </a:r>
            <a:endParaRPr kumimoji="1" lang="ja-JP" altLang="en-US" sz="2800" b="1" i="0" normalizeH="0" noProof="0" dirty="0">
              <a:highlight>
                <a:srgbClr val="FFFF00"/>
              </a:highligh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170" name="Picture 2" descr="C:\Users\nakamura\Desktop\ill-2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42377" y="3562477"/>
            <a:ext cx="3433147" cy="265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テキスト ボックス 25"/>
          <p:cNvSpPr txBox="1"/>
          <p:nvPr/>
        </p:nvSpPr>
        <p:spPr>
          <a:xfrm>
            <a:off x="494123" y="5765794"/>
            <a:ext cx="8077827" cy="840950"/>
          </a:xfrm>
          <a:prstGeom prst="roundRect">
            <a:avLst>
              <a:gd name="adj" fmla="val 14464"/>
            </a:avLst>
          </a:prstGeom>
          <a:solidFill>
            <a:srgbClr val="E1FEFF">
              <a:alpha val="90000"/>
            </a:srgbClr>
          </a:solidFill>
          <a:ln w="762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216000" rtlCol="0" anchor="ctr" anchorCtr="0">
            <a:no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800" b="1" kern="120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algn="ctr" defTabSz="914400">
              <a:buNone/>
              <a:defRPr kumimoji="1" sz="4800" b="1" i="0" normalizeH="0" noProof="0">
                <a:solidFill>
                  <a:srgbClr val="0070C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4400" b="1" i="0" normalizeH="0" noProof="0">
                <a:solidFill>
                  <a:srgbClr val="0070C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インフォームド・コンセント</a:t>
            </a:r>
            <a:endParaRPr lang="en-US" altLang="ja-JP" sz="440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52442E7-B5F5-4B85-9E24-E4062B331767}"/>
              </a:ext>
            </a:extLst>
          </p:cNvPr>
          <p:cNvSpPr/>
          <p:nvPr/>
        </p:nvSpPr>
        <p:spPr>
          <a:xfrm>
            <a:off x="8571950" y="6448455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</a:p>
        </p:txBody>
      </p:sp>
    </p:spTree>
    <p:extLst>
      <p:ext uri="{BB962C8B-B14F-4D97-AF65-F5344CB8AC3E}">
        <p14:creationId xmlns:p14="http://schemas.microsoft.com/office/powerpoint/2010/main" val="8290880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8" grpId="0" animBg="1"/>
      <p:bldP spid="21" grpId="0" animBg="1"/>
      <p:bldP spid="24" grpId="0" animBg="1"/>
      <p:bldP spid="40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774590" y="1916993"/>
            <a:ext cx="7609678" cy="965510"/>
          </a:xfrm>
          <a:prstGeom prst="roundRect">
            <a:avLst>
              <a:gd name="adj" fmla="val 14464"/>
            </a:avLst>
          </a:prstGeom>
          <a:solidFill>
            <a:srgbClr val="E1FEFF">
              <a:alpha val="90000"/>
            </a:srgbClr>
          </a:solidFill>
          <a:ln w="762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180000" rtlCol="0" anchor="ctr" anchorCtr="0">
            <a:no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cs typeface="メイリオ" panose="020B0604030504040204" pitchFamily="50" charset="-128"/>
              </a:defRPr>
            </a:lvl1pPr>
          </a:lstStyle>
          <a:p>
            <a:pPr marL="0" algn="ctr" defTabSz="914400">
              <a:buNone/>
              <a:defRPr kumimoji="1" sz="4400" b="1" i="0" normalizeH="0" noProof="0">
                <a:solidFill>
                  <a:srgbClr val="FFFFFF"/>
                </a:solidFill>
                <a:uLnTx/>
                <a:uFillTx/>
                <a:latin typeface="+mn-ea"/>
                <a:ea typeface="+mn-ea"/>
                <a:cs typeface="メイリオ" panose="020B0604030504040204" pitchFamily="50" charset="-128"/>
              </a:defRPr>
            </a:pPr>
            <a:r>
              <a:rPr kumimoji="1" lang="ja-JP" altLang="en-US" sz="4800" b="1" i="0" normalizeH="0" noProof="0"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セカンド・オピニオン</a:t>
            </a:r>
            <a:endParaRPr lang="en-US" altLang="ja-JP" sz="4800">
              <a:solidFill>
                <a:srgbClr val="0070C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42903" y="168298"/>
            <a:ext cx="77895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400" b="1" kern="1200" spc="-15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</a:lstStyle>
          <a:p>
            <a:pPr marL="0" algn="ctr" defTabSz="914400">
              <a:buNone/>
              <a:defRPr kumimoji="1" sz="4400" b="1" i="0" spc="-150" normalizeH="0" noProof="0">
                <a:solidFill>
                  <a:srgbClr val="FFFFFF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kumimoji="1" lang="ja-JP" altLang="en-US" sz="4400" b="1" i="0" spc="-150" normalizeH="0" noProof="0">
                <a:solidFill>
                  <a:srgbClr val="FFFFFF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治療方針は</a:t>
            </a:r>
            <a:endParaRPr lang="en-US" altLang="ja-JP"/>
          </a:p>
          <a:p>
            <a:pPr marL="0" algn="ctr" defTabSz="914400">
              <a:buNone/>
              <a:defRPr kumimoji="1" sz="4400" b="1" i="0" spc="-150" normalizeH="0" noProof="0">
                <a:solidFill>
                  <a:srgbClr val="FFFFFF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kumimoji="1" lang="ja-JP" altLang="en-US" sz="4400" b="1" i="0" spc="-150" normalizeH="0" noProof="0">
                <a:solidFill>
                  <a:srgbClr val="FFFFFF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医師によって異なることがある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79429" y="3610959"/>
            <a:ext cx="43631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4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</a:lstStyle>
          <a:p>
            <a:pPr marL="0" algn="ctr" defTabSz="914400">
              <a:buNone/>
              <a:defRPr kumimoji="1" sz="4000" b="1" i="0" normalizeH="0" noProof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kumimoji="1" lang="ja-JP" altLang="en-US" sz="4000" b="1" i="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別の医師の意見を聞いてもよいこと。</a:t>
            </a:r>
            <a:endParaRPr kumimoji="1" lang="ja-JP" altLang="en-US" sz="4000" b="1" i="0" normalizeH="0" noProof="0" dirty="0">
              <a:solidFill>
                <a:schemeClr val="tx1"/>
              </a:solidFill>
              <a:highlight>
                <a:srgbClr val="FFFF00"/>
              </a:highligh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5264" y="5030569"/>
            <a:ext cx="8093471" cy="1486647"/>
          </a:xfrm>
          <a:prstGeom prst="roundRect">
            <a:avLst>
              <a:gd name="adj" fmla="val 15760"/>
            </a:avLst>
          </a:prstGeom>
          <a:solidFill>
            <a:srgbClr val="FF9900"/>
          </a:solidFill>
        </p:spPr>
        <p:txBody>
          <a:bodyPr wrap="square" tIns="108000" bIns="0" rtlCol="0">
            <a:spAutoFit/>
          </a:bodyPr>
          <a:lstStyle>
            <a:defPPr>
              <a:defRPr lang="ja-JP"/>
            </a:defPPr>
          </a:lstStyle>
          <a:p>
            <a:pPr marL="0" algn="ctr" defTabSz="914400">
              <a:lnSpc>
                <a:spcPts val="4800"/>
              </a:lnSpc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400" b="1" i="0" normalizeH="0" noProof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治療法を理解し</a:t>
            </a:r>
            <a:endParaRPr lang="en-US" altLang="ja-JP" sz="4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algn="ctr" defTabSz="914400">
              <a:lnSpc>
                <a:spcPts val="4800"/>
              </a:lnSpc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400" b="1" i="0" normalizeH="0" noProof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自分で選ぶという意識が大切</a:t>
            </a:r>
            <a:endParaRPr kumimoji="1" lang="ja-JP" alt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218" name="Picture 2" descr="C:\Users\nakamura\Desktop\ill-2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510" y="2891895"/>
            <a:ext cx="3836260" cy="222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7BB5A6-71C6-44CE-8FD3-2661E0BB4F09}"/>
              </a:ext>
            </a:extLst>
          </p:cNvPr>
          <p:cNvSpPr/>
          <p:nvPr/>
        </p:nvSpPr>
        <p:spPr>
          <a:xfrm>
            <a:off x="8571950" y="6420745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endParaRPr kumimoji="1" lang="ja-JP" altLang="en-US" b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58640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1504906" y="2275986"/>
            <a:ext cx="6667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</a:lstStyle>
          <a:p>
            <a:pPr marL="0" algn="l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8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治療法は主に三つある。</a:t>
            </a:r>
            <a:endParaRPr kumimoji="1" lang="ja-JP" altLang="en-US" sz="48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26847" y="3668635"/>
            <a:ext cx="70776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</a:lstStyle>
          <a:p>
            <a:pPr marL="0" algn="l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8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治療法を理解し、自分で</a:t>
            </a:r>
            <a:endParaRPr lang="en-US" altLang="ja-JP" sz="48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algn="l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8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選ぶという意識が大切である。</a:t>
            </a:r>
            <a:endParaRPr kumimoji="1" lang="ja-JP" altLang="en-US" sz="48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827584" y="2262162"/>
            <a:ext cx="803425" cy="830997"/>
            <a:chOff x="1014358" y="1798075"/>
            <a:chExt cx="803425" cy="830997"/>
          </a:xfrm>
        </p:grpSpPr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578" y="1857524"/>
              <a:ext cx="466102" cy="451080"/>
            </a:xfrm>
            <a:prstGeom prst="rect">
              <a:avLst/>
            </a:prstGeom>
          </p:spPr>
        </p:pic>
        <p:sp>
          <p:nvSpPr>
            <p:cNvPr id="22" name="正方形/長方形 21"/>
            <p:cNvSpPr/>
            <p:nvPr/>
          </p:nvSpPr>
          <p:spPr>
            <a:xfrm>
              <a:off x="1014358" y="1798075"/>
              <a:ext cx="803425" cy="8309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ja-JP"/>
              </a:defPPr>
            </a:lstStyle>
            <a:p>
              <a:pPr marL="0" algn="l" defTabSz="914400">
                <a:buNone/>
                <a:defRPr kumimoji="1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4800" b="0" i="0" normalizeH="0" noProof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□</a:t>
              </a:r>
              <a:endParaRPr lang="ja-JP" altLang="en-US" sz="48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827584" y="3645458"/>
            <a:ext cx="803425" cy="830997"/>
            <a:chOff x="1014358" y="1805732"/>
            <a:chExt cx="803425" cy="830997"/>
          </a:xfrm>
        </p:grpSpPr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578" y="1857524"/>
              <a:ext cx="466102" cy="451080"/>
            </a:xfrm>
            <a:prstGeom prst="rect">
              <a:avLst/>
            </a:prstGeom>
          </p:spPr>
        </p:pic>
        <p:sp>
          <p:nvSpPr>
            <p:cNvPr id="25" name="正方形/長方形 24"/>
            <p:cNvSpPr/>
            <p:nvPr/>
          </p:nvSpPr>
          <p:spPr>
            <a:xfrm>
              <a:off x="1014358" y="1805732"/>
              <a:ext cx="803425" cy="83099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ja-JP"/>
              </a:defPPr>
            </a:lstStyle>
            <a:p>
              <a:pPr marL="0" algn="l" defTabSz="914400">
                <a:buNone/>
                <a:defRPr kumimoji="1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4800" b="0" i="0" normalizeH="0" noProof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□</a:t>
              </a:r>
              <a:endParaRPr lang="ja-JP" altLang="en-US" sz="48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26" name="直線コネクタ 25"/>
          <p:cNvCxnSpPr/>
          <p:nvPr/>
        </p:nvCxnSpPr>
        <p:spPr>
          <a:xfrm>
            <a:off x="1038804" y="3284984"/>
            <a:ext cx="7407114" cy="0"/>
          </a:xfrm>
          <a:prstGeom prst="line">
            <a:avLst/>
          </a:prstGeom>
          <a:ln w="57150" cap="sq">
            <a:solidFill>
              <a:schemeClr val="bg1">
                <a:lumMod val="85000"/>
              </a:schemeClr>
            </a:solidFill>
            <a:prstDash val="sysDash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712492" y="624476"/>
            <a:ext cx="3672408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800" b="1" kern="1200">
                <a:solidFill>
                  <a:srgbClr val="66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</a:lstStyle>
          <a:p>
            <a:pPr marL="0" algn="ctr" defTabSz="914400">
              <a:buNone/>
              <a:defRPr kumimoji="1" sz="4800" b="1" i="0" normalizeH="0" noProof="0">
                <a:solidFill>
                  <a:srgbClr val="66990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kumimoji="1" lang="ja-JP" altLang="en-US" sz="5400" b="1" i="0" normalizeH="0" noProof="0">
                <a:solidFill>
                  <a:srgbClr val="C30D23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振り返り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435" y="1352121"/>
            <a:ext cx="2746634" cy="195653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A6B4905-7E34-48A9-BFDB-A012CA6A8692}"/>
              </a:ext>
            </a:extLst>
          </p:cNvPr>
          <p:cNvSpPr/>
          <p:nvPr/>
        </p:nvSpPr>
        <p:spPr>
          <a:xfrm>
            <a:off x="8445918" y="6384061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７</a:t>
            </a:r>
            <a:endParaRPr kumimoji="1" lang="ja-JP" altLang="en-US" b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07460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488406" y="3068960"/>
            <a:ext cx="22026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4800" b="1" kern="1200">
                <a:solidFill>
                  <a:schemeClr val="accent3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algn="ctr" defTabSz="914400">
              <a:buNone/>
              <a:defRPr kumimoji="1" sz="4800" b="1" i="0" normalizeH="0" noProof="0">
                <a:solidFill>
                  <a:srgbClr val="77933C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4800" b="1" i="0" normalizeH="0" noProof="0">
                <a:solidFill>
                  <a:srgbClr val="77933C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 料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A43D542-991A-4D6A-9799-0EE8E6ECED02}"/>
              </a:ext>
            </a:extLst>
          </p:cNvPr>
          <p:cNvSpPr/>
          <p:nvPr/>
        </p:nvSpPr>
        <p:spPr>
          <a:xfrm>
            <a:off x="8460432" y="6209602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endParaRPr kumimoji="1" lang="ja-JP" altLang="en-US" b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212225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368469" y="2296852"/>
            <a:ext cx="8364229" cy="4422598"/>
            <a:chOff x="368469" y="2509788"/>
            <a:chExt cx="8364229" cy="4422598"/>
          </a:xfrm>
        </p:grpSpPr>
        <p:sp>
          <p:nvSpPr>
            <p:cNvPr id="23" name="正方形/長方形 22"/>
            <p:cNvSpPr/>
            <p:nvPr/>
          </p:nvSpPr>
          <p:spPr>
            <a:xfrm>
              <a:off x="479425" y="2509788"/>
              <a:ext cx="8192871" cy="466403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tIns="72000" bIns="0" anchor="ctr">
              <a:noAutofit/>
            </a:bodyPr>
            <a:lstStyle>
              <a:defPPr>
                <a:defRPr lang="ja-JP"/>
              </a:defPPr>
            </a:lstStyle>
            <a:p>
              <a:pPr marL="0" algn="ctr" defTabSz="914400" fontAlgn="base">
                <a:spcAft>
                  <a:spcPct val="0"/>
                </a:spcAft>
                <a:buNone/>
                <a:defRPr kumimoji="1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r>
                <a:rPr kumimoji="1" lang="ja-JP" altLang="en-US" sz="2600" b="1" i="0" normalizeH="0" noProof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特　徴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68469" y="3087150"/>
              <a:ext cx="8364229" cy="384523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tIns="72000" rIns="0" bIns="0" anchor="t">
              <a:noAutofit/>
            </a:bodyPr>
            <a:lstStyle>
              <a:defPPr>
                <a:defRPr lang="ja-JP"/>
              </a:defPPr>
              <a:lvl1pPr marL="174625" indent="-174625" algn="l" defTabSz="914400" rtl="0" eaLnBrk="1" fontAlgn="base" latinLnBrk="0" hangingPunct="1">
                <a:spcAft>
                  <a:spcPct val="0"/>
                </a:spcAft>
                <a:defRPr kumimoji="1" sz="2800" b="1" kern="1200">
                  <a:solidFill>
                    <a:srgbClr val="6699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</a:lstStyle>
            <a:p>
              <a:pPr algn="just"/>
              <a:r>
                <a:rPr kumimoji="1" lang="ja-JP" altLang="en-US" sz="3600" b="1" i="0" normalizeH="0" noProof="0" dirty="0">
                  <a:solidFill>
                    <a:srgbClr val="FF9900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●</a:t>
              </a:r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早期のがんなら数日間の入院または</a:t>
              </a:r>
              <a:endParaRPr kumimoji="1" lang="en-US" altLang="ja-JP" sz="36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just"/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 通院で治療できる。</a:t>
              </a:r>
              <a:endParaRPr lang="en-US" altLang="ja-JP" sz="360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  <a:p>
              <a:pPr marL="432000" indent="-540000" algn="l" defTabSz="914400" fontAlgn="base">
                <a:spcAft>
                  <a:spcPts val="600"/>
                </a:spcAft>
                <a:buNone/>
                <a:defRPr kumimoji="1" sz="2800" b="1" i="0" normalizeH="0" noProof="0">
                  <a:solidFill>
                    <a:srgbClr val="669900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pPr>
              <a:r>
                <a:rPr kumimoji="1" lang="ja-JP" altLang="en-US" sz="3600" b="1" i="0" normalizeH="0" noProof="0" dirty="0">
                  <a:solidFill>
                    <a:srgbClr val="FF9900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●</a:t>
              </a:r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体への負担は大きいが、</a:t>
              </a:r>
              <a:br>
                <a:rPr kumimoji="1" lang="en-US" altLang="ja-JP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内視鏡を用いた手術など、</a:t>
              </a:r>
              <a:br>
                <a:rPr kumimoji="1" lang="en-US" altLang="ja-JP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負担を軽減する方法も</a:t>
              </a:r>
              <a:br>
                <a:rPr kumimoji="1" lang="en-US" altLang="ja-JP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r>
                <a:rPr kumimoji="1" lang="ja-JP" altLang="en-US" sz="36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普及してきている。</a:t>
              </a:r>
              <a:endParaRPr lang="en-US" altLang="ja-JP" sz="3600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</p:grpSp>
      <p:pic>
        <p:nvPicPr>
          <p:cNvPr id="1026" name="Picture 2" descr="C:\Users\nakamura\Desktop\イラスト-1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8156" y="3822843"/>
            <a:ext cx="3833406" cy="277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2203095" y="182712"/>
            <a:ext cx="47442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algn="ctr" defTabSz="914400">
              <a:buNone/>
              <a:defRPr kumimoji="1" sz="4400" b="1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400" b="1" i="0" normalizeH="0" noProof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がんの治療法</a:t>
            </a:r>
          </a:p>
        </p:txBody>
      </p:sp>
      <p:sp>
        <p:nvSpPr>
          <p:cNvPr id="11" name="ホームベース 10"/>
          <p:cNvSpPr/>
          <p:nvPr/>
        </p:nvSpPr>
        <p:spPr>
          <a:xfrm>
            <a:off x="0" y="1255887"/>
            <a:ext cx="2090654" cy="896695"/>
          </a:xfrm>
          <a:prstGeom prst="homePlate">
            <a:avLst>
              <a:gd name="adj" fmla="val 20375"/>
            </a:avLst>
          </a:prstGeom>
          <a:solidFill>
            <a:srgbClr val="FFFFD5"/>
          </a:solidFill>
          <a:ln w="762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180000" rIns="216000"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algn="just"/>
            <a:r>
              <a:rPr lang="ja-JP" altLang="en-US" sz="3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手術療法</a:t>
            </a:r>
            <a:endParaRPr lang="en-US" altLang="ja-JP" sz="3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090654" y="1435800"/>
            <a:ext cx="5955476" cy="78483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</a:lstStyle>
          <a:p>
            <a:pPr marL="0" algn="l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4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手術でがんを取り除く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4B8E61-529C-4C5D-ACF8-606B2887C7AF}"/>
              </a:ext>
            </a:extLst>
          </p:cNvPr>
          <p:cNvSpPr/>
          <p:nvPr/>
        </p:nvSpPr>
        <p:spPr>
          <a:xfrm>
            <a:off x="8457168" y="6461698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９</a:t>
            </a:r>
            <a:endParaRPr kumimoji="1" lang="ja-JP" altLang="en-US" b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02853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813"/>
  <p:tag name="AS_OS" val="Microsoft Windows NT 6.2.9200.0"/>
  <p:tag name="AS_RELEASE_DATE" val="2018.03.09"/>
  <p:tag name="AS_TITLE" val="Aspose.Slides for .NET 3.5 Client Profile"/>
  <p:tag name="AS_VERSION" val="18.2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anose="020B0604020202020204" pitchFamily="34" charset="0"/>
        <a:cs typeface="Arial" panose="020B0604020202020204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anose="020B0604020202020204" pitchFamily="34" charset="0"/>
        <a:cs typeface="Arial" panose="020B0604020202020204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anose="020B0604020202020204" pitchFamily="34" charset="0"/>
        <a:cs typeface="Arial" panose="020B0604020202020204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anose="020B0604020202020204" pitchFamily="34" charset="0"/>
        <a:cs typeface="Arial" panose="020B0604020202020204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630</Words>
  <Application>Microsoft Office PowerPoint</Application>
  <PresentationFormat>画面に合わせる (4:3)</PresentationFormat>
  <Paragraphs>106</Paragraphs>
  <Slides>11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游明朝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三好綾</dc:creator>
  <cp:lastModifiedBy>事務局</cp:lastModifiedBy>
  <cp:revision>10</cp:revision>
  <cp:lastPrinted>2021-01-20T15:23:26Z</cp:lastPrinted>
  <dcterms:created xsi:type="dcterms:W3CDTF">2021-01-20T06:23:26Z</dcterms:created>
  <dcterms:modified xsi:type="dcterms:W3CDTF">2021-02-22T15:39:09Z</dcterms:modified>
</cp:coreProperties>
</file>