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 id="2147483722" r:id="rId2"/>
  </p:sldMasterIdLst>
  <p:notesMasterIdLst>
    <p:notesMasterId r:id="rId16"/>
  </p:notesMasterIdLst>
  <p:sldIdLst>
    <p:sldId id="259" r:id="rId3"/>
    <p:sldId id="262" r:id="rId4"/>
    <p:sldId id="265" r:id="rId5"/>
    <p:sldId id="268" r:id="rId6"/>
    <p:sldId id="271" r:id="rId7"/>
    <p:sldId id="274" r:id="rId8"/>
    <p:sldId id="277" r:id="rId9"/>
    <p:sldId id="280" r:id="rId10"/>
    <p:sldId id="283" r:id="rId11"/>
    <p:sldId id="286" r:id="rId12"/>
    <p:sldId id="289" r:id="rId13"/>
    <p:sldId id="292" r:id="rId14"/>
    <p:sldId id="295"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0"/>
    <p:restoredTop sz="0"/>
  </p:normalViewPr>
  <p:slideViewPr>
    <p:cSldViewPr>
      <p:cViewPr varScale="1">
        <p:scale>
          <a:sx n="67" d="100"/>
          <a:sy n="67" d="100"/>
        </p:scale>
        <p:origin x="548" y="116"/>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41443" cy="344408"/>
          </a:xfrm>
          <a:prstGeom prst="rect">
            <a:avLst/>
          </a:prstGeom>
        </p:spPr>
        <p:txBody>
          <a:bodyPr vert="horz" lIns="93113" tIns="46557" rIns="93113" bIns="4655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4952" y="0"/>
            <a:ext cx="4341443" cy="344408"/>
          </a:xfrm>
          <a:prstGeom prst="rect">
            <a:avLst/>
          </a:prstGeom>
        </p:spPr>
        <p:txBody>
          <a:bodyPr vert="horz" lIns="93113" tIns="46557" rIns="93113" bIns="46557" rtlCol="0"/>
          <a:lstStyle>
            <a:lvl1pPr algn="r">
              <a:defRPr sz="1200"/>
            </a:lvl1pPr>
          </a:lstStyle>
          <a:p>
            <a:fld id="{571B7898-C192-4165-927E-DA37FA6FD7A2}" type="datetimeFigureOut">
              <a:rPr kumimoji="1" lang="ja-JP" altLang="en-US" smtClean="0"/>
              <a:t>2021/2/23</a:t>
            </a:fld>
            <a:endParaRPr kumimoji="1" lang="ja-JP" altLang="en-US"/>
          </a:p>
        </p:txBody>
      </p:sp>
      <p:sp>
        <p:nvSpPr>
          <p:cNvPr id="4" name="スライド イメージ プレースホルダー 3"/>
          <p:cNvSpPr>
            <a:spLocks noGrp="1" noRot="1" noChangeAspect="1"/>
          </p:cNvSpPr>
          <p:nvPr>
            <p:ph type="sldImg" idx="2"/>
          </p:nvPr>
        </p:nvSpPr>
        <p:spPr>
          <a:xfrm>
            <a:off x="3287713" y="515938"/>
            <a:ext cx="3443287" cy="2584450"/>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1001872" y="3271879"/>
            <a:ext cx="8014970" cy="3099673"/>
          </a:xfrm>
          <a:prstGeom prst="rect">
            <a:avLst/>
          </a:prstGeom>
        </p:spPr>
        <p:txBody>
          <a:bodyPr vert="horz" lIns="93113" tIns="46557" rIns="93113" bIns="4655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542560"/>
            <a:ext cx="4341443" cy="344408"/>
          </a:xfrm>
          <a:prstGeom prst="rect">
            <a:avLst/>
          </a:prstGeom>
        </p:spPr>
        <p:txBody>
          <a:bodyPr vert="horz" lIns="93113" tIns="46557" rIns="93113" bIns="465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4952" y="6542560"/>
            <a:ext cx="4341443" cy="344408"/>
          </a:xfrm>
          <a:prstGeom prst="rect">
            <a:avLst/>
          </a:prstGeom>
        </p:spPr>
        <p:txBody>
          <a:bodyPr vert="horz" lIns="93113" tIns="46557" rIns="93113" bIns="46557" rtlCol="0" anchor="b"/>
          <a:lstStyle>
            <a:lvl1pPr algn="r">
              <a:defRPr sz="1200"/>
            </a:lvl1pPr>
          </a:lstStyle>
          <a:p>
            <a:fld id="{96BBB197-2DF4-4E91-A988-03D69B58B699}" type="slidenum">
              <a:rPr kumimoji="1" lang="ja-JP" altLang="en-US" smtClean="0"/>
              <a:t>‹#›</a:t>
            </a:fld>
            <a:endParaRPr kumimoji="1" lang="ja-JP" altLang="en-US"/>
          </a:p>
        </p:txBody>
      </p:sp>
    </p:spTree>
    <p:extLst>
      <p:ext uri="{BB962C8B-B14F-4D97-AF65-F5344CB8AC3E}">
        <p14:creationId xmlns:p14="http://schemas.microsoft.com/office/powerpoint/2010/main" val="23666466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lang="ja-JP" altLang="en-US" smtClean="0">
                <a:solidFill>
                  <a:prstClr val="black"/>
                </a:solidFill>
              </a:rPr>
              <a:t>3</a:t>
            </a:fld>
            <a:endParaRPr lang="ja-JP" altLang="en-US">
              <a:solidFill>
                <a:prstClr val="black"/>
              </a:solidFill>
            </a:endParaRPr>
          </a:p>
        </p:txBody>
      </p:sp>
    </p:spTree>
    <p:extLst>
      <p:ext uri="{BB962C8B-B14F-4D97-AF65-F5344CB8AC3E}">
        <p14:creationId xmlns:p14="http://schemas.microsoft.com/office/powerpoint/2010/main" val="494028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lang="ja-JP" altLang="en-US" smtClean="0">
                <a:solidFill>
                  <a:prstClr val="black"/>
                </a:solidFill>
              </a:rPr>
              <a:t>4</a:t>
            </a:fld>
            <a:endParaRPr lang="ja-JP" altLang="en-US">
              <a:solidFill>
                <a:prstClr val="black"/>
              </a:solidFill>
            </a:endParaRPr>
          </a:p>
        </p:txBody>
      </p:sp>
    </p:spTree>
    <p:extLst>
      <p:ext uri="{BB962C8B-B14F-4D97-AF65-F5344CB8AC3E}">
        <p14:creationId xmlns:p14="http://schemas.microsoft.com/office/powerpoint/2010/main" val="494028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5</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6</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7</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8</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10</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手術　がんの部分をとりのぞく手術。</a:t>
            </a:r>
            <a:endParaRPr kumimoji="1" lang="en-US" altLang="ja-JP"/>
          </a:p>
          <a:p>
            <a:endParaRPr kumimoji="1" lang="en-US" altLang="ja-JP"/>
          </a:p>
          <a:p>
            <a:r>
              <a:rPr kumimoji="1" lang="ja-JP" altLang="en-US"/>
              <a:t>放射線　放射線によってがん細胞を死滅させる。通院で行うことができる。</a:t>
            </a:r>
            <a:endParaRPr kumimoji="1" lang="en-US" altLang="ja-JP"/>
          </a:p>
          <a:p>
            <a:endParaRPr kumimoji="1" lang="en-US" altLang="ja-JP"/>
          </a:p>
          <a:p>
            <a:r>
              <a:rPr kumimoji="1" lang="ja-JP" altLang="en-US"/>
              <a:t>薬　（抗がん剤）　のみ薬やはり薬、注射などによってがん細胞が増えるのをおさえる。薬の種類によっては副作用がある。</a:t>
            </a:r>
            <a:endParaRPr kumimoji="1" lang="en-US" altLang="ja-JP"/>
          </a:p>
          <a:p>
            <a:endParaRPr kumimoji="1" lang="en-US" altLang="ja-JP"/>
          </a:p>
          <a:p>
            <a:r>
              <a:rPr kumimoji="1" lang="ja-JP" altLang="en-US"/>
              <a:t>これらの </a:t>
            </a:r>
            <a:r>
              <a:rPr kumimoji="1" lang="en-US" altLang="ja-JP"/>
              <a:t>3</a:t>
            </a:r>
            <a:r>
              <a:rPr kumimoji="1" lang="ja-JP" altLang="en-US" err="1"/>
              <a:t>つを組み合わせることもある。</a:t>
            </a:r>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11</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BBB197-2DF4-4E91-A988-03D69B58B699}" type="slidenum">
              <a:rPr kumimoji="1" lang="ja-JP" altLang="en-US" smtClean="0"/>
              <a:t>13</a:t>
            </a:fld>
            <a:endParaRPr kumimoji="1" lang="ja-JP" altLang="en-US"/>
          </a:p>
        </p:txBody>
      </p:sp>
    </p:spTree>
    <p:extLst>
      <p:ext uri="{BB962C8B-B14F-4D97-AF65-F5344CB8AC3E}">
        <p14:creationId xmlns:p14="http://schemas.microsoft.com/office/powerpoint/2010/main" val="49402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defPPr>
              <a:defRPr lang="ja-JP"/>
            </a:defPPr>
          </a:lstStyle>
          <a:p>
            <a:fld id="{F0B95808-CD91-45C4-93FE-2D98F1775133}" type="datetimeFigureOut">
              <a:rPr kumimoji="1" lang="ja-JP" altLang="en-US" smtClean="0"/>
              <a:t>2021/2/23</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defPPr>
              <a:defRPr lang="ja-JP"/>
            </a:defP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defPPr>
              <a:defRPr lang="ja-JP"/>
            </a:defPPr>
          </a:lstStyle>
          <a:p>
            <a:fld id="{832FD4F6-53A3-4F67-A018-2974C282BC24}" type="slidenum">
              <a:rPr kumimoji="1" lang="ja-JP" altLang="en-US" smtClean="0"/>
              <a:t>‹#›</a:t>
            </a:fld>
            <a:endParaRPr kumimoji="1" lang="ja-JP" altLang="en-US"/>
          </a:p>
        </p:txBody>
      </p:sp>
      <p:sp>
        <p:nvSpPr>
          <p:cNvPr id="7" name="正方形/長方形 6"/>
          <p:cNvSpPr/>
          <p:nvPr userDrawn="1"/>
        </p:nvSpPr>
        <p:spPr>
          <a:xfrm>
            <a:off x="0" y="0"/>
            <a:ext cx="9144000" cy="6858000"/>
          </a:xfrm>
          <a:prstGeom prst="rect">
            <a:avLst/>
          </a:prstGeom>
          <a:solidFill>
            <a:srgbClr val="01B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304641272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タイトル付きの&#10;コンテンツ">
    <p:spTree>
      <p:nvGrpSpPr>
        <p:cNvPr id="1" name=""/>
        <p:cNvGrpSpPr/>
        <p:nvPr/>
      </p:nvGrpSpPr>
      <p:grpSpPr>
        <a:xfrm>
          <a:off x="0" y="0"/>
          <a:ext cx="0" cy="0"/>
          <a:chOff x="0" y="0"/>
          <a:chExt cx="0" cy="0"/>
        </a:xfrm>
      </p:grpSpPr>
      <p:sp>
        <p:nvSpPr>
          <p:cNvPr id="3" name="正方形/長方形 2"/>
          <p:cNvSpPr/>
          <p:nvPr userDrawn="1"/>
        </p:nvSpPr>
        <p:spPr>
          <a:xfrm rot="16200000">
            <a:off x="1077515" y="-713556"/>
            <a:ext cx="6988968"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Tree>
    <p:extLst>
      <p:ext uri="{BB962C8B-B14F-4D97-AF65-F5344CB8AC3E}">
        <p14:creationId xmlns:p14="http://schemas.microsoft.com/office/powerpoint/2010/main" val="31567497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defPPr>
              <a:defRPr lang="ja-JP"/>
            </a:defPPr>
          </a:lstStyle>
          <a:p>
            <a:fld id="{F0B95808-CD91-45C4-93FE-2D98F1775133}" type="datetimeFigureOut">
              <a:rPr kumimoji="1" lang="ja-JP" altLang="en-US" smtClean="0"/>
              <a:t>2021/2/23</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defPPr>
              <a:defRPr lang="ja-JP"/>
            </a:defP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defPPr>
              <a:defRPr lang="ja-JP"/>
            </a:defPPr>
          </a:lstStyle>
          <a:p>
            <a:fld id="{832FD4F6-53A3-4F67-A018-2974C282BC24}" type="slidenum">
              <a:rPr kumimoji="1" lang="ja-JP" altLang="en-US" smtClean="0"/>
              <a:t>‹#›</a:t>
            </a:fld>
            <a:endParaRPr kumimoji="1" lang="ja-JP" altLang="en-US"/>
          </a:p>
        </p:txBody>
      </p:sp>
    </p:spTree>
    <p:extLst>
      <p:ext uri="{BB962C8B-B14F-4D97-AF65-F5344CB8AC3E}">
        <p14:creationId xmlns:p14="http://schemas.microsoft.com/office/powerpoint/2010/main" val="33796774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defPPr>
              <a:defRPr lang="ja-JP"/>
            </a:defPPr>
          </a:lstStyle>
          <a:p>
            <a:fld id="{F0B95808-CD91-45C4-93FE-2D98F1775133}" type="datetimeFigureOut">
              <a:rPr kumimoji="1" lang="ja-JP" altLang="en-US" smtClean="0"/>
              <a:t>2021/2/23</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defPPr>
              <a:defRPr lang="ja-JP"/>
            </a:defP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defPPr>
              <a:defRPr lang="ja-JP"/>
            </a:defPPr>
          </a:lstStyle>
          <a:p>
            <a:fld id="{832FD4F6-53A3-4F67-A018-2974C282BC24}" type="slidenum">
              <a:rPr kumimoji="1" lang="ja-JP" altLang="en-US" smtClean="0"/>
              <a:t>‹#›</a:t>
            </a:fld>
            <a:endParaRPr kumimoji="1" lang="ja-JP" altLang="en-US"/>
          </a:p>
        </p:txBody>
      </p:sp>
    </p:spTree>
    <p:extLst>
      <p:ext uri="{BB962C8B-B14F-4D97-AF65-F5344CB8AC3E}">
        <p14:creationId xmlns:p14="http://schemas.microsoft.com/office/powerpoint/2010/main" val="63588720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defPPr>
              <a:defRPr lang="ja-JP"/>
            </a:defPPr>
          </a:lstStyle>
          <a:p>
            <a:fld id="{F0B95808-CD91-45C4-93FE-2D98F1775133}" type="datetimeFigureOut">
              <a:rPr kumimoji="1" lang="ja-JP" altLang="en-US" smtClean="0"/>
              <a:t>2021/2/23</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defPPr>
              <a:defRPr lang="ja-JP"/>
            </a:defP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defPPr>
              <a:defRPr lang="ja-JP"/>
            </a:defPPr>
          </a:lstStyle>
          <a:p>
            <a:fld id="{832FD4F6-53A3-4F67-A018-2974C282BC24}" type="slidenum">
              <a:rPr kumimoji="1" lang="ja-JP" altLang="en-US" smtClean="0"/>
              <a:t>‹#›</a:t>
            </a:fld>
            <a:endParaRPr kumimoji="1" lang="ja-JP" altLang="en-US"/>
          </a:p>
        </p:txBody>
      </p:sp>
    </p:spTree>
    <p:extLst>
      <p:ext uri="{BB962C8B-B14F-4D97-AF65-F5344CB8AC3E}">
        <p14:creationId xmlns:p14="http://schemas.microsoft.com/office/powerpoint/2010/main" val="74918745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5" name="正方形/長方形 4"/>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6" name="メモ 5"/>
          <p:cNvSpPr/>
          <p:nvPr userDrawn="1"/>
        </p:nvSpPr>
        <p:spPr>
          <a:xfrm>
            <a:off x="467544" y="-171401"/>
            <a:ext cx="8208912" cy="1152129"/>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70308590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pic>
        <p:nvPicPr>
          <p:cNvPr id="2" name="図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278" y="476672"/>
            <a:ext cx="8461444" cy="6209608"/>
          </a:xfrm>
          <a:prstGeom prst="rect">
            <a:avLst/>
          </a:prstGeom>
        </p:spPr>
      </p:pic>
    </p:spTree>
    <p:extLst>
      <p:ext uri="{BB962C8B-B14F-4D97-AF65-F5344CB8AC3E}">
        <p14:creationId xmlns:p14="http://schemas.microsoft.com/office/powerpoint/2010/main" val="410206208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
        <p:nvSpPr>
          <p:cNvPr id="4" name="正方形/長方形 3"/>
          <p:cNvSpPr/>
          <p:nvPr userDrawn="1"/>
        </p:nvSpPr>
        <p:spPr>
          <a:xfrm>
            <a:off x="0" y="0"/>
            <a:ext cx="9144000" cy="6858000"/>
          </a:xfrm>
          <a:prstGeom prst="rect">
            <a:avLst/>
          </a:prstGeom>
          <a:solidFill>
            <a:srgbClr val="01B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132959156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6" name="正方形/長方形 5"/>
          <p:cNvSpPr/>
          <p:nvPr userDrawn="1"/>
        </p:nvSpPr>
        <p:spPr>
          <a:xfrm>
            <a:off x="-18008" y="0"/>
            <a:ext cx="9162008" cy="6873528"/>
          </a:xfrm>
          <a:prstGeom prst="rect">
            <a:avLst/>
          </a:prstGeom>
          <a:solidFill>
            <a:srgbClr val="FCD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pic>
        <p:nvPicPr>
          <p:cNvPr id="2" name="図 1"/>
          <p:cNvPicPr>
            <a:picLocks noChangeAspect="1"/>
          </p:cNvPicPr>
          <p:nvPr userDrawn="1"/>
        </p:nvPicPr>
        <p:blipFill>
          <a:blip r:embed="rId2">
            <a:extLst>
              <a:ext uri="{28A0092B-C50C-407E-A947-70E740481C1C}">
                <a14:useLocalDpi xmlns:a14="http://schemas.microsoft.com/office/drawing/2010/main" val="0"/>
              </a:ext>
            </a:extLst>
          </a:blip>
          <a:srcRect b="6061"/>
          <a:stretch>
            <a:fillRect/>
          </a:stretch>
        </p:blipFill>
        <p:spPr>
          <a:xfrm>
            <a:off x="-46146" y="191295"/>
            <a:ext cx="8938626" cy="6696744"/>
          </a:xfrm>
          <a:prstGeom prst="rect">
            <a:avLst/>
          </a:prstGeom>
          <a:effectLst>
            <a:outerShdw blurRad="50800" dist="38100" dir="2700000" algn="tl" rotWithShape="0">
              <a:prstClr val="black">
                <a:alpha val="24000"/>
              </a:prstClr>
            </a:outerShdw>
          </a:effectLst>
        </p:spPr>
      </p:pic>
    </p:spTree>
    <p:extLst>
      <p:ext uri="{BB962C8B-B14F-4D97-AF65-F5344CB8AC3E}">
        <p14:creationId xmlns:p14="http://schemas.microsoft.com/office/powerpoint/2010/main" val="197601642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243763969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313806374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278" y="476672"/>
            <a:ext cx="8461444" cy="6209608"/>
          </a:xfrm>
          <a:prstGeom prst="rect">
            <a:avLst/>
          </a:prstGeom>
        </p:spPr>
      </p:pic>
    </p:spTree>
    <p:extLst>
      <p:ext uri="{BB962C8B-B14F-4D97-AF65-F5344CB8AC3E}">
        <p14:creationId xmlns:p14="http://schemas.microsoft.com/office/powerpoint/2010/main" val="3920906876"/>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172623841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360304757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1408286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65727567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1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314837601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2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17008049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386186809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4_タイトル スライド">
    <p:spTree>
      <p:nvGrpSpPr>
        <p:cNvPr id="1" name=""/>
        <p:cNvGrpSpPr/>
        <p:nvPr/>
      </p:nvGrpSpPr>
      <p:grpSpPr>
        <a:xfrm>
          <a:off x="0" y="0"/>
          <a:ext cx="0" cy="0"/>
          <a:chOff x="0" y="0"/>
          <a:chExt cx="0" cy="0"/>
        </a:xfrm>
      </p:grpSpPr>
      <p:sp>
        <p:nvSpPr>
          <p:cNvPr id="9" name="正方形/長方形 8"/>
          <p:cNvSpPr/>
          <p:nvPr userDrawn="1"/>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7" name="正方形/長方形 6"/>
          <p:cNvSpPr/>
          <p:nvPr userDrawn="1"/>
        </p:nvSpPr>
        <p:spPr>
          <a:xfrm>
            <a:off x="971600" y="980728"/>
            <a:ext cx="7523916" cy="4993952"/>
          </a:xfrm>
          <a:prstGeom prst="rect">
            <a:avLst/>
          </a:prstGeom>
          <a:solidFill>
            <a:schemeClr val="bg1"/>
          </a:solidFill>
          <a:ln>
            <a:noFill/>
          </a:ln>
          <a:effectLst>
            <a:outerShdw blurRad="228600" dist="76200" dir="5400000" algn="t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4084069870"/>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298759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4241296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
        <p:nvSpPr>
          <p:cNvPr id="8" name="メモ 7"/>
          <p:cNvSpPr/>
          <p:nvPr userDrawn="1"/>
        </p:nvSpPr>
        <p:spPr>
          <a:xfrm>
            <a:off x="467544" y="-171401"/>
            <a:ext cx="8208912" cy="1152129"/>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38823577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
        <p:nvSpPr>
          <p:cNvPr id="8" name="メモ 7"/>
          <p:cNvSpPr/>
          <p:nvPr userDrawn="1"/>
        </p:nvSpPr>
        <p:spPr>
          <a:xfrm>
            <a:off x="467544" y="-171401"/>
            <a:ext cx="8208912" cy="1152129"/>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25138398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7" name="正方形/長方形 6"/>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Tree>
    <p:extLst>
      <p:ext uri="{BB962C8B-B14F-4D97-AF65-F5344CB8AC3E}">
        <p14:creationId xmlns:p14="http://schemas.microsoft.com/office/powerpoint/2010/main" val="213435393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8" name="正方形/長方形 7"/>
          <p:cNvSpPr/>
          <p:nvPr userDrawn="1"/>
        </p:nvSpPr>
        <p:spPr>
          <a:xfrm rot="16200000">
            <a:off x="1337902" y="-609711"/>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
        <p:nvSpPr>
          <p:cNvPr id="9" name="メモ 8"/>
          <p:cNvSpPr/>
          <p:nvPr userDrawn="1"/>
        </p:nvSpPr>
        <p:spPr>
          <a:xfrm>
            <a:off x="467544" y="-99391"/>
            <a:ext cx="8208912" cy="1800200"/>
          </a:xfrm>
          <a:prstGeom prst="foldedCorner">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2974032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8488005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正方形/長方形 5"/>
          <p:cNvSpPr/>
          <p:nvPr userDrawn="1"/>
        </p:nvSpPr>
        <p:spPr>
          <a:xfrm>
            <a:off x="-18008" y="0"/>
            <a:ext cx="9162008" cy="6873528"/>
          </a:xfrm>
          <a:prstGeom prst="rect">
            <a:avLst/>
          </a:prstGeom>
          <a:solidFill>
            <a:srgbClr val="FCD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rcRect b="6061"/>
          <a:stretch>
            <a:fillRect/>
          </a:stretch>
        </p:blipFill>
        <p:spPr>
          <a:xfrm>
            <a:off x="-46146" y="191295"/>
            <a:ext cx="8938626" cy="6696744"/>
          </a:xfrm>
          <a:prstGeom prst="rect">
            <a:avLst/>
          </a:prstGeom>
          <a:effectLst>
            <a:outerShdw blurRad="50800" dist="38100" dir="2700000" algn="tl" rotWithShape="0">
              <a:prstClr val="black">
                <a:alpha val="24000"/>
              </a:prstClr>
            </a:outerShdw>
          </a:effectLst>
        </p:spPr>
      </p:pic>
    </p:spTree>
    <p:extLst>
      <p:ext uri="{BB962C8B-B14F-4D97-AF65-F5344CB8AC3E}">
        <p14:creationId xmlns:p14="http://schemas.microsoft.com/office/powerpoint/2010/main" val="216456947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Freeform 11"/>
          <p:cNvSpPr/>
          <p:nvPr userDrawn="1"/>
        </p:nvSpPr>
        <p:spPr bwMode="auto">
          <a:xfrm flipV="1">
            <a:off x="58" y="234598"/>
            <a:ext cx="1475598"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rgbClr val="00B050"/>
          </a:solidFill>
          <a:ln>
            <a:noFill/>
          </a:ln>
        </p:spPr>
        <p:txBody>
          <a:bodyPr/>
          <a:lstStyle>
            <a:defPPr>
              <a:defRPr lang="ja-JP"/>
            </a:defPPr>
          </a:lstStyle>
          <a:p>
            <a:endParaRPr lang="ja-JP" altLang="en-US"/>
          </a:p>
        </p:txBody>
      </p:sp>
      <p:sp>
        <p:nvSpPr>
          <p:cNvPr id="6" name="正方形/長方形 5"/>
          <p:cNvSpPr/>
          <p:nvPr userDrawn="1"/>
        </p:nvSpPr>
        <p:spPr>
          <a:xfrm>
            <a:off x="251520" y="919376"/>
            <a:ext cx="8640960" cy="5938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
        <p:nvSpPr>
          <p:cNvPr id="7" name="正方形/長方形 6"/>
          <p:cNvSpPr/>
          <p:nvPr userDrawn="1"/>
        </p:nvSpPr>
        <p:spPr>
          <a:xfrm>
            <a:off x="183704" y="260648"/>
            <a:ext cx="1021433" cy="523220"/>
          </a:xfrm>
          <a:prstGeom prst="rect">
            <a:avLst/>
          </a:prstGeom>
        </p:spPr>
        <p:txBody>
          <a:bodyPr wrap="none">
            <a:spAutoFit/>
          </a:bodyPr>
          <a:lstStyle>
            <a:defPPr>
              <a:defRPr lang="ja-JP"/>
            </a:defPPr>
          </a:lstStyle>
          <a:p>
            <a:r>
              <a:rPr lang="ja-JP" altLang="en-US" sz="2800" b="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資 料</a:t>
            </a:r>
          </a:p>
        </p:txBody>
      </p:sp>
    </p:spTree>
    <p:extLst>
      <p:ext uri="{BB962C8B-B14F-4D97-AF65-F5344CB8AC3E}">
        <p14:creationId xmlns:p14="http://schemas.microsoft.com/office/powerpoint/2010/main" val="26630110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付きの&#10;コンテンツ">
    <p:spTree>
      <p:nvGrpSpPr>
        <p:cNvPr id="1" name=""/>
        <p:cNvGrpSpPr/>
        <p:nvPr/>
      </p:nvGrpSpPr>
      <p:grpSpPr>
        <a:xfrm>
          <a:off x="0" y="0"/>
          <a:ext cx="0" cy="0"/>
          <a:chOff x="0" y="0"/>
          <a:chExt cx="0" cy="0"/>
        </a:xfrm>
      </p:grpSpPr>
      <p:sp>
        <p:nvSpPr>
          <p:cNvPr id="3" name="正方形/長方形 2"/>
          <p:cNvSpPr/>
          <p:nvPr userDrawn="1"/>
        </p:nvSpPr>
        <p:spPr>
          <a:xfrm rot="16200000">
            <a:off x="1337902" y="-973943"/>
            <a:ext cx="6468194" cy="8784976"/>
          </a:xfrm>
          <a:prstGeom prst="rect">
            <a:avLst/>
          </a:prstGeom>
          <a:solidFill>
            <a:schemeClr val="bg1"/>
          </a:solidFill>
          <a:ln>
            <a:noFill/>
          </a:ln>
          <a:effectLst>
            <a:outerShdw blurRad="38100" dist="508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p>
        </p:txBody>
      </p:sp>
    </p:spTree>
    <p:extLst>
      <p:ext uri="{BB962C8B-B14F-4D97-AF65-F5344CB8AC3E}">
        <p14:creationId xmlns:p14="http://schemas.microsoft.com/office/powerpoint/2010/main" val="158491450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rgbClr val="D2E6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kumimoji="1" lang="ja-JP" altLang="en-US"/>
          </a:p>
        </p:txBody>
      </p:sp>
    </p:spTree>
    <p:extLst>
      <p:ext uri="{BB962C8B-B14F-4D97-AF65-F5344CB8AC3E}">
        <p14:creationId xmlns:p14="http://schemas.microsoft.com/office/powerpoint/2010/main" val="386811394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ransition/>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defPPr>
                <a:defRPr lang="ja-JP"/>
              </a:defPPr>
            </a:lstStyle>
            <a:p>
              <a:endParaRPr/>
            </a:p>
          </p:txBody>
        </p:sp>
        <p:sp>
          <p:nvSpPr>
            <p:cNvPr id="38" name="Freeform 12"/>
            <p:cNvSpPr/>
            <p:nvPr/>
          </p:nvSpPr>
          <p:spPr bwMode="auto">
            <a:xfrm>
              <a:off x="2597151" y="2779713"/>
              <a:ext cx="550863" cy="1978025"/>
            </a:xfrm>
            <a:custGeom>
              <a:avLst/>
              <a:gdLst/>
              <a:ahLst/>
              <a:cxnLst/>
              <a:rect l="0" t="0" r="r" b="b"/>
              <a:pathLst>
                <a:path w="140" h="502">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defPPr>
                <a:defRPr lang="ja-JP"/>
              </a:defPPr>
            </a:lstStyle>
            <a:p>
              <a:endParaRPr/>
            </a:p>
          </p:txBody>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defPPr>
                <a:defRPr lang="ja-JP"/>
              </a:defPPr>
            </a:lstStyle>
            <a:p>
              <a:endParaRPr/>
            </a:p>
          </p:txBody>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defPPr>
                <a:defRPr lang="ja-JP"/>
              </a:defPPr>
            </a:lstStyle>
            <a:p>
              <a:endParaRPr/>
            </a:p>
          </p:txBody>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defPPr>
                <a:defRPr lang="ja-JP"/>
              </a:defPPr>
            </a:lstStyle>
            <a:p>
              <a:endParaRPr/>
            </a:p>
          </p:txBody>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defPPr>
                <a:defRPr lang="ja-JP"/>
              </a:defPPr>
            </a:lstStyle>
            <a:p>
              <a:endParaRPr/>
            </a:p>
          </p:txBody>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defPPr>
                <a:defRPr lang="ja-JP"/>
              </a:defPPr>
            </a:lstStyle>
            <a:p>
              <a:endParaRPr/>
            </a:p>
          </p:txBody>
        </p:sp>
        <p:sp>
          <p:nvSpPr>
            <p:cNvPr id="44" name="Freeform 18"/>
            <p:cNvSpPr/>
            <p:nvPr/>
          </p:nvSpPr>
          <p:spPr bwMode="auto">
            <a:xfrm>
              <a:off x="3143251" y="4757738"/>
              <a:ext cx="161925" cy="873125"/>
            </a:xfrm>
            <a:custGeom>
              <a:avLst/>
              <a:gdLst/>
              <a:ahLst/>
              <a:cxnLst/>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defPPr>
                <a:defRPr lang="ja-JP"/>
              </a:defPPr>
            </a:lstStyle>
            <a:p>
              <a:endParaRPr/>
            </a:p>
          </p:txBody>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defPPr>
                <a:defRPr lang="ja-JP"/>
              </a:defPPr>
            </a:lstStyle>
            <a:p>
              <a:endParaRPr/>
            </a:p>
          </p:txBody>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defPPr>
                <a:defRPr lang="ja-JP"/>
              </a:defPPr>
            </a:lstStyle>
            <a:p>
              <a:endParaRPr/>
            </a:p>
          </p:txBody>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defPPr>
                <a:defRPr lang="ja-JP"/>
              </a:defPPr>
            </a:lstStyle>
            <a:p>
              <a:endParaRPr/>
            </a:p>
          </p:txBody>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defPPr>
                <a:defRPr lang="ja-JP"/>
              </a:defPPr>
            </a:lstStyle>
            <a:p>
              <a:endParaRPr/>
            </a:p>
          </p:txBody>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defPPr>
                <a:defRPr lang="ja-JP"/>
              </a:defPPr>
            </a:lstStyle>
            <a:p>
              <a:endParaRPr/>
            </a:p>
          </p:txBody>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defPPr>
                <a:defRPr lang="ja-JP"/>
              </a:defPPr>
            </a:lstStyle>
            <a:p>
              <a:endParaRPr/>
            </a:p>
          </p:txBody>
        </p:sp>
        <p:sp>
          <p:nvSpPr>
            <p:cNvPr id="52" name="Freeform 29"/>
            <p:cNvSpPr/>
            <p:nvPr/>
          </p:nvSpPr>
          <p:spPr bwMode="auto">
            <a:xfrm>
              <a:off x="7439026" y="5053013"/>
              <a:ext cx="357188" cy="820738"/>
            </a:xfrm>
            <a:custGeom>
              <a:avLst/>
              <a:gdLst/>
              <a:ahLst/>
              <a:cxnLst/>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defPPr>
                <a:defRPr lang="ja-JP"/>
              </a:defPPr>
            </a:lstStyle>
            <a:p>
              <a:endParaRPr/>
            </a:p>
          </p:txBody>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defPPr>
                <a:defRPr lang="ja-JP"/>
              </a:defPPr>
            </a:lstStyle>
            <a:p>
              <a:endParaRPr/>
            </a:p>
          </p:txBody>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defPPr>
                <a:defRPr lang="ja-JP"/>
              </a:defPPr>
            </a:lstStyle>
            <a:p>
              <a:endParaRPr/>
            </a:p>
          </p:txBody>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defPPr>
                <a:defRPr lang="ja-JP"/>
              </a:defPPr>
            </a:lstStyle>
            <a:p>
              <a:endParaRPr/>
            </a:p>
          </p:txBody>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defPPr>
                <a:defRPr lang="ja-JP"/>
              </a:defPPr>
            </a:lstStyle>
            <a:p>
              <a:endParaRPr/>
            </a:p>
          </p:txBody>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defPPr>
                <a:defRPr lang="ja-JP"/>
              </a:defPPr>
            </a:lstStyle>
            <a:p>
              <a:endParaRPr/>
            </a:p>
          </p:txBody>
        </p:sp>
        <p:sp>
          <p:nvSpPr>
            <p:cNvPr id="58" name="Freeform 35"/>
            <p:cNvSpPr/>
            <p:nvPr/>
          </p:nvSpPr>
          <p:spPr bwMode="auto">
            <a:xfrm>
              <a:off x="7494588" y="5664200"/>
              <a:ext cx="100013" cy="209550"/>
            </a:xfrm>
            <a:custGeom>
              <a:avLst/>
              <a:gdLst/>
              <a:ahLst/>
              <a:cxnLst/>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defPPr>
                <a:defRPr lang="ja-JP"/>
              </a:defPPr>
            </a:lstStyle>
            <a:p>
              <a:endParaRPr/>
            </a:p>
          </p:txBody>
        </p:sp>
        <p:sp>
          <p:nvSpPr>
            <p:cNvPr id="59" name="Freeform 36"/>
            <p:cNvSpPr/>
            <p:nvPr/>
          </p:nvSpPr>
          <p:spPr bwMode="auto">
            <a:xfrm>
              <a:off x="7412038" y="5081588"/>
              <a:ext cx="114300" cy="558800"/>
            </a:xfrm>
            <a:custGeom>
              <a:avLst/>
              <a:gdLst/>
              <a:ahLst/>
              <a:cxnLst/>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defPPr>
                <a:defRPr lang="ja-JP"/>
              </a:defPPr>
            </a:lstStyle>
            <a:p>
              <a:endParaRPr/>
            </a:p>
          </p:txBody>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defPPr>
                <a:defRPr lang="ja-JP"/>
              </a:defPPr>
            </a:lstStyle>
            <a:p>
              <a:endParaRPr/>
            </a:p>
          </p:txBody>
        </p:sp>
        <p:sp>
          <p:nvSpPr>
            <p:cNvPr id="61" name="Freeform 38"/>
            <p:cNvSpPr/>
            <p:nvPr/>
          </p:nvSpPr>
          <p:spPr bwMode="auto">
            <a:xfrm>
              <a:off x="7439026" y="5434013"/>
              <a:ext cx="174625" cy="439738"/>
            </a:xfrm>
            <a:custGeom>
              <a:avLst/>
              <a:gdLst/>
              <a:ahLst/>
              <a:cxnLst/>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defPPr>
                <a:defRPr lang="ja-JP"/>
              </a:defPPr>
            </a:lstStyle>
            <a:p>
              <a:endParaRPr/>
            </a:p>
          </p:txBody>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ja-JP"/>
            </a:defPPr>
          </a:lstStyle>
          <a:p>
            <a:endParaRPr/>
          </a:p>
        </p:txBody>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stStyle>
          <a:p>
            <a:fld id="{4D9FFFB4-400D-1240-AB24-6F86C96D4DFB}" type="datetimeFigureOut">
              <a:rPr lang="en-US">
                <a:solidFill>
                  <a:prstClr val="black">
                    <a:tint val="75000"/>
                  </a:prstClr>
                </a:solidFill>
              </a:rPr>
              <a:t>2/23/2021</a:t>
            </a:fld>
            <a:endParaRPr lang="en-US">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900" kern="1200">
                <a:solidFill>
                  <a:schemeClr val="tx1">
                    <a:tint val="75000"/>
                  </a:schemeClr>
                </a:solidFill>
                <a:latin typeface="+mn-lt"/>
                <a:ea typeface="+mn-ea"/>
                <a:cs typeface="+mn-cs"/>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000" kern="1200">
                <a:solidFill>
                  <a:srgbClr val="FEFFFF"/>
                </a:solidFill>
                <a:latin typeface="+mn-lt"/>
                <a:ea typeface="+mn-ea"/>
                <a:cs typeface="+mn-cs"/>
              </a:defRPr>
            </a:lvl1pPr>
          </a:lstStyle>
          <a:p>
            <a:fld id="{D57F1E4F-1CFF-5643-939E-217C01CDF565}" type="slidenum">
              <a:rPr lang="en-US"/>
              <a:t>‹#›</a:t>
            </a:fld>
            <a:endParaRPr lang="en-US"/>
          </a:p>
        </p:txBody>
      </p:sp>
      <p:sp>
        <p:nvSpPr>
          <p:cNvPr id="63" name="正方形/長方形 62"/>
          <p:cNvSpPr/>
          <p:nvPr userDrawn="1"/>
        </p:nvSpPr>
        <p:spPr>
          <a:xfrm>
            <a:off x="0" y="0"/>
            <a:ext cx="9144000" cy="6858000"/>
          </a:xfrm>
          <a:prstGeom prst="rect">
            <a:avLst/>
          </a:prstGeom>
          <a:solidFill>
            <a:srgbClr val="D2E6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algn="ctr"/>
            <a:endParaRPr lang="ja-JP" altLang="en-US">
              <a:solidFill>
                <a:prstClr val="white"/>
              </a:solidFill>
            </a:endParaRPr>
          </a:p>
        </p:txBody>
      </p:sp>
    </p:spTree>
    <p:extLst>
      <p:ext uri="{BB962C8B-B14F-4D97-AF65-F5344CB8AC3E}">
        <p14:creationId xmlns:p14="http://schemas.microsoft.com/office/powerpoint/2010/main" val="426779588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ransition/>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578" y="787692"/>
            <a:ext cx="8147835" cy="5282615"/>
          </a:xfrm>
          <a:prstGeom prst="rect">
            <a:avLst/>
          </a:prstGeom>
          <a:effectLst>
            <a:outerShdw blurRad="50800" dist="38100" dir="2700000" algn="tl" rotWithShape="0">
              <a:prstClr val="black">
                <a:alpha val="40000"/>
              </a:prstClr>
            </a:outerShdw>
          </a:effectLst>
        </p:spPr>
      </p:pic>
      <p:sp>
        <p:nvSpPr>
          <p:cNvPr id="3" name="テキスト ボックス 2"/>
          <p:cNvSpPr txBox="1"/>
          <p:nvPr/>
        </p:nvSpPr>
        <p:spPr>
          <a:xfrm>
            <a:off x="1691680" y="5293287"/>
            <a:ext cx="5904656" cy="584775"/>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1600" b="0" i="0" normalizeH="0" noProof="0">
                <a:solidFill>
                  <a:schemeClr val="tx1">
                    <a:lumMod val="85000"/>
                    <a:lumOff val="1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文部科学省　がん教育推進のための教材</a:t>
            </a:r>
            <a:endParaRPr kumimoji="1" lang="en-US" altLang="ja-JP" sz="160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buNone/>
              <a:defRPr kumimoji="1" sz="1800" b="0" i="0" normalizeH="0" noProof="0">
                <a:uLnTx/>
                <a:uFillTx/>
                <a:latin typeface="+mn-lt"/>
                <a:ea typeface="+mn-ea"/>
                <a:cs typeface="+mn-cs"/>
              </a:defRPr>
            </a:pPr>
            <a:r>
              <a:rPr kumimoji="1" lang="ja-JP" altLang="en-US" sz="1600" b="0" i="0" normalizeH="0" noProof="0">
                <a:solidFill>
                  <a:schemeClr val="tx1">
                    <a:lumMod val="85000"/>
                    <a:lumOff val="1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0" i="0" normalizeH="0" noProof="0">
                <a:solidFill>
                  <a:schemeClr val="tx1">
                    <a:lumMod val="85000"/>
                    <a:lumOff val="1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600" b="0" i="0" normalizeH="0" noProof="0">
                <a:solidFill>
                  <a:schemeClr val="tx1">
                    <a:lumMod val="85000"/>
                    <a:lumOff val="1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　がんの予防」対応</a:t>
            </a:r>
            <a:endParaRPr kumimoji="1" lang="ja-JP" altLang="en-US" sz="160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B7403DEE-A46D-41A6-A1ED-A0476CB5A734}"/>
              </a:ext>
            </a:extLst>
          </p:cNvPr>
          <p:cNvSpPr/>
          <p:nvPr/>
        </p:nvSpPr>
        <p:spPr>
          <a:xfrm>
            <a:off x="8675414" y="6411264"/>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72890947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9512" y="211287"/>
            <a:ext cx="8733512" cy="738664"/>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4200" b="1" i="0" spc="-20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望ましい生活習慣以外に</a:t>
            </a:r>
            <a:r>
              <a:rPr kumimoji="1" lang="ja-JP" altLang="en-US" sz="4200" b="1" i="0" spc="-40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できること</a:t>
            </a:r>
            <a:endParaRPr kumimoji="1" lang="en-US" altLang="ja-JP" sz="4200" b="1" spc="-4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398196" y="5235826"/>
            <a:ext cx="8415807" cy="1446550"/>
          </a:xfrm>
          <a:prstGeom prst="rect">
            <a:avLst/>
          </a:prstGeom>
          <a:noFill/>
        </p:spPr>
        <p:txBody>
          <a:bodyPr wrap="square" rtlCol="0">
            <a:spAutoFit/>
          </a:bodyPr>
          <a:lstStyle>
            <a:defPPr>
              <a:defRPr lang="ja-JP"/>
            </a:defPPr>
            <a:lvl1pPr marL="0" algn="ctr" defTabSz="914400" rtl="0" eaLnBrk="1" latinLnBrk="0" hangingPunct="1">
              <a:defRPr kumimoji="1" sz="3200" b="1" kern="1200">
                <a:solidFill>
                  <a:schemeClr val="accent3">
                    <a:lumMod val="50000"/>
                  </a:schemeClr>
                </a:solidFill>
                <a:latin typeface="+mn-ea"/>
                <a:ea typeface="+mn-ea"/>
                <a:cs typeface="メイリオ" panose="020B0604030504040204" pitchFamily="50" charset="-128"/>
              </a:defRPr>
            </a:lvl1pPr>
          </a:lstStyle>
          <a:p>
            <a:pPr marL="0" algn="ctr" defTabSz="914400">
              <a:buNone/>
              <a:defRPr kumimoji="1" sz="3200" b="1" i="0" normalizeH="0" noProof="0">
                <a:solidFill>
                  <a:srgbClr val="4F6228"/>
                </a:solidFill>
                <a:uLnTx/>
                <a:uFillTx/>
                <a:latin typeface="+mn-ea"/>
                <a:ea typeface="+mn-ea"/>
                <a:cs typeface="メイリオ" panose="020B0604030504040204" pitchFamily="50" charset="-128"/>
              </a:defRPr>
            </a:pPr>
            <a:r>
              <a:rPr kumimoji="1" lang="ja-JP" altLang="en-US"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感染している場合も早期治療で</a:t>
            </a:r>
            <a:endParaRPr lang="en-US" altLang="ja-JP" sz="4400">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buNone/>
              <a:defRPr kumimoji="1" sz="3200" b="1" i="0" normalizeH="0" noProof="0">
                <a:solidFill>
                  <a:srgbClr val="4F6228"/>
                </a:solidFill>
                <a:uLnTx/>
                <a:uFillTx/>
                <a:latin typeface="+mn-ea"/>
                <a:ea typeface="+mn-ea"/>
                <a:cs typeface="メイリオ" panose="020B0604030504040204" pitchFamily="50" charset="-128"/>
              </a:defRPr>
            </a:pPr>
            <a:r>
              <a:rPr kumimoji="1" lang="ja-JP" altLang="en-US"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治すことができる</a:t>
            </a:r>
          </a:p>
        </p:txBody>
      </p:sp>
      <p:sp>
        <p:nvSpPr>
          <p:cNvPr id="17" name="テキスト ボックス 16"/>
          <p:cNvSpPr txBox="1"/>
          <p:nvPr/>
        </p:nvSpPr>
        <p:spPr>
          <a:xfrm>
            <a:off x="2313074" y="4068279"/>
            <a:ext cx="4915524" cy="981534"/>
          </a:xfrm>
          <a:prstGeom prst="wedgeRoundRectCallout">
            <a:avLst>
              <a:gd name="adj1" fmla="val -40732"/>
              <a:gd name="adj2" fmla="val -84985"/>
              <a:gd name="adj3" fmla="val 16667"/>
            </a:avLst>
          </a:prstGeom>
          <a:solidFill>
            <a:srgbClr val="FF9900"/>
          </a:solidFill>
          <a:effectLst>
            <a:outerShdw blurRad="50800" dist="38100" dir="2700000" algn="tl" rotWithShape="0">
              <a:prstClr val="black">
                <a:alpha val="40000"/>
              </a:prstClr>
            </a:outerShdw>
          </a:effectLst>
        </p:spPr>
        <p:txBody>
          <a:bodyPr wrap="square" lIns="108000" tIns="180000" rtlCol="0">
            <a:noAutofit/>
          </a:bodyPr>
          <a:lstStyle>
            <a:defPPr>
              <a:defRPr lang="ja-JP"/>
            </a:defPPr>
            <a:lvl1pPr marL="0" algn="ctr" defTabSz="914400" rtl="0" eaLnBrk="1" latinLnBrk="0" hangingPunct="1">
              <a:defRPr kumimoji="1" sz="44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marL="0" algn="ctr" defTabSz="914400">
              <a:buNone/>
              <a:defRPr kumimoji="1" sz="4400" b="1" i="0" normalizeH="0" noProof="0">
                <a:solidFill>
                  <a:srgbClr val="FFFFFF"/>
                </a:solidFill>
                <a:uLnTx/>
                <a:uFillTx/>
                <a:latin typeface="メイリオ" panose="020B0604030504040204" pitchFamily="50" charset="-128"/>
                <a:ea typeface="メイリオ" panose="020B0604030504040204" pitchFamily="50" charset="-128"/>
                <a:cs typeface="メイリオ" panose="020B0604030504040204" pitchFamily="50" charset="-128"/>
              </a:defRPr>
            </a:pPr>
            <a:r>
              <a:rPr kumimoji="1" lang="ja-JP" altLang="en-US" sz="4400" b="1" i="0" normalizeH="0" noProof="0" dirty="0">
                <a:solidFill>
                  <a:srgbClr val="FFFFFF"/>
                </a:solidFill>
                <a:uLnTx/>
                <a:uFillTx/>
                <a:latin typeface="メイリオ" panose="020B0604030504040204" pitchFamily="50" charset="-128"/>
                <a:ea typeface="メイリオ" panose="020B0604030504040204" pitchFamily="50" charset="-128"/>
                <a:cs typeface="メイリオ" panose="020B0604030504040204" pitchFamily="50" charset="-128"/>
              </a:rPr>
              <a:t>感染対策をする</a:t>
            </a:r>
          </a:p>
        </p:txBody>
      </p:sp>
      <p:sp>
        <p:nvSpPr>
          <p:cNvPr id="29" name="正方形/長方形 28">
            <a:extLst>
              <a:ext uri="{FF2B5EF4-FFF2-40B4-BE49-F238E27FC236}">
                <a16:creationId xmlns:a16="http://schemas.microsoft.com/office/drawing/2014/main" id="{1D2D4D79-7AA8-44E2-B018-7E7312735E4D}"/>
              </a:ext>
            </a:extLst>
          </p:cNvPr>
          <p:cNvSpPr/>
          <p:nvPr/>
        </p:nvSpPr>
        <p:spPr>
          <a:xfrm>
            <a:off x="8333305" y="6419315"/>
            <a:ext cx="638711"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en-US" altLang="ja-JP" sz="1800" b="1" i="0" kern="1200" normalizeH="0" noProof="0">
                <a:solidFill>
                  <a:schemeClr val="tx1"/>
                </a:solidFill>
                <a:uLnTx/>
                <a:uFillTx/>
                <a:latin typeface="メイリオ" panose="020B0604030504040204" pitchFamily="50" charset="-128"/>
                <a:ea typeface="メイリオ" panose="020B0604030504040204" pitchFamily="50" charset="-128"/>
              </a:rPr>
              <a:t>10</a:t>
            </a:r>
            <a:endParaRPr kumimoji="1" lang="ja-JP" altLang="en-US" b="1">
              <a:solidFill>
                <a:schemeClr val="tx1"/>
              </a:solidFill>
              <a:latin typeface="メイリオ" panose="020B0604030504040204" pitchFamily="50" charset="-128"/>
              <a:ea typeface="メイリオ" panose="020B0604030504040204" pitchFamily="50" charset="-128"/>
            </a:endParaRPr>
          </a:p>
        </p:txBody>
      </p:sp>
      <p:grpSp>
        <p:nvGrpSpPr>
          <p:cNvPr id="20" name="グループ化 19">
            <a:extLst>
              <a:ext uri="{FF2B5EF4-FFF2-40B4-BE49-F238E27FC236}">
                <a16:creationId xmlns:a16="http://schemas.microsoft.com/office/drawing/2014/main" id="{119DA5CE-040C-47ED-9DF9-1E687CF0BB9A}"/>
              </a:ext>
            </a:extLst>
          </p:cNvPr>
          <p:cNvGrpSpPr/>
          <p:nvPr/>
        </p:nvGrpSpPr>
        <p:grpSpPr>
          <a:xfrm>
            <a:off x="3633386" y="1434665"/>
            <a:ext cx="2587119" cy="2557626"/>
            <a:chOff x="3677860" y="1707463"/>
            <a:chExt cx="2915872" cy="2915870"/>
          </a:xfrm>
        </p:grpSpPr>
        <p:sp>
          <p:nvSpPr>
            <p:cNvPr id="21" name="円/楕円 19">
              <a:extLst>
                <a:ext uri="{FF2B5EF4-FFF2-40B4-BE49-F238E27FC236}">
                  <a16:creationId xmlns:a16="http://schemas.microsoft.com/office/drawing/2014/main" id="{ACEA4BF9-1B3E-4E6E-B71C-9AACB10B9431}"/>
                </a:ext>
              </a:extLst>
            </p:cNvPr>
            <p:cNvSpPr/>
            <p:nvPr/>
          </p:nvSpPr>
          <p:spPr>
            <a:xfrm>
              <a:off x="3677860" y="1707463"/>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2" name="テキスト ボックス 21">
              <a:extLst>
                <a:ext uri="{FF2B5EF4-FFF2-40B4-BE49-F238E27FC236}">
                  <a16:creationId xmlns:a16="http://schemas.microsoft.com/office/drawing/2014/main" id="{EF4F5C79-3B20-4B66-A700-6CD648CD196F}"/>
                </a:ext>
              </a:extLst>
            </p:cNvPr>
            <p:cNvSpPr txBox="1"/>
            <p:nvPr/>
          </p:nvSpPr>
          <p:spPr>
            <a:xfrm>
              <a:off x="3911092" y="2799988"/>
              <a:ext cx="2449408" cy="79496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a:t>
              </a:r>
            </a:p>
          </p:txBody>
        </p:sp>
      </p:grpSp>
      <p:grpSp>
        <p:nvGrpSpPr>
          <p:cNvPr id="23" name="グループ化 22">
            <a:extLst>
              <a:ext uri="{FF2B5EF4-FFF2-40B4-BE49-F238E27FC236}">
                <a16:creationId xmlns:a16="http://schemas.microsoft.com/office/drawing/2014/main" id="{7EEBC91B-FB16-4461-B6D8-1A5E3CA51A58}"/>
              </a:ext>
            </a:extLst>
          </p:cNvPr>
          <p:cNvGrpSpPr/>
          <p:nvPr/>
        </p:nvGrpSpPr>
        <p:grpSpPr>
          <a:xfrm>
            <a:off x="1045929" y="1611581"/>
            <a:ext cx="2309219" cy="2248139"/>
            <a:chOff x="127389" y="2096547"/>
            <a:chExt cx="3158767" cy="3056561"/>
          </a:xfrm>
        </p:grpSpPr>
        <p:sp>
          <p:nvSpPr>
            <p:cNvPr id="27" name="円/楕円 23">
              <a:extLst>
                <a:ext uri="{FF2B5EF4-FFF2-40B4-BE49-F238E27FC236}">
                  <a16:creationId xmlns:a16="http://schemas.microsoft.com/office/drawing/2014/main" id="{E6B790C6-229E-4272-85ED-4AC9C3D0B483}"/>
                </a:ext>
              </a:extLst>
            </p:cNvPr>
            <p:cNvSpPr/>
            <p:nvPr/>
          </p:nvSpPr>
          <p:spPr>
            <a:xfrm>
              <a:off x="127389" y="2096547"/>
              <a:ext cx="3158767" cy="3056561"/>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8" name="テキスト ボックス 27">
              <a:extLst>
                <a:ext uri="{FF2B5EF4-FFF2-40B4-BE49-F238E27FC236}">
                  <a16:creationId xmlns:a16="http://schemas.microsoft.com/office/drawing/2014/main" id="{4015FDFB-763A-4682-8BB9-2C0E361ADBA4}"/>
                </a:ext>
              </a:extLst>
            </p:cNvPr>
            <p:cNvSpPr txBox="1"/>
            <p:nvPr/>
          </p:nvSpPr>
          <p:spPr>
            <a:xfrm>
              <a:off x="345106" y="2925978"/>
              <a:ext cx="2723331" cy="1251684"/>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細菌・</a:t>
              </a:r>
              <a:endParaRPr lang="en-US" altLang="ja-JP" sz="32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ウイルス</a:t>
              </a:r>
            </a:p>
          </p:txBody>
        </p:sp>
      </p:grpSp>
      <p:grpSp>
        <p:nvGrpSpPr>
          <p:cNvPr id="41" name="グループ化 40">
            <a:extLst>
              <a:ext uri="{FF2B5EF4-FFF2-40B4-BE49-F238E27FC236}">
                <a16:creationId xmlns:a16="http://schemas.microsoft.com/office/drawing/2014/main" id="{3DD22FEF-7E0C-4601-A090-4BCD1BBD515B}"/>
              </a:ext>
            </a:extLst>
          </p:cNvPr>
          <p:cNvGrpSpPr/>
          <p:nvPr/>
        </p:nvGrpSpPr>
        <p:grpSpPr>
          <a:xfrm>
            <a:off x="6573919" y="1873550"/>
            <a:ext cx="1752490" cy="1679856"/>
            <a:chOff x="8264397" y="356574"/>
            <a:chExt cx="2915872" cy="2915870"/>
          </a:xfrm>
        </p:grpSpPr>
        <p:sp>
          <p:nvSpPr>
            <p:cNvPr id="42" name="円/楕円 17">
              <a:extLst>
                <a:ext uri="{FF2B5EF4-FFF2-40B4-BE49-F238E27FC236}">
                  <a16:creationId xmlns:a16="http://schemas.microsoft.com/office/drawing/2014/main" id="{01F784EF-BD29-495B-A5D1-0F21E21504C0}"/>
                </a:ext>
              </a:extLst>
            </p:cNvPr>
            <p:cNvSpPr/>
            <p:nvPr/>
          </p:nvSpPr>
          <p:spPr>
            <a:xfrm>
              <a:off x="8264397" y="356574"/>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43" name="テキスト ボックス 42">
              <a:extLst>
                <a:ext uri="{FF2B5EF4-FFF2-40B4-BE49-F238E27FC236}">
                  <a16:creationId xmlns:a16="http://schemas.microsoft.com/office/drawing/2014/main" id="{0725F475-4B27-449F-9C32-98DC81D411FE}"/>
                </a:ext>
              </a:extLst>
            </p:cNvPr>
            <p:cNvSpPr txBox="1"/>
            <p:nvPr/>
          </p:nvSpPr>
          <p:spPr>
            <a:xfrm>
              <a:off x="8573969" y="1206363"/>
              <a:ext cx="2316073" cy="144243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遺伝的</a:t>
              </a:r>
              <a:endParaRPr lang="en-US" altLang="ja-JP" sz="24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原因</a:t>
              </a:r>
            </a:p>
          </p:txBody>
        </p:sp>
      </p:grpSp>
      <p:sp>
        <p:nvSpPr>
          <p:cNvPr id="44" name="円/楕円 31">
            <a:extLst>
              <a:ext uri="{FF2B5EF4-FFF2-40B4-BE49-F238E27FC236}">
                <a16:creationId xmlns:a16="http://schemas.microsoft.com/office/drawing/2014/main" id="{CD9605B5-EC4E-4A0F-9673-CD1E9095C1EF}"/>
              </a:ext>
            </a:extLst>
          </p:cNvPr>
          <p:cNvSpPr/>
          <p:nvPr/>
        </p:nvSpPr>
        <p:spPr>
          <a:xfrm>
            <a:off x="1113961" y="1700807"/>
            <a:ext cx="2082024" cy="2079133"/>
          </a:xfrm>
          <a:prstGeom prst="ellipse">
            <a:avLst/>
          </a:prstGeom>
          <a:noFill/>
          <a:ln w="76200" cap="sq">
            <a:solidFill>
              <a:srgbClr val="FF0000"/>
            </a:solidFill>
            <a:prstDash val="sys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endParaRPr kumimoji="1" lang="ja-JP" altLang="en-US"/>
          </a:p>
        </p:txBody>
      </p:sp>
    </p:spTree>
    <p:extLst>
      <p:ext uri="{BB962C8B-B14F-4D97-AF65-F5344CB8AC3E}">
        <p14:creationId xmlns:p14="http://schemas.microsoft.com/office/powerpoint/2010/main" val="833112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randombar(horizont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wheel(1)">
                                      <p:cBhvr>
                                        <p:cTn id="30"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7" grpId="0" animBg="1"/>
      <p:bldP spid="4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円/楕円 23">
            <a:extLst>
              <a:ext uri="{FF2B5EF4-FFF2-40B4-BE49-F238E27FC236}">
                <a16:creationId xmlns:a16="http://schemas.microsoft.com/office/drawing/2014/main" id="{8CFF02B5-C753-4832-B9A8-D212F0187D1A}"/>
              </a:ext>
            </a:extLst>
          </p:cNvPr>
          <p:cNvSpPr/>
          <p:nvPr/>
        </p:nvSpPr>
        <p:spPr>
          <a:xfrm>
            <a:off x="1045929" y="1611581"/>
            <a:ext cx="2309219" cy="2248139"/>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5" name="テキスト ボックス 24"/>
          <p:cNvSpPr txBox="1"/>
          <p:nvPr/>
        </p:nvSpPr>
        <p:spPr>
          <a:xfrm>
            <a:off x="302077" y="5810959"/>
            <a:ext cx="8415807" cy="769441"/>
          </a:xfrm>
          <a:prstGeom prst="rect">
            <a:avLst/>
          </a:prstGeom>
          <a:noFill/>
        </p:spPr>
        <p:txBody>
          <a:bodyPr wrap="square" rtlCol="0">
            <a:spAutoFit/>
          </a:bodyPr>
          <a:lstStyle>
            <a:defPPr>
              <a:defRPr lang="ja-JP"/>
            </a:defPPr>
            <a:lvl1pPr marL="0" algn="ctr" defTabSz="914400" rtl="0" eaLnBrk="1" latinLnBrk="0" hangingPunct="1">
              <a:defRPr kumimoji="1" sz="3200" b="1" kern="1200">
                <a:solidFill>
                  <a:schemeClr val="accent3">
                    <a:lumMod val="50000"/>
                  </a:schemeClr>
                </a:solidFill>
                <a:latin typeface="+mn-ea"/>
                <a:ea typeface="+mn-ea"/>
                <a:cs typeface="メイリオ" panose="020B0604030504040204" pitchFamily="50" charset="-128"/>
              </a:defRPr>
            </a:lvl1pPr>
          </a:lstStyle>
          <a:p>
            <a:r>
              <a:rPr kumimoji="1" lang="ja-JP" altLang="en-US" sz="44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早期発見すれば治りやすい</a:t>
            </a:r>
          </a:p>
        </p:txBody>
      </p:sp>
      <p:sp>
        <p:nvSpPr>
          <p:cNvPr id="17" name="テキスト ボックス 16"/>
          <p:cNvSpPr txBox="1"/>
          <p:nvPr/>
        </p:nvSpPr>
        <p:spPr>
          <a:xfrm>
            <a:off x="2663000" y="4622989"/>
            <a:ext cx="4915524" cy="897456"/>
          </a:xfrm>
          <a:prstGeom prst="wedgeRoundRectCallout">
            <a:avLst>
              <a:gd name="adj1" fmla="val 43642"/>
              <a:gd name="adj2" fmla="val -153979"/>
              <a:gd name="adj3" fmla="val 16667"/>
            </a:avLst>
          </a:prstGeom>
          <a:solidFill>
            <a:srgbClr val="FF9900"/>
          </a:solidFill>
          <a:effectLst>
            <a:outerShdw blurRad="50800" dist="38100" dir="2700000" algn="tl" rotWithShape="0">
              <a:prstClr val="black">
                <a:alpha val="40000"/>
              </a:prstClr>
            </a:outerShdw>
          </a:effectLst>
        </p:spPr>
        <p:txBody>
          <a:bodyPr wrap="square" tIns="144000" rtlCol="0">
            <a:noAutofit/>
          </a:bodyPr>
          <a:lstStyle>
            <a:defPPr>
              <a:defRPr lang="ja-JP"/>
            </a:defPPr>
            <a:lvl1pPr marL="0" algn="ctr" defTabSz="914400" rtl="0" eaLnBrk="1" latinLnBrk="0" hangingPunct="1">
              <a:defRPr kumimoji="1" sz="44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marL="0" algn="ctr" defTabSz="914400">
              <a:buNone/>
              <a:defRPr kumimoji="1" sz="4400" b="1" i="0" normalizeH="0" noProof="0">
                <a:solidFill>
                  <a:srgbClr val="FFFFFF"/>
                </a:solidFill>
                <a:uLnTx/>
                <a:uFillTx/>
                <a:latin typeface="メイリオ" panose="020B0604030504040204" pitchFamily="50" charset="-128"/>
                <a:ea typeface="メイリオ" panose="020B0604030504040204" pitchFamily="50" charset="-128"/>
                <a:cs typeface="メイリオ" panose="020B0604030504040204" pitchFamily="50" charset="-128"/>
              </a:defRPr>
            </a:pPr>
            <a:r>
              <a:rPr kumimoji="1" lang="ja-JP" altLang="en-US" sz="4400" b="1" i="0" normalizeH="0" noProof="0">
                <a:solidFill>
                  <a:srgbClr val="FFFFFF"/>
                </a:solidFill>
                <a:uLnTx/>
                <a:uFillTx/>
                <a:latin typeface="メイリオ" panose="020B0604030504040204" pitchFamily="50" charset="-128"/>
                <a:ea typeface="メイリオ" panose="020B0604030504040204" pitchFamily="50" charset="-128"/>
                <a:cs typeface="メイリオ" panose="020B0604030504040204" pitchFamily="50" charset="-128"/>
              </a:rPr>
              <a:t>がん検診を受ける</a:t>
            </a:r>
          </a:p>
        </p:txBody>
      </p:sp>
      <p:sp>
        <p:nvSpPr>
          <p:cNvPr id="15" name="テキスト ボックス 14"/>
          <p:cNvSpPr txBox="1"/>
          <p:nvPr/>
        </p:nvSpPr>
        <p:spPr>
          <a:xfrm>
            <a:off x="179512" y="211287"/>
            <a:ext cx="8733512" cy="738664"/>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4200" b="1" i="0" spc="-20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望ましい生活習慣以外に</a:t>
            </a:r>
            <a:r>
              <a:rPr kumimoji="1" lang="ja-JP" altLang="en-US" sz="4200" b="1" i="0" spc="-40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できること</a:t>
            </a:r>
            <a:endParaRPr kumimoji="1" lang="en-US" altLang="ja-JP" sz="4200" b="1" spc="-4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FBD6E8B0-D990-4835-8B8A-BF48E27C140E}"/>
              </a:ext>
            </a:extLst>
          </p:cNvPr>
          <p:cNvSpPr/>
          <p:nvPr/>
        </p:nvSpPr>
        <p:spPr>
          <a:xfrm>
            <a:off x="8289061" y="6419315"/>
            <a:ext cx="638711"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en-US" altLang="ja-JP" sz="1800" b="1" i="0" kern="1200" normalizeH="0" noProof="0">
                <a:solidFill>
                  <a:schemeClr val="tx1"/>
                </a:solidFill>
                <a:uLnTx/>
                <a:uFillTx/>
                <a:latin typeface="メイリオ" panose="020B0604030504040204" pitchFamily="50" charset="-128"/>
                <a:ea typeface="メイリオ" panose="020B0604030504040204" pitchFamily="50" charset="-128"/>
              </a:rPr>
              <a:t>11</a:t>
            </a:r>
            <a:endParaRPr kumimoji="1" lang="ja-JP" altLang="en-US" b="1">
              <a:solidFill>
                <a:schemeClr val="tx1"/>
              </a:solidFill>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129642F3-D1D0-4574-BF51-95BD20040C96}"/>
              </a:ext>
            </a:extLst>
          </p:cNvPr>
          <p:cNvGrpSpPr/>
          <p:nvPr/>
        </p:nvGrpSpPr>
        <p:grpSpPr>
          <a:xfrm>
            <a:off x="3633386" y="1434665"/>
            <a:ext cx="2587119" cy="2557626"/>
            <a:chOff x="3677860" y="1707463"/>
            <a:chExt cx="2915872" cy="2915870"/>
          </a:xfrm>
        </p:grpSpPr>
        <p:sp>
          <p:nvSpPr>
            <p:cNvPr id="22" name="円/楕円 19">
              <a:extLst>
                <a:ext uri="{FF2B5EF4-FFF2-40B4-BE49-F238E27FC236}">
                  <a16:creationId xmlns:a16="http://schemas.microsoft.com/office/drawing/2014/main" id="{458ED772-AEC4-409E-A862-7BBF2B6FCF34}"/>
                </a:ext>
              </a:extLst>
            </p:cNvPr>
            <p:cNvSpPr/>
            <p:nvPr/>
          </p:nvSpPr>
          <p:spPr>
            <a:xfrm>
              <a:off x="3677860" y="1707463"/>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23" name="テキスト ボックス 22">
              <a:extLst>
                <a:ext uri="{FF2B5EF4-FFF2-40B4-BE49-F238E27FC236}">
                  <a16:creationId xmlns:a16="http://schemas.microsoft.com/office/drawing/2014/main" id="{F060BE33-20A3-426B-89CC-D1221D3E5286}"/>
                </a:ext>
              </a:extLst>
            </p:cNvPr>
            <p:cNvSpPr txBox="1"/>
            <p:nvPr/>
          </p:nvSpPr>
          <p:spPr>
            <a:xfrm>
              <a:off x="3911092" y="2799988"/>
              <a:ext cx="2449408" cy="79496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a:t>
              </a:r>
            </a:p>
          </p:txBody>
        </p:sp>
      </p:grpSp>
      <p:grpSp>
        <p:nvGrpSpPr>
          <p:cNvPr id="42" name="グループ化 41">
            <a:extLst>
              <a:ext uri="{FF2B5EF4-FFF2-40B4-BE49-F238E27FC236}">
                <a16:creationId xmlns:a16="http://schemas.microsoft.com/office/drawing/2014/main" id="{CC5CE6AA-27B4-4014-8AB1-697C71585205}"/>
              </a:ext>
            </a:extLst>
          </p:cNvPr>
          <p:cNvGrpSpPr/>
          <p:nvPr/>
        </p:nvGrpSpPr>
        <p:grpSpPr>
          <a:xfrm>
            <a:off x="6573919" y="1873550"/>
            <a:ext cx="1752490" cy="1679856"/>
            <a:chOff x="8264397" y="356574"/>
            <a:chExt cx="2915872" cy="2915870"/>
          </a:xfrm>
        </p:grpSpPr>
        <p:sp>
          <p:nvSpPr>
            <p:cNvPr id="43" name="円/楕円 17">
              <a:extLst>
                <a:ext uri="{FF2B5EF4-FFF2-40B4-BE49-F238E27FC236}">
                  <a16:creationId xmlns:a16="http://schemas.microsoft.com/office/drawing/2014/main" id="{D05CDAA9-2771-40E3-B26A-629DBBFF4B88}"/>
                </a:ext>
              </a:extLst>
            </p:cNvPr>
            <p:cNvSpPr/>
            <p:nvPr/>
          </p:nvSpPr>
          <p:spPr>
            <a:xfrm>
              <a:off x="8264397" y="356574"/>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44" name="テキスト ボックス 43">
              <a:extLst>
                <a:ext uri="{FF2B5EF4-FFF2-40B4-BE49-F238E27FC236}">
                  <a16:creationId xmlns:a16="http://schemas.microsoft.com/office/drawing/2014/main" id="{8939F132-CCA3-48BC-9A5E-4698FD6BD16E}"/>
                </a:ext>
              </a:extLst>
            </p:cNvPr>
            <p:cNvSpPr txBox="1"/>
            <p:nvPr/>
          </p:nvSpPr>
          <p:spPr>
            <a:xfrm>
              <a:off x="8573969" y="1206363"/>
              <a:ext cx="2316073" cy="144243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遺伝的</a:t>
              </a:r>
              <a:endParaRPr lang="en-US" altLang="ja-JP" sz="24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原因</a:t>
              </a:r>
            </a:p>
          </p:txBody>
        </p:sp>
      </p:grpSp>
      <p:sp>
        <p:nvSpPr>
          <p:cNvPr id="45" name="円/楕円 31">
            <a:extLst>
              <a:ext uri="{FF2B5EF4-FFF2-40B4-BE49-F238E27FC236}">
                <a16:creationId xmlns:a16="http://schemas.microsoft.com/office/drawing/2014/main" id="{06826E00-7C48-46F3-9966-41D47C0C5F86}"/>
              </a:ext>
            </a:extLst>
          </p:cNvPr>
          <p:cNvSpPr/>
          <p:nvPr/>
        </p:nvSpPr>
        <p:spPr>
          <a:xfrm>
            <a:off x="6687536" y="2038981"/>
            <a:ext cx="1525255" cy="1409466"/>
          </a:xfrm>
          <a:prstGeom prst="ellipse">
            <a:avLst/>
          </a:prstGeom>
          <a:noFill/>
          <a:ln w="76200" cap="sq">
            <a:solidFill>
              <a:srgbClr val="FF0000"/>
            </a:solidFill>
            <a:prstDash val="sys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endParaRPr kumimoji="1" lang="ja-JP" altLang="en-US"/>
          </a:p>
        </p:txBody>
      </p:sp>
      <p:sp>
        <p:nvSpPr>
          <p:cNvPr id="18" name="テキスト ボックス 17">
            <a:extLst>
              <a:ext uri="{FF2B5EF4-FFF2-40B4-BE49-F238E27FC236}">
                <a16:creationId xmlns:a16="http://schemas.microsoft.com/office/drawing/2014/main" id="{6582B77E-2DD7-43B9-956C-240CB2225C43}"/>
              </a:ext>
            </a:extLst>
          </p:cNvPr>
          <p:cNvSpPr txBox="1"/>
          <p:nvPr/>
        </p:nvSpPr>
        <p:spPr>
          <a:xfrm>
            <a:off x="1205091" y="2221638"/>
            <a:ext cx="1990893" cy="920629"/>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細菌・</a:t>
            </a:r>
            <a:endParaRPr lang="en-US" altLang="ja-JP" sz="32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ウイルス</a:t>
            </a:r>
          </a:p>
        </p:txBody>
      </p:sp>
    </p:spTree>
    <p:extLst>
      <p:ext uri="{BB962C8B-B14F-4D97-AF65-F5344CB8AC3E}">
        <p14:creationId xmlns:p14="http://schemas.microsoft.com/office/powerpoint/2010/main" val="23761757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randombar(horizontal)">
                                      <p:cBhvr>
                                        <p:cTn id="12" dur="500"/>
                                        <p:tgtEl>
                                          <p:spTgt spid="25"/>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500"/>
                                        <p:tgtEl>
                                          <p:spTgt spid="42"/>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wheel(1)">
                                      <p:cBhvr>
                                        <p:cTn id="25"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7" grpId="0" animBg="1"/>
      <p:bldP spid="4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31540" y="2060848"/>
            <a:ext cx="8280920" cy="2977738"/>
          </a:xfrm>
          <a:prstGeom prst="rect">
            <a:avLst/>
          </a:prstGeom>
          <a:noFill/>
        </p:spPr>
        <p:txBody>
          <a:bodyPr wrap="square" rtlCol="0">
            <a:spAutoFit/>
          </a:bodyPr>
          <a:lstStyle>
            <a:defPPr>
              <a:defRPr lang="ja-JP"/>
            </a:defPPr>
          </a:lstStyle>
          <a:p>
            <a:pPr marL="0" algn="ctr" defTabSz="914400">
              <a:lnSpc>
                <a:spcPts val="7500"/>
              </a:lnSpc>
              <a:buNone/>
              <a:defRPr kumimoji="1" sz="1800" b="0" i="0" normalizeH="0" noProof="0">
                <a:uLnTx/>
                <a:uFillTx/>
                <a:latin typeface="+mn-lt"/>
                <a:ea typeface="+mn-ea"/>
                <a:cs typeface="+mn-cs"/>
              </a:defRPr>
            </a:pPr>
            <a:r>
              <a:rPr kumimoji="1" lang="ja-JP" altLang="en-US" sz="5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あなたの大切な人が</a:t>
            </a:r>
            <a:endParaRPr lang="en-US" altLang="ja-JP" sz="5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lnSpc>
                <a:spcPts val="7500"/>
              </a:lnSpc>
              <a:buNone/>
              <a:defRPr kumimoji="1" sz="1800" b="0" i="0" normalizeH="0" noProof="0">
                <a:uLnTx/>
                <a:uFillTx/>
                <a:latin typeface="+mn-lt"/>
                <a:ea typeface="+mn-ea"/>
                <a:cs typeface="+mn-cs"/>
              </a:defRPr>
            </a:pPr>
            <a:r>
              <a:rPr kumimoji="1" lang="ja-JP" altLang="en-US" sz="5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がんにならないための</a:t>
            </a:r>
            <a:endParaRPr lang="en-US" altLang="ja-JP" sz="5400" b="1">
              <a:solidFill>
                <a:schemeClr val="tx1">
                  <a:lumMod val="75000"/>
                  <a:lumOff val="25000"/>
                </a:schemeClr>
              </a:solidFill>
              <a:latin typeface="メイリオ" panose="020B0604030504040204" pitchFamily="50" charset="-128"/>
              <a:ea typeface="メイリオ" panose="020B0604030504040204" pitchFamily="50" charset="-128"/>
            </a:endParaRPr>
          </a:p>
          <a:p>
            <a:pPr marL="0" algn="ctr" defTabSz="914400">
              <a:lnSpc>
                <a:spcPts val="7500"/>
              </a:lnSpc>
              <a:buNone/>
              <a:defRPr kumimoji="1" sz="1800" b="0" i="0" normalizeH="0" noProof="0">
                <a:uLnTx/>
                <a:uFillTx/>
                <a:latin typeface="+mn-lt"/>
                <a:ea typeface="+mn-ea"/>
                <a:cs typeface="+mn-cs"/>
              </a:defRPr>
            </a:pPr>
            <a:r>
              <a:rPr kumimoji="1" lang="ja-JP" altLang="en-US" sz="5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メッセージを考えよう</a:t>
            </a:r>
          </a:p>
        </p:txBody>
      </p:sp>
      <p:sp>
        <p:nvSpPr>
          <p:cNvPr id="3" name="正方形/長方形 2">
            <a:extLst>
              <a:ext uri="{FF2B5EF4-FFF2-40B4-BE49-F238E27FC236}">
                <a16:creationId xmlns:a16="http://schemas.microsoft.com/office/drawing/2014/main" id="{9D192AC4-2FCA-4AA6-A7E9-28257ACC29BD}"/>
              </a:ext>
            </a:extLst>
          </p:cNvPr>
          <p:cNvSpPr/>
          <p:nvPr/>
        </p:nvSpPr>
        <p:spPr>
          <a:xfrm>
            <a:off x="8608525" y="6354923"/>
            <a:ext cx="638711"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en-US" altLang="ja-JP" sz="1800" b="1" i="0" kern="1200" normalizeH="0" noProof="0">
                <a:solidFill>
                  <a:schemeClr val="tx1"/>
                </a:solidFill>
                <a:uLnTx/>
                <a:uFillTx/>
                <a:latin typeface="メイリオ" panose="020B0604030504040204" pitchFamily="50" charset="-128"/>
                <a:ea typeface="メイリオ" panose="020B0604030504040204" pitchFamily="50" charset="-128"/>
              </a:rPr>
              <a:t>12</a:t>
            </a:r>
            <a:endParaRPr kumimoji="1" lang="ja-JP" altLang="en-US" b="1">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9217586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763688" y="2753232"/>
            <a:ext cx="6773172" cy="2123658"/>
          </a:xfrm>
          <a:prstGeom prst="rect">
            <a:avLst/>
          </a:prstGeom>
          <a:noFill/>
        </p:spPr>
        <p:txBody>
          <a:bodyPr wrap="square" rtlCol="0">
            <a:spAutoFit/>
          </a:bodyPr>
          <a:lstStyle>
            <a:defPPr>
              <a:defRPr lang="ja-JP"/>
            </a:defPPr>
          </a:lstStyle>
          <a:p>
            <a:pPr marL="0" indent="-266700" algn="l" defTabSz="914400">
              <a:buNone/>
              <a:defRPr kumimoji="1" sz="1800" b="0" i="0" normalizeH="0" noProof="0">
                <a:uLnTx/>
                <a:uFillTx/>
                <a:latin typeface="+mn-lt"/>
                <a:ea typeface="+mn-ea"/>
                <a:cs typeface="+mn-cs"/>
              </a:defRPr>
            </a:pPr>
            <a:r>
              <a:rPr kumimoji="1" lang="ja-JP" altLang="en-US" sz="44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禁煙、節酒、バランスのよい食事、適度な運動、</a:t>
            </a:r>
            <a:br>
              <a:rPr kumimoji="1" lang="en-US" altLang="ja-JP" sz="44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44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適正体重を維持すること。</a:t>
            </a:r>
            <a:endParaRPr kumimoji="1" lang="ja-JP" altLang="en-US" sz="4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763688" y="5222810"/>
            <a:ext cx="6773172" cy="1446550"/>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感染検査やがん検診を</a:t>
            </a:r>
            <a:br>
              <a:rPr kumimoji="1" lang="en-US" altLang="ja-JP"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受けること。</a:t>
            </a:r>
            <a:endParaRPr kumimoji="1" lang="ja-JP" altLang="en-US" sz="4400" b="1">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106776" y="1844824"/>
            <a:ext cx="7637576" cy="769441"/>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がんの予防に大切なことは</a:t>
            </a:r>
          </a:p>
        </p:txBody>
      </p:sp>
      <p:grpSp>
        <p:nvGrpSpPr>
          <p:cNvPr id="15" name="グループ化 14"/>
          <p:cNvGrpSpPr/>
          <p:nvPr/>
        </p:nvGrpSpPr>
        <p:grpSpPr>
          <a:xfrm>
            <a:off x="1043608" y="2732493"/>
            <a:ext cx="803425" cy="830997"/>
            <a:chOff x="1014358" y="1805732"/>
            <a:chExt cx="803425" cy="830997"/>
          </a:xfrm>
        </p:grpSpPr>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5578" y="1857524"/>
              <a:ext cx="466102" cy="451080"/>
            </a:xfrm>
            <a:prstGeom prst="rect">
              <a:avLst/>
            </a:prstGeom>
          </p:spPr>
        </p:pic>
        <p:sp>
          <p:nvSpPr>
            <p:cNvPr id="17" name="正方形/長方形 16"/>
            <p:cNvSpPr/>
            <p:nvPr/>
          </p:nvSpPr>
          <p:spPr>
            <a:xfrm>
              <a:off x="1014358" y="1805732"/>
              <a:ext cx="803425" cy="830997"/>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800" b="0"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ja-JP" altLang="en-US" sz="4800">
                <a:latin typeface="メイリオ" panose="020B0604030504040204" pitchFamily="50" charset="-128"/>
                <a:ea typeface="メイリオ" panose="020B0604030504040204" pitchFamily="50" charset="-128"/>
              </a:endParaRPr>
            </a:p>
          </p:txBody>
        </p:sp>
      </p:grpSp>
      <p:grpSp>
        <p:nvGrpSpPr>
          <p:cNvPr id="19" name="グループ化 18"/>
          <p:cNvGrpSpPr/>
          <p:nvPr/>
        </p:nvGrpSpPr>
        <p:grpSpPr>
          <a:xfrm>
            <a:off x="1043608" y="5185489"/>
            <a:ext cx="803425" cy="830997"/>
            <a:chOff x="1014358" y="1805732"/>
            <a:chExt cx="803425" cy="830997"/>
          </a:xfrm>
        </p:grpSpPr>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5578" y="1857524"/>
              <a:ext cx="466102" cy="451080"/>
            </a:xfrm>
            <a:prstGeom prst="rect">
              <a:avLst/>
            </a:prstGeom>
          </p:spPr>
        </p:pic>
        <p:sp>
          <p:nvSpPr>
            <p:cNvPr id="21" name="正方形/長方形 20"/>
            <p:cNvSpPr/>
            <p:nvPr/>
          </p:nvSpPr>
          <p:spPr>
            <a:xfrm>
              <a:off x="1014358" y="1805732"/>
              <a:ext cx="803425" cy="830997"/>
            </a:xfrm>
            <a:prstGeom prst="rect">
              <a:avLst/>
            </a:prstGeom>
          </p:spPr>
          <p:txBody>
            <a:bodyPr wrap="none">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4800" b="0"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ja-JP" altLang="en-US" sz="4800">
                <a:latin typeface="メイリオ" panose="020B0604030504040204" pitchFamily="50" charset="-128"/>
                <a:ea typeface="メイリオ" panose="020B0604030504040204" pitchFamily="50" charset="-128"/>
              </a:endParaRPr>
            </a:p>
          </p:txBody>
        </p:sp>
      </p:grpSp>
      <p:cxnSp>
        <p:nvCxnSpPr>
          <p:cNvPr id="14" name="直線コネクタ 13"/>
          <p:cNvCxnSpPr/>
          <p:nvPr/>
        </p:nvCxnSpPr>
        <p:spPr>
          <a:xfrm>
            <a:off x="1187624" y="4945858"/>
            <a:ext cx="6912768" cy="0"/>
          </a:xfrm>
          <a:prstGeom prst="line">
            <a:avLst/>
          </a:prstGeom>
          <a:ln w="57150" cap="sq">
            <a:solidFill>
              <a:schemeClr val="bg1">
                <a:lumMod val="85000"/>
              </a:schemeClr>
            </a:solidFill>
            <a:prstDash val="sysDash"/>
            <a:beve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712492" y="624476"/>
            <a:ext cx="3672408" cy="923330"/>
          </a:xfrm>
          <a:prstGeom prst="rect">
            <a:avLst/>
          </a:prstGeom>
          <a:noFill/>
          <a:effectLst/>
        </p:spPr>
        <p:txBody>
          <a:bodyPr wrap="square" rtlCol="0">
            <a:spAutoFit/>
          </a:bodyPr>
          <a:lstStyle>
            <a:defPPr>
              <a:defRPr lang="ja-JP"/>
            </a:defPPr>
            <a:lvl1pPr marL="0" algn="ctr" defTabSz="914400" rtl="0" eaLnBrk="1" latinLnBrk="0" hangingPunct="1">
              <a:defRPr kumimoji="1" sz="4800" b="1" kern="1200">
                <a:solidFill>
                  <a:srgbClr val="669900"/>
                </a:solidFill>
                <a:latin typeface="メイリオ" panose="020B0604030504040204" pitchFamily="50" charset="-128"/>
                <a:ea typeface="メイリオ" panose="020B0604030504040204" pitchFamily="50" charset="-128"/>
                <a:cs typeface="+mn-cs"/>
              </a:defRPr>
            </a:lvl1pPr>
          </a:lstStyle>
          <a:p>
            <a:pPr marL="0" algn="ctr" defTabSz="914400">
              <a:buNone/>
              <a:defRPr kumimoji="1" sz="4800" b="1" i="0" normalizeH="0" noProof="0">
                <a:solidFill>
                  <a:srgbClr val="669900"/>
                </a:solidFill>
                <a:uLnTx/>
                <a:uFillTx/>
                <a:latin typeface="メイリオ" panose="020B0604030504040204" pitchFamily="50" charset="-128"/>
                <a:ea typeface="メイリオ" panose="020B0604030504040204" pitchFamily="50" charset="-128"/>
                <a:cs typeface="+mn-cs"/>
              </a:defRPr>
            </a:pPr>
            <a:r>
              <a:rPr kumimoji="1" lang="ja-JP" altLang="en-US" sz="5400" b="1" i="0" normalizeH="0" noProof="0">
                <a:solidFill>
                  <a:srgbClr val="C30D23"/>
                </a:solidFill>
                <a:uLnTx/>
                <a:uFillTx/>
                <a:latin typeface="メイリオ" panose="020B0604030504040204" pitchFamily="50" charset="-128"/>
                <a:ea typeface="メイリオ" panose="020B0604030504040204" pitchFamily="50" charset="-128"/>
                <a:cs typeface="+mn-cs"/>
              </a:rPr>
              <a:t>振り返り</a:t>
            </a:r>
          </a:p>
        </p:txBody>
      </p:sp>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07603" y="1365977"/>
            <a:ext cx="2834282" cy="201896"/>
          </a:xfrm>
          <a:prstGeom prst="rect">
            <a:avLst/>
          </a:prstGeom>
        </p:spPr>
      </p:pic>
      <p:sp>
        <p:nvSpPr>
          <p:cNvPr id="23" name="正方形/長方形 22">
            <a:extLst>
              <a:ext uri="{FF2B5EF4-FFF2-40B4-BE49-F238E27FC236}">
                <a16:creationId xmlns:a16="http://schemas.microsoft.com/office/drawing/2014/main" id="{1919E378-BF39-4F25-81F7-733C37D1ED27}"/>
              </a:ext>
            </a:extLst>
          </p:cNvPr>
          <p:cNvSpPr/>
          <p:nvPr/>
        </p:nvSpPr>
        <p:spPr>
          <a:xfrm>
            <a:off x="8275010" y="6400901"/>
            <a:ext cx="638711"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en-US" altLang="ja-JP" sz="1800" b="1" i="0" kern="1200" normalizeH="0" noProof="0">
                <a:solidFill>
                  <a:schemeClr val="tx1"/>
                </a:solidFill>
                <a:uLnTx/>
                <a:uFillTx/>
                <a:latin typeface="メイリオ" panose="020B0604030504040204" pitchFamily="50" charset="-128"/>
                <a:ea typeface="メイリオ" panose="020B0604030504040204" pitchFamily="50" charset="-128"/>
              </a:rPr>
              <a:t>13</a:t>
            </a:r>
            <a:endParaRPr kumimoji="1" lang="ja-JP" altLang="en-US" b="1">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70746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38798" y="1196752"/>
            <a:ext cx="7704856" cy="4452501"/>
          </a:xfrm>
          <a:prstGeom prst="rect">
            <a:avLst/>
          </a:prstGeom>
          <a:noFill/>
        </p:spPr>
        <p:txBody>
          <a:bodyPr wrap="square" rtlCol="0">
            <a:spAutoFit/>
          </a:bodyPr>
          <a:lstStyle>
            <a:defPPr>
              <a:defRPr lang="ja-JP"/>
            </a:defPPr>
            <a:lvl1pPr marL="0" algn="ctr" defTabSz="914400" rtl="0" eaLnBrk="1" latinLnBrk="0" hangingPunct="1">
              <a:lnSpc>
                <a:spcPts val="8500"/>
              </a:lnSpc>
              <a:defRPr kumimoji="1" sz="6500" b="1"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algn="ctr" defTabSz="914400">
              <a:lnSpc>
                <a:spcPts val="8500"/>
              </a:lnSpc>
              <a:buNone/>
              <a:defRPr kumimoji="1" sz="65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defRPr>
            </a:pPr>
            <a:r>
              <a:rPr kumimoji="1" lang="ja-JP" altLang="en-US"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t>がんに</a:t>
            </a:r>
            <a:endParaRPr lang="en-US" altLang="ja-JP" sz="6200"/>
          </a:p>
          <a:p>
            <a:pPr marL="0" algn="ctr" defTabSz="914400">
              <a:lnSpc>
                <a:spcPts val="8500"/>
              </a:lnSpc>
              <a:buNone/>
              <a:defRPr kumimoji="1" sz="65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defRPr>
            </a:pPr>
            <a:r>
              <a:rPr kumimoji="1" lang="ja-JP" altLang="en-US"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t>ならないために</a:t>
            </a:r>
            <a:br>
              <a:rPr kumimoji="1" lang="en-US" altLang="ja-JP"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t>できることは</a:t>
            </a:r>
            <a:br>
              <a:rPr kumimoji="1" lang="en-US" altLang="ja-JP"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6200" b="1" i="0" normalizeH="0" noProof="0">
                <a:solidFill>
                  <a:srgbClr val="404040"/>
                </a:solidFill>
                <a:uLnTx/>
                <a:uFillTx/>
                <a:latin typeface="メイリオ" panose="020B0604030504040204" pitchFamily="50" charset="-128"/>
                <a:ea typeface="メイリオ" panose="020B0604030504040204" pitchFamily="50" charset="-128"/>
                <a:cs typeface="メイリオ" panose="020B0604030504040204" pitchFamily="50" charset="-128"/>
              </a:rPr>
              <a:t>何だろう</a:t>
            </a:r>
          </a:p>
        </p:txBody>
      </p:sp>
      <p:sp>
        <p:nvSpPr>
          <p:cNvPr id="3" name="正方形/長方形 2">
            <a:extLst>
              <a:ext uri="{FF2B5EF4-FFF2-40B4-BE49-F238E27FC236}">
                <a16:creationId xmlns:a16="http://schemas.microsoft.com/office/drawing/2014/main" id="{15EF6B03-CE4C-409E-8420-217BC7B1EAA7}"/>
              </a:ext>
            </a:extLst>
          </p:cNvPr>
          <p:cNvSpPr/>
          <p:nvPr/>
        </p:nvSpPr>
        <p:spPr>
          <a:xfrm>
            <a:off x="8675414" y="6440760"/>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２</a:t>
            </a:r>
            <a:endParaRPr kumimoji="1" lang="ja-JP" altLang="en-US" b="1">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915227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E2A5C9CC-111B-484E-A058-68EB7BCC00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49" y="1815279"/>
            <a:ext cx="8572500" cy="4543425"/>
          </a:xfrm>
          <a:prstGeom prst="rect">
            <a:avLst/>
          </a:prstGeom>
        </p:spPr>
      </p:pic>
      <p:sp>
        <p:nvSpPr>
          <p:cNvPr id="34" name="テキスト ボックス 33"/>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prstClr val="white"/>
                </a:solidFill>
                <a:uLnTx/>
                <a:uFillTx/>
                <a:latin typeface="+mn-lt"/>
                <a:ea typeface="+mn-ea"/>
                <a:cs typeface="+mn-cs"/>
              </a:rPr>
              <a:t>がんの原因</a:t>
            </a:r>
          </a:p>
        </p:txBody>
      </p:sp>
      <p:sp>
        <p:nvSpPr>
          <p:cNvPr id="11" name="テキスト ボックス 10"/>
          <p:cNvSpPr txBox="1"/>
          <p:nvPr/>
        </p:nvSpPr>
        <p:spPr>
          <a:xfrm>
            <a:off x="2520710" y="1108264"/>
            <a:ext cx="4102579" cy="630110"/>
          </a:xfrm>
          <a:prstGeom prst="roundRect">
            <a:avLst>
              <a:gd name="adj" fmla="val 50000"/>
            </a:avLst>
          </a:prstGeom>
          <a:solidFill>
            <a:srgbClr val="075D11"/>
          </a:solidFill>
          <a:ln>
            <a:noFill/>
          </a:ln>
        </p:spPr>
        <p:txBody>
          <a:bodyPr wrap="square" lIns="0" tIns="0" rIns="0" rtlCol="0">
            <a:no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3600" b="1" i="0" spc="300" normalizeH="0" noProof="0">
                <a:solidFill>
                  <a:schemeClr val="bg1"/>
                </a:solidFill>
                <a:uLnTx/>
                <a:uFillTx/>
                <a:latin typeface="+mn-ea"/>
                <a:cs typeface="メイリオ" panose="020B0604030504040204" pitchFamily="50" charset="-128"/>
              </a:rPr>
              <a:t>男性</a:t>
            </a:r>
            <a:r>
              <a:rPr kumimoji="1" lang="ja-JP" altLang="en-US" sz="3000" b="1" i="0" spc="300" normalizeH="0" noProof="0">
                <a:solidFill>
                  <a:schemeClr val="bg1"/>
                </a:solidFill>
                <a:uLnTx/>
                <a:uFillTx/>
                <a:latin typeface="+mn-ea"/>
                <a:cs typeface="メイリオ" panose="020B0604030504040204" pitchFamily="50" charset="-128"/>
              </a:rPr>
              <a:t>の場合</a:t>
            </a:r>
          </a:p>
        </p:txBody>
      </p:sp>
      <p:sp>
        <p:nvSpPr>
          <p:cNvPr id="9" name="テキスト ボックス 8"/>
          <p:cNvSpPr txBox="1"/>
          <p:nvPr/>
        </p:nvSpPr>
        <p:spPr>
          <a:xfrm>
            <a:off x="374689" y="6358704"/>
            <a:ext cx="8134943" cy="577081"/>
          </a:xfrm>
          <a:prstGeom prst="rect">
            <a:avLst/>
          </a:prstGeom>
          <a:noFill/>
        </p:spPr>
        <p:txBody>
          <a:bodyPr wrap="square" rtlCol="0">
            <a:spAutoFit/>
          </a:bodyPr>
          <a:lstStyle>
            <a:defPPr>
              <a:defRPr lang="ja-JP"/>
            </a:defPPr>
          </a:lstStyle>
          <a:p>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（「科学的根拠に基づくがんリスク評価とがん予防ガイドライン提言に関する研究（</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Inoue</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 </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M. et al.: Ann Oncol</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 </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2012; 23(5): 1362-9</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）」を基に国立がん研究センターがん情報サービスが作成）</a:t>
            </a:r>
            <a:endParaRPr lang="ja-JP" alt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40CF5FFF-0218-403A-B98C-3F7A883654D1}"/>
              </a:ext>
            </a:extLst>
          </p:cNvPr>
          <p:cNvSpPr/>
          <p:nvPr/>
        </p:nvSpPr>
        <p:spPr>
          <a:xfrm>
            <a:off x="8479519" y="6438697"/>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mn-lt"/>
                <a:ea typeface="+mn-ea"/>
                <a:cs typeface="+mn-cs"/>
              </a:rPr>
              <a:t>３</a:t>
            </a:r>
            <a:endParaRPr kumimoji="1" lang="ja-JP" altLang="en-US" b="1">
              <a:solidFill>
                <a:schemeClr val="tx1"/>
              </a:solidFill>
            </a:endParaRPr>
          </a:p>
        </p:txBody>
      </p:sp>
    </p:spTree>
    <p:extLst>
      <p:ext uri="{BB962C8B-B14F-4D97-AF65-F5344CB8AC3E}">
        <p14:creationId xmlns:p14="http://schemas.microsoft.com/office/powerpoint/2010/main" val="375734778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325488" y="197266"/>
            <a:ext cx="8493024" cy="707886"/>
          </a:xfrm>
          <a:prstGeom prst="rect">
            <a:avLst/>
          </a:prstGeom>
          <a:noFill/>
          <a:effectLst/>
        </p:spPr>
        <p:txBody>
          <a:bodyPr wrap="square" rtlCol="0">
            <a:spAutoFit/>
          </a:bodyPr>
          <a:lstStyle>
            <a:defPPr>
              <a:defRPr lang="ja-JP"/>
            </a:defPPr>
            <a:lvl1pPr marL="0" algn="ctr" defTabSz="914400" rtl="0" eaLnBrk="1" latinLnBrk="0" hangingPunct="1">
              <a:defRPr kumimoji="1" sz="3900" b="1" kern="1200">
                <a:solidFill>
                  <a:schemeClr val="bg1"/>
                </a:solidFill>
                <a:effectLst>
                  <a:outerShdw blurRad="38100" dist="38100" dir="2700000" algn="tl">
                    <a:srgbClr val="000000">
                      <a:alpha val="43137"/>
                    </a:srgbClr>
                  </a:outerShdw>
                </a:effectLst>
                <a:latin typeface="+mn-lt"/>
                <a:ea typeface="+mn-ea"/>
                <a:cs typeface="+mn-cs"/>
              </a:defRPr>
            </a:lvl1pPr>
          </a:lstStyle>
          <a:p>
            <a:pPr marL="0" algn="ctr" defTabSz="914400">
              <a:buNone/>
              <a:defRPr kumimoji="1" sz="3900" b="1" i="0" normalizeH="0" noProof="0">
                <a:solidFill>
                  <a:srgbClr val="FFFFFF"/>
                </a:solidFill>
                <a:uLnTx/>
                <a:uFillTx/>
                <a:latin typeface="+mn-lt"/>
                <a:ea typeface="+mn-ea"/>
                <a:cs typeface="+mn-cs"/>
              </a:defRPr>
            </a:pPr>
            <a:r>
              <a:rPr kumimoji="1" lang="ja-JP" altLang="en-US" sz="3900" b="1" i="0" normalizeH="0" noProof="0">
                <a:solidFill>
                  <a:prstClr val="white"/>
                </a:solidFill>
                <a:uLnTx/>
                <a:uFillTx/>
                <a:latin typeface="+mn-lt"/>
                <a:ea typeface="+mn-ea"/>
                <a:cs typeface="+mn-cs"/>
              </a:rPr>
              <a:t>がんの原因</a:t>
            </a:r>
          </a:p>
        </p:txBody>
      </p:sp>
      <p:sp>
        <p:nvSpPr>
          <p:cNvPr id="12" name="テキスト ボックス 11"/>
          <p:cNvSpPr txBox="1"/>
          <p:nvPr/>
        </p:nvSpPr>
        <p:spPr>
          <a:xfrm>
            <a:off x="2520710" y="1093516"/>
            <a:ext cx="4102579" cy="630110"/>
          </a:xfrm>
          <a:prstGeom prst="roundRect">
            <a:avLst>
              <a:gd name="adj" fmla="val 50000"/>
            </a:avLst>
          </a:prstGeom>
          <a:solidFill>
            <a:srgbClr val="0CA41E"/>
          </a:solidFill>
          <a:ln>
            <a:noFill/>
          </a:ln>
        </p:spPr>
        <p:txBody>
          <a:bodyPr wrap="square" lIns="0" tIns="0" rIns="0" bIns="46800" rtlCol="0">
            <a:no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3600" b="1" i="0" spc="300" normalizeH="0" noProof="0">
                <a:solidFill>
                  <a:schemeClr val="bg1"/>
                </a:solidFill>
                <a:uLnTx/>
                <a:uFillTx/>
                <a:latin typeface="+mn-ea"/>
                <a:cs typeface="メイリオ" panose="020B0604030504040204" pitchFamily="50" charset="-128"/>
              </a:rPr>
              <a:t>女性</a:t>
            </a:r>
            <a:r>
              <a:rPr kumimoji="1" lang="ja-JP" altLang="en-US" sz="3000" b="1" i="0" spc="300" normalizeH="0" noProof="0">
                <a:solidFill>
                  <a:schemeClr val="bg1"/>
                </a:solidFill>
                <a:uLnTx/>
                <a:uFillTx/>
                <a:latin typeface="+mn-ea"/>
                <a:cs typeface="メイリオ" panose="020B0604030504040204" pitchFamily="50" charset="-128"/>
              </a:rPr>
              <a:t>の場合</a:t>
            </a:r>
          </a:p>
        </p:txBody>
      </p:sp>
      <p:sp>
        <p:nvSpPr>
          <p:cNvPr id="11" name="正方形/長方形 10">
            <a:extLst>
              <a:ext uri="{FF2B5EF4-FFF2-40B4-BE49-F238E27FC236}">
                <a16:creationId xmlns:a16="http://schemas.microsoft.com/office/drawing/2014/main" id="{1C2126D4-9061-46E1-ABFD-B78531F541B8}"/>
              </a:ext>
            </a:extLst>
          </p:cNvPr>
          <p:cNvSpPr/>
          <p:nvPr/>
        </p:nvSpPr>
        <p:spPr>
          <a:xfrm>
            <a:off x="8462119" y="6409622"/>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mn-lt"/>
                <a:ea typeface="+mn-ea"/>
                <a:cs typeface="+mn-cs"/>
              </a:rPr>
              <a:t>４</a:t>
            </a:r>
          </a:p>
        </p:txBody>
      </p:sp>
      <p:sp>
        <p:nvSpPr>
          <p:cNvPr id="9" name="テキスト ボックス 8">
            <a:extLst>
              <a:ext uri="{FF2B5EF4-FFF2-40B4-BE49-F238E27FC236}">
                <a16:creationId xmlns:a16="http://schemas.microsoft.com/office/drawing/2014/main" id="{E860554D-C01F-429E-9E7F-A98E257047C3}"/>
              </a:ext>
            </a:extLst>
          </p:cNvPr>
          <p:cNvSpPr txBox="1"/>
          <p:nvPr/>
        </p:nvSpPr>
        <p:spPr>
          <a:xfrm>
            <a:off x="390947" y="6372193"/>
            <a:ext cx="8134943" cy="577081"/>
          </a:xfrm>
          <a:prstGeom prst="rect">
            <a:avLst/>
          </a:prstGeom>
          <a:noFill/>
        </p:spPr>
        <p:txBody>
          <a:bodyPr wrap="square" rtlCol="0">
            <a:spAutoFit/>
          </a:bodyPr>
          <a:lstStyle>
            <a:defPPr>
              <a:defRPr lang="ja-JP"/>
            </a:defPPr>
          </a:lstStyle>
          <a:p>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（「科学的根拠に基づくがんリスク評価とがん予防ガイドライン提言に関する研究（</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Inoue</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 </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M. et al.: Ann Oncol</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 </a:t>
            </a:r>
            <a:r>
              <a:rPr kumimoji="1" lang="en-US" altLang="ja-JP" sz="1050" kern="1200" dirty="0">
                <a:solidFill>
                  <a:srgbClr val="595959"/>
                </a:solidFill>
                <a:effectLst/>
                <a:latin typeface="メイリオ" panose="020B0604030504040204" pitchFamily="50" charset="-128"/>
                <a:ea typeface="ＭＳ Ｐゴシック" panose="020B0600070205080204" pitchFamily="50" charset="-128"/>
                <a:cs typeface="Arial" panose="020B0604020202020204" pitchFamily="34" charset="0"/>
              </a:rPr>
              <a:t>2012; 23(5): 1362-9</a:t>
            </a:r>
            <a:r>
              <a:rPr kumimoji="1" lang="ja-JP" altLang="ja-JP" sz="1050" kern="1200" dirty="0">
                <a:solidFill>
                  <a:srgbClr val="595959"/>
                </a:solidFill>
                <a:effectLst/>
                <a:latin typeface="ＭＳ Ｐゴシック" panose="020B0600070205080204" pitchFamily="50" charset="-128"/>
                <a:ea typeface="メイリオ" panose="020B0604030504040204" pitchFamily="50" charset="-128"/>
                <a:cs typeface="Arial" panose="020B0604020202020204" pitchFamily="34" charset="0"/>
              </a:rPr>
              <a:t>）」を基に国立がん研究センターがん情報サービスが作成）</a:t>
            </a:r>
            <a:endParaRPr lang="ja-JP" alt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just"/>
            <a:r>
              <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7" name="図 6">
            <a:extLst>
              <a:ext uri="{FF2B5EF4-FFF2-40B4-BE49-F238E27FC236}">
                <a16:creationId xmlns:a16="http://schemas.microsoft.com/office/drawing/2014/main" id="{30924BC1-E4AA-46CD-990A-FED550CDD7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625" y="1746855"/>
            <a:ext cx="8610170" cy="4676967"/>
          </a:xfrm>
          <a:prstGeom prst="rect">
            <a:avLst/>
          </a:prstGeom>
        </p:spPr>
      </p:pic>
    </p:spTree>
    <p:extLst>
      <p:ext uri="{BB962C8B-B14F-4D97-AF65-F5344CB8AC3E}">
        <p14:creationId xmlns:p14="http://schemas.microsoft.com/office/powerpoint/2010/main" val="40365424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825556" y="4950057"/>
            <a:ext cx="7511855" cy="1729463"/>
          </a:xfrm>
          <a:prstGeom prst="roundRect">
            <a:avLst>
              <a:gd name="adj" fmla="val 14464"/>
            </a:avLst>
          </a:prstGeom>
          <a:solidFill>
            <a:srgbClr val="FF9900"/>
          </a:solidFill>
        </p:spPr>
        <p:txBody>
          <a:bodyPr wrap="square" tIns="180000" rtlCol="0">
            <a:noAutofit/>
          </a:bodyPr>
          <a:lstStyle>
            <a:defPPr>
              <a:defRPr lang="ja-JP"/>
            </a:defPPr>
            <a:lvl1pPr marL="0" algn="ctr" defTabSz="914400" rtl="0" eaLnBrk="1" latinLnBrk="0" hangingPunct="1">
              <a:defRPr kumimoji="1" sz="4400" b="1" kern="1200">
                <a:solidFill>
                  <a:schemeClr val="bg1"/>
                </a:solidFill>
                <a:effectLst>
                  <a:outerShdw blurRad="38100" dist="38100" dir="2700000" algn="tl">
                    <a:srgbClr val="000000">
                      <a:alpha val="43137"/>
                    </a:srgbClr>
                  </a:outerShdw>
                </a:effectLst>
                <a:latin typeface="+mn-ea"/>
                <a:ea typeface="+mn-ea"/>
                <a:cs typeface="メイリオ" panose="020B0604030504040204" pitchFamily="50" charset="-128"/>
              </a:defRPr>
            </a:lvl1pPr>
          </a:lstStyle>
          <a:p>
            <a:pPr marL="0" algn="ctr" defTabSz="914400">
              <a:buNone/>
              <a:defRPr kumimoji="1" sz="4400" b="1" i="0" normalizeH="0" noProof="0">
                <a:solidFill>
                  <a:srgbClr val="FFFFFF"/>
                </a:solidFill>
                <a:uLnTx/>
                <a:uFillTx/>
                <a:latin typeface="+mn-ea"/>
                <a:ea typeface="+mn-ea"/>
                <a:cs typeface="メイリオ" panose="020B0604030504040204" pitchFamily="50" charset="-128"/>
              </a:defRPr>
            </a:pPr>
            <a:r>
              <a:rPr kumimoji="1" lang="ja-JP" altLang="en-US" sz="4400" b="1" i="0" normalizeH="0" noProof="0">
                <a:solidFill>
                  <a:srgbClr val="FFFFFF"/>
                </a:solidFill>
                <a:uLnTx/>
                <a:uFillTx/>
                <a:latin typeface="メイリオ" panose="020B0604030504040204" pitchFamily="50" charset="-128"/>
                <a:ea typeface="メイリオ" panose="020B0604030504040204" pitchFamily="50" charset="-128"/>
              </a:rPr>
              <a:t>生活習慣は自分で</a:t>
            </a:r>
            <a:br>
              <a:rPr kumimoji="1" lang="en-US" altLang="ja-JP" sz="4400" b="1" i="0" normalizeH="0" noProof="0">
                <a:solidFill>
                  <a:srgbClr val="FFFFFF"/>
                </a:solidFill>
                <a:uLnTx/>
                <a:uFillTx/>
                <a:latin typeface="メイリオ" panose="020B0604030504040204" pitchFamily="50" charset="-128"/>
                <a:ea typeface="メイリオ" panose="020B0604030504040204" pitchFamily="50" charset="-128"/>
              </a:rPr>
            </a:br>
            <a:r>
              <a:rPr kumimoji="1" lang="ja-JP" altLang="en-US" sz="4400" b="1" i="0" normalizeH="0" noProof="0">
                <a:solidFill>
                  <a:srgbClr val="FFFFFF"/>
                </a:solidFill>
                <a:uLnTx/>
                <a:uFillTx/>
                <a:latin typeface="メイリオ" panose="020B0604030504040204" pitchFamily="50" charset="-128"/>
                <a:ea typeface="メイリオ" panose="020B0604030504040204" pitchFamily="50" charset="-128"/>
              </a:rPr>
              <a:t>気をつけることができる</a:t>
            </a:r>
          </a:p>
        </p:txBody>
      </p:sp>
      <p:sp>
        <p:nvSpPr>
          <p:cNvPr id="16" name="テキスト ボックス 15"/>
          <p:cNvSpPr txBox="1"/>
          <p:nvPr/>
        </p:nvSpPr>
        <p:spPr>
          <a:xfrm>
            <a:off x="0" y="178480"/>
            <a:ext cx="9144000" cy="769441"/>
          </a:xfrm>
          <a:prstGeom prst="rect">
            <a:avLst/>
          </a:prstGeom>
          <a:noFill/>
          <a:effectLst/>
        </p:spPr>
        <p:txBody>
          <a:bodyPr wrap="square" rtlCol="0">
            <a:spAutoFit/>
          </a:bodyPr>
          <a:lstStyle>
            <a:defPPr>
              <a:defRPr lang="ja-JP"/>
            </a:defPPr>
            <a:lvl1pPr marL="0" algn="ctr" defTabSz="914400" rtl="0" eaLnBrk="1" latinLnBrk="0" hangingPunct="1">
              <a:defRPr kumimoji="1" sz="48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n-cs"/>
              </a:defRPr>
            </a:lvl1pPr>
          </a:lstStyle>
          <a:p>
            <a:pPr marL="0" algn="ctr" defTabSz="914400">
              <a:buNone/>
              <a:defRPr kumimoji="1" sz="4800" b="1" i="0" normalizeH="0" noProof="0">
                <a:solidFill>
                  <a:srgbClr val="FFFFFF"/>
                </a:solidFill>
                <a:uLnTx/>
                <a:uFillTx/>
                <a:latin typeface="メイリオ" panose="020B0604030504040204" pitchFamily="50" charset="-128"/>
                <a:ea typeface="メイリオ" panose="020B0604030504040204" pitchFamily="50" charset="-128"/>
                <a:cs typeface="+mn-cs"/>
              </a:defRPr>
            </a:pPr>
            <a:r>
              <a:rPr kumimoji="1" lang="ja-JP" altLang="en-US" sz="4400" b="1" i="0" normalizeH="0" noProof="0">
                <a:solidFill>
                  <a:srgbClr val="FFFFFF"/>
                </a:solidFill>
                <a:uLnTx/>
                <a:uFillTx/>
                <a:latin typeface="メイリオ" panose="020B0604030504040204" pitchFamily="50" charset="-128"/>
                <a:ea typeface="メイリオ" panose="020B0604030504040204" pitchFamily="50" charset="-128"/>
                <a:cs typeface="+mn-cs"/>
              </a:rPr>
              <a:t>主ながんの原因</a:t>
            </a:r>
          </a:p>
        </p:txBody>
      </p:sp>
      <p:sp>
        <p:nvSpPr>
          <p:cNvPr id="23" name="正方形/長方形 22">
            <a:extLst>
              <a:ext uri="{FF2B5EF4-FFF2-40B4-BE49-F238E27FC236}">
                <a16:creationId xmlns:a16="http://schemas.microsoft.com/office/drawing/2014/main" id="{C5DC4F66-55CA-4764-9EF5-836F96D50D94}"/>
              </a:ext>
            </a:extLst>
          </p:cNvPr>
          <p:cNvSpPr/>
          <p:nvPr/>
        </p:nvSpPr>
        <p:spPr>
          <a:xfrm>
            <a:off x="8476867" y="6439118"/>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５</a:t>
            </a:r>
          </a:p>
        </p:txBody>
      </p:sp>
      <p:sp>
        <p:nvSpPr>
          <p:cNvPr id="41" name="テキスト ボックス 40">
            <a:extLst>
              <a:ext uri="{FF2B5EF4-FFF2-40B4-BE49-F238E27FC236}">
                <a16:creationId xmlns:a16="http://schemas.microsoft.com/office/drawing/2014/main" id="{9E5EEF26-CE11-4C92-B04B-C9D4873FA3BF}"/>
              </a:ext>
            </a:extLst>
          </p:cNvPr>
          <p:cNvSpPr txBox="1"/>
          <p:nvPr/>
        </p:nvSpPr>
        <p:spPr>
          <a:xfrm>
            <a:off x="1043608" y="1149033"/>
            <a:ext cx="7511855" cy="1606811"/>
          </a:xfrm>
          <a:custGeom>
            <a:avLst/>
            <a:gdLst>
              <a:gd name="connsiteX0" fmla="*/ 0 w 6772842"/>
              <a:gd name="connsiteY0" fmla="*/ 0 h 1622507"/>
              <a:gd name="connsiteX1" fmla="*/ 3950825 w 6772842"/>
              <a:gd name="connsiteY1" fmla="*/ 0 h 1622507"/>
              <a:gd name="connsiteX2" fmla="*/ 3950825 w 6772842"/>
              <a:gd name="connsiteY2" fmla="*/ 0 h 1622507"/>
              <a:gd name="connsiteX3" fmla="*/ 5644035 w 6772842"/>
              <a:gd name="connsiteY3" fmla="*/ 0 h 1622507"/>
              <a:gd name="connsiteX4" fmla="*/ 6772842 w 6772842"/>
              <a:gd name="connsiteY4" fmla="*/ 0 h 1622507"/>
              <a:gd name="connsiteX5" fmla="*/ 6772842 w 6772842"/>
              <a:gd name="connsiteY5" fmla="*/ 632170 h 1622507"/>
              <a:gd name="connsiteX6" fmla="*/ 6772842 w 6772842"/>
              <a:gd name="connsiteY6" fmla="*/ 632170 h 1622507"/>
              <a:gd name="connsiteX7" fmla="*/ 6772842 w 6772842"/>
              <a:gd name="connsiteY7" fmla="*/ 903100 h 1622507"/>
              <a:gd name="connsiteX8" fmla="*/ 6772842 w 6772842"/>
              <a:gd name="connsiteY8" fmla="*/ 1083720 h 1622507"/>
              <a:gd name="connsiteX9" fmla="*/ 4805835 w 6772842"/>
              <a:gd name="connsiteY9" fmla="*/ 1083720 h 1622507"/>
              <a:gd name="connsiteX10" fmla="*/ 4001302 w 6772842"/>
              <a:gd name="connsiteY10" fmla="*/ 1622507 h 1622507"/>
              <a:gd name="connsiteX11" fmla="*/ 3950825 w 6772842"/>
              <a:gd name="connsiteY11" fmla="*/ 1083720 h 1622507"/>
              <a:gd name="connsiteX12" fmla="*/ 0 w 6772842"/>
              <a:gd name="connsiteY12" fmla="*/ 1083720 h 1622507"/>
              <a:gd name="connsiteX13" fmla="*/ 0 w 6772842"/>
              <a:gd name="connsiteY13" fmla="*/ 903100 h 1622507"/>
              <a:gd name="connsiteX14" fmla="*/ 0 w 6772842"/>
              <a:gd name="connsiteY14" fmla="*/ 632170 h 1622507"/>
              <a:gd name="connsiteX15" fmla="*/ 0 w 6772842"/>
              <a:gd name="connsiteY15" fmla="*/ 632170 h 1622507"/>
              <a:gd name="connsiteX16" fmla="*/ 0 w 6772842"/>
              <a:gd name="connsiteY16" fmla="*/ 0 h 1622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72841" h="1622507">
                <a:moveTo>
                  <a:pt x="0" y="0"/>
                </a:moveTo>
                <a:lnTo>
                  <a:pt x="3950825" y="0"/>
                </a:lnTo>
                <a:lnTo>
                  <a:pt x="3950825" y="0"/>
                </a:lnTo>
                <a:lnTo>
                  <a:pt x="5644035" y="0"/>
                </a:lnTo>
                <a:lnTo>
                  <a:pt x="6772842" y="0"/>
                </a:lnTo>
                <a:lnTo>
                  <a:pt x="6772842" y="632170"/>
                </a:lnTo>
                <a:lnTo>
                  <a:pt x="6772842" y="632170"/>
                </a:lnTo>
                <a:lnTo>
                  <a:pt x="6772842" y="903100"/>
                </a:lnTo>
                <a:lnTo>
                  <a:pt x="6772842" y="1083720"/>
                </a:lnTo>
                <a:lnTo>
                  <a:pt x="4805835" y="1083720"/>
                </a:lnTo>
                <a:lnTo>
                  <a:pt x="4001302" y="1622507"/>
                </a:lnTo>
                <a:lnTo>
                  <a:pt x="3950825" y="1083720"/>
                </a:lnTo>
                <a:lnTo>
                  <a:pt x="0" y="1083720"/>
                </a:lnTo>
                <a:lnTo>
                  <a:pt x="0" y="903100"/>
                </a:lnTo>
                <a:lnTo>
                  <a:pt x="0" y="632170"/>
                </a:lnTo>
                <a:lnTo>
                  <a:pt x="0" y="632170"/>
                </a:lnTo>
                <a:lnTo>
                  <a:pt x="0" y="0"/>
                </a:lnTo>
                <a:close/>
              </a:path>
            </a:pathLst>
          </a:custGeom>
          <a:solidFill>
            <a:schemeClr val="bg1"/>
          </a:solidFill>
          <a:ln w="38100">
            <a:solidFill>
              <a:srgbClr val="FF9900"/>
            </a:solidFill>
          </a:ln>
          <a:effectLst>
            <a:outerShdw blurRad="50800" dist="38100" dir="2700000" algn="tl" rotWithShape="0">
              <a:prstClr val="black">
                <a:alpha val="40000"/>
              </a:prstClr>
            </a:outerShdw>
          </a:effectLst>
        </p:spPr>
        <p:txBody>
          <a:bodyPr wrap="square" lIns="180000" tIns="144000" rtlCol="0" anchor="t" anchorCtr="0">
            <a:no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algn="l">
              <a:defRPr kumimoji="1" sz="4400" b="1" i="0" normalizeH="0" noProof="0">
                <a:uLnTx/>
                <a:uFillTx/>
                <a:latin typeface="+mn-lt"/>
                <a:ea typeface="+mn-ea"/>
                <a:cs typeface="+mn-cs"/>
              </a:defRPr>
            </a:pPr>
            <a:r>
              <a:rPr kumimoji="1" lang="ja-JP" altLang="en-US" sz="2800" b="1" i="0" normalizeH="0" noProof="0" dirty="0">
                <a:solidFill>
                  <a:schemeClr val="tx1">
                    <a:lumMod val="75000"/>
                    <a:lumOff val="25000"/>
                  </a:schemeClr>
                </a:solidFill>
                <a:uLnTx/>
                <a:uFillTx/>
                <a:latin typeface="+mn-lt"/>
                <a:ea typeface="+mn-ea"/>
                <a:cs typeface="+mn-cs"/>
              </a:rPr>
              <a:t>喫煙・受動喫煙・飲酒・食</a:t>
            </a:r>
            <a:r>
              <a:rPr kumimoji="1" lang="ja-JP" altLang="en-US" sz="2800" b="1" i="0" spc="-300" normalizeH="0" noProof="0" dirty="0">
                <a:solidFill>
                  <a:schemeClr val="tx1">
                    <a:lumMod val="75000"/>
                    <a:lumOff val="25000"/>
                  </a:schemeClr>
                </a:solidFill>
                <a:uLnTx/>
                <a:uFillTx/>
                <a:latin typeface="+mn-lt"/>
                <a:ea typeface="+mn-ea"/>
                <a:cs typeface="+mn-cs"/>
              </a:rPr>
              <a:t>事</a:t>
            </a:r>
            <a:r>
              <a:rPr kumimoji="1" lang="ja-JP" altLang="en-US" sz="2800" b="1" i="0" normalizeH="0" noProof="0" dirty="0">
                <a:solidFill>
                  <a:schemeClr val="tx1">
                    <a:lumMod val="75000"/>
                    <a:lumOff val="25000"/>
                  </a:schemeClr>
                </a:solidFill>
                <a:uLnTx/>
                <a:uFillTx/>
                <a:latin typeface="+mn-lt"/>
                <a:ea typeface="+mn-ea"/>
                <a:cs typeface="+mn-cs"/>
              </a:rPr>
              <a:t>（野菜不足、脂肪のとりすぎなど</a:t>
            </a:r>
            <a:r>
              <a:rPr kumimoji="1" lang="ja-JP" altLang="en-US" sz="2800" b="1" i="0" spc="-1500" normalizeH="0" noProof="0" dirty="0">
                <a:solidFill>
                  <a:schemeClr val="tx1">
                    <a:lumMod val="75000"/>
                    <a:lumOff val="25000"/>
                  </a:schemeClr>
                </a:solidFill>
                <a:uLnTx/>
                <a:uFillTx/>
                <a:latin typeface="+mn-lt"/>
                <a:ea typeface="+mn-ea"/>
                <a:cs typeface="+mn-cs"/>
              </a:rPr>
              <a:t>）</a:t>
            </a:r>
            <a:r>
              <a:rPr kumimoji="1" lang="ja-JP" altLang="en-US" sz="2800" b="1" i="0" normalizeH="0" noProof="0" dirty="0">
                <a:solidFill>
                  <a:schemeClr val="tx1">
                    <a:lumMod val="75000"/>
                    <a:lumOff val="25000"/>
                  </a:schemeClr>
                </a:solidFill>
                <a:uLnTx/>
                <a:uFillTx/>
                <a:latin typeface="+mn-lt"/>
                <a:ea typeface="+mn-ea"/>
                <a:cs typeface="+mn-cs"/>
              </a:rPr>
              <a:t>・運動不足など</a:t>
            </a:r>
          </a:p>
        </p:txBody>
      </p:sp>
      <p:grpSp>
        <p:nvGrpSpPr>
          <p:cNvPr id="45" name="グループ化 44">
            <a:extLst>
              <a:ext uri="{FF2B5EF4-FFF2-40B4-BE49-F238E27FC236}">
                <a16:creationId xmlns:a16="http://schemas.microsoft.com/office/drawing/2014/main" id="{95D4F8C3-D05C-44F1-B2CB-92B3BA5840F6}"/>
              </a:ext>
            </a:extLst>
          </p:cNvPr>
          <p:cNvGrpSpPr/>
          <p:nvPr/>
        </p:nvGrpSpPr>
        <p:grpSpPr>
          <a:xfrm>
            <a:off x="3741779" y="2361565"/>
            <a:ext cx="2587119" cy="2557626"/>
            <a:chOff x="3677860" y="1707463"/>
            <a:chExt cx="2915872" cy="2915870"/>
          </a:xfrm>
        </p:grpSpPr>
        <p:sp>
          <p:nvSpPr>
            <p:cNvPr id="46" name="円/楕円 19">
              <a:extLst>
                <a:ext uri="{FF2B5EF4-FFF2-40B4-BE49-F238E27FC236}">
                  <a16:creationId xmlns:a16="http://schemas.microsoft.com/office/drawing/2014/main" id="{94D346CF-A6A8-4E56-A7F9-82BB05E9FEA6}"/>
                </a:ext>
              </a:extLst>
            </p:cNvPr>
            <p:cNvSpPr/>
            <p:nvPr/>
          </p:nvSpPr>
          <p:spPr>
            <a:xfrm>
              <a:off x="3677860" y="1707463"/>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47" name="テキスト ボックス 46">
              <a:extLst>
                <a:ext uri="{FF2B5EF4-FFF2-40B4-BE49-F238E27FC236}">
                  <a16:creationId xmlns:a16="http://schemas.microsoft.com/office/drawing/2014/main" id="{9179F8E0-2EEC-450E-BA3D-A01CCB588E2A}"/>
                </a:ext>
              </a:extLst>
            </p:cNvPr>
            <p:cNvSpPr txBox="1"/>
            <p:nvPr/>
          </p:nvSpPr>
          <p:spPr>
            <a:xfrm>
              <a:off x="3911092" y="2799988"/>
              <a:ext cx="2449408" cy="79496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600" b="1" i="0" normalizeH="0" noProof="0" dirty="0">
                  <a:solidFill>
                    <a:schemeClr val="tx1">
                      <a:lumMod val="75000"/>
                      <a:lumOff val="25000"/>
                    </a:schemeClr>
                  </a:solidFill>
                  <a:uLnTx/>
                  <a:uFillTx/>
                  <a:latin typeface="+mn-lt"/>
                  <a:ea typeface="+mn-ea"/>
                  <a:cs typeface="+mn-cs"/>
                </a:rPr>
                <a:t>生活習慣</a:t>
              </a:r>
            </a:p>
          </p:txBody>
        </p:sp>
      </p:grpSp>
      <p:grpSp>
        <p:nvGrpSpPr>
          <p:cNvPr id="48" name="グループ化 47">
            <a:extLst>
              <a:ext uri="{FF2B5EF4-FFF2-40B4-BE49-F238E27FC236}">
                <a16:creationId xmlns:a16="http://schemas.microsoft.com/office/drawing/2014/main" id="{C9C9215C-7B2C-481B-97FD-A209E100FCB6}"/>
              </a:ext>
            </a:extLst>
          </p:cNvPr>
          <p:cNvGrpSpPr/>
          <p:nvPr/>
        </p:nvGrpSpPr>
        <p:grpSpPr>
          <a:xfrm>
            <a:off x="1016587" y="2465217"/>
            <a:ext cx="2587119" cy="2298403"/>
            <a:chOff x="746302" y="1935088"/>
            <a:chExt cx="2723331" cy="2458690"/>
          </a:xfrm>
        </p:grpSpPr>
        <p:sp>
          <p:nvSpPr>
            <p:cNvPr id="49" name="円/楕円 23">
              <a:extLst>
                <a:ext uri="{FF2B5EF4-FFF2-40B4-BE49-F238E27FC236}">
                  <a16:creationId xmlns:a16="http://schemas.microsoft.com/office/drawing/2014/main" id="{CFAD80CD-ABBB-4BDB-A52A-0699374C8028}"/>
                </a:ext>
              </a:extLst>
            </p:cNvPr>
            <p:cNvSpPr/>
            <p:nvPr/>
          </p:nvSpPr>
          <p:spPr>
            <a:xfrm>
              <a:off x="887993" y="1935088"/>
              <a:ext cx="2507895" cy="245869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50" name="テキスト ボックス 49">
              <a:extLst>
                <a:ext uri="{FF2B5EF4-FFF2-40B4-BE49-F238E27FC236}">
                  <a16:creationId xmlns:a16="http://schemas.microsoft.com/office/drawing/2014/main" id="{42438481-521E-458D-AED4-473790A22E88}"/>
                </a:ext>
              </a:extLst>
            </p:cNvPr>
            <p:cNvSpPr txBox="1"/>
            <p:nvPr/>
          </p:nvSpPr>
          <p:spPr>
            <a:xfrm>
              <a:off x="746302" y="2552389"/>
              <a:ext cx="2723331" cy="1251684"/>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細菌・</a:t>
              </a:r>
              <a:endParaRPr lang="en-US" altLang="ja-JP" sz="32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3200" b="1" i="0" normalizeH="0" noProof="0" dirty="0">
                  <a:solidFill>
                    <a:schemeClr val="tx1">
                      <a:lumMod val="75000"/>
                      <a:lumOff val="25000"/>
                    </a:schemeClr>
                  </a:solidFill>
                  <a:uLnTx/>
                  <a:uFillTx/>
                  <a:latin typeface="+mn-lt"/>
                  <a:ea typeface="+mn-ea"/>
                  <a:cs typeface="+mn-cs"/>
                </a:rPr>
                <a:t>ウイルス</a:t>
              </a:r>
            </a:p>
          </p:txBody>
        </p:sp>
      </p:grpSp>
      <p:grpSp>
        <p:nvGrpSpPr>
          <p:cNvPr id="51" name="グループ化 50">
            <a:extLst>
              <a:ext uri="{FF2B5EF4-FFF2-40B4-BE49-F238E27FC236}">
                <a16:creationId xmlns:a16="http://schemas.microsoft.com/office/drawing/2014/main" id="{EB97F3E5-50AC-476A-AEB5-D1D02256CDEB}"/>
              </a:ext>
            </a:extLst>
          </p:cNvPr>
          <p:cNvGrpSpPr/>
          <p:nvPr/>
        </p:nvGrpSpPr>
        <p:grpSpPr>
          <a:xfrm>
            <a:off x="6537028" y="2817475"/>
            <a:ext cx="1752490" cy="1679856"/>
            <a:chOff x="8264397" y="356574"/>
            <a:chExt cx="2915872" cy="2915870"/>
          </a:xfrm>
        </p:grpSpPr>
        <p:sp>
          <p:nvSpPr>
            <p:cNvPr id="52" name="円/楕円 17">
              <a:extLst>
                <a:ext uri="{FF2B5EF4-FFF2-40B4-BE49-F238E27FC236}">
                  <a16:creationId xmlns:a16="http://schemas.microsoft.com/office/drawing/2014/main" id="{B84398FB-0205-402F-BDF2-6D02400A3083}"/>
                </a:ext>
              </a:extLst>
            </p:cNvPr>
            <p:cNvSpPr/>
            <p:nvPr/>
          </p:nvSpPr>
          <p:spPr>
            <a:xfrm>
              <a:off x="8264397" y="356574"/>
              <a:ext cx="2915872" cy="2915870"/>
            </a:xfrm>
            <a:prstGeom prst="ellipse">
              <a:avLst/>
            </a:prstGeom>
            <a:solidFill>
              <a:srgbClr val="FFE18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
          <p:nvSpPr>
            <p:cNvPr id="53" name="テキスト ボックス 52">
              <a:extLst>
                <a:ext uri="{FF2B5EF4-FFF2-40B4-BE49-F238E27FC236}">
                  <a16:creationId xmlns:a16="http://schemas.microsoft.com/office/drawing/2014/main" id="{39A4D7BB-5E38-4D9F-AFA2-514EB3A7B483}"/>
                </a:ext>
              </a:extLst>
            </p:cNvPr>
            <p:cNvSpPr txBox="1"/>
            <p:nvPr/>
          </p:nvSpPr>
          <p:spPr>
            <a:xfrm>
              <a:off x="8573969" y="1206363"/>
              <a:ext cx="2316073" cy="1442433"/>
            </a:xfrm>
            <a:prstGeom prst="rect">
              <a:avLst/>
            </a:prstGeom>
            <a:noFill/>
          </p:spPr>
          <p:txBody>
            <a:bodyPr wrap="square" rtlCol="0">
              <a:sp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遺伝的</a:t>
              </a:r>
              <a:endParaRPr lang="en-US" altLang="ja-JP" sz="2400" dirty="0">
                <a:solidFill>
                  <a:schemeClr val="tx1">
                    <a:lumMod val="75000"/>
                    <a:lumOff val="25000"/>
                  </a:schemeClr>
                </a:solidFill>
              </a:endParaRPr>
            </a:p>
            <a:p>
              <a:pPr marL="0" algn="ctr" defTabSz="914400">
                <a:buNone/>
                <a:defRPr kumimoji="1" sz="4400" b="1" i="0" normalizeH="0" noProof="0">
                  <a:uLnTx/>
                  <a:uFillTx/>
                  <a:latin typeface="+mn-lt"/>
                  <a:ea typeface="+mn-ea"/>
                  <a:cs typeface="+mn-cs"/>
                </a:defRPr>
              </a:pPr>
              <a:r>
                <a:rPr kumimoji="1" lang="ja-JP" altLang="en-US" sz="2400" b="1" i="0" normalizeH="0" noProof="0" dirty="0">
                  <a:solidFill>
                    <a:schemeClr val="tx1">
                      <a:lumMod val="75000"/>
                      <a:lumOff val="25000"/>
                    </a:schemeClr>
                  </a:solidFill>
                  <a:uLnTx/>
                  <a:uFillTx/>
                  <a:latin typeface="+mn-lt"/>
                  <a:ea typeface="+mn-ea"/>
                  <a:cs typeface="+mn-cs"/>
                </a:rPr>
                <a:t>原因</a:t>
              </a:r>
            </a:p>
          </p:txBody>
        </p:sp>
      </p:grpSp>
      <p:sp>
        <p:nvSpPr>
          <p:cNvPr id="54" name="円/楕円 1">
            <a:extLst>
              <a:ext uri="{FF2B5EF4-FFF2-40B4-BE49-F238E27FC236}">
                <a16:creationId xmlns:a16="http://schemas.microsoft.com/office/drawing/2014/main" id="{489D54C4-5289-4D77-AD1C-181513E3F51A}"/>
              </a:ext>
            </a:extLst>
          </p:cNvPr>
          <p:cNvSpPr/>
          <p:nvPr/>
        </p:nvSpPr>
        <p:spPr>
          <a:xfrm>
            <a:off x="3826033" y="2455891"/>
            <a:ext cx="2418613" cy="2317056"/>
          </a:xfrm>
          <a:prstGeom prst="ellipse">
            <a:avLst/>
          </a:prstGeom>
          <a:noFill/>
          <a:ln w="76200" cap="sq">
            <a:solidFill>
              <a:srgbClr val="FF0000"/>
            </a:solidFill>
            <a:prstDash val="sysDash"/>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entury Gothic" panose="020B0502020202020204"/>
                <a:ea typeface="Arial" pitchFamily="34" charset="0"/>
                <a:cs typeface="Arial" pitchFamily="34" charset="0"/>
                <a:sym typeface="Wingdings"/>
              </a:defRPr>
            </a:lvl9pPr>
          </a:lstStyle>
          <a:p>
            <a:pPr marL="0" algn="ctr" defTabSz="914400">
              <a:buNone/>
              <a:defRPr kumimoji="1" sz="1800" b="0" i="0" normalizeH="0" noProof="0">
                <a:uLnTx/>
                <a:uFillTx/>
                <a:latin typeface="Century Gothic" panose="020B0502020202020204"/>
                <a:ea typeface="Arial" pitchFamily="34" charset="0"/>
                <a:cs typeface="Arial" pitchFamily="34" charset="0"/>
              </a:defRPr>
            </a:pPr>
            <a:endParaRPr kumimoji="1" lang="ja-JP" altLang="en-US"/>
          </a:p>
        </p:txBody>
      </p:sp>
    </p:spTree>
    <p:extLst>
      <p:ext uri="{BB962C8B-B14F-4D97-AF65-F5344CB8AC3E}">
        <p14:creationId xmlns:p14="http://schemas.microsoft.com/office/powerpoint/2010/main" val="20320252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500"/>
                                        <p:tgtEl>
                                          <p:spTgt spid="2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ipe(down)">
                                      <p:cBhvr>
                                        <p:cTn id="11" dur="500"/>
                                        <p:tgtEl>
                                          <p:spTgt spid="41"/>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wheel(1)">
                                      <p:cBhvr>
                                        <p:cTn id="16" dur="1000"/>
                                        <p:tgtEl>
                                          <p:spTgt spid="5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fade">
                                      <p:cBhvr>
                                        <p:cTn id="2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1" grpId="0" animBg="1"/>
      <p:bldP spid="5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円/楕円 24"/>
          <p:cNvSpPr/>
          <p:nvPr/>
        </p:nvSpPr>
        <p:spPr>
          <a:xfrm>
            <a:off x="3025676" y="1514173"/>
            <a:ext cx="3144123" cy="3124352"/>
          </a:xfrm>
          <a:prstGeom prst="ellipse">
            <a:avLst/>
          </a:prstGeom>
          <a:solidFill>
            <a:srgbClr val="FFE181">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lnSpc>
                <a:spcPct val="120000"/>
              </a:lnSpc>
            </a:pPr>
            <a:r>
              <a:rPr lang="ja-JP" altLang="ja-JP" sz="4000" b="1" dirty="0">
                <a:solidFill>
                  <a:srgbClr val="000000"/>
                </a:solidFill>
                <a:latin typeface="游明朝" panose="02020400000000000000" pitchFamily="18" charset="-128"/>
                <a:ea typeface="メイリオ" panose="020B0604030504040204" pitchFamily="50" charset="-128"/>
                <a:cs typeface="メイリオ" panose="020B0604030504040204" pitchFamily="50" charset="-128"/>
              </a:rPr>
              <a:t>たばこを吸わない</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 name="円/楕円 21"/>
          <p:cNvSpPr/>
          <p:nvPr/>
        </p:nvSpPr>
        <p:spPr>
          <a:xfrm>
            <a:off x="1222300" y="3112042"/>
            <a:ext cx="2289649" cy="1694469"/>
          </a:xfrm>
          <a:prstGeom prst="ellipse">
            <a:avLst/>
          </a:prstGeom>
          <a:solidFill>
            <a:srgbClr val="FFE181">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lIns="0" tIns="180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2400" b="1" i="0" spc="-15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バランスの</a:t>
            </a: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よい食事</a:t>
            </a:r>
          </a:p>
        </p:txBody>
      </p:sp>
      <p:grpSp>
        <p:nvGrpSpPr>
          <p:cNvPr id="12" name="グループ化 11"/>
          <p:cNvGrpSpPr/>
          <p:nvPr/>
        </p:nvGrpSpPr>
        <p:grpSpPr>
          <a:xfrm>
            <a:off x="326528" y="-17252"/>
            <a:ext cx="8151156" cy="1751783"/>
            <a:chOff x="326528" y="-17252"/>
            <a:chExt cx="8151156" cy="1751783"/>
          </a:xfrm>
        </p:grpSpPr>
        <p:pic>
          <p:nvPicPr>
            <p:cNvPr id="13" name="Picture 2" descr="C:\Users\nakamura\Desktop\スライド文字-05.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287215" y="-17252"/>
              <a:ext cx="7190469" cy="1751783"/>
            </a:xfrm>
            <a:prstGeom prst="rect">
              <a:avLst/>
            </a:prstGeom>
            <a:noFill/>
            <a:effectLst>
              <a:outerShdw blurRad="50800" dist="50800" dir="2700000" algn="tl"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1996964" y="433762"/>
              <a:ext cx="6408712" cy="917521"/>
            </a:xfrm>
            <a:prstGeom prst="rect">
              <a:avLst/>
            </a:prstGeom>
            <a:noFill/>
            <a:ln>
              <a:noFill/>
            </a:ln>
            <a:effectLst/>
          </p:spPr>
          <p:style>
            <a:lnRef idx="2">
              <a:schemeClr val="dk1"/>
            </a:lnRef>
            <a:fillRef idx="1">
              <a:schemeClr val="lt1"/>
            </a:fillRef>
            <a:effectRef idx="0">
              <a:schemeClr val="dk1"/>
            </a:effectRef>
            <a:fontRef idx="minor">
              <a:schemeClr val="dk1"/>
            </a:fontRef>
          </p:style>
          <p:txBody>
            <a:bodyPr lIns="0" tIns="252000" rIns="0" rtlCol="0" anchor="ctr"/>
            <a:lstStyle>
              <a:defPPr>
                <a:defRPr lang="ja-JP"/>
              </a:defPPr>
              <a:lvl1pPr marL="0" algn="ctr" defTabSz="914400" rtl="0" eaLnBrk="1" latinLnBrk="0" hangingPunct="1">
                <a:defRPr kumimoji="1" sz="36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a:defRPr>
                  <a:solidFill>
                    <a:schemeClr val="dk1"/>
                  </a:solidFill>
                </a:defRPr>
              </a:lvl9pPr>
            </a:lstStyle>
            <a:p>
              <a:pPr marL="0" algn="l" defTabSz="914400">
                <a:lnSpc>
                  <a:spcPts val="4500"/>
                </a:lnSpc>
                <a:buNone/>
                <a:defRPr kumimoji="1" sz="3600" b="1" i="0" normalizeH="0" noProof="0">
                  <a:solidFill>
                    <a:srgbClr val="FFFFFF"/>
                  </a:solidFill>
                  <a:uLnTx/>
                  <a:uFillTx/>
                  <a:latin typeface="メイリオ" panose="020B0604030504040204" pitchFamily="50" charset="-128"/>
                  <a:ea typeface="メイリオ" panose="020B0604030504040204" pitchFamily="50" charset="-128"/>
                  <a:cs typeface="+mn-cs"/>
                </a:defRPr>
              </a:pPr>
              <a:r>
                <a:rPr kumimoji="1" lang="ja-JP" altLang="en-US" sz="4200" b="1" i="0" normalizeH="0" noProof="0">
                  <a:solidFill>
                    <a:schemeClr val="tx1">
                      <a:lumMod val="75000"/>
                      <a:lumOff val="25000"/>
                    </a:schemeClr>
                  </a:solidFill>
                  <a:effectLst/>
                  <a:uLnTx/>
                  <a:uFillTx/>
                  <a:latin typeface="メイリオ" panose="020B0604030504040204" pitchFamily="50" charset="-128"/>
                  <a:ea typeface="メイリオ" panose="020B0604030504040204" pitchFamily="50" charset="-128"/>
                  <a:cs typeface="+mn-cs"/>
                </a:rPr>
                <a:t>どのような生活を送れば</a:t>
              </a:r>
              <a:br>
                <a:rPr kumimoji="1" lang="en-US" altLang="ja-JP" sz="4200" b="1" i="0" normalizeH="0" noProof="0">
                  <a:solidFill>
                    <a:schemeClr val="tx1">
                      <a:lumMod val="75000"/>
                      <a:lumOff val="25000"/>
                    </a:schemeClr>
                  </a:solidFill>
                  <a:effectLst/>
                  <a:uLnTx/>
                  <a:uFillTx/>
                  <a:latin typeface="メイリオ" panose="020B0604030504040204" pitchFamily="50" charset="-128"/>
                  <a:ea typeface="メイリオ" panose="020B0604030504040204" pitchFamily="50" charset="-128"/>
                  <a:cs typeface="+mn-cs"/>
                </a:rPr>
              </a:br>
              <a:r>
                <a:rPr kumimoji="1" lang="ja-JP" altLang="en-US" sz="4200" b="1" i="0" normalizeH="0" noProof="0">
                  <a:solidFill>
                    <a:schemeClr val="tx1">
                      <a:lumMod val="75000"/>
                      <a:lumOff val="25000"/>
                    </a:schemeClr>
                  </a:solidFill>
                  <a:effectLst/>
                  <a:uLnTx/>
                  <a:uFillTx/>
                  <a:latin typeface="メイリオ" panose="020B0604030504040204" pitchFamily="50" charset="-128"/>
                  <a:ea typeface="メイリオ" panose="020B0604030504040204" pitchFamily="50" charset="-128"/>
                  <a:cs typeface="+mn-cs"/>
                </a:rPr>
                <a:t>よいのだろう</a:t>
              </a:r>
            </a:p>
          </p:txBody>
        </p:sp>
        <p:grpSp>
          <p:nvGrpSpPr>
            <p:cNvPr id="16" name="グループ化 15"/>
            <p:cNvGrpSpPr/>
            <p:nvPr/>
          </p:nvGrpSpPr>
          <p:grpSpPr>
            <a:xfrm>
              <a:off x="326528" y="348797"/>
              <a:ext cx="1008112" cy="1067428"/>
              <a:chOff x="728192" y="921380"/>
              <a:chExt cx="1008112" cy="1067428"/>
            </a:xfrm>
          </p:grpSpPr>
          <p:sp>
            <p:nvSpPr>
              <p:cNvPr id="17" name="円/楕円 16"/>
              <p:cNvSpPr/>
              <p:nvPr/>
            </p:nvSpPr>
            <p:spPr>
              <a:xfrm>
                <a:off x="728192" y="980696"/>
                <a:ext cx="1008112" cy="1008112"/>
              </a:xfrm>
              <a:prstGeom prst="ellipse">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endParaRPr lang="ja-JP" altLang="en-US"/>
              </a:p>
            </p:txBody>
          </p:sp>
          <p:sp>
            <p:nvSpPr>
              <p:cNvPr id="18" name="テキスト ボックス 17"/>
              <p:cNvSpPr txBox="1"/>
              <p:nvPr/>
            </p:nvSpPr>
            <p:spPr>
              <a:xfrm>
                <a:off x="741793" y="921380"/>
                <a:ext cx="971567" cy="1050544"/>
              </a:xfrm>
              <a:prstGeom prst="rect">
                <a:avLst/>
              </a:prstGeom>
              <a:noFill/>
            </p:spPr>
            <p:txBody>
              <a:bodyPr wrap="square" rtlCol="0">
                <a:spAutoFit/>
              </a:bodyPr>
              <a:lstStyle>
                <a:defPPr>
                  <a:defRPr lang="ja-JP"/>
                </a:defPPr>
              </a:lstStyle>
              <a:p>
                <a:pPr marL="0" algn="ctr" defTabSz="914400">
                  <a:lnSpc>
                    <a:spcPts val="8500"/>
                  </a:lnSpc>
                  <a:buNone/>
                  <a:defRPr kumimoji="1" sz="1800" b="0" i="0" normalizeH="0" noProof="0">
                    <a:uLnTx/>
                    <a:uFillTx/>
                    <a:latin typeface="+mn-lt"/>
                    <a:ea typeface="+mn-ea"/>
                    <a:cs typeface="+mn-cs"/>
                  </a:defRPr>
                </a:pPr>
                <a:r>
                  <a:rPr kumimoji="1" lang="ja-JP" altLang="en-US" sz="6200" b="0" i="0" normalizeH="0" noProof="0">
                    <a:solidFill>
                      <a:schemeClr val="bg1"/>
                    </a:solidFill>
                    <a:uLnTx/>
                    <a:uFillTx/>
                    <a:latin typeface="HGS創英角ｺﾞｼｯｸUB" panose="020B0900000000000000" pitchFamily="50" charset="-128"/>
                    <a:ea typeface="HGS創英角ｺﾞｼｯｸUB" panose="020B0900000000000000" pitchFamily="50" charset="-128"/>
                    <a:cs typeface="メイリオ" panose="020B0604030504040204" pitchFamily="50" charset="-128"/>
                  </a:rPr>
                  <a:t>Ｑ</a:t>
                </a:r>
              </a:p>
            </p:txBody>
          </p:sp>
        </p:grpSp>
      </p:grpSp>
      <p:sp>
        <p:nvSpPr>
          <p:cNvPr id="28" name="円/楕円 27"/>
          <p:cNvSpPr/>
          <p:nvPr/>
        </p:nvSpPr>
        <p:spPr>
          <a:xfrm>
            <a:off x="1222300" y="1483042"/>
            <a:ext cx="2485604" cy="1694469"/>
          </a:xfrm>
          <a:prstGeom prst="ellipse">
            <a:avLst/>
          </a:prstGeom>
          <a:solidFill>
            <a:srgbClr val="FFE181">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lnSpc>
                <a:spcPct val="120000"/>
              </a:lnSpc>
            </a:pPr>
            <a:r>
              <a:rPr lang="ja-JP" altLang="ja-JP" sz="2400" b="1" dirty="0">
                <a:solidFill>
                  <a:srgbClr val="000000"/>
                </a:solidFill>
                <a:latin typeface="游明朝" panose="02020400000000000000" pitchFamily="18" charset="-128"/>
                <a:ea typeface="メイリオ" panose="020B0604030504040204" pitchFamily="50" charset="-128"/>
                <a:cs typeface="メイリオ" panose="020B0604030504040204" pitchFamily="50" charset="-128"/>
              </a:rPr>
              <a:t>お酒を飲みすぎない</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円/楕円 18"/>
          <p:cNvSpPr/>
          <p:nvPr/>
        </p:nvSpPr>
        <p:spPr>
          <a:xfrm>
            <a:off x="5637275" y="1451347"/>
            <a:ext cx="2447783" cy="1694468"/>
          </a:xfrm>
          <a:prstGeom prst="ellipse">
            <a:avLst/>
          </a:prstGeom>
          <a:solidFill>
            <a:srgbClr val="FFE181">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適正体重</a:t>
            </a:r>
            <a:endParaRPr lang="en-US" altLang="ja-JP" sz="24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の維持</a:t>
            </a:r>
          </a:p>
        </p:txBody>
      </p:sp>
      <p:sp>
        <p:nvSpPr>
          <p:cNvPr id="21" name="円/楕円 20"/>
          <p:cNvSpPr/>
          <p:nvPr/>
        </p:nvSpPr>
        <p:spPr>
          <a:xfrm>
            <a:off x="5511280" y="3091319"/>
            <a:ext cx="2573778" cy="1694469"/>
          </a:xfrm>
          <a:prstGeom prst="ellipse">
            <a:avLst/>
          </a:prstGeom>
          <a:solidFill>
            <a:srgbClr val="FFE181">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lIns="0" tIns="180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適度な</a:t>
            </a:r>
            <a:br>
              <a:rPr kumimoji="1" lang="en-US" altLang="ja-JP"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400" b="1" i="0" normalizeH="0" noProof="0">
                <a:solidFill>
                  <a:schemeClr val="tx1">
                    <a:lumMod val="75000"/>
                    <a:lumOff val="2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運動</a:t>
            </a:r>
          </a:p>
        </p:txBody>
      </p:sp>
      <p:sp>
        <p:nvSpPr>
          <p:cNvPr id="30" name="テキスト ボックス 29"/>
          <p:cNvSpPr txBox="1"/>
          <p:nvPr/>
        </p:nvSpPr>
        <p:spPr>
          <a:xfrm>
            <a:off x="385269" y="4801415"/>
            <a:ext cx="8424936" cy="1355448"/>
          </a:xfrm>
          <a:prstGeom prst="roundRect">
            <a:avLst>
              <a:gd name="adj" fmla="val 14464"/>
            </a:avLst>
          </a:prstGeom>
          <a:solidFill>
            <a:srgbClr val="FF9900"/>
          </a:solidFill>
        </p:spPr>
        <p:txBody>
          <a:bodyPr wrap="square" tIns="180000" rtlCol="0">
            <a:noAutofit/>
          </a:bodyPr>
          <a:lstStyle>
            <a:defPPr>
              <a:defRPr lang="ja-JP"/>
            </a:defPPr>
            <a:lvl1pPr marL="0" algn="ctr" defTabSz="914400" rtl="0" eaLnBrk="1" latinLnBrk="0" hangingPunct="1">
              <a:defRPr kumimoji="1" sz="4400" b="1" kern="1200">
                <a:solidFill>
                  <a:schemeClr val="bg1"/>
                </a:solidFill>
                <a:effectLst>
                  <a:outerShdw blurRad="38100" dist="38100" dir="2700000" algn="tl">
                    <a:srgbClr val="000000">
                      <a:alpha val="43137"/>
                    </a:srgbClr>
                  </a:outerShdw>
                </a:effectLst>
                <a:latin typeface="+mn-ea"/>
                <a:ea typeface="+mn-ea"/>
                <a:cs typeface="メイリオ" panose="020B0604030504040204" pitchFamily="50" charset="-128"/>
              </a:defRPr>
            </a:lvl1pPr>
          </a:lstStyle>
          <a:p>
            <a:pPr marL="0" algn="ctr" defTabSz="914400">
              <a:buNone/>
              <a:defRPr kumimoji="1" sz="4400" b="1" i="0" normalizeH="0" noProof="0">
                <a:solidFill>
                  <a:srgbClr val="FFFFFF"/>
                </a:solidFill>
                <a:uLnTx/>
                <a:uFillTx/>
                <a:latin typeface="+mn-ea"/>
                <a:ea typeface="+mn-ea"/>
                <a:cs typeface="メイリオ" panose="020B0604030504040204" pitchFamily="50" charset="-128"/>
              </a:defRPr>
            </a:pPr>
            <a:r>
              <a:rPr kumimoji="1" lang="ja-JP" altLang="en-US" sz="3500" b="1" i="0" normalizeH="0" noProof="0" dirty="0">
                <a:solidFill>
                  <a:srgbClr val="FFFFFF"/>
                </a:solidFill>
                <a:uLnTx/>
                <a:uFillTx/>
                <a:latin typeface="メイリオ" panose="020B0604030504040204" pitchFamily="50" charset="-128"/>
                <a:ea typeface="メイリオ" panose="020B0604030504040204" pitchFamily="50" charset="-128"/>
              </a:rPr>
              <a:t>望ましい生活習慣により</a:t>
            </a:r>
            <a:endParaRPr lang="en-US" altLang="ja-JP" sz="3500" dirty="0">
              <a:latin typeface="メイリオ" panose="020B0604030504040204" pitchFamily="50" charset="-128"/>
              <a:ea typeface="メイリオ" panose="020B0604030504040204" pitchFamily="50" charset="-128"/>
            </a:endParaRPr>
          </a:p>
          <a:p>
            <a:pPr algn="just"/>
            <a:r>
              <a:rPr kumimoji="1" lang="ja-JP" altLang="en-US" sz="3500" b="1" i="0" normalizeH="0" noProof="0" dirty="0">
                <a:solidFill>
                  <a:srgbClr val="FFFFFF"/>
                </a:solidFill>
                <a:uLnTx/>
                <a:uFillTx/>
                <a:latin typeface="メイリオ" panose="020B0604030504040204" pitchFamily="50" charset="-128"/>
                <a:ea typeface="メイリオ" panose="020B0604030504040204" pitchFamily="50" charset="-128"/>
              </a:rPr>
              <a:t>がんになるリスクを減らすことができる</a:t>
            </a:r>
          </a:p>
        </p:txBody>
      </p:sp>
      <p:sp>
        <p:nvSpPr>
          <p:cNvPr id="14" name="テキスト ボックス 13"/>
          <p:cNvSpPr txBox="1"/>
          <p:nvPr/>
        </p:nvSpPr>
        <p:spPr>
          <a:xfrm>
            <a:off x="413417" y="6199976"/>
            <a:ext cx="7992259" cy="400110"/>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00" b="0" i="0" normalizeH="0" noProof="0" dirty="0">
                <a:solidFill>
                  <a:schemeClr val="tx1">
                    <a:lumMod val="65000"/>
                    <a:lumOff val="35000"/>
                  </a:schemeClr>
                </a:solidFill>
                <a:uLnTx/>
                <a:uFillTx/>
                <a:latin typeface="メイリオ" panose="020B0604030504040204" pitchFamily="50" charset="-128"/>
                <a:ea typeface="メイリオ" panose="020B0604030504040204" pitchFamily="50" charset="-128"/>
                <a:cs typeface="メイリオ" panose="020B0604030504040204" pitchFamily="50" charset="-128"/>
              </a:rPr>
              <a:t>出典：国立がん研究センター社会と健康研究センター予防研究グループ　科学的根拠に基づく発がん性・がん予防効果の評価とがん予防ガイドライン提言に関する研究を基に国立がん研究センターがん情報サービスが作成）</a:t>
            </a:r>
            <a:endParaRPr kumimoji="1" lang="ja-JP" altLang="en-US" sz="10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a:extLst>
              <a:ext uri="{FF2B5EF4-FFF2-40B4-BE49-F238E27FC236}">
                <a16:creationId xmlns:a16="http://schemas.microsoft.com/office/drawing/2014/main" id="{A9FD6E2E-D1FB-4834-9C22-3CDA961D7F13}"/>
              </a:ext>
            </a:extLst>
          </p:cNvPr>
          <p:cNvSpPr/>
          <p:nvPr/>
        </p:nvSpPr>
        <p:spPr>
          <a:xfrm>
            <a:off x="8515455" y="6192671"/>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６</a:t>
            </a:r>
          </a:p>
        </p:txBody>
      </p:sp>
    </p:spTree>
    <p:extLst>
      <p:ext uri="{BB962C8B-B14F-4D97-AF65-F5344CB8AC3E}">
        <p14:creationId xmlns:p14="http://schemas.microsoft.com/office/powerpoint/2010/main" val="26067995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par>
                          <p:cTn id="24" fill="hold" nodeType="afterGroup">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randombar(horizont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2" grpId="0" animBg="1"/>
      <p:bldP spid="28" grpId="0" animBg="1"/>
      <p:bldP spid="19" grpId="0" animBg="1"/>
      <p:bldP spid="21"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akamura\Desktop\サタケさんイラストスライド化拡大-06.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820736" y="3331312"/>
            <a:ext cx="3502527" cy="3241657"/>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3306795" y="6033901"/>
            <a:ext cx="2622351" cy="625920"/>
            <a:chOff x="2966910" y="4243749"/>
            <a:chExt cx="2622351" cy="625920"/>
          </a:xfrm>
        </p:grpSpPr>
        <p:sp>
          <p:nvSpPr>
            <p:cNvPr id="14" name="正方形/長方形 13"/>
            <p:cNvSpPr/>
            <p:nvPr/>
          </p:nvSpPr>
          <p:spPr>
            <a:xfrm>
              <a:off x="2966910" y="4243749"/>
              <a:ext cx="2568766" cy="625920"/>
            </a:xfrm>
            <a:prstGeom prst="rect">
              <a:avLst/>
            </a:prstGeom>
            <a:solidFill>
              <a:srgbClr val="0070C0"/>
            </a:solidFill>
          </p:spPr>
          <p:txBody>
            <a:bodyPr wrap="square" tIns="108000" bIns="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32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32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32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さん</a:t>
              </a:r>
            </a:p>
          </p:txBody>
        </p:sp>
        <p:sp>
          <p:nvSpPr>
            <p:cNvPr id="2" name="正方形/長方形 1"/>
            <p:cNvSpPr/>
            <p:nvPr/>
          </p:nvSpPr>
          <p:spPr>
            <a:xfrm>
              <a:off x="4064485" y="4364999"/>
              <a:ext cx="1524776" cy="478387"/>
            </a:xfrm>
            <a:prstGeom prst="rect">
              <a:avLst/>
            </a:prstGeom>
          </p:spPr>
          <p:txBody>
            <a:bodyPr wrap="none" tIns="108000" bIns="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24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24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メイリオ" panose="020B0604030504040204" pitchFamily="50" charset="-128"/>
                </a:rPr>
                <a:t>才）</a:t>
              </a:r>
            </a:p>
          </p:txBody>
        </p:sp>
      </p:grpSp>
      <p:sp>
        <p:nvSpPr>
          <p:cNvPr id="16" name="角丸四角形吹き出し 15"/>
          <p:cNvSpPr/>
          <p:nvPr/>
        </p:nvSpPr>
        <p:spPr>
          <a:xfrm>
            <a:off x="395536" y="1811060"/>
            <a:ext cx="3003459" cy="2194004"/>
          </a:xfrm>
          <a:prstGeom prst="wedgeRoundRectCallout">
            <a:avLst>
              <a:gd name="adj1" fmla="val 41601"/>
              <a:gd name="adj2" fmla="val 66664"/>
              <a:gd name="adj3" fmla="val 16667"/>
            </a:avLst>
          </a:prstGeom>
          <a:ln w="57150">
            <a:solidFill>
              <a:srgbClr val="0070C0"/>
            </a:solidFill>
          </a:ln>
        </p:spPr>
        <p:style>
          <a:lnRef idx="2">
            <a:schemeClr val="dk1"/>
          </a:lnRef>
          <a:fillRef idx="1">
            <a:schemeClr val="lt1"/>
          </a:fillRef>
          <a:effectRef idx="0">
            <a:schemeClr val="dk1"/>
          </a:effectRef>
          <a:fontRef idx="minor">
            <a:schemeClr val="dk1"/>
          </a:fontRef>
        </p:style>
        <p:txBody>
          <a:bodyPr lIns="108000" tIns="108000" rIns="72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生活習慣が</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がんの予防に大事だと知っていますよ！</a:t>
            </a:r>
          </a:p>
        </p:txBody>
      </p:sp>
      <p:sp>
        <p:nvSpPr>
          <p:cNvPr id="17" name="角丸四角形吹き出し 16"/>
          <p:cNvSpPr/>
          <p:nvPr/>
        </p:nvSpPr>
        <p:spPr>
          <a:xfrm>
            <a:off x="4139951" y="1857327"/>
            <a:ext cx="4608512" cy="2147737"/>
          </a:xfrm>
          <a:prstGeom prst="wedgeRoundRectCallout">
            <a:avLst>
              <a:gd name="adj1" fmla="val 1222"/>
              <a:gd name="adj2" fmla="val 69504"/>
              <a:gd name="adj3" fmla="val 16667"/>
            </a:avLst>
          </a:prstGeom>
          <a:ln w="57150">
            <a:solidFill>
              <a:srgbClr val="0070C0"/>
            </a:solidFill>
          </a:ln>
        </p:spPr>
        <p:style>
          <a:lnRef idx="2">
            <a:schemeClr val="dk1"/>
          </a:lnRef>
          <a:fillRef idx="1">
            <a:schemeClr val="lt1"/>
          </a:fillRef>
          <a:effectRef idx="0">
            <a:schemeClr val="dk1"/>
          </a:effectRef>
          <a:fontRef idx="minor">
            <a:schemeClr val="dk1"/>
          </a:fontRef>
        </p:style>
        <p:txBody>
          <a:bodyPr tIns="108000" rIns="72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でも、体がじょうぶ</a:t>
            </a:r>
            <a:br>
              <a:rPr kumimoji="1" lang="en-US" altLang="ja-JP"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b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だから気にしてません。</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忙しくて、それどころじゃありませんよ</a:t>
            </a:r>
            <a:r>
              <a:rPr kumimoji="1" lang="en-US" altLang="ja-JP"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a:t>
            </a: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a:t>
            </a:r>
            <a:endParaRPr lang="en-US" altLang="ja-JP" sz="3200" b="1" dirty="0">
              <a:solidFill>
                <a:schemeClr val="tx1"/>
              </a:solidFill>
              <a:highlight>
                <a:srgbClr val="FFFF00"/>
              </a:highlight>
              <a:latin typeface="メイリオ" panose="020B0604030504040204" pitchFamily="50" charset="-128"/>
              <a:ea typeface="メイリオ" panose="020B0604030504040204" pitchFamily="50" charset="-128"/>
            </a:endParaRPr>
          </a:p>
        </p:txBody>
      </p:sp>
      <p:grpSp>
        <p:nvGrpSpPr>
          <p:cNvPr id="22" name="グループ化 21"/>
          <p:cNvGrpSpPr/>
          <p:nvPr/>
        </p:nvGrpSpPr>
        <p:grpSpPr>
          <a:xfrm>
            <a:off x="355103" y="-17252"/>
            <a:ext cx="9296698" cy="1920846"/>
            <a:chOff x="326528" y="-17252"/>
            <a:chExt cx="9296698" cy="1920846"/>
          </a:xfrm>
        </p:grpSpPr>
        <p:pic>
          <p:nvPicPr>
            <p:cNvPr id="23" name="Picture 2" descr="C:\Users\nakamura\Desktop\スライド文字-05.pn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87215" y="-17252"/>
              <a:ext cx="7846316" cy="1920846"/>
            </a:xfrm>
            <a:prstGeom prst="rect">
              <a:avLst/>
            </a:prstGeom>
            <a:noFill/>
            <a:effectLst>
              <a:outerShdw blurRad="50800" dist="50800" dir="2700000" algn="tl"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24" name="テキスト ボックス 23"/>
            <p:cNvSpPr txBox="1"/>
            <p:nvPr/>
          </p:nvSpPr>
          <p:spPr>
            <a:xfrm>
              <a:off x="1863614" y="433762"/>
              <a:ext cx="7759612" cy="917521"/>
            </a:xfrm>
            <a:prstGeom prst="rect">
              <a:avLst/>
            </a:prstGeom>
            <a:noFill/>
            <a:ln>
              <a:noFill/>
            </a:ln>
            <a:effectLst/>
          </p:spPr>
          <p:style>
            <a:lnRef idx="2">
              <a:schemeClr val="dk1"/>
            </a:lnRef>
            <a:fillRef idx="1">
              <a:schemeClr val="lt1"/>
            </a:fillRef>
            <a:effectRef idx="0">
              <a:schemeClr val="dk1"/>
            </a:effectRef>
            <a:fontRef idx="minor">
              <a:schemeClr val="dk1"/>
            </a:fontRef>
          </p:style>
          <p:txBody>
            <a:bodyPr lIns="0" tIns="252000" rIns="0" rtlCol="0" anchor="ctr"/>
            <a:lstStyle>
              <a:defPPr>
                <a:defRPr lang="ja-JP"/>
              </a:defPPr>
              <a:lvl1pPr marL="0" algn="ctr" defTabSz="914400" rtl="0" eaLnBrk="1" latinLnBrk="0" hangingPunct="1">
                <a:defRPr kumimoji="1" sz="3600" b="1" kern="12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a:defRPr>
                  <a:solidFill>
                    <a:schemeClr val="dk1"/>
                  </a:solidFill>
                </a:defRPr>
              </a:lvl9pPr>
            </a:lstStyle>
            <a:p>
              <a:pPr algn="just"/>
              <a:r>
                <a:rPr kumimoji="1" lang="ja-JP" altLang="en-US" sz="4000" b="1" i="0" spc="-50" normalizeH="0" noProof="0" dirty="0">
                  <a:solidFill>
                    <a:schemeClr val="tx1">
                      <a:lumMod val="75000"/>
                      <a:lumOff val="25000"/>
                    </a:schemeClr>
                  </a:solidFill>
                  <a:effectLst/>
                  <a:uLnTx/>
                  <a:uFillTx/>
                  <a:cs typeface="メイリオ" panose="020B0604030504040204" pitchFamily="50" charset="-128"/>
                </a:rPr>
                <a:t>がんのリスクを減らすための</a:t>
              </a:r>
              <a:endParaRPr lang="en-US" altLang="ja-JP" sz="4000" spc="-50" dirty="0">
                <a:solidFill>
                  <a:schemeClr val="tx1">
                    <a:lumMod val="75000"/>
                    <a:lumOff val="25000"/>
                  </a:schemeClr>
                </a:solidFill>
                <a:effectLst/>
                <a:cs typeface="メイリオ" panose="020B0604030504040204" pitchFamily="50" charset="-128"/>
              </a:endParaRPr>
            </a:p>
            <a:p>
              <a:pPr marL="0" algn="l" defTabSz="914400">
                <a:buNone/>
                <a:defRPr kumimoji="1" sz="3600" b="1" i="0" normalizeH="0" noProof="0">
                  <a:solidFill>
                    <a:srgbClr val="FFFFFF"/>
                  </a:solidFill>
                  <a:uLnTx/>
                  <a:uFillTx/>
                  <a:latin typeface="メイリオ" panose="020B0604030504040204" pitchFamily="50" charset="-128"/>
                  <a:ea typeface="メイリオ" panose="020B0604030504040204" pitchFamily="50" charset="-128"/>
                  <a:cs typeface="+mn-cs"/>
                </a:defRPr>
              </a:pPr>
              <a:r>
                <a:rPr kumimoji="1" lang="ja-JP" altLang="en-US" sz="4000" b="1" i="0" spc="-50" normalizeH="0" noProof="0" dirty="0">
                  <a:solidFill>
                    <a:schemeClr val="tx1">
                      <a:lumMod val="75000"/>
                      <a:lumOff val="25000"/>
                    </a:schemeClr>
                  </a:solidFill>
                  <a:effectLst/>
                  <a:uLnTx/>
                  <a:uFillTx/>
                  <a:cs typeface="メイリオ" panose="020B0604030504040204" pitchFamily="50" charset="-128"/>
                </a:rPr>
                <a:t>アドバイスを考えよう</a:t>
              </a:r>
              <a:endParaRPr lang="en-US" altLang="ja-JP" sz="4000" spc="-50" dirty="0">
                <a:solidFill>
                  <a:schemeClr val="tx1">
                    <a:lumMod val="75000"/>
                    <a:lumOff val="25000"/>
                  </a:schemeClr>
                </a:solidFill>
                <a:effectLst/>
                <a:cs typeface="メイリオ" panose="020B0604030504040204" pitchFamily="50" charset="-128"/>
              </a:endParaRPr>
            </a:p>
          </p:txBody>
        </p:sp>
        <p:grpSp>
          <p:nvGrpSpPr>
            <p:cNvPr id="25" name="グループ化 24"/>
            <p:cNvGrpSpPr/>
            <p:nvPr/>
          </p:nvGrpSpPr>
          <p:grpSpPr>
            <a:xfrm>
              <a:off x="326528" y="348797"/>
              <a:ext cx="1008112" cy="1067428"/>
              <a:chOff x="728192" y="921380"/>
              <a:chExt cx="1008112" cy="1067428"/>
            </a:xfrm>
          </p:grpSpPr>
          <p:sp>
            <p:nvSpPr>
              <p:cNvPr id="26" name="円/楕円 25"/>
              <p:cNvSpPr/>
              <p:nvPr/>
            </p:nvSpPr>
            <p:spPr>
              <a:xfrm>
                <a:off x="728192" y="980696"/>
                <a:ext cx="1008112" cy="1008112"/>
              </a:xfrm>
              <a:prstGeom prst="ellipse">
                <a:avLst/>
              </a:prstGeom>
              <a:solidFill>
                <a:srgbClr val="01B3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stStyle>
              <a:p>
                <a:pPr marL="0" algn="ctr" defTabSz="914400">
                  <a:buNone/>
                  <a:defRPr kumimoji="1" sz="1800" b="0" i="0" normalizeH="0" noProof="0">
                    <a:uLnTx/>
                    <a:uFillTx/>
                    <a:latin typeface="Calibri"/>
                    <a:ea typeface="Arial" panose="020B0604020202020204" pitchFamily="34" charset="0"/>
                    <a:cs typeface="Arial" panose="020B0604020202020204" pitchFamily="34" charset="0"/>
                  </a:defRPr>
                </a:pPr>
                <a:endParaRPr lang="ja-JP" altLang="en-US"/>
              </a:p>
            </p:txBody>
          </p:sp>
          <p:sp>
            <p:nvSpPr>
              <p:cNvPr id="27" name="テキスト ボックス 26"/>
              <p:cNvSpPr txBox="1"/>
              <p:nvPr/>
            </p:nvSpPr>
            <p:spPr>
              <a:xfrm>
                <a:off x="741793" y="921380"/>
                <a:ext cx="971567" cy="1050544"/>
              </a:xfrm>
              <a:prstGeom prst="rect">
                <a:avLst/>
              </a:prstGeom>
              <a:noFill/>
            </p:spPr>
            <p:txBody>
              <a:bodyPr wrap="square" rtlCol="0">
                <a:spAutoFit/>
              </a:bodyPr>
              <a:lstStyle>
                <a:defPPr>
                  <a:defRPr lang="ja-JP"/>
                </a:defPPr>
              </a:lstStyle>
              <a:p>
                <a:pPr marL="0" algn="ctr" defTabSz="914400">
                  <a:lnSpc>
                    <a:spcPts val="8500"/>
                  </a:lnSpc>
                  <a:buNone/>
                  <a:defRPr kumimoji="1" sz="1800" b="0" i="0" normalizeH="0" noProof="0">
                    <a:uLnTx/>
                    <a:uFillTx/>
                    <a:latin typeface="+mn-lt"/>
                    <a:ea typeface="+mn-ea"/>
                    <a:cs typeface="+mn-cs"/>
                  </a:defRPr>
                </a:pPr>
                <a:r>
                  <a:rPr kumimoji="1" lang="ja-JP" altLang="en-US" sz="6200" b="0" i="0" normalizeH="0" noProof="0">
                    <a:solidFill>
                      <a:schemeClr val="bg1"/>
                    </a:solidFill>
                    <a:uLnTx/>
                    <a:uFillTx/>
                    <a:latin typeface="HGS創英角ｺﾞｼｯｸUB" panose="020B0900000000000000" pitchFamily="50" charset="-128"/>
                    <a:ea typeface="HGS創英角ｺﾞｼｯｸUB" panose="020B0900000000000000" pitchFamily="50" charset="-128"/>
                    <a:cs typeface="メイリオ" panose="020B0604030504040204" pitchFamily="50" charset="-128"/>
                  </a:rPr>
                  <a:t>Ｑ</a:t>
                </a:r>
              </a:p>
            </p:txBody>
          </p:sp>
        </p:grpSp>
      </p:grpSp>
      <p:grpSp>
        <p:nvGrpSpPr>
          <p:cNvPr id="8" name="グループ化 7"/>
          <p:cNvGrpSpPr/>
          <p:nvPr/>
        </p:nvGrpSpPr>
        <p:grpSpPr>
          <a:xfrm>
            <a:off x="277898" y="5595323"/>
            <a:ext cx="8326046" cy="1064498"/>
            <a:chOff x="395536" y="5589240"/>
            <a:chExt cx="8424936" cy="1318042"/>
          </a:xfrm>
        </p:grpSpPr>
        <p:sp>
          <p:nvSpPr>
            <p:cNvPr id="11" name="テキスト ボックス 10"/>
            <p:cNvSpPr txBox="1"/>
            <p:nvPr/>
          </p:nvSpPr>
          <p:spPr>
            <a:xfrm>
              <a:off x="395536" y="5589240"/>
              <a:ext cx="8424936" cy="1318042"/>
            </a:xfrm>
            <a:prstGeom prst="roundRect">
              <a:avLst/>
            </a:prstGeom>
            <a:solidFill>
              <a:srgbClr val="0070C0"/>
            </a:solidFill>
          </p:spPr>
          <p:txBody>
            <a:bodyPr wrap="square" lIns="1116000" tIns="0" bIns="324000" rtlCol="0" anchor="ctr" anchorCtr="0">
              <a:noAutofit/>
            </a:bodyPr>
            <a:lstStyle>
              <a:defPPr>
                <a:defRPr lang="ja-JP"/>
              </a:defPPr>
              <a:lvl1pPr marL="0" algn="ctr" defTabSz="914400" rtl="0" eaLnBrk="1" latinLnBrk="0" hangingPunct="1">
                <a:defRPr kumimoji="1" sz="4400" b="1" kern="1200">
                  <a:solidFill>
                    <a:schemeClr val="tx1"/>
                  </a:solidFill>
                  <a:latin typeface="+mn-lt"/>
                  <a:ea typeface="+mn-ea"/>
                  <a:cs typeface="+mn-cs"/>
                </a:defRPr>
              </a:lvl1pPr>
            </a:lstStyle>
            <a:p>
              <a:pPr marL="0" algn="l" defTabSz="914400">
                <a:buNone/>
                <a:defRPr kumimoji="1" sz="4400" b="1" i="0" normalizeH="0" noProof="0">
                  <a:uLnTx/>
                  <a:uFillTx/>
                  <a:latin typeface="+mn-lt"/>
                  <a:ea typeface="+mn-ea"/>
                  <a:cs typeface="+mn-cs"/>
                </a:defRPr>
              </a:pPr>
              <a:endParaRPr lang="en-US" altLang="ja-JP" sz="31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algn="l" defTabSz="914400">
                <a:buNone/>
                <a:defRPr kumimoji="1" sz="4400" b="1" i="0" normalizeH="0" noProof="0">
                  <a:uLnTx/>
                  <a:uFillTx/>
                  <a:latin typeface="+mn-lt"/>
                  <a:ea typeface="+mn-ea"/>
                  <a:cs typeface="+mn-cs"/>
                </a:defRPr>
              </a:pPr>
              <a:r>
                <a:rPr kumimoji="1" lang="ja-JP" altLang="en-US"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●細胞の変異は毎日起こっている</a:t>
              </a:r>
              <a:endParaRPr lang="en-US" altLang="ja-JP" sz="310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algn="l" defTabSz="914400">
                <a:buNone/>
                <a:defRPr kumimoji="1" sz="4400" b="1" i="0" normalizeH="0" noProof="0">
                  <a:uLnTx/>
                  <a:uFillTx/>
                  <a:latin typeface="+mn-lt"/>
                  <a:ea typeface="+mn-ea"/>
                  <a:cs typeface="+mn-cs"/>
                </a:defRPr>
              </a:pPr>
              <a:r>
                <a:rPr kumimoji="1" lang="ja-JP" altLang="en-US"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●がん細胞は</a:t>
              </a:r>
              <a:r>
                <a:rPr kumimoji="1" lang="en-US" altLang="ja-JP"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10</a:t>
              </a:r>
              <a:r>
                <a:rPr kumimoji="1" lang="ja-JP" altLang="en-US"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a:t>
              </a:r>
              <a:r>
                <a:rPr kumimoji="1" lang="en-US" altLang="ja-JP"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20</a:t>
              </a:r>
              <a:r>
                <a:rPr kumimoji="1" lang="ja-JP" altLang="en-US" sz="3100" b="1" i="0" normalizeH="0" noProof="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年かけて成長する</a:t>
              </a:r>
            </a:p>
          </p:txBody>
        </p:sp>
        <p:sp>
          <p:nvSpPr>
            <p:cNvPr id="7" name="テキスト ボックス 6"/>
            <p:cNvSpPr txBox="1"/>
            <p:nvPr/>
          </p:nvSpPr>
          <p:spPr>
            <a:xfrm>
              <a:off x="588039" y="5805142"/>
              <a:ext cx="887617" cy="944935"/>
            </a:xfrm>
            <a:prstGeom prst="flowChartConnector">
              <a:avLst/>
            </a:prstGeom>
            <a:solidFill>
              <a:schemeClr val="bg1"/>
            </a:solidFill>
          </p:spPr>
          <p:txBody>
            <a:bodyPr wrap="square" bIns="0" rtlCol="0" anchor="ctr" anchorCtr="0">
              <a:no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1800" b="1" i="0" normalizeH="0" noProof="0">
                  <a:solidFill>
                    <a:srgbClr val="0070C0"/>
                  </a:solidFill>
                  <a:uLnTx/>
                  <a:uFillTx/>
                  <a:latin typeface="メイリオ" panose="020B0604030504040204" pitchFamily="50" charset="-128"/>
                  <a:ea typeface="メイリオ" panose="020B0604030504040204" pitchFamily="50" charset="-128"/>
                </a:rPr>
                <a:t>ヒント</a:t>
              </a:r>
            </a:p>
          </p:txBody>
        </p:sp>
      </p:grpSp>
      <p:sp>
        <p:nvSpPr>
          <p:cNvPr id="18" name="正方形/長方形 17">
            <a:extLst>
              <a:ext uri="{FF2B5EF4-FFF2-40B4-BE49-F238E27FC236}">
                <a16:creationId xmlns:a16="http://schemas.microsoft.com/office/drawing/2014/main" id="{9065ABD9-CF3E-47DC-9F9C-F7774CF5B900}"/>
              </a:ext>
            </a:extLst>
          </p:cNvPr>
          <p:cNvSpPr/>
          <p:nvPr/>
        </p:nvSpPr>
        <p:spPr>
          <a:xfrm>
            <a:off x="8544951" y="6192671"/>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７</a:t>
            </a:r>
          </a:p>
        </p:txBody>
      </p:sp>
    </p:spTree>
    <p:extLst>
      <p:ext uri="{BB962C8B-B14F-4D97-AF65-F5344CB8AC3E}">
        <p14:creationId xmlns:p14="http://schemas.microsoft.com/office/powerpoint/2010/main" val="17393990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14" presetClass="entr" presetSubtype="1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randombar(horizontal)">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円/楕円 9"/>
          <p:cNvSpPr/>
          <p:nvPr/>
        </p:nvSpPr>
        <p:spPr>
          <a:xfrm>
            <a:off x="5550707" y="1772507"/>
            <a:ext cx="3208837" cy="2944080"/>
          </a:xfrm>
          <a:prstGeom prst="ellipse">
            <a:avLst/>
          </a:prstGeom>
          <a:solidFill>
            <a:srgbClr val="81C9FF">
              <a:alpha val="46667"/>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914400">
              <a:lnSpc>
                <a:spcPct val="120000"/>
              </a:lnSpc>
              <a:buNone/>
              <a:defRPr kumimoji="1" sz="1800" b="0" i="0" normalizeH="0" noProof="0">
                <a:uLnTx/>
                <a:uFillTx/>
                <a:latin typeface="Calibri"/>
                <a:ea typeface="Arial" panose="020B0604020202020204" pitchFamily="34" charset="0"/>
                <a:cs typeface="Arial" panose="020B0604020202020204" pitchFamily="34" charset="0"/>
              </a:defRPr>
            </a:pPr>
            <a:endParaRPr lang="ja-JP" altLang="en-US" sz="36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2" descr="C:\Users\nakamura\Desktop\サタケさんイラストスライド化拡大-06.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806959" y="2047285"/>
            <a:ext cx="2629379" cy="2433541"/>
          </a:xfrm>
          <a:prstGeom prst="rect">
            <a:avLst/>
          </a:prstGeom>
          <a:noFill/>
          <a:extLst>
            <a:ext uri="{909E8E84-426E-40DD-AFC4-6F175D3DCCD1}">
              <a14:hiddenFill xmlns:a14="http://schemas.microsoft.com/office/drawing/2010/main">
                <a:solidFill>
                  <a:srgbClr val="FFFFFF"/>
                </a:solidFill>
              </a14:hiddenFill>
            </a:ext>
          </a:extLst>
        </p:spPr>
      </p:pic>
      <p:sp>
        <p:nvSpPr>
          <p:cNvPr id="13" name="角丸四角形吹き出し 12"/>
          <p:cNvSpPr/>
          <p:nvPr/>
        </p:nvSpPr>
        <p:spPr>
          <a:xfrm>
            <a:off x="414201" y="4681864"/>
            <a:ext cx="4661855" cy="1943263"/>
          </a:xfrm>
          <a:prstGeom prst="wedgeRoundRectCallout">
            <a:avLst>
              <a:gd name="adj1" fmla="val 62820"/>
              <a:gd name="adj2" fmla="val -26579"/>
              <a:gd name="adj3" fmla="val 16667"/>
            </a:avLst>
          </a:prstGeom>
          <a:ln w="57150">
            <a:solidFill>
              <a:srgbClr val="FF99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0000" tIns="144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若い頃からの</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rgbClr val="FF9900"/>
                </a:solidFill>
                <a:uLnTx/>
                <a:uFillTx/>
                <a:latin typeface="メイリオ" panose="020B0604030504040204" pitchFamily="50" charset="-128"/>
                <a:ea typeface="メイリオ" panose="020B0604030504040204" pitchFamily="50" charset="-128"/>
              </a:rPr>
              <a:t>望ましい生活習慣が</a:t>
            </a:r>
            <a:endParaRPr lang="en-US" altLang="ja-JP" sz="3600" b="1" dirty="0">
              <a:solidFill>
                <a:srgbClr val="FF9900"/>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rgbClr val="FF9900"/>
                </a:solidFill>
                <a:uLnTx/>
                <a:uFillTx/>
                <a:latin typeface="メイリオ" panose="020B0604030504040204" pitchFamily="50" charset="-128"/>
                <a:ea typeface="メイリオ" panose="020B0604030504040204" pitchFamily="50" charset="-128"/>
              </a:rPr>
              <a:t>大切</a:t>
            </a: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ですよ。</a:t>
            </a:r>
          </a:p>
        </p:txBody>
      </p:sp>
      <p:sp>
        <p:nvSpPr>
          <p:cNvPr id="14" name="角丸四角形吹き出し 13"/>
          <p:cNvSpPr/>
          <p:nvPr/>
        </p:nvSpPr>
        <p:spPr>
          <a:xfrm>
            <a:off x="426831" y="1838659"/>
            <a:ext cx="4649225" cy="2664296"/>
          </a:xfrm>
          <a:prstGeom prst="wedgeRoundRectCallout">
            <a:avLst>
              <a:gd name="adj1" fmla="val 63628"/>
              <a:gd name="adj2" fmla="val 51142"/>
              <a:gd name="adj3" fmla="val 16667"/>
            </a:avLst>
          </a:prstGeom>
          <a:ln w="57150">
            <a:solidFill>
              <a:srgbClr val="FF99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80000" tIns="144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細胞の</a:t>
            </a:r>
            <a:r>
              <a:rPr kumimoji="1" lang="ja-JP" altLang="en-US" sz="3600" b="1" i="0" normalizeH="0" noProof="0" dirty="0">
                <a:solidFill>
                  <a:srgbClr val="FF9900"/>
                </a:solidFill>
                <a:uLnTx/>
                <a:uFillTx/>
                <a:latin typeface="メイリオ" panose="020B0604030504040204" pitchFamily="50" charset="-128"/>
                <a:ea typeface="メイリオ" panose="020B0604030504040204" pitchFamily="50" charset="-128"/>
              </a:rPr>
              <a:t>変異は</a:t>
            </a:r>
            <a:endParaRPr kumimoji="1" lang="en-US" altLang="ja-JP" sz="3600" b="1" dirty="0">
              <a:solidFill>
                <a:srgbClr val="FF9900"/>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rgbClr val="FF9900"/>
                </a:solidFill>
                <a:uLnTx/>
                <a:uFillTx/>
                <a:latin typeface="メイリオ" panose="020B0604030504040204" pitchFamily="50" charset="-128"/>
                <a:ea typeface="メイリオ" panose="020B0604030504040204" pitchFamily="50" charset="-128"/>
              </a:rPr>
              <a:t>常に起こっており</a:t>
            </a: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a:t>
            </a:r>
            <a:br>
              <a:rPr kumimoji="1" lang="en-US" altLang="ja-JP" sz="3600" b="1" i="0" normalizeH="0" noProof="0" dirty="0">
                <a:solidFill>
                  <a:schemeClr val="tx1"/>
                </a:solidFill>
                <a:uLnTx/>
                <a:uFillTx/>
                <a:latin typeface="メイリオ" panose="020B0604030504040204" pitchFamily="50" charset="-128"/>
                <a:ea typeface="メイリオ" panose="020B0604030504040204" pitchFamily="50" charset="-128"/>
              </a:rPr>
            </a:b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長い時間をかけて</a:t>
            </a:r>
            <a:endParaRPr kumimoji="1"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がんになります。</a:t>
            </a:r>
          </a:p>
        </p:txBody>
      </p:sp>
      <p:sp>
        <p:nvSpPr>
          <p:cNvPr id="9" name="テキスト ボックス 8"/>
          <p:cNvSpPr txBox="1"/>
          <p:nvPr/>
        </p:nvSpPr>
        <p:spPr>
          <a:xfrm>
            <a:off x="413861" y="239807"/>
            <a:ext cx="8280920" cy="1446550"/>
          </a:xfrm>
          <a:prstGeom prst="rect">
            <a:avLst/>
          </a:prstGeom>
          <a:noFill/>
        </p:spPr>
        <p:txBody>
          <a:bodyPr wrap="square" rtlCol="0">
            <a:spAutoFit/>
          </a:bodyPr>
          <a:lstStyle>
            <a:defPPr>
              <a:defRPr lang="ja-JP"/>
            </a:defPPr>
          </a:lstStyle>
          <a:p>
            <a:pPr algn="ctr"/>
            <a:r>
              <a:rPr kumimoji="1" lang="ja-JP" altLang="en-US" sz="4400" b="1" i="0" spc="-50" normalizeH="0" noProof="0" dirty="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がんのリスクを減らすための</a:t>
            </a:r>
            <a:endParaRPr lang="en-US" altLang="ja-JP" sz="4400" b="1" spc="-5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0" algn="ctr" defTabSz="914400">
              <a:buNone/>
              <a:defRPr kumimoji="1" sz="1800" b="0" i="0" normalizeH="0" noProof="0">
                <a:uLnTx/>
                <a:uFillTx/>
                <a:latin typeface="+mn-lt"/>
                <a:ea typeface="+mn-ea"/>
                <a:cs typeface="+mn-cs"/>
              </a:defRPr>
            </a:pPr>
            <a:r>
              <a:rPr kumimoji="1" lang="ja-JP" altLang="en-US" sz="4400" b="1" i="0" normalizeH="0" noProof="0" dirty="0">
                <a:solidFill>
                  <a:schemeClr val="bg1"/>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rPr>
              <a:t>アドバイス</a:t>
            </a:r>
          </a:p>
        </p:txBody>
      </p:sp>
      <p:pic>
        <p:nvPicPr>
          <p:cNvPr id="2050" name="Picture 2" descr="C:\Users\nakamura\Desktop\サタケさんイラストスライド化拡大-07.png"/>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172507" y="4191592"/>
            <a:ext cx="2602702" cy="2847870"/>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a:extLst>
              <a:ext uri="{FF2B5EF4-FFF2-40B4-BE49-F238E27FC236}">
                <a16:creationId xmlns:a16="http://schemas.microsoft.com/office/drawing/2014/main" id="{BC0E1B2B-E7E0-47EC-820F-8D3F1C4B80A2}"/>
              </a:ext>
            </a:extLst>
          </p:cNvPr>
          <p:cNvSpPr/>
          <p:nvPr/>
        </p:nvSpPr>
        <p:spPr>
          <a:xfrm>
            <a:off x="8480582" y="6435000"/>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８</a:t>
            </a:r>
          </a:p>
        </p:txBody>
      </p:sp>
    </p:spTree>
    <p:extLst>
      <p:ext uri="{BB962C8B-B14F-4D97-AF65-F5344CB8AC3E}">
        <p14:creationId xmlns:p14="http://schemas.microsoft.com/office/powerpoint/2010/main" val="34200040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吹き出し 5"/>
          <p:cNvSpPr/>
          <p:nvPr/>
        </p:nvSpPr>
        <p:spPr>
          <a:xfrm>
            <a:off x="4067945" y="404664"/>
            <a:ext cx="4248471" cy="1720346"/>
          </a:xfrm>
          <a:prstGeom prst="wedgeRoundRectCallout">
            <a:avLst>
              <a:gd name="adj1" fmla="val -60462"/>
              <a:gd name="adj2" fmla="val -15098"/>
              <a:gd name="adj3" fmla="val 16667"/>
            </a:avLst>
          </a:prstGeom>
          <a:ln w="57150">
            <a:solidFill>
              <a:srgbClr val="0070C0"/>
            </a:solidFill>
          </a:ln>
        </p:spPr>
        <p:style>
          <a:lnRef idx="2">
            <a:schemeClr val="dk1"/>
          </a:lnRef>
          <a:fillRef idx="1">
            <a:schemeClr val="lt1"/>
          </a:fillRef>
          <a:effectRef idx="0">
            <a:schemeClr val="dk1"/>
          </a:effectRef>
          <a:fontRef idx="minor">
            <a:schemeClr val="dk1"/>
          </a:fontRef>
        </p:style>
        <p:txBody>
          <a:bodyPr lIns="180000" tIns="10800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望ましい生活習慣を</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していれば、がんにならないの？</a:t>
            </a:r>
            <a:endParaRPr lang="en-US" altLang="ja-JP" sz="32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602" y="961013"/>
            <a:ext cx="2984801" cy="1720346"/>
          </a:xfrm>
          <a:prstGeom prst="rect">
            <a:avLst/>
          </a:prstGeom>
        </p:spPr>
      </p:pic>
      <p:sp>
        <p:nvSpPr>
          <p:cNvPr id="8" name="角丸四角形吹き出し 7"/>
          <p:cNvSpPr/>
          <p:nvPr/>
        </p:nvSpPr>
        <p:spPr>
          <a:xfrm>
            <a:off x="653919" y="2834724"/>
            <a:ext cx="5447406" cy="3413646"/>
          </a:xfrm>
          <a:prstGeom prst="wedgeRoundRectCallout">
            <a:avLst>
              <a:gd name="adj1" fmla="val 64783"/>
              <a:gd name="adj2" fmla="val -842"/>
              <a:gd name="adj3" fmla="val 16667"/>
            </a:avLst>
          </a:prstGeom>
          <a:ln w="57150">
            <a:solidFill>
              <a:srgbClr val="FF99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252000" tIns="144000" rIns="0"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がんの原因には、</a:t>
            </a:r>
            <a:endParaRPr lang="en-US" altLang="ja-JP" sz="3600" b="1" dirty="0">
              <a:solidFill>
                <a:schemeClr val="tx1"/>
              </a:solidFill>
              <a:highlight>
                <a:srgbClr val="FFFF00"/>
              </a:highlight>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わかっていないものも</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36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あります。</a:t>
            </a:r>
            <a:endParaRPr lang="en-US" altLang="ja-JP" sz="3600" b="1" dirty="0">
              <a:solidFill>
                <a:schemeClr val="tx1">
                  <a:lumMod val="75000"/>
                  <a:lumOff val="25000"/>
                </a:schemeClr>
              </a:solidFill>
              <a:latin typeface="メイリオ" panose="020B0604030504040204" pitchFamily="50" charset="-128"/>
              <a:ea typeface="メイリオ" panose="020B0604030504040204" pitchFamily="50" charset="-128"/>
            </a:endParaRPr>
          </a:p>
          <a:p>
            <a:pPr marL="0" algn="l" defTabSz="914400">
              <a:buNone/>
              <a:defRPr kumimoji="1" sz="1800" b="0" i="0" normalizeH="0" noProof="0">
                <a:uLnTx/>
                <a:uFillTx/>
                <a:latin typeface="Calibri"/>
                <a:ea typeface="Arial" panose="020B0604020202020204" pitchFamily="34" charset="0"/>
                <a:cs typeface="Arial" panose="020B0604020202020204" pitchFamily="34" charset="0"/>
              </a:defRPr>
            </a:pPr>
            <a:r>
              <a:rPr kumimoji="1" lang="ja-JP" altLang="en-US" sz="4500" b="1" i="0" normalizeH="0" noProof="0" dirty="0">
                <a:solidFill>
                  <a:srgbClr val="FF9900"/>
                </a:solidFill>
                <a:uLnTx/>
                <a:uFillTx/>
                <a:latin typeface="メイリオ" panose="020B0604030504040204" pitchFamily="50" charset="-128"/>
                <a:ea typeface="メイリオ" panose="020B0604030504040204" pitchFamily="50" charset="-128"/>
              </a:rPr>
              <a:t>がん検診を受けることが大切</a:t>
            </a:r>
            <a:r>
              <a:rPr kumimoji="1" lang="ja-JP" altLang="en-US" sz="4500" b="1" i="0" normalizeH="0" noProof="0" dirty="0">
                <a:solidFill>
                  <a:schemeClr val="tx1">
                    <a:lumMod val="75000"/>
                    <a:lumOff val="25000"/>
                  </a:schemeClr>
                </a:solidFill>
                <a:uLnTx/>
                <a:uFillTx/>
                <a:latin typeface="メイリオ" panose="020B0604030504040204" pitchFamily="50" charset="-128"/>
                <a:ea typeface="メイリオ" panose="020B0604030504040204" pitchFamily="50" charset="-128"/>
              </a:rPr>
              <a:t>です。</a:t>
            </a:r>
            <a:endParaRPr lang="en-US" altLang="ja-JP" sz="45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9" name="Picture 2" descr="C:\Users\nakamura\Desktop\サタケさんイラストスライド化拡大-07.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217770" y="3861048"/>
            <a:ext cx="2602702" cy="2847870"/>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a:extLst>
              <a:ext uri="{FF2B5EF4-FFF2-40B4-BE49-F238E27FC236}">
                <a16:creationId xmlns:a16="http://schemas.microsoft.com/office/drawing/2014/main" id="{95E40E97-1558-42E2-84A1-D30C5B5A7E77}"/>
              </a:ext>
            </a:extLst>
          </p:cNvPr>
          <p:cNvSpPr/>
          <p:nvPr/>
        </p:nvSpPr>
        <p:spPr>
          <a:xfrm>
            <a:off x="8487815" y="6208266"/>
            <a:ext cx="43025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1" sz="1800" b="0" i="0" u="none" strike="noStrike" kern="1200" cap="none" spc="0" normalizeH="0" baseline="0" noProof="0">
                <a:solidFill>
                  <a:schemeClr val="lt1"/>
                </a:solidFill>
                <a:uLnTx/>
                <a:uFillTx/>
                <a:latin typeface="+mn-lt"/>
                <a:ea typeface="+mn-ea"/>
                <a:cs typeface="+mn-cs"/>
                <a:sym typeface="Wingdings"/>
              </a:defRPr>
            </a:lvl9pPr>
          </a:lstStyle>
          <a:p>
            <a:pPr marL="0" algn="ctr" defTabSz="914400">
              <a:buNone/>
              <a:defRPr kumimoji="1" sz="1800" b="0" i="0" kern="1200" normalizeH="0" noProof="0">
                <a:solidFill>
                  <a:srgbClr val="FFFFFF"/>
                </a:solidFill>
                <a:uLnTx/>
                <a:uFillTx/>
                <a:latin typeface="+mn-lt"/>
                <a:ea typeface="+mn-ea"/>
                <a:cs typeface="+mn-cs"/>
              </a:defRPr>
            </a:pPr>
            <a:r>
              <a:rPr kumimoji="1" lang="ja-JP" altLang="en-US" sz="1800" b="1" i="0" kern="1200" normalizeH="0" noProof="0">
                <a:solidFill>
                  <a:schemeClr val="tx1"/>
                </a:solidFill>
                <a:uLnTx/>
                <a:uFillTx/>
                <a:latin typeface="メイリオ" panose="020B0604030504040204" pitchFamily="50" charset="-128"/>
                <a:ea typeface="メイリオ" panose="020B0604030504040204" pitchFamily="50" charset="-128"/>
              </a:rPr>
              <a:t>９</a:t>
            </a:r>
          </a:p>
        </p:txBody>
      </p:sp>
    </p:spTree>
    <p:extLst>
      <p:ext uri="{BB962C8B-B14F-4D97-AF65-F5344CB8AC3E}">
        <p14:creationId xmlns:p14="http://schemas.microsoft.com/office/powerpoint/2010/main" val="1987290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2.0.50727.8813"/>
  <p:tag name="AS_OS" val="Microsoft Windows NT 6.2.9200.0"/>
  <p:tag name="AS_RELEASE_DATE" val="2018.03.09"/>
  <p:tag name="AS_TITLE" val="Aspose.Slides for .NET 3.5 Client Profile"/>
  <p:tag name="AS_VERSION" val="18.2.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Arial" panose="020B0604020202020204" pitchFamily="34" charset="0"/>
        <a:cs typeface="Arial" panose="020B0604020202020204" pitchFamily="34" charset="0"/>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panose="020B0604020202020204" pitchFamily="34" charset="0"/>
        <a:cs typeface="Arial" panose="020B0604020202020204" pitchFamily="34" charset="0"/>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817</Words>
  <Application>Microsoft Office PowerPoint</Application>
  <PresentationFormat>画面に合わせる (4:3)</PresentationFormat>
  <Paragraphs>134</Paragraphs>
  <Slides>13</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13</vt:i4>
      </vt:variant>
    </vt:vector>
  </HeadingPairs>
  <TitlesOfParts>
    <vt:vector size="23" baseType="lpstr">
      <vt:lpstr>HGS創英角ｺﾞｼｯｸUB</vt:lpstr>
      <vt:lpstr>ＭＳ Ｐゴシック</vt:lpstr>
      <vt:lpstr>メイリオ</vt:lpstr>
      <vt:lpstr>游明朝</vt:lpstr>
      <vt:lpstr>Arial</vt:lpstr>
      <vt:lpstr>Calibri</vt:lpstr>
      <vt:lpstr>Century Gothic</vt:lpstr>
      <vt:lpstr>Wingdings 3</vt:lpstr>
      <vt:lpstr>Office ​​テーマ</vt:lpstr>
      <vt:lpstr>1_ウィスプ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三好綾</dc:creator>
  <cp:lastModifiedBy>事務局</cp:lastModifiedBy>
  <cp:revision>16</cp:revision>
  <cp:lastPrinted>2021-01-20T15:23:25Z</cp:lastPrinted>
  <dcterms:created xsi:type="dcterms:W3CDTF">2021-01-20T06:23:25Z</dcterms:created>
  <dcterms:modified xsi:type="dcterms:W3CDTF">2021-02-23T11:28:12Z</dcterms:modified>
</cp:coreProperties>
</file>