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7"/>
  </p:notesMasterIdLst>
  <p:sldIdLst>
    <p:sldId id="259" r:id="rId2"/>
    <p:sldId id="262" r:id="rId3"/>
    <p:sldId id="265" r:id="rId4"/>
    <p:sldId id="268" r:id="rId5"/>
    <p:sldId id="271" r:id="rId6"/>
    <p:sldId id="274" r:id="rId7"/>
    <p:sldId id="277" r:id="rId8"/>
    <p:sldId id="280" r:id="rId9"/>
    <p:sldId id="283" r:id="rId10"/>
    <p:sldId id="286" r:id="rId11"/>
    <p:sldId id="289" r:id="rId12"/>
    <p:sldId id="292" r:id="rId13"/>
    <p:sldId id="295" r:id="rId14"/>
    <p:sldId id="298" r:id="rId15"/>
    <p:sldId id="301"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50" autoAdjust="0"/>
    <p:restoredTop sz="0"/>
  </p:normalViewPr>
  <p:slideViewPr>
    <p:cSldViewPr>
      <p:cViewPr varScale="1">
        <p:scale>
          <a:sx n="67" d="100"/>
          <a:sy n="67" d="100"/>
        </p:scale>
        <p:origin x="1324" y="116"/>
      </p:cViewPr>
      <p:guideLst/>
    </p:cSldViewPr>
  </p:slideViewPr>
  <p:notesTextViewPr>
    <p:cViewPr>
      <p:scale>
        <a:sx n="1" d="1"/>
        <a:sy n="1" d="1"/>
      </p:scale>
      <p:origin x="0" y="0"/>
    </p:cViewPr>
  </p:notesTextViewPr>
  <p:sorterViewPr>
    <p:cViewPr>
      <p:scale>
        <a:sx n="100" d="100"/>
        <a:sy n="100" d="100"/>
      </p:scale>
      <p:origin x="0" y="-1308"/>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41443" cy="344408"/>
          </a:xfrm>
          <a:prstGeom prst="rect">
            <a:avLst/>
          </a:prstGeom>
        </p:spPr>
        <p:txBody>
          <a:bodyPr vert="horz" lIns="93113" tIns="46557" rIns="93113" bIns="46557" rtlCol="0"/>
          <a:lstStyle>
            <a:lvl1pPr algn="l">
              <a:defRPr sz="1200"/>
            </a:lvl1pPr>
          </a:lstStyle>
          <a:p>
            <a:endParaRPr kumimoji="1" lang="ja-JP" altLang="en-US"/>
          </a:p>
        </p:txBody>
      </p:sp>
      <p:sp>
        <p:nvSpPr>
          <p:cNvPr id="3" name="日付プレースホルダー 2"/>
          <p:cNvSpPr>
            <a:spLocks noGrp="1"/>
          </p:cNvSpPr>
          <p:nvPr>
            <p:ph type="dt" idx="1"/>
          </p:nvPr>
        </p:nvSpPr>
        <p:spPr>
          <a:xfrm>
            <a:off x="5674952" y="0"/>
            <a:ext cx="4341443" cy="344408"/>
          </a:xfrm>
          <a:prstGeom prst="rect">
            <a:avLst/>
          </a:prstGeom>
        </p:spPr>
        <p:txBody>
          <a:bodyPr vert="horz" lIns="93113" tIns="46557" rIns="93113" bIns="46557" rtlCol="0"/>
          <a:lstStyle>
            <a:lvl1pPr algn="r">
              <a:defRPr sz="1200"/>
            </a:lvl1pPr>
          </a:lstStyle>
          <a:p>
            <a:fld id="{571B7898-C192-4165-927E-DA37FA6FD7A2}" type="datetimeFigureOut">
              <a:rPr kumimoji="1" lang="ja-JP" altLang="en-US" smtClean="0"/>
              <a:t>2021/2/23</a:t>
            </a:fld>
            <a:endParaRPr kumimoji="1" lang="ja-JP" altLang="en-US"/>
          </a:p>
        </p:txBody>
      </p:sp>
      <p:sp>
        <p:nvSpPr>
          <p:cNvPr id="4" name="スライド イメージ プレースホルダー 3"/>
          <p:cNvSpPr>
            <a:spLocks noGrp="1" noRot="1" noChangeAspect="1"/>
          </p:cNvSpPr>
          <p:nvPr>
            <p:ph type="sldImg" idx="2"/>
          </p:nvPr>
        </p:nvSpPr>
        <p:spPr>
          <a:xfrm>
            <a:off x="3287713" y="515938"/>
            <a:ext cx="3443287" cy="2584450"/>
          </a:xfrm>
          <a:prstGeom prst="rect">
            <a:avLst/>
          </a:prstGeom>
          <a:noFill/>
          <a:ln w="12700">
            <a:solidFill>
              <a:prstClr val="black"/>
            </a:solidFill>
          </a:ln>
        </p:spPr>
      </p:sp>
      <p:sp>
        <p:nvSpPr>
          <p:cNvPr id="5" name="ノート プレースホルダー 4"/>
          <p:cNvSpPr>
            <a:spLocks noGrp="1"/>
          </p:cNvSpPr>
          <p:nvPr>
            <p:ph type="body" sz="quarter" idx="3"/>
          </p:nvPr>
        </p:nvSpPr>
        <p:spPr>
          <a:xfrm>
            <a:off x="1001872" y="3271879"/>
            <a:ext cx="8014970" cy="3099673"/>
          </a:xfrm>
          <a:prstGeom prst="rect">
            <a:avLst/>
          </a:prstGeom>
        </p:spPr>
        <p:txBody>
          <a:bodyPr vert="horz" lIns="93113" tIns="46557" rIns="93113" bIns="4655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542560"/>
            <a:ext cx="4341443" cy="344408"/>
          </a:xfrm>
          <a:prstGeom prst="rect">
            <a:avLst/>
          </a:prstGeom>
        </p:spPr>
        <p:txBody>
          <a:bodyPr vert="horz" lIns="93113" tIns="46557" rIns="93113" bIns="4655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74952" y="6542560"/>
            <a:ext cx="4341443" cy="344408"/>
          </a:xfrm>
          <a:prstGeom prst="rect">
            <a:avLst/>
          </a:prstGeom>
        </p:spPr>
        <p:txBody>
          <a:bodyPr vert="horz" lIns="93113" tIns="46557" rIns="93113" bIns="46557" rtlCol="0" anchor="b"/>
          <a:lstStyle>
            <a:lvl1pPr algn="r">
              <a:defRPr sz="1200"/>
            </a:lvl1pPr>
          </a:lstStyle>
          <a:p>
            <a:fld id="{96BBB197-2DF4-4E91-A988-03D69B58B699}" type="slidenum">
              <a:rPr kumimoji="1" lang="ja-JP" altLang="en-US" smtClean="0"/>
              <a:t>‹#›</a:t>
            </a:fld>
            <a:endParaRPr kumimoji="1" lang="ja-JP" altLang="en-US"/>
          </a:p>
        </p:txBody>
      </p:sp>
    </p:spTree>
    <p:extLst>
      <p:ext uri="{BB962C8B-B14F-4D97-AF65-F5344CB8AC3E}">
        <p14:creationId xmlns:p14="http://schemas.microsoft.com/office/powerpoint/2010/main" val="23666466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2</a:t>
            </a:fld>
            <a:endParaRPr kumimoji="1" lang="ja-JP" altLang="en-US"/>
          </a:p>
        </p:txBody>
      </p:sp>
    </p:spTree>
    <p:extLst>
      <p:ext uri="{BB962C8B-B14F-4D97-AF65-F5344CB8AC3E}">
        <p14:creationId xmlns:p14="http://schemas.microsoft.com/office/powerpoint/2010/main" val="3184419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15</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4</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5</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6</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8</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9</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手術　がんの部分をとりのぞく手術。</a:t>
            </a:r>
            <a:endParaRPr kumimoji="1" lang="en-US" altLang="ja-JP"/>
          </a:p>
          <a:p>
            <a:endParaRPr kumimoji="1" lang="en-US" altLang="ja-JP"/>
          </a:p>
          <a:p>
            <a:r>
              <a:rPr kumimoji="1" lang="ja-JP" altLang="en-US"/>
              <a:t>放射線　放射線によってがん細胞を死滅させる。通院で行うことができる。</a:t>
            </a:r>
            <a:endParaRPr kumimoji="1" lang="en-US" altLang="ja-JP"/>
          </a:p>
          <a:p>
            <a:endParaRPr kumimoji="1" lang="en-US" altLang="ja-JP"/>
          </a:p>
          <a:p>
            <a:r>
              <a:rPr kumimoji="1" lang="ja-JP" altLang="en-US"/>
              <a:t>薬　（抗がん剤）　のみ薬やはり薬、注射などによってがん細胞が増えるのをおさえる。薬の種類によっては副作用がある。</a:t>
            </a:r>
            <a:endParaRPr kumimoji="1" lang="en-US" altLang="ja-JP"/>
          </a:p>
          <a:p>
            <a:endParaRPr kumimoji="1" lang="en-US" altLang="ja-JP"/>
          </a:p>
          <a:p>
            <a:r>
              <a:rPr kumimoji="1" lang="ja-JP" altLang="en-US"/>
              <a:t>これらの </a:t>
            </a:r>
            <a:r>
              <a:rPr kumimoji="1" lang="en-US" altLang="ja-JP"/>
              <a:t>3</a:t>
            </a:r>
            <a:r>
              <a:rPr kumimoji="1" lang="ja-JP" altLang="en-US" err="1"/>
              <a:t>つを組み合わせることもある。</a:t>
            </a:r>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10</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12</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手術　がんの部分をとりのぞく手術。</a:t>
            </a:r>
            <a:endParaRPr kumimoji="1" lang="en-US" altLang="ja-JP"/>
          </a:p>
          <a:p>
            <a:endParaRPr kumimoji="1" lang="en-US" altLang="ja-JP"/>
          </a:p>
          <a:p>
            <a:r>
              <a:rPr kumimoji="1" lang="ja-JP" altLang="en-US"/>
              <a:t>放射線　放射線によってがん細胞を死滅させる。通院で行うことができる。</a:t>
            </a:r>
            <a:endParaRPr kumimoji="1" lang="en-US" altLang="ja-JP"/>
          </a:p>
          <a:p>
            <a:endParaRPr kumimoji="1" lang="en-US" altLang="ja-JP"/>
          </a:p>
          <a:p>
            <a:r>
              <a:rPr kumimoji="1" lang="ja-JP" altLang="en-US"/>
              <a:t>薬　（抗がん剤）　のみ薬やはり薬、注射などによってがん細胞が増えるのをおさえる。薬の種類によっては副作用がある。</a:t>
            </a:r>
            <a:endParaRPr kumimoji="1" lang="en-US" altLang="ja-JP"/>
          </a:p>
          <a:p>
            <a:endParaRPr kumimoji="1" lang="en-US" altLang="ja-JP"/>
          </a:p>
          <a:p>
            <a:r>
              <a:rPr kumimoji="1" lang="ja-JP" altLang="en-US"/>
              <a:t>これらの </a:t>
            </a:r>
            <a:r>
              <a:rPr kumimoji="1" lang="en-US" altLang="ja-JP"/>
              <a:t>3</a:t>
            </a:r>
            <a:r>
              <a:rPr kumimoji="1" lang="ja-JP" altLang="en-US" err="1"/>
              <a:t>つを組み合わせることもある。</a:t>
            </a:r>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14</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正方形/長方形 4"/>
          <p:cNvSpPr/>
          <p:nvPr userDrawn="1"/>
        </p:nvSpPr>
        <p:spPr>
          <a:xfrm rot="16200000">
            <a:off x="1337902" y="-609711"/>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p>
        </p:txBody>
      </p:sp>
      <p:sp>
        <p:nvSpPr>
          <p:cNvPr id="6" name="メモ 5"/>
          <p:cNvSpPr/>
          <p:nvPr userDrawn="1"/>
        </p:nvSpPr>
        <p:spPr>
          <a:xfrm>
            <a:off x="467544" y="-171401"/>
            <a:ext cx="8208912" cy="1152129"/>
          </a:xfrm>
          <a:prstGeom prst="foldedCorner">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52910180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0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205374896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1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287041633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235606850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124677336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4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108630120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0687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468401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7" name="正方形/長方形 6"/>
          <p:cNvSpPr/>
          <p:nvPr userDrawn="1"/>
        </p:nvSpPr>
        <p:spPr>
          <a:xfrm rot="16200000">
            <a:off x="1337902" y="-609711"/>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p>
        </p:txBody>
      </p:sp>
      <p:sp>
        <p:nvSpPr>
          <p:cNvPr id="8" name="メモ 7"/>
          <p:cNvSpPr/>
          <p:nvPr userDrawn="1"/>
        </p:nvSpPr>
        <p:spPr>
          <a:xfrm>
            <a:off x="467544" y="-171401"/>
            <a:ext cx="8208912" cy="1152129"/>
          </a:xfrm>
          <a:prstGeom prst="foldedCorner">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339459705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278" y="476672"/>
            <a:ext cx="8461444" cy="6209608"/>
          </a:xfrm>
          <a:prstGeom prst="rect">
            <a:avLst/>
          </a:prstGeom>
        </p:spPr>
      </p:pic>
    </p:spTree>
    <p:extLst>
      <p:ext uri="{BB962C8B-B14F-4D97-AF65-F5344CB8AC3E}">
        <p14:creationId xmlns:p14="http://schemas.microsoft.com/office/powerpoint/2010/main" val="27621415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4" name="正方形/長方形 3"/>
          <p:cNvSpPr/>
          <p:nvPr userDrawn="1"/>
        </p:nvSpPr>
        <p:spPr>
          <a:xfrm>
            <a:off x="0" y="0"/>
            <a:ext cx="9144000" cy="6858000"/>
          </a:xfrm>
          <a:prstGeom prst="rect">
            <a:avLst/>
          </a:prstGeom>
          <a:solidFill>
            <a:srgbClr val="01B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345055310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6" name="正方形/長方形 5"/>
          <p:cNvSpPr/>
          <p:nvPr userDrawn="1"/>
        </p:nvSpPr>
        <p:spPr>
          <a:xfrm>
            <a:off x="-18008" y="0"/>
            <a:ext cx="9162008" cy="6873528"/>
          </a:xfrm>
          <a:prstGeom prst="rect">
            <a:avLst/>
          </a:prstGeom>
          <a:solidFill>
            <a:srgbClr val="FCD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pic>
        <p:nvPicPr>
          <p:cNvPr id="2" name="図 1"/>
          <p:cNvPicPr>
            <a:picLocks noChangeAspect="1"/>
          </p:cNvPicPr>
          <p:nvPr userDrawn="1"/>
        </p:nvPicPr>
        <p:blipFill>
          <a:blip r:embed="rId2">
            <a:extLst>
              <a:ext uri="{28A0092B-C50C-407E-A947-70E740481C1C}">
                <a14:useLocalDpi xmlns:a14="http://schemas.microsoft.com/office/drawing/2010/main" val="0"/>
              </a:ext>
            </a:extLst>
          </a:blip>
          <a:srcRect b="6061"/>
          <a:stretch>
            <a:fillRect/>
          </a:stretch>
        </p:blipFill>
        <p:spPr>
          <a:xfrm>
            <a:off x="-46146" y="191295"/>
            <a:ext cx="8938626" cy="6696744"/>
          </a:xfrm>
          <a:prstGeom prst="rect">
            <a:avLst/>
          </a:prstGeom>
          <a:effectLst>
            <a:outerShdw blurRad="50800" dist="38100" dir="2700000" algn="tl" rotWithShape="0">
              <a:prstClr val="black">
                <a:alpha val="24000"/>
              </a:prstClr>
            </a:outerShdw>
          </a:effectLst>
        </p:spPr>
      </p:pic>
    </p:spTree>
    <p:extLst>
      <p:ext uri="{BB962C8B-B14F-4D97-AF65-F5344CB8AC3E}">
        <p14:creationId xmlns:p14="http://schemas.microsoft.com/office/powerpoint/2010/main" val="42227738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13879164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239034166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150715090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271923565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91311419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defPPr>
                <a:defRPr lang="ja-JP"/>
              </a:defPPr>
            </a:lstStyle>
            <a:p>
              <a:endParaRPr/>
            </a:p>
          </p:txBody>
        </p:sp>
        <p:sp>
          <p:nvSpPr>
            <p:cNvPr id="38" name="Freeform 12"/>
            <p:cNvSpPr/>
            <p:nvPr/>
          </p:nvSpPr>
          <p:spPr bwMode="auto">
            <a:xfrm>
              <a:off x="2597151" y="2779713"/>
              <a:ext cx="550863" cy="1978025"/>
            </a:xfrm>
            <a:custGeom>
              <a:avLst/>
              <a:gdLst/>
              <a:ahLst/>
              <a:cxnLst/>
              <a:rect l="0" t="0" r="r" b="b"/>
              <a:pathLst>
                <a:path w="140" h="502">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defPPr>
                <a:defRPr lang="ja-JP"/>
              </a:defPPr>
            </a:lstStyle>
            <a:p>
              <a:endParaRPr/>
            </a:p>
          </p:txBody>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defPPr>
                <a:defRPr lang="ja-JP"/>
              </a:defPPr>
            </a:lstStyle>
            <a:p>
              <a:endParaRPr/>
            </a:p>
          </p:txBody>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defPPr>
                <a:defRPr lang="ja-JP"/>
              </a:defPPr>
            </a:lstStyle>
            <a:p>
              <a:endParaRPr/>
            </a:p>
          </p:txBody>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defPPr>
                <a:defRPr lang="ja-JP"/>
              </a:defPPr>
            </a:lstStyle>
            <a:p>
              <a:endParaRPr/>
            </a:p>
          </p:txBody>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defPPr>
                <a:defRPr lang="ja-JP"/>
              </a:defPPr>
            </a:lstStyle>
            <a:p>
              <a:endParaRPr/>
            </a:p>
          </p:txBody>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defPPr>
                <a:defRPr lang="ja-JP"/>
              </a:defPPr>
            </a:lstStyle>
            <a:p>
              <a:endParaRPr/>
            </a:p>
          </p:txBody>
        </p:sp>
        <p:sp>
          <p:nvSpPr>
            <p:cNvPr id="44" name="Freeform 18"/>
            <p:cNvSpPr/>
            <p:nvPr/>
          </p:nvSpPr>
          <p:spPr bwMode="auto">
            <a:xfrm>
              <a:off x="3143251" y="4757738"/>
              <a:ext cx="161925" cy="873125"/>
            </a:xfrm>
            <a:custGeom>
              <a:avLst/>
              <a:gdLst/>
              <a:ahLst/>
              <a:cxnLst/>
              <a:rect l="0" t="0" r="r" b="b"/>
              <a:pathLst>
                <a:path w="41" h="22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defPPr>
                <a:defRPr lang="ja-JP"/>
              </a:defPPr>
            </a:lstStyle>
            <a:p>
              <a:endParaRPr/>
            </a:p>
          </p:txBody>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defPPr>
                <a:defRPr lang="ja-JP"/>
              </a:defPPr>
            </a:lstStyle>
            <a:p>
              <a:endParaRPr/>
            </a:p>
          </p:txBody>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defPPr>
                <a:defRPr lang="ja-JP"/>
              </a:defPPr>
            </a:lstStyle>
            <a:p>
              <a:endParaRPr/>
            </a:p>
          </p:txBody>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defPPr>
                <a:defRPr lang="ja-JP"/>
              </a:defPPr>
            </a:lstStyle>
            <a:p>
              <a:endParaRPr/>
            </a:p>
          </p:txBody>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defPPr>
                <a:defRPr lang="ja-JP"/>
              </a:defPPr>
            </a:lstStyle>
            <a:p>
              <a:endParaRPr/>
            </a:p>
          </p:txBody>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defPPr>
                <a:defRPr lang="ja-JP"/>
              </a:defPPr>
            </a:lstStyle>
            <a:p>
              <a:endParaRPr/>
            </a:p>
          </p:txBody>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defPPr>
                <a:defRPr lang="ja-JP"/>
              </a:defPPr>
            </a:lstStyle>
            <a:p>
              <a:endParaRPr/>
            </a:p>
          </p:txBody>
        </p:sp>
        <p:sp>
          <p:nvSpPr>
            <p:cNvPr id="52" name="Freeform 29"/>
            <p:cNvSpPr/>
            <p:nvPr/>
          </p:nvSpPr>
          <p:spPr bwMode="auto">
            <a:xfrm>
              <a:off x="7439026" y="5053013"/>
              <a:ext cx="357188" cy="820738"/>
            </a:xfrm>
            <a:custGeom>
              <a:avLst/>
              <a:gdLst/>
              <a:ahLst/>
              <a:cxnLst/>
              <a:rect l="0" t="0" r="r" b="b"/>
              <a:pathLst>
                <a:path w="90" h="206">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defPPr>
                <a:defRPr lang="ja-JP"/>
              </a:defPPr>
            </a:lstStyle>
            <a:p>
              <a:endParaRPr/>
            </a:p>
          </p:txBody>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defPPr>
                <a:defRPr lang="ja-JP"/>
              </a:defPPr>
            </a:lstStyle>
            <a:p>
              <a:endParaRPr/>
            </a:p>
          </p:txBody>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defPPr>
                <a:defRPr lang="ja-JP"/>
              </a:defPPr>
            </a:lstStyle>
            <a:p>
              <a:endParaRPr/>
            </a:p>
          </p:txBody>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defPPr>
                <a:defRPr lang="ja-JP"/>
              </a:defPPr>
            </a:lstStyle>
            <a:p>
              <a:endParaRPr/>
            </a:p>
          </p:txBody>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defPPr>
                <a:defRPr lang="ja-JP"/>
              </a:defPPr>
            </a:lstStyle>
            <a:p>
              <a:endParaRPr/>
            </a:p>
          </p:txBody>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defPPr>
                <a:defRPr lang="ja-JP"/>
              </a:defPPr>
            </a:lstStyle>
            <a:p>
              <a:endParaRPr/>
            </a:p>
          </p:txBody>
        </p:sp>
        <p:sp>
          <p:nvSpPr>
            <p:cNvPr id="58" name="Freeform 35"/>
            <p:cNvSpPr/>
            <p:nvPr/>
          </p:nvSpPr>
          <p:spPr bwMode="auto">
            <a:xfrm>
              <a:off x="7494588" y="5664200"/>
              <a:ext cx="100013" cy="209550"/>
            </a:xfrm>
            <a:custGeom>
              <a:avLst/>
              <a:gdLst/>
              <a:ahLst/>
              <a:cxnLst/>
              <a:rect l="0" t="0" r="r" b="b"/>
              <a:pathLst>
                <a:path w="25" h="52">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defPPr>
                <a:defRPr lang="ja-JP"/>
              </a:defPPr>
            </a:lstStyle>
            <a:p>
              <a:endParaRPr/>
            </a:p>
          </p:txBody>
        </p:sp>
        <p:sp>
          <p:nvSpPr>
            <p:cNvPr id="59" name="Freeform 36"/>
            <p:cNvSpPr/>
            <p:nvPr/>
          </p:nvSpPr>
          <p:spPr bwMode="auto">
            <a:xfrm>
              <a:off x="7412038" y="5081588"/>
              <a:ext cx="114300" cy="558800"/>
            </a:xfrm>
            <a:custGeom>
              <a:avLst/>
              <a:gdLst/>
              <a:ahLst/>
              <a:cxnLst/>
              <a:rect l="0" t="0" r="r" b="b"/>
              <a:pathLst>
                <a:path w="28"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defPPr>
                <a:defRPr lang="ja-JP"/>
              </a:defPPr>
            </a:lstStyle>
            <a:p>
              <a:endParaRPr/>
            </a:p>
          </p:txBody>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defPPr>
                <a:defRPr lang="ja-JP"/>
              </a:defPPr>
            </a:lstStyle>
            <a:p>
              <a:endParaRPr/>
            </a:p>
          </p:txBody>
        </p:sp>
        <p:sp>
          <p:nvSpPr>
            <p:cNvPr id="61" name="Freeform 38"/>
            <p:cNvSpPr/>
            <p:nvPr/>
          </p:nvSpPr>
          <p:spPr bwMode="auto">
            <a:xfrm>
              <a:off x="7439026" y="5434013"/>
              <a:ext cx="174625" cy="439738"/>
            </a:xfrm>
            <a:custGeom>
              <a:avLst/>
              <a:gdLst/>
              <a:ahLst/>
              <a:cxnLst/>
              <a:rect l="0" t="0" r="r" b="b"/>
              <a:pathLst>
                <a:path w="44" h="11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defPPr>
                <a:defRPr lang="ja-JP"/>
              </a:defPPr>
            </a:lstStyle>
            <a:p>
              <a:endParaRPr/>
            </a:p>
          </p:txBody>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ja-JP"/>
            </a:defPPr>
          </a:lstStyle>
          <a:p>
            <a:endParaRPr/>
          </a:p>
        </p:txBody>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stStyle>
          <a:p>
            <a:fld id="{4D9FFFB4-400D-1240-AB24-6F86C96D4DFB}" type="datetimeFigureOut">
              <a:rPr lang="en-US"/>
              <a:t>2/23/2021</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900" kern="1200">
                <a:solidFill>
                  <a:schemeClr val="tx1">
                    <a:tint val="75000"/>
                  </a:schemeClr>
                </a:solidFill>
                <a:latin typeface="+mn-lt"/>
                <a:ea typeface="+mn-ea"/>
                <a:cs typeface="+mn-cs"/>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000" kern="1200">
                <a:solidFill>
                  <a:srgbClr val="FEFFFF"/>
                </a:solidFill>
                <a:latin typeface="+mn-lt"/>
                <a:ea typeface="+mn-ea"/>
                <a:cs typeface="+mn-cs"/>
              </a:defRPr>
            </a:lvl1pPr>
          </a:lstStyle>
          <a:p>
            <a:fld id="{D57F1E4F-1CFF-5643-939E-217C01CDF565}" type="slidenum">
              <a:rPr lang="en-US"/>
              <a:t>‹#›</a:t>
            </a:fld>
            <a:endParaRPr lang="en-US"/>
          </a:p>
        </p:txBody>
      </p:sp>
      <p:sp>
        <p:nvSpPr>
          <p:cNvPr id="63" name="正方形/長方形 62"/>
          <p:cNvSpPr/>
          <p:nvPr userDrawn="1"/>
        </p:nvSpPr>
        <p:spPr>
          <a:xfrm>
            <a:off x="0" y="0"/>
            <a:ext cx="9144000" cy="6858000"/>
          </a:xfrm>
          <a:prstGeom prst="rect">
            <a:avLst/>
          </a:prstGeom>
          <a:solidFill>
            <a:srgbClr val="D2E6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1604613325"/>
      </p:ext>
    </p:extLst>
  </p:cSld>
  <p:clrMap bg1="lt1" tx1="dk1" bg2="lt2" tx2="dk2" accent1="accent1" accent2="accent2" accent3="accent3" accent4="accent4" accent5="accent5" accent6="accent6" hlink="hlink" folHlink="folHlink"/>
  <p:sldLayoutIdLst>
    <p:sldLayoutId id="214748366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 id="2147483693" r:id="rId17"/>
  </p:sldLayoutIdLst>
  <p:transition/>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ct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577" y="787692"/>
            <a:ext cx="8147837" cy="5282616"/>
          </a:xfrm>
          <a:prstGeom prst="rect">
            <a:avLst/>
          </a:prstGeom>
          <a:effectLst>
            <a:outerShdw blurRad="50800" dist="38100" dir="2700000" algn="tl" rotWithShape="0">
              <a:prstClr val="black">
                <a:alpha val="40000"/>
              </a:prstClr>
            </a:outerShdw>
          </a:effectLst>
        </p:spPr>
      </p:pic>
      <p:sp>
        <p:nvSpPr>
          <p:cNvPr id="3" name="テキスト ボックス 2"/>
          <p:cNvSpPr txBox="1"/>
          <p:nvPr/>
        </p:nvSpPr>
        <p:spPr>
          <a:xfrm>
            <a:off x="1691680" y="5293287"/>
            <a:ext cx="5904656" cy="615553"/>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1600" b="0" i="0" normalizeH="0" noProof="0" dirty="0">
                <a:solidFill>
                  <a:schemeClr val="tx1">
                    <a:lumMod val="85000"/>
                    <a:lumOff val="15000"/>
                  </a:schemeClr>
                </a:solidFill>
                <a:uLnTx/>
                <a:uFillTx/>
                <a:latin typeface="+mn-ea"/>
              </a:rPr>
              <a:t>文部科学省　がん教育推進のための教材</a:t>
            </a:r>
            <a:endParaRPr kumimoji="1" lang="en-US" altLang="ja-JP" sz="1600" dirty="0">
              <a:solidFill>
                <a:schemeClr val="tx1">
                  <a:lumMod val="85000"/>
                  <a:lumOff val="15000"/>
                </a:schemeClr>
              </a:solidFill>
              <a:latin typeface="+mn-ea"/>
            </a:endParaRPr>
          </a:p>
          <a:p>
            <a:pPr algn="ctr"/>
            <a:r>
              <a:rPr kumimoji="1" lang="ja-JP" altLang="en-US" sz="1600" b="0" i="0" normalizeH="0" noProof="0" dirty="0">
                <a:solidFill>
                  <a:schemeClr val="tx1">
                    <a:lumMod val="85000"/>
                    <a:lumOff val="15000"/>
                  </a:schemeClr>
                </a:solidFill>
                <a:uLnTx/>
                <a:uFillTx/>
                <a:latin typeface="+mn-ea"/>
              </a:rPr>
              <a:t>「１　</a:t>
            </a:r>
            <a:r>
              <a:rPr lang="ja-JP" altLang="en-US" dirty="0"/>
              <a:t>がんという病気</a:t>
            </a:r>
            <a:r>
              <a:rPr kumimoji="1" lang="ja-JP" altLang="en-US" sz="1600" b="0" i="0" normalizeH="0" noProof="0" dirty="0">
                <a:solidFill>
                  <a:schemeClr val="tx1">
                    <a:lumMod val="85000"/>
                    <a:lumOff val="15000"/>
                  </a:schemeClr>
                </a:solidFill>
                <a:uLnTx/>
                <a:uFillTx/>
                <a:latin typeface="+mn-ea"/>
              </a:rPr>
              <a:t>」対応</a:t>
            </a:r>
            <a:endParaRPr kumimoji="1" lang="ja-JP" altLang="en-US" sz="1600" dirty="0">
              <a:solidFill>
                <a:schemeClr val="tx1">
                  <a:lumMod val="85000"/>
                  <a:lumOff val="15000"/>
                </a:schemeClr>
              </a:solidFill>
              <a:latin typeface="+mn-ea"/>
            </a:endParaRPr>
          </a:p>
        </p:txBody>
      </p:sp>
      <p:sp>
        <p:nvSpPr>
          <p:cNvPr id="4" name="正方形/長方形 3">
            <a:extLst>
              <a:ext uri="{FF2B5EF4-FFF2-40B4-BE49-F238E27FC236}">
                <a16:creationId xmlns:a16="http://schemas.microsoft.com/office/drawing/2014/main" id="{2170F4D2-8A8B-434B-8161-89665B6095E1}"/>
              </a:ext>
            </a:extLst>
          </p:cNvPr>
          <p:cNvSpPr/>
          <p:nvPr/>
        </p:nvSpPr>
        <p:spPr>
          <a:xfrm>
            <a:off x="8590247" y="6418889"/>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１</a:t>
            </a:r>
          </a:p>
        </p:txBody>
      </p:sp>
    </p:spTree>
    <p:extLst>
      <p:ext uri="{BB962C8B-B14F-4D97-AF65-F5344CB8AC3E}">
        <p14:creationId xmlns:p14="http://schemas.microsoft.com/office/powerpoint/2010/main" val="72890947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ACC79393-A10A-416B-BF34-CE40DC3C704A}"/>
              </a:ext>
            </a:extLst>
          </p:cNvPr>
          <p:cNvPicPr>
            <a:picLocks noChangeAspect="1"/>
          </p:cNvPicPr>
          <p:nvPr/>
        </p:nvPicPr>
        <p:blipFill rotWithShape="1">
          <a:blip r:embed="rId3">
            <a:extLst>
              <a:ext uri="{28A0092B-C50C-407E-A947-70E740481C1C}">
                <a14:useLocalDpi xmlns:a14="http://schemas.microsoft.com/office/drawing/2010/main" val="0"/>
              </a:ext>
            </a:extLst>
          </a:blip>
          <a:srcRect b="13160"/>
          <a:stretch/>
        </p:blipFill>
        <p:spPr>
          <a:xfrm>
            <a:off x="913050" y="2996952"/>
            <a:ext cx="7317899" cy="3960440"/>
          </a:xfrm>
          <a:prstGeom prst="rect">
            <a:avLst/>
          </a:prstGeom>
        </p:spPr>
      </p:pic>
      <p:sp>
        <p:nvSpPr>
          <p:cNvPr id="12" name="テキスト ボックス 11"/>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srgbClr val="FFFFFF"/>
                </a:solidFill>
                <a:uLnTx/>
                <a:uFillTx/>
                <a:latin typeface="+mn-lt"/>
                <a:ea typeface="+mn-ea"/>
                <a:cs typeface="+mn-cs"/>
              </a:rPr>
              <a:t>がんの原因</a:t>
            </a:r>
          </a:p>
        </p:txBody>
      </p:sp>
      <p:grpSp>
        <p:nvGrpSpPr>
          <p:cNvPr id="4" name="グループ化 3"/>
          <p:cNvGrpSpPr/>
          <p:nvPr/>
        </p:nvGrpSpPr>
        <p:grpSpPr>
          <a:xfrm>
            <a:off x="3441444" y="2798197"/>
            <a:ext cx="3016404" cy="2982643"/>
            <a:chOff x="3806998" y="1894775"/>
            <a:chExt cx="2915872" cy="2915870"/>
          </a:xfrm>
        </p:grpSpPr>
        <p:sp>
          <p:nvSpPr>
            <p:cNvPr id="20" name="円/楕円 19"/>
            <p:cNvSpPr/>
            <p:nvPr/>
          </p:nvSpPr>
          <p:spPr>
            <a:xfrm>
              <a:off x="3806998" y="1894775"/>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6" name="テキスト ボックス 25"/>
            <p:cNvSpPr txBox="1"/>
            <p:nvPr/>
          </p:nvSpPr>
          <p:spPr>
            <a:xfrm>
              <a:off x="4040230" y="3077035"/>
              <a:ext cx="2449408" cy="79496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生活習慣</a:t>
              </a:r>
            </a:p>
          </p:txBody>
        </p:sp>
      </p:grpSp>
      <p:grpSp>
        <p:nvGrpSpPr>
          <p:cNvPr id="3" name="グループ化 2"/>
          <p:cNvGrpSpPr/>
          <p:nvPr/>
        </p:nvGrpSpPr>
        <p:grpSpPr>
          <a:xfrm>
            <a:off x="1169211" y="3022862"/>
            <a:ext cx="2740997" cy="2655638"/>
            <a:chOff x="754810" y="1751022"/>
            <a:chExt cx="2915873" cy="2915870"/>
          </a:xfrm>
        </p:grpSpPr>
        <p:sp>
          <p:nvSpPr>
            <p:cNvPr id="24" name="円/楕円 23"/>
            <p:cNvSpPr/>
            <p:nvPr/>
          </p:nvSpPr>
          <p:spPr>
            <a:xfrm>
              <a:off x="754810" y="1751022"/>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7" name="テキスト ボックス 26"/>
            <p:cNvSpPr txBox="1"/>
            <p:nvPr/>
          </p:nvSpPr>
          <p:spPr>
            <a:xfrm>
              <a:off x="947352" y="2617568"/>
              <a:ext cx="2723331" cy="1182777"/>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細菌・</a:t>
              </a:r>
              <a:endParaRPr lang="en-US" altLang="ja-JP" sz="32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ウイルス</a:t>
              </a:r>
            </a:p>
          </p:txBody>
        </p:sp>
      </p:grpSp>
      <p:sp>
        <p:nvSpPr>
          <p:cNvPr id="14" name="テキスト ボックス 13"/>
          <p:cNvSpPr txBox="1"/>
          <p:nvPr/>
        </p:nvSpPr>
        <p:spPr>
          <a:xfrm>
            <a:off x="764720" y="1491389"/>
            <a:ext cx="7614559" cy="1323439"/>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4000" b="1" i="0" normalizeH="0" noProof="0" dirty="0">
                <a:solidFill>
                  <a:schemeClr val="tx1">
                    <a:lumMod val="75000"/>
                    <a:lumOff val="25000"/>
                  </a:schemeClr>
                </a:solidFill>
                <a:uLnTx/>
                <a:uFillTx/>
                <a:latin typeface="+mn-lt"/>
                <a:ea typeface="+mn-ea"/>
                <a:cs typeface="+mn-cs"/>
              </a:rPr>
              <a:t>がんには原因のわかっている</a:t>
            </a:r>
            <a:endParaRPr kumimoji="1" lang="en-US" altLang="ja-JP" sz="4000" b="1" i="0" normalizeH="0" noProof="0" dirty="0">
              <a:solidFill>
                <a:schemeClr val="tx1">
                  <a:lumMod val="75000"/>
                  <a:lumOff val="25000"/>
                </a:schemeClr>
              </a:solidFill>
              <a:uLnTx/>
              <a:uFillTx/>
              <a:latin typeface="+mn-lt"/>
              <a:ea typeface="+mn-ea"/>
              <a:cs typeface="+mn-cs"/>
            </a:endParaRPr>
          </a:p>
          <a:p>
            <a:pPr marL="0" algn="ctr" defTabSz="914400">
              <a:buNone/>
              <a:defRPr kumimoji="1" sz="1800" b="0" i="0" normalizeH="0" noProof="0">
                <a:uLnTx/>
                <a:uFillTx/>
                <a:latin typeface="+mn-lt"/>
                <a:ea typeface="+mn-ea"/>
                <a:cs typeface="+mn-cs"/>
              </a:defRPr>
            </a:pPr>
            <a:r>
              <a:rPr kumimoji="1" lang="ja-JP" altLang="en-US" sz="4000" b="1" dirty="0">
                <a:solidFill>
                  <a:schemeClr val="tx1">
                    <a:lumMod val="75000"/>
                    <a:lumOff val="25000"/>
                  </a:schemeClr>
                </a:solidFill>
              </a:rPr>
              <a:t>ものとわからないものがある</a:t>
            </a:r>
            <a:endParaRPr kumimoji="1" lang="en-US" altLang="ja-JP" sz="4000" b="1" i="0" normalizeH="0" noProof="0" dirty="0">
              <a:solidFill>
                <a:schemeClr val="tx1">
                  <a:lumMod val="75000"/>
                  <a:lumOff val="25000"/>
                </a:schemeClr>
              </a:solidFill>
              <a:uLnTx/>
              <a:uFillTx/>
              <a:latin typeface="+mn-lt"/>
              <a:ea typeface="+mn-ea"/>
              <a:cs typeface="+mn-cs"/>
            </a:endParaRPr>
          </a:p>
        </p:txBody>
      </p:sp>
      <p:grpSp>
        <p:nvGrpSpPr>
          <p:cNvPr id="8" name="グループ化 7">
            <a:extLst>
              <a:ext uri="{FF2B5EF4-FFF2-40B4-BE49-F238E27FC236}">
                <a16:creationId xmlns:a16="http://schemas.microsoft.com/office/drawing/2014/main" id="{41C9ED03-5D98-42A4-809C-64ED69413F11}"/>
              </a:ext>
            </a:extLst>
          </p:cNvPr>
          <p:cNvGrpSpPr/>
          <p:nvPr/>
        </p:nvGrpSpPr>
        <p:grpSpPr>
          <a:xfrm>
            <a:off x="6084168" y="3338884"/>
            <a:ext cx="1702756" cy="1653128"/>
            <a:chOff x="7156012" y="446875"/>
            <a:chExt cx="1702756" cy="1653128"/>
          </a:xfrm>
        </p:grpSpPr>
        <p:sp>
          <p:nvSpPr>
            <p:cNvPr id="18" name="円/楕円 17"/>
            <p:cNvSpPr/>
            <p:nvPr/>
          </p:nvSpPr>
          <p:spPr>
            <a:xfrm>
              <a:off x="7156012" y="446875"/>
              <a:ext cx="1702756" cy="1653128"/>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dirty="0"/>
            </a:p>
          </p:txBody>
        </p:sp>
        <p:sp>
          <p:nvSpPr>
            <p:cNvPr id="19" name="テキスト ボックス 18"/>
            <p:cNvSpPr txBox="1"/>
            <p:nvPr/>
          </p:nvSpPr>
          <p:spPr>
            <a:xfrm>
              <a:off x="7350309" y="955881"/>
              <a:ext cx="1352497" cy="830997"/>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遺伝的</a:t>
              </a:r>
              <a:endParaRPr lang="en-US" altLang="ja-JP" sz="24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原因</a:t>
              </a:r>
            </a:p>
          </p:txBody>
        </p:sp>
      </p:grpSp>
      <p:sp>
        <p:nvSpPr>
          <p:cNvPr id="15" name="正方形/長方形 14">
            <a:extLst>
              <a:ext uri="{FF2B5EF4-FFF2-40B4-BE49-F238E27FC236}">
                <a16:creationId xmlns:a16="http://schemas.microsoft.com/office/drawing/2014/main" id="{2CE7F036-D087-4463-AE60-6737CA6D326B}"/>
              </a:ext>
            </a:extLst>
          </p:cNvPr>
          <p:cNvSpPr/>
          <p:nvPr/>
        </p:nvSpPr>
        <p:spPr>
          <a:xfrm>
            <a:off x="8274388" y="6389622"/>
            <a:ext cx="646280"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en-US" altLang="ja-JP" sz="1800" b="1" i="0" normalizeH="0" noProof="0">
                <a:solidFill>
                  <a:schemeClr val="tx1"/>
                </a:solidFill>
                <a:uLnTx/>
                <a:uFillTx/>
                <a:latin typeface="+mj-ea"/>
                <a:ea typeface="+mj-ea"/>
              </a:rPr>
              <a:t>10</a:t>
            </a:r>
            <a:endParaRPr kumimoji="1" lang="ja-JP" altLang="en-US" b="1">
              <a:solidFill>
                <a:schemeClr val="tx1"/>
              </a:solidFill>
              <a:latin typeface="+mj-ea"/>
              <a:ea typeface="+mj-ea"/>
            </a:endParaRPr>
          </a:p>
        </p:txBody>
      </p:sp>
      <p:sp>
        <p:nvSpPr>
          <p:cNvPr id="2" name="正方形/長方形 1">
            <a:extLst>
              <a:ext uri="{FF2B5EF4-FFF2-40B4-BE49-F238E27FC236}">
                <a16:creationId xmlns:a16="http://schemas.microsoft.com/office/drawing/2014/main" id="{0E06D556-32A3-4043-AC01-FB4C7806E4BD}"/>
              </a:ext>
            </a:extLst>
          </p:cNvPr>
          <p:cNvSpPr/>
          <p:nvPr/>
        </p:nvSpPr>
        <p:spPr>
          <a:xfrm>
            <a:off x="3682717" y="5819042"/>
            <a:ext cx="2044205" cy="603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kumimoji="1" sz="4400" b="1" i="0" normalizeH="0" noProof="0">
                <a:uLnTx/>
                <a:uFillTx/>
                <a:latin typeface="+mn-lt"/>
                <a:ea typeface="+mn-ea"/>
                <a:cs typeface="+mn-cs"/>
              </a:defRPr>
            </a:pPr>
            <a:r>
              <a:rPr kumimoji="1" lang="ja-JP" altLang="en-US" sz="36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メイリオ" panose="020B0604030504040204" pitchFamily="50" charset="-128"/>
                <a:cs typeface="Arial" pitchFamily="34" charset="0"/>
              </a:rPr>
              <a:t>不明</a:t>
            </a:r>
            <a:endParaRPr kumimoji="1" lang="ja-JP" altLang="en-US" sz="3600" b="1" dirty="0">
              <a:solidFill>
                <a:schemeClr val="tx1"/>
              </a:solidFill>
            </a:endParaRPr>
          </a:p>
        </p:txBody>
      </p:sp>
    </p:spTree>
    <p:extLst>
      <p:ext uri="{BB962C8B-B14F-4D97-AF65-F5344CB8AC3E}">
        <p14:creationId xmlns:p14="http://schemas.microsoft.com/office/powerpoint/2010/main" val="18880959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57884" y="3864896"/>
            <a:ext cx="4251266" cy="2221940"/>
            <a:chOff x="257884" y="4015372"/>
            <a:chExt cx="4251266" cy="2221940"/>
          </a:xfrm>
        </p:grpSpPr>
        <p:sp>
          <p:nvSpPr>
            <p:cNvPr id="15" name="円/楕円 14"/>
            <p:cNvSpPr/>
            <p:nvPr/>
          </p:nvSpPr>
          <p:spPr>
            <a:xfrm>
              <a:off x="257884" y="4015372"/>
              <a:ext cx="4251266" cy="222194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50" name="テキスト ボックス 49"/>
            <p:cNvSpPr txBox="1"/>
            <p:nvPr/>
          </p:nvSpPr>
          <p:spPr>
            <a:xfrm>
              <a:off x="447102" y="4643532"/>
              <a:ext cx="3816424" cy="1118255"/>
            </a:xfrm>
            <a:prstGeom prst="rect">
              <a:avLst/>
            </a:prstGeom>
            <a:noFill/>
          </p:spPr>
          <p:txBody>
            <a:bodyPr wrap="square" rtlCol="0">
              <a:spAutoFit/>
            </a:bodyPr>
            <a:lstStyle>
              <a:defPPr>
                <a:defRPr lang="ja-JP"/>
              </a:defPPr>
            </a:lstStyle>
            <a:p>
              <a:pPr marL="0" algn="ctr" defTabSz="914400">
                <a:lnSpc>
                  <a:spcPts val="4000"/>
                </a:lnSpc>
                <a:buNone/>
                <a:defRPr kumimoji="1" sz="1800" b="0" i="0" normalizeH="0" noProof="0">
                  <a:uLnTx/>
                  <a:uFillTx/>
                  <a:latin typeface="+mn-lt"/>
                  <a:ea typeface="+mn-ea"/>
                  <a:cs typeface="+mn-cs"/>
                </a:defRPr>
              </a:pPr>
              <a:r>
                <a:rPr kumimoji="1" lang="ja-JP" altLang="en-US" sz="3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細胞が変異する</a:t>
              </a:r>
              <a:br>
                <a:rPr kumimoji="1" lang="en-US" altLang="ja-JP" sz="3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3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可能性が高まる</a:t>
              </a:r>
              <a:endParaRPr lang="en-US" altLang="ja-JP" sz="3500" b="1">
                <a:solidFill>
                  <a:schemeClr val="tx1">
                    <a:lumMod val="75000"/>
                    <a:lumOff val="25000"/>
                  </a:schemeClr>
                </a:solidFill>
                <a:latin typeface="メイリオ" panose="020B0604030504040204" pitchFamily="50" charset="-128"/>
                <a:ea typeface="メイリオ" panose="020B0604030504040204" pitchFamily="50" charset="-128"/>
              </a:endParaRPr>
            </a:p>
          </p:txBody>
        </p:sp>
      </p:grpSp>
      <p:grpSp>
        <p:nvGrpSpPr>
          <p:cNvPr id="5" name="グループ化 4"/>
          <p:cNvGrpSpPr/>
          <p:nvPr/>
        </p:nvGrpSpPr>
        <p:grpSpPr>
          <a:xfrm>
            <a:off x="4473394" y="3864896"/>
            <a:ext cx="4251266" cy="2221940"/>
            <a:chOff x="4473394" y="4015372"/>
            <a:chExt cx="4251266" cy="2221940"/>
          </a:xfrm>
        </p:grpSpPr>
        <p:sp>
          <p:nvSpPr>
            <p:cNvPr id="16" name="円/楕円 15"/>
            <p:cNvSpPr/>
            <p:nvPr/>
          </p:nvSpPr>
          <p:spPr>
            <a:xfrm>
              <a:off x="4473394" y="4015372"/>
              <a:ext cx="4251266" cy="222194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51" name="テキスト ボックス 50"/>
            <p:cNvSpPr txBox="1"/>
            <p:nvPr/>
          </p:nvSpPr>
          <p:spPr>
            <a:xfrm>
              <a:off x="4644008" y="4383015"/>
              <a:ext cx="3888432" cy="1631216"/>
            </a:xfrm>
            <a:prstGeom prst="rect">
              <a:avLst/>
            </a:prstGeom>
            <a:noFill/>
          </p:spPr>
          <p:txBody>
            <a:bodyPr wrap="square" rtlCol="0">
              <a:spAutoFit/>
            </a:bodyPr>
            <a:lstStyle>
              <a:defPPr>
                <a:defRPr lang="ja-JP"/>
              </a:defPPr>
            </a:lstStyle>
            <a:p>
              <a:pPr marL="0" algn="ctr" defTabSz="914400">
                <a:lnSpc>
                  <a:spcPts val="4000"/>
                </a:lnSpc>
                <a:buNone/>
                <a:defRPr kumimoji="1" sz="1800" b="0" i="0" normalizeH="0" noProof="0">
                  <a:uLnTx/>
                  <a:uFillTx/>
                  <a:latin typeface="+mn-lt"/>
                  <a:ea typeface="+mn-ea"/>
                  <a:cs typeface="+mn-cs"/>
                </a:defRPr>
              </a:pPr>
              <a:r>
                <a:rPr kumimoji="1" lang="ja-JP" altLang="en-US" sz="3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細胞を正常に</a:t>
              </a:r>
              <a:br>
                <a:rPr kumimoji="1" lang="en-US" altLang="ja-JP" sz="3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3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保つ働きが</a:t>
              </a:r>
              <a:endParaRPr lang="en-US" altLang="ja-JP" sz="35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lnSpc>
                  <a:spcPts val="4000"/>
                </a:lnSpc>
                <a:buNone/>
                <a:defRPr kumimoji="1" sz="1800" b="0" i="0" normalizeH="0" noProof="0">
                  <a:uLnTx/>
                  <a:uFillTx/>
                  <a:latin typeface="+mn-lt"/>
                  <a:ea typeface="+mn-ea"/>
                  <a:cs typeface="+mn-cs"/>
                </a:defRPr>
              </a:pPr>
              <a:r>
                <a:rPr kumimoji="1" lang="ja-JP" altLang="en-US" sz="3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低下</a:t>
              </a:r>
              <a:r>
                <a:rPr kumimoji="1" lang="ja-JP" altLang="en-US" sz="3500" b="1" i="0" spc="-15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しはじめる</a:t>
              </a:r>
              <a:endParaRPr lang="en-US" altLang="ja-JP" sz="3500" b="1" spc="-150">
                <a:solidFill>
                  <a:schemeClr val="tx1">
                    <a:lumMod val="75000"/>
                    <a:lumOff val="25000"/>
                  </a:schemeClr>
                </a:solidFill>
                <a:latin typeface="メイリオ" panose="020B0604030504040204" pitchFamily="50" charset="-128"/>
                <a:ea typeface="メイリオ" panose="020B0604030504040204" pitchFamily="50" charset="-128"/>
              </a:endParaRPr>
            </a:p>
          </p:txBody>
        </p:sp>
      </p:grpSp>
      <p:sp>
        <p:nvSpPr>
          <p:cNvPr id="2" name="角丸四角形 1"/>
          <p:cNvSpPr/>
          <p:nvPr/>
        </p:nvSpPr>
        <p:spPr>
          <a:xfrm>
            <a:off x="418382" y="1126412"/>
            <a:ext cx="8114058" cy="1072255"/>
          </a:xfrm>
          <a:prstGeom prst="roundRect">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lang="ja-JP" altLang="en-US"/>
          </a:p>
        </p:txBody>
      </p:sp>
      <p:sp>
        <p:nvSpPr>
          <p:cNvPr id="25" name="テキスト ボックス 24"/>
          <p:cNvSpPr txBox="1"/>
          <p:nvPr/>
        </p:nvSpPr>
        <p:spPr>
          <a:xfrm>
            <a:off x="0" y="188640"/>
            <a:ext cx="9119744" cy="769441"/>
          </a:xfrm>
          <a:prstGeom prst="rect">
            <a:avLst/>
          </a:prstGeom>
          <a:noFill/>
          <a:effectLst/>
        </p:spPr>
        <p:txBody>
          <a:bodyPr wrap="square" rtlCol="0">
            <a:spAutoFit/>
          </a:bodyPr>
          <a:lstStyle>
            <a:defPPr>
              <a:defRPr lang="ja-JP"/>
            </a:defPPr>
            <a:lvl1pPr marL="0" algn="ctr" defTabSz="914400" rtl="0" eaLnBrk="1" latinLnBrk="0" hangingPunct="1">
              <a:defRPr kumimoji="1" sz="4800" b="1" kern="12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n-cs"/>
              </a:defRPr>
            </a:lvl1pPr>
          </a:lstStyle>
          <a:p>
            <a:r>
              <a:rPr kumimoji="1" lang="ja-JP" altLang="en-US" sz="4400" b="1" i="0" normalizeH="0" noProof="0" dirty="0">
                <a:solidFill>
                  <a:srgbClr val="FFFFFF"/>
                </a:solidFill>
                <a:uLnTx/>
                <a:uFillTx/>
                <a:latin typeface="メイリオ" panose="020B0604030504040204" pitchFamily="50" charset="-128"/>
                <a:ea typeface="メイリオ" panose="020B0604030504040204" pitchFamily="50" charset="-128"/>
                <a:cs typeface="+mn-cs"/>
              </a:rPr>
              <a:t>高齢化も原因の一つ</a:t>
            </a:r>
            <a:endParaRPr lang="en-US" altLang="ja-JP" sz="4400" dirty="0"/>
          </a:p>
        </p:txBody>
      </p:sp>
      <p:pic>
        <p:nvPicPr>
          <p:cNvPr id="10" name="Picture 2" descr="C:\Users\nakamura\Desktop\サタケさんイラストスライド化拡大-02.png"/>
          <p:cNvPicPr>
            <a:picLocks noChangeAspect="1" noChangeArrowheads="1"/>
          </p:cNvPicPr>
          <p:nvPr/>
        </p:nvPicPr>
        <p:blipFill>
          <a:blip r:embed="rId2" cstate="print">
            <a:extLst>
              <a:ext uri="{28A0092B-C50C-407E-A947-70E740481C1C}">
                <a14:useLocalDpi xmlns:a14="http://schemas.microsoft.com/office/drawing/2010/main" val="0"/>
              </a:ext>
            </a:extLst>
          </a:blip>
          <a:srcRect b="22328"/>
          <a:stretch>
            <a:fillRect/>
          </a:stretch>
        </p:blipFill>
        <p:spPr bwMode="auto">
          <a:xfrm>
            <a:off x="6665041" y="1079817"/>
            <a:ext cx="2341651" cy="1439834"/>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1324880" y="5916275"/>
            <a:ext cx="6368540" cy="746202"/>
          </a:xfrm>
          <a:prstGeom prst="roundRect">
            <a:avLst/>
          </a:prstGeom>
          <a:solidFill>
            <a:srgbClr val="FF99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0" tIns="180000" rIns="0" rtlCol="0" anchor="ctr"/>
          <a:lstStyle>
            <a:defPPr>
              <a:defRPr lang="ja-JP"/>
            </a:defPPr>
            <a:lvl1pPr marL="0" marR="0" indent="0" algn="ctr" defTabSz="914400" rtl="0" eaLnBrk="1" fontAlgn="auto" latinLnBrk="0" hangingPunct="1">
              <a:lnSpc>
                <a:spcPct val="100000"/>
              </a:lnSpc>
              <a:spcBef>
                <a:spcPct val="0"/>
              </a:spcBef>
              <a:spcAft>
                <a:spcPct val="0"/>
              </a:spcAft>
              <a:buClrTx/>
              <a:buSzTx/>
              <a:buFontTx/>
              <a:buNone/>
              <a:defRPr kumimoji="1" sz="5400" b="1" i="0" u="none" strike="noStrike" kern="1200" cap="none" spc="0" normalizeH="0" baseline="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5400" b="1" i="0" normalizeH="0" noProof="0">
                <a:solidFill>
                  <a:srgbClr val="FFFFFF"/>
                </a:solidFill>
                <a:uLnTx/>
                <a:uFillTx/>
                <a:latin typeface="メイリオ" panose="020B0604030504040204" pitchFamily="50" charset="-128"/>
                <a:ea typeface="メイリオ" panose="020B0604030504040204" pitchFamily="50" charset="-128"/>
                <a:cs typeface="+mn-cs"/>
              </a:defRPr>
            </a:pPr>
            <a:r>
              <a:rPr kumimoji="1" lang="ja-JP" altLang="en-US" sz="3600" b="1" i="0" normalizeH="0" noProof="0">
                <a:solidFill>
                  <a:srgbClr val="FFFFFF"/>
                </a:solidFill>
                <a:uLnTx/>
                <a:uFillTx/>
                <a:latin typeface="メイリオ" panose="020B0604030504040204" pitchFamily="50" charset="-128"/>
                <a:ea typeface="メイリオ" panose="020B0604030504040204" pitchFamily="50" charset="-128"/>
                <a:cs typeface="+mn-cs"/>
              </a:rPr>
              <a:t>がんは誰もがなりうる病気</a:t>
            </a:r>
          </a:p>
        </p:txBody>
      </p:sp>
      <p:grpSp>
        <p:nvGrpSpPr>
          <p:cNvPr id="3" name="グループ化 2"/>
          <p:cNvGrpSpPr/>
          <p:nvPr/>
        </p:nvGrpSpPr>
        <p:grpSpPr>
          <a:xfrm>
            <a:off x="280610" y="2086013"/>
            <a:ext cx="4196906" cy="2066367"/>
            <a:chOff x="280610" y="2236489"/>
            <a:chExt cx="4196906" cy="2066367"/>
          </a:xfrm>
        </p:grpSpPr>
        <p:sp>
          <p:nvSpPr>
            <p:cNvPr id="7" name="テキスト ボックス 6"/>
            <p:cNvSpPr txBox="1"/>
            <p:nvPr/>
          </p:nvSpPr>
          <p:spPr>
            <a:xfrm>
              <a:off x="280610" y="2787883"/>
              <a:ext cx="4196906" cy="1118255"/>
            </a:xfrm>
            <a:prstGeom prst="rect">
              <a:avLst/>
            </a:prstGeom>
            <a:noFill/>
          </p:spPr>
          <p:txBody>
            <a:bodyPr wrap="square" rtlCol="0">
              <a:spAutoFit/>
            </a:bodyPr>
            <a:lstStyle>
              <a:defPPr>
                <a:defRPr lang="ja-JP"/>
              </a:defPPr>
            </a:lstStyle>
            <a:p>
              <a:pPr marL="0" algn="ctr" defTabSz="914400">
                <a:lnSpc>
                  <a:spcPts val="4000"/>
                </a:lnSpc>
                <a:buNone/>
                <a:defRPr kumimoji="1" sz="1800" b="0" i="0" normalizeH="0" noProof="0">
                  <a:uLnTx/>
                  <a:uFillTx/>
                  <a:latin typeface="+mn-lt"/>
                  <a:ea typeface="+mn-ea"/>
                  <a:cs typeface="+mn-cs"/>
                </a:defRPr>
              </a:pPr>
              <a:r>
                <a:rPr kumimoji="1" lang="ja-JP" altLang="en-US" sz="35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細胞分裂の</a:t>
              </a:r>
              <a:endParaRPr lang="en-US" altLang="ja-JP" sz="35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lnSpc>
                  <a:spcPts val="4000"/>
                </a:lnSpc>
                <a:buNone/>
                <a:defRPr kumimoji="1" sz="1800" b="0" i="0" normalizeH="0" noProof="0">
                  <a:uLnTx/>
                  <a:uFillTx/>
                  <a:latin typeface="+mn-lt"/>
                  <a:ea typeface="+mn-ea"/>
                  <a:cs typeface="+mn-cs"/>
                </a:defRPr>
              </a:pPr>
              <a:r>
                <a:rPr kumimoji="1" lang="ja-JP" altLang="en-US" sz="35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回数が多くなる</a:t>
              </a:r>
              <a:endParaRPr lang="en-US" altLang="ja-JP" sz="35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下矢印 11"/>
            <p:cNvSpPr/>
            <p:nvPr/>
          </p:nvSpPr>
          <p:spPr>
            <a:xfrm flipH="1">
              <a:off x="1973894" y="3820100"/>
              <a:ext cx="819246" cy="482756"/>
            </a:xfrm>
            <a:prstGeom prst="downArrow">
              <a:avLst>
                <a:gd name="adj1" fmla="val 50000"/>
                <a:gd name="adj2" fmla="val 61619"/>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sp>
          <p:nvSpPr>
            <p:cNvPr id="30" name="下矢印 29"/>
            <p:cNvSpPr/>
            <p:nvPr/>
          </p:nvSpPr>
          <p:spPr>
            <a:xfrm flipH="1">
              <a:off x="1945691" y="2236489"/>
              <a:ext cx="819246" cy="482756"/>
            </a:xfrm>
            <a:prstGeom prst="downArrow">
              <a:avLst>
                <a:gd name="adj1" fmla="val 50000"/>
                <a:gd name="adj2" fmla="val 61619"/>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grpSp>
      <p:sp>
        <p:nvSpPr>
          <p:cNvPr id="31" name="下矢印 30"/>
          <p:cNvSpPr/>
          <p:nvPr/>
        </p:nvSpPr>
        <p:spPr>
          <a:xfrm flipH="1">
            <a:off x="6238321" y="2076084"/>
            <a:ext cx="787279" cy="2076296"/>
          </a:xfrm>
          <a:prstGeom prst="downArrow">
            <a:avLst>
              <a:gd name="adj1" fmla="val 50000"/>
              <a:gd name="adj2" fmla="val 37579"/>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sp>
        <p:nvSpPr>
          <p:cNvPr id="18" name="正方形/長方形 17">
            <a:extLst>
              <a:ext uri="{FF2B5EF4-FFF2-40B4-BE49-F238E27FC236}">
                <a16:creationId xmlns:a16="http://schemas.microsoft.com/office/drawing/2014/main" id="{1AB0933E-267C-4BEA-82CC-E4B8992F0014}"/>
              </a:ext>
            </a:extLst>
          </p:cNvPr>
          <p:cNvSpPr/>
          <p:nvPr/>
        </p:nvSpPr>
        <p:spPr>
          <a:xfrm>
            <a:off x="8329754" y="6421252"/>
            <a:ext cx="646280"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en-US" altLang="ja-JP" sz="1800" b="1" i="0" normalizeH="0" noProof="0">
                <a:solidFill>
                  <a:schemeClr val="tx1"/>
                </a:solidFill>
                <a:uLnTx/>
                <a:uFillTx/>
                <a:latin typeface="+mj-ea"/>
                <a:ea typeface="+mj-ea"/>
              </a:rPr>
              <a:t>11</a:t>
            </a:r>
            <a:endParaRPr kumimoji="1" lang="ja-JP" altLang="en-US" b="1">
              <a:solidFill>
                <a:schemeClr val="tx1"/>
              </a:solidFill>
              <a:latin typeface="+mj-ea"/>
              <a:ea typeface="+mj-ea"/>
            </a:endParaRPr>
          </a:p>
        </p:txBody>
      </p:sp>
      <p:sp>
        <p:nvSpPr>
          <p:cNvPr id="19" name="テキスト ボックス 18">
            <a:extLst>
              <a:ext uri="{FF2B5EF4-FFF2-40B4-BE49-F238E27FC236}">
                <a16:creationId xmlns:a16="http://schemas.microsoft.com/office/drawing/2014/main" id="{12706FA6-A392-49BA-BD95-F7586EE96B71}"/>
              </a:ext>
            </a:extLst>
          </p:cNvPr>
          <p:cNvSpPr txBox="1"/>
          <p:nvPr/>
        </p:nvSpPr>
        <p:spPr>
          <a:xfrm>
            <a:off x="1625450" y="1335697"/>
            <a:ext cx="5767400" cy="707886"/>
          </a:xfrm>
          <a:prstGeom prst="rect">
            <a:avLst/>
          </a:prstGeom>
          <a:noFill/>
        </p:spPr>
        <p:txBody>
          <a:bodyPr wrap="square" rtlCol="0">
            <a:spAutoFit/>
          </a:bodyPr>
          <a:lstStyle>
            <a:defPPr>
              <a:defRPr lang="ja-JP"/>
            </a:defPPr>
          </a:lstStyle>
          <a:p>
            <a:pPr algn="ctr"/>
            <a:r>
              <a:rPr kumimoji="1" lang="ja-JP" altLang="ja-JP" sz="4000" b="1" kern="1200" dirty="0">
                <a:solidFill>
                  <a:srgbClr val="000000"/>
                </a:solidFill>
                <a:effectLst/>
                <a:latin typeface="ＭＳ Ｐゴシック" panose="020B0600070205080204" pitchFamily="50" charset="-128"/>
                <a:ea typeface="メイリオ" panose="020B0604030504040204" pitchFamily="50" charset="-128"/>
                <a:cs typeface="Times New Roman" panose="02020603050405020304" pitchFamily="18" charset="0"/>
              </a:rPr>
              <a:t>年をとっていくと…</a:t>
            </a:r>
            <a:endParaRPr lang="ja-JP" alt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107528472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75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up)">
                                      <p:cBhvr>
                                        <p:cTn id="10" dur="750"/>
                                        <p:tgtEl>
                                          <p:spTgt spid="31"/>
                                        </p:tgtEl>
                                      </p:cBhvr>
                                    </p:animEffect>
                                  </p:childTnLst>
                                </p:cTn>
                              </p:par>
                            </p:childTnLst>
                          </p:cTn>
                        </p:par>
                        <p:par>
                          <p:cTn id="11" fill="hold" nodeType="afterGroup">
                            <p:stCondLst>
                              <p:cond delay="750"/>
                            </p:stCondLst>
                            <p:childTnLst>
                              <p:par>
                                <p:cTn id="12" presetID="10"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82885" y="4330434"/>
            <a:ext cx="6873491" cy="1853071"/>
          </a:xfrm>
          <a:prstGeom prst="rect">
            <a:avLst/>
          </a:prstGeom>
          <a:noFill/>
        </p:spPr>
        <p:txBody>
          <a:bodyPr wrap="square" rtlCol="0">
            <a:spAutoFit/>
          </a:bodyPr>
          <a:lstStyle>
            <a:defPPr>
              <a:defRPr lang="ja-JP"/>
            </a:defPPr>
          </a:lstStyle>
          <a:p>
            <a:pPr marL="0" algn="ctr" defTabSz="914400">
              <a:lnSpc>
                <a:spcPts val="4600"/>
              </a:lnSpc>
              <a:buNone/>
              <a:defRPr kumimoji="1" sz="1800" b="0"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小児がんも</a:t>
            </a:r>
            <a:endParaRPr lang="en-US" altLang="ja-JP" sz="3600" b="1" dirty="0">
              <a:solidFill>
                <a:schemeClr val="tx1">
                  <a:lumMod val="75000"/>
                  <a:lumOff val="25000"/>
                </a:schemeClr>
              </a:solidFill>
            </a:endParaRPr>
          </a:p>
          <a:p>
            <a:pPr marL="0" algn="ctr" defTabSz="914400">
              <a:lnSpc>
                <a:spcPts val="4600"/>
              </a:lnSpc>
              <a:buNone/>
              <a:defRPr kumimoji="1" sz="1800" b="0"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生活習慣や細</a:t>
            </a:r>
            <a:r>
              <a:rPr kumimoji="1" lang="ja-JP" altLang="en-US" sz="3600" b="1" i="0" spc="-700" normalizeH="0" noProof="0" dirty="0">
                <a:solidFill>
                  <a:schemeClr val="tx1">
                    <a:lumMod val="75000"/>
                    <a:lumOff val="25000"/>
                  </a:schemeClr>
                </a:solidFill>
                <a:uLnTx/>
                <a:uFillTx/>
                <a:latin typeface="+mn-lt"/>
                <a:ea typeface="+mn-ea"/>
                <a:cs typeface="+mn-cs"/>
              </a:rPr>
              <a:t>菌</a:t>
            </a:r>
            <a:r>
              <a:rPr kumimoji="1" lang="ja-JP" altLang="en-US" sz="3600" b="1" i="0" spc="-1000" normalizeH="0" noProof="0" dirty="0">
                <a:solidFill>
                  <a:schemeClr val="tx1">
                    <a:lumMod val="75000"/>
                    <a:lumOff val="25000"/>
                  </a:schemeClr>
                </a:solidFill>
                <a:uLnTx/>
                <a:uFillTx/>
                <a:latin typeface="+mn-lt"/>
                <a:ea typeface="+mn-ea"/>
                <a:cs typeface="+mn-cs"/>
              </a:rPr>
              <a:t>・</a:t>
            </a:r>
            <a:r>
              <a:rPr kumimoji="1" lang="ja-JP" altLang="en-US" sz="3600" b="1" i="0" normalizeH="0" noProof="0" dirty="0">
                <a:solidFill>
                  <a:schemeClr val="tx1">
                    <a:lumMod val="75000"/>
                    <a:lumOff val="25000"/>
                  </a:schemeClr>
                </a:solidFill>
                <a:uLnTx/>
                <a:uFillTx/>
                <a:latin typeface="+mn-lt"/>
                <a:ea typeface="+mn-ea"/>
                <a:cs typeface="+mn-cs"/>
              </a:rPr>
              <a:t>ウイルスとは</a:t>
            </a:r>
            <a:endParaRPr lang="en-US" altLang="ja-JP" sz="3600" b="1" dirty="0">
              <a:solidFill>
                <a:schemeClr val="tx1">
                  <a:lumMod val="75000"/>
                  <a:lumOff val="25000"/>
                </a:schemeClr>
              </a:solidFill>
            </a:endParaRPr>
          </a:p>
          <a:p>
            <a:pPr marL="0" algn="ctr" defTabSz="914400">
              <a:lnSpc>
                <a:spcPts val="4600"/>
              </a:lnSpc>
              <a:buNone/>
              <a:defRPr kumimoji="1" sz="1800" b="0"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関係なく発症するものが多い</a:t>
            </a:r>
          </a:p>
        </p:txBody>
      </p:sp>
      <p:sp>
        <p:nvSpPr>
          <p:cNvPr id="11" name="テキスト ボックス 10"/>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srgbClr val="FFFFFF"/>
                </a:solidFill>
                <a:uLnTx/>
                <a:uFillTx/>
                <a:latin typeface="+mn-lt"/>
                <a:ea typeface="+mn-ea"/>
                <a:cs typeface="+mn-cs"/>
              </a:rPr>
              <a:t>原因のわからないがんもある</a:t>
            </a:r>
          </a:p>
        </p:txBody>
      </p:sp>
      <p:grpSp>
        <p:nvGrpSpPr>
          <p:cNvPr id="2" name="グループ化 1"/>
          <p:cNvGrpSpPr/>
          <p:nvPr/>
        </p:nvGrpSpPr>
        <p:grpSpPr>
          <a:xfrm>
            <a:off x="622594" y="1250587"/>
            <a:ext cx="7786268" cy="3083091"/>
            <a:chOff x="622594" y="1250587"/>
            <a:chExt cx="7786268" cy="3083091"/>
          </a:xfrm>
        </p:grpSpPr>
        <p:sp>
          <p:nvSpPr>
            <p:cNvPr id="12" name="円/楕円 11"/>
            <p:cNvSpPr/>
            <p:nvPr/>
          </p:nvSpPr>
          <p:spPr>
            <a:xfrm>
              <a:off x="622594" y="1250587"/>
              <a:ext cx="7786268" cy="3083091"/>
            </a:xfrm>
            <a:prstGeom prst="roundRect">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14" name="テキスト ボックス 13"/>
            <p:cNvSpPr txBox="1"/>
            <p:nvPr/>
          </p:nvSpPr>
          <p:spPr>
            <a:xfrm>
              <a:off x="843320" y="1744371"/>
              <a:ext cx="7488832" cy="2169825"/>
            </a:xfrm>
            <a:prstGeom prst="rect">
              <a:avLst/>
            </a:prstGeom>
            <a:noFill/>
          </p:spPr>
          <p:txBody>
            <a:bodyPr wrap="square" rtlCol="0">
              <a:spAutoFit/>
            </a:bodyPr>
            <a:lstStyle>
              <a:defPPr>
                <a:defRPr lang="ja-JP"/>
              </a:defPPr>
              <a:lvl1pPr marL="0" algn="ctr" defTabSz="914400" rtl="0" eaLnBrk="1" latinLnBrk="0" hangingPunct="1">
                <a:defRPr kumimoji="1" sz="3600" b="1" kern="1200">
                  <a:solidFill>
                    <a:schemeClr val="tx1">
                      <a:lumMod val="75000"/>
                      <a:lumOff val="25000"/>
                    </a:schemeClr>
                  </a:solidFill>
                  <a:latin typeface="+mn-lt"/>
                  <a:ea typeface="+mn-ea"/>
                  <a:cs typeface="+mn-cs"/>
                </a:defRPr>
              </a:lvl1pPr>
            </a:lstStyle>
            <a:p>
              <a:pPr marL="0" algn="ctr" defTabSz="914400">
                <a:lnSpc>
                  <a:spcPts val="5400"/>
                </a:lnSpc>
                <a:buNone/>
                <a:defRPr kumimoji="1" sz="3600" b="1" i="0" normalizeH="0" noProof="0">
                  <a:solidFill>
                    <a:srgbClr val="404040"/>
                  </a:solidFill>
                  <a:uLnTx/>
                  <a:uFillTx/>
                  <a:latin typeface="+mn-lt"/>
                  <a:ea typeface="+mn-ea"/>
                  <a:cs typeface="+mn-cs"/>
                </a:defRPr>
              </a:pPr>
              <a:r>
                <a:rPr kumimoji="1" lang="ja-JP" altLang="en-US" sz="4400" b="1" i="0" normalizeH="0" noProof="0">
                  <a:solidFill>
                    <a:srgbClr val="404040"/>
                  </a:solidFill>
                  <a:uLnTx/>
                  <a:uFillTx/>
                  <a:latin typeface="+mn-lt"/>
                  <a:ea typeface="+mn-ea"/>
                  <a:cs typeface="+mn-cs"/>
                </a:rPr>
                <a:t>がんには</a:t>
              </a:r>
              <a:br>
                <a:rPr kumimoji="1" lang="en-US" altLang="ja-JP" sz="4400" b="1" i="0" normalizeH="0" noProof="0">
                  <a:solidFill>
                    <a:srgbClr val="404040"/>
                  </a:solidFill>
                  <a:uLnTx/>
                  <a:uFillTx/>
                  <a:latin typeface="+mn-lt"/>
                  <a:ea typeface="+mn-ea"/>
                  <a:cs typeface="+mn-cs"/>
                </a:rPr>
              </a:br>
              <a:r>
                <a:rPr kumimoji="1" lang="ja-JP" altLang="en-US" sz="4400" b="1" i="0" normalizeH="0" noProof="0">
                  <a:solidFill>
                    <a:srgbClr val="404040"/>
                  </a:solidFill>
                  <a:uLnTx/>
                  <a:uFillTx/>
                  <a:latin typeface="+mn-lt"/>
                  <a:ea typeface="+mn-ea"/>
                  <a:cs typeface="+mn-cs"/>
                </a:rPr>
                <a:t>原因のわかっているものと</a:t>
              </a:r>
              <a:endParaRPr lang="en-US" altLang="ja-JP" sz="4400"/>
            </a:p>
            <a:p>
              <a:pPr marL="0" algn="ctr" defTabSz="914400">
                <a:lnSpc>
                  <a:spcPts val="5400"/>
                </a:lnSpc>
                <a:buNone/>
                <a:defRPr kumimoji="1" sz="3600" b="1" i="0" normalizeH="0" noProof="0">
                  <a:solidFill>
                    <a:srgbClr val="404040"/>
                  </a:solidFill>
                  <a:uLnTx/>
                  <a:uFillTx/>
                  <a:latin typeface="+mn-lt"/>
                  <a:ea typeface="+mn-ea"/>
                  <a:cs typeface="+mn-cs"/>
                </a:defRPr>
              </a:pPr>
              <a:r>
                <a:rPr kumimoji="1" lang="ja-JP" altLang="en-US" sz="4400" b="1" i="0" normalizeH="0" noProof="0">
                  <a:solidFill>
                    <a:srgbClr val="404040"/>
                  </a:solidFill>
                  <a:uLnTx/>
                  <a:uFillTx/>
                  <a:latin typeface="+mn-lt"/>
                  <a:ea typeface="+mn-ea"/>
                  <a:cs typeface="+mn-cs"/>
                </a:rPr>
                <a:t>わからないものがある</a:t>
              </a:r>
            </a:p>
          </p:txBody>
        </p:sp>
      </p:grpSp>
      <p:sp>
        <p:nvSpPr>
          <p:cNvPr id="15" name="テキスト ボックス 14"/>
          <p:cNvSpPr txBox="1"/>
          <p:nvPr/>
        </p:nvSpPr>
        <p:spPr>
          <a:xfrm>
            <a:off x="3779912" y="6228387"/>
            <a:ext cx="4550401" cy="510778"/>
          </a:xfrm>
          <a:prstGeom prst="round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ea"/>
                <a:cs typeface="メイリオ" panose="020B0604030504040204" pitchFamily="50" charset="-128"/>
              </a:rPr>
              <a:t>小児がん</a:t>
            </a:r>
            <a:r>
              <a:rPr kumimoji="1" lang="en-US" altLang="ja-JP" sz="2400" b="1" i="0" normalizeH="0" noProof="0" dirty="0">
                <a:solidFill>
                  <a:schemeClr val="tx1">
                    <a:lumMod val="75000"/>
                    <a:lumOff val="25000"/>
                  </a:schemeClr>
                </a:solidFill>
                <a:uLnTx/>
                <a:uFillTx/>
                <a:latin typeface="+mn-ea"/>
                <a:cs typeface="メイリオ" panose="020B0604030504040204" pitchFamily="50" charset="-128"/>
              </a:rPr>
              <a:t>…</a:t>
            </a:r>
            <a:r>
              <a:rPr kumimoji="1" lang="ja-JP" altLang="en-US" sz="2400" b="1" i="0" normalizeH="0" noProof="0" dirty="0">
                <a:solidFill>
                  <a:schemeClr val="tx1">
                    <a:lumMod val="75000"/>
                    <a:lumOff val="25000"/>
                  </a:schemeClr>
                </a:solidFill>
                <a:uLnTx/>
                <a:uFillTx/>
                <a:latin typeface="+mn-ea"/>
                <a:cs typeface="メイリオ" panose="020B0604030504040204" pitchFamily="50" charset="-128"/>
              </a:rPr>
              <a:t>白血病、脳腫瘍など</a:t>
            </a:r>
            <a:endParaRPr kumimoji="1" lang="ja-JP" altLang="en-US" sz="2400" b="1" dirty="0">
              <a:solidFill>
                <a:schemeClr val="tx1">
                  <a:lumMod val="75000"/>
                  <a:lumOff val="25000"/>
                </a:schemeClr>
              </a:solidFill>
              <a:latin typeface="+mn-ea"/>
              <a:cs typeface="メイリオ" panose="020B0604030504040204" pitchFamily="50" charset="-128"/>
            </a:endParaRPr>
          </a:p>
        </p:txBody>
      </p:sp>
      <p:sp>
        <p:nvSpPr>
          <p:cNvPr id="8" name="正方形/長方形 7">
            <a:extLst>
              <a:ext uri="{FF2B5EF4-FFF2-40B4-BE49-F238E27FC236}">
                <a16:creationId xmlns:a16="http://schemas.microsoft.com/office/drawing/2014/main" id="{F6283404-4718-4706-98F7-F39C69EE67E1}"/>
              </a:ext>
            </a:extLst>
          </p:cNvPr>
          <p:cNvSpPr/>
          <p:nvPr/>
        </p:nvSpPr>
        <p:spPr>
          <a:xfrm>
            <a:off x="8274388" y="6469832"/>
            <a:ext cx="646280"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en-US" altLang="ja-JP" sz="1800" b="1" i="0" normalizeH="0" noProof="0">
                <a:solidFill>
                  <a:schemeClr val="tx1"/>
                </a:solidFill>
                <a:uLnTx/>
                <a:uFillTx/>
                <a:latin typeface="+mj-ea"/>
                <a:ea typeface="+mj-ea"/>
              </a:rPr>
              <a:t>12</a:t>
            </a:r>
            <a:endParaRPr kumimoji="1" lang="ja-JP" altLang="en-US" b="1">
              <a:solidFill>
                <a:schemeClr val="tx1"/>
              </a:solidFill>
              <a:latin typeface="+mj-ea"/>
              <a:ea typeface="+mj-ea"/>
            </a:endParaRPr>
          </a:p>
        </p:txBody>
      </p:sp>
    </p:spTree>
    <p:extLst>
      <p:ext uri="{BB962C8B-B14F-4D97-AF65-F5344CB8AC3E}">
        <p14:creationId xmlns:p14="http://schemas.microsoft.com/office/powerpoint/2010/main" val="16352569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par>
                          <p:cTn id="13" fill="hold" nodeType="afterGroup">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79376" y="2010757"/>
            <a:ext cx="7776864" cy="3362459"/>
          </a:xfrm>
          <a:prstGeom prst="rect">
            <a:avLst/>
          </a:prstGeom>
          <a:noFill/>
        </p:spPr>
        <p:txBody>
          <a:bodyPr wrap="square" rtlCol="0">
            <a:spAutoFit/>
          </a:bodyPr>
          <a:lstStyle>
            <a:defPPr>
              <a:defRPr lang="ja-JP"/>
            </a:defPPr>
            <a:lvl1pPr marL="0" algn="ctr" defTabSz="914400" rtl="0" eaLnBrk="1" latinLnBrk="0" hangingPunct="1">
              <a:lnSpc>
                <a:spcPts val="8500"/>
              </a:lnSpc>
              <a:defRPr kumimoji="1" sz="6500" b="1" kern="1200">
                <a:solidFill>
                  <a:srgbClr val="017275"/>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sz="6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がんになるリスクを</a:t>
            </a:r>
            <a:br>
              <a:rPr kumimoji="1" lang="en-US" altLang="ja-JP" sz="6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6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減らすことは</a:t>
            </a:r>
            <a:br>
              <a:rPr kumimoji="1" lang="en-US" altLang="ja-JP" sz="6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6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できるのだろうか</a:t>
            </a:r>
            <a:endParaRPr lang="en-US" altLang="ja-JP" dirty="0">
              <a:solidFill>
                <a:schemeClr val="tx1">
                  <a:lumMod val="75000"/>
                  <a:lumOff val="25000"/>
                </a:schemeClr>
              </a:solidFill>
            </a:endParaRPr>
          </a:p>
        </p:txBody>
      </p:sp>
      <p:sp>
        <p:nvSpPr>
          <p:cNvPr id="3" name="正方形/長方形 2">
            <a:extLst>
              <a:ext uri="{FF2B5EF4-FFF2-40B4-BE49-F238E27FC236}">
                <a16:creationId xmlns:a16="http://schemas.microsoft.com/office/drawing/2014/main" id="{EE3D4710-E600-4112-B56B-F7A0BC3CF97C}"/>
              </a:ext>
            </a:extLst>
          </p:cNvPr>
          <p:cNvSpPr/>
          <p:nvPr/>
        </p:nvSpPr>
        <p:spPr>
          <a:xfrm>
            <a:off x="8605806" y="6373754"/>
            <a:ext cx="646280"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en-US" altLang="ja-JP" sz="1800" b="1" i="0" normalizeH="0" noProof="0">
                <a:solidFill>
                  <a:schemeClr val="tx1"/>
                </a:solidFill>
                <a:uLnTx/>
                <a:uFillTx/>
                <a:latin typeface="+mj-ea"/>
                <a:ea typeface="+mj-ea"/>
              </a:rPr>
              <a:t>13</a:t>
            </a:r>
            <a:endParaRPr kumimoji="1" lang="ja-JP" altLang="en-US" b="1">
              <a:solidFill>
                <a:schemeClr val="tx1"/>
              </a:solidFill>
              <a:latin typeface="+mj-ea"/>
              <a:ea typeface="+mj-ea"/>
            </a:endParaRPr>
          </a:p>
        </p:txBody>
      </p:sp>
    </p:spTree>
    <p:extLst>
      <p:ext uri="{BB962C8B-B14F-4D97-AF65-F5344CB8AC3E}">
        <p14:creationId xmlns:p14="http://schemas.microsoft.com/office/powerpoint/2010/main" val="35182677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srgbClr val="FFFFFF"/>
                </a:solidFill>
                <a:uLnTx/>
                <a:uFillTx/>
                <a:latin typeface="+mn-lt"/>
                <a:ea typeface="+mn-ea"/>
                <a:cs typeface="+mn-cs"/>
              </a:rPr>
              <a:t>今、わたしたちにできること</a:t>
            </a:r>
          </a:p>
        </p:txBody>
      </p:sp>
      <p:sp>
        <p:nvSpPr>
          <p:cNvPr id="13" name="テキスト ボックス 12"/>
          <p:cNvSpPr txBox="1"/>
          <p:nvPr/>
        </p:nvSpPr>
        <p:spPr>
          <a:xfrm>
            <a:off x="1056620" y="1141075"/>
            <a:ext cx="7030760" cy="1606811"/>
          </a:xfrm>
          <a:custGeom>
            <a:avLst/>
            <a:gdLst>
              <a:gd name="connsiteX0" fmla="*/ 0 w 6772842"/>
              <a:gd name="connsiteY0" fmla="*/ 0 h 1622507"/>
              <a:gd name="connsiteX1" fmla="*/ 3950825 w 6772842"/>
              <a:gd name="connsiteY1" fmla="*/ 0 h 1622507"/>
              <a:gd name="connsiteX2" fmla="*/ 3950825 w 6772842"/>
              <a:gd name="connsiteY2" fmla="*/ 0 h 1622507"/>
              <a:gd name="connsiteX3" fmla="*/ 5644035 w 6772842"/>
              <a:gd name="connsiteY3" fmla="*/ 0 h 1622507"/>
              <a:gd name="connsiteX4" fmla="*/ 6772842 w 6772842"/>
              <a:gd name="connsiteY4" fmla="*/ 0 h 1622507"/>
              <a:gd name="connsiteX5" fmla="*/ 6772842 w 6772842"/>
              <a:gd name="connsiteY5" fmla="*/ 632170 h 1622507"/>
              <a:gd name="connsiteX6" fmla="*/ 6772842 w 6772842"/>
              <a:gd name="connsiteY6" fmla="*/ 632170 h 1622507"/>
              <a:gd name="connsiteX7" fmla="*/ 6772842 w 6772842"/>
              <a:gd name="connsiteY7" fmla="*/ 903100 h 1622507"/>
              <a:gd name="connsiteX8" fmla="*/ 6772842 w 6772842"/>
              <a:gd name="connsiteY8" fmla="*/ 1083720 h 1622507"/>
              <a:gd name="connsiteX9" fmla="*/ 4805835 w 6772842"/>
              <a:gd name="connsiteY9" fmla="*/ 1083720 h 1622507"/>
              <a:gd name="connsiteX10" fmla="*/ 4001302 w 6772842"/>
              <a:gd name="connsiteY10" fmla="*/ 1622507 h 1622507"/>
              <a:gd name="connsiteX11" fmla="*/ 3950825 w 6772842"/>
              <a:gd name="connsiteY11" fmla="*/ 1083720 h 1622507"/>
              <a:gd name="connsiteX12" fmla="*/ 0 w 6772842"/>
              <a:gd name="connsiteY12" fmla="*/ 1083720 h 1622507"/>
              <a:gd name="connsiteX13" fmla="*/ 0 w 6772842"/>
              <a:gd name="connsiteY13" fmla="*/ 903100 h 1622507"/>
              <a:gd name="connsiteX14" fmla="*/ 0 w 6772842"/>
              <a:gd name="connsiteY14" fmla="*/ 632170 h 1622507"/>
              <a:gd name="connsiteX15" fmla="*/ 0 w 6772842"/>
              <a:gd name="connsiteY15" fmla="*/ 632170 h 1622507"/>
              <a:gd name="connsiteX16" fmla="*/ 0 w 6772842"/>
              <a:gd name="connsiteY16" fmla="*/ 0 h 1622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72841" h="1622507">
                <a:moveTo>
                  <a:pt x="0" y="0"/>
                </a:moveTo>
                <a:lnTo>
                  <a:pt x="3950825" y="0"/>
                </a:lnTo>
                <a:lnTo>
                  <a:pt x="3950825" y="0"/>
                </a:lnTo>
                <a:lnTo>
                  <a:pt x="5644035" y="0"/>
                </a:lnTo>
                <a:lnTo>
                  <a:pt x="6772842" y="0"/>
                </a:lnTo>
                <a:lnTo>
                  <a:pt x="6772842" y="632170"/>
                </a:lnTo>
                <a:lnTo>
                  <a:pt x="6772842" y="632170"/>
                </a:lnTo>
                <a:lnTo>
                  <a:pt x="6772842" y="903100"/>
                </a:lnTo>
                <a:lnTo>
                  <a:pt x="6772842" y="1083720"/>
                </a:lnTo>
                <a:lnTo>
                  <a:pt x="4805835" y="1083720"/>
                </a:lnTo>
                <a:lnTo>
                  <a:pt x="4001302" y="1622507"/>
                </a:lnTo>
                <a:lnTo>
                  <a:pt x="3950825" y="1083720"/>
                </a:lnTo>
                <a:lnTo>
                  <a:pt x="0" y="1083720"/>
                </a:lnTo>
                <a:lnTo>
                  <a:pt x="0" y="903100"/>
                </a:lnTo>
                <a:lnTo>
                  <a:pt x="0" y="632170"/>
                </a:lnTo>
                <a:lnTo>
                  <a:pt x="0" y="632170"/>
                </a:lnTo>
                <a:lnTo>
                  <a:pt x="0" y="0"/>
                </a:lnTo>
                <a:close/>
              </a:path>
            </a:pathLst>
          </a:custGeom>
          <a:solidFill>
            <a:schemeClr val="bg1"/>
          </a:solidFill>
          <a:ln w="38100">
            <a:solidFill>
              <a:srgbClr val="FF9900"/>
            </a:solidFill>
          </a:ln>
          <a:effectLst>
            <a:outerShdw blurRad="50800" dist="38100" dir="2700000" algn="tl" rotWithShape="0">
              <a:prstClr val="black">
                <a:alpha val="40000"/>
              </a:prstClr>
            </a:outerShdw>
          </a:effectLst>
        </p:spPr>
        <p:txBody>
          <a:bodyPr wrap="square" lIns="180000" tIns="144000" rtlCol="0" anchor="t" anchorCtr="0">
            <a:no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algn="l">
              <a:defRPr kumimoji="1" sz="4400" b="1" i="0" normalizeH="0" noProof="0">
                <a:uLnTx/>
                <a:uFillTx/>
                <a:latin typeface="+mn-lt"/>
                <a:ea typeface="+mn-ea"/>
                <a:cs typeface="+mn-cs"/>
              </a:defRPr>
            </a:pPr>
            <a:r>
              <a:rPr kumimoji="1" lang="ja-JP" altLang="en-US" sz="2800" b="1" i="0" normalizeH="0" noProof="0" dirty="0">
                <a:solidFill>
                  <a:schemeClr val="tx1">
                    <a:lumMod val="75000"/>
                    <a:lumOff val="25000"/>
                  </a:schemeClr>
                </a:solidFill>
                <a:uLnTx/>
                <a:uFillTx/>
                <a:latin typeface="+mn-lt"/>
                <a:ea typeface="+mn-ea"/>
                <a:cs typeface="+mn-cs"/>
              </a:rPr>
              <a:t>喫煙・受動喫煙・飲酒・食</a:t>
            </a:r>
            <a:r>
              <a:rPr kumimoji="1" lang="ja-JP" altLang="en-US" sz="2800" b="1" i="0" spc="-300" normalizeH="0" noProof="0" dirty="0">
                <a:solidFill>
                  <a:schemeClr val="tx1">
                    <a:lumMod val="75000"/>
                    <a:lumOff val="25000"/>
                  </a:schemeClr>
                </a:solidFill>
                <a:uLnTx/>
                <a:uFillTx/>
                <a:latin typeface="+mn-lt"/>
                <a:ea typeface="+mn-ea"/>
                <a:cs typeface="+mn-cs"/>
              </a:rPr>
              <a:t>事</a:t>
            </a:r>
            <a:r>
              <a:rPr kumimoji="1" lang="ja-JP" altLang="en-US" sz="2800" b="1" i="0" normalizeH="0" noProof="0" dirty="0">
                <a:solidFill>
                  <a:schemeClr val="tx1">
                    <a:lumMod val="75000"/>
                    <a:lumOff val="25000"/>
                  </a:schemeClr>
                </a:solidFill>
                <a:uLnTx/>
                <a:uFillTx/>
                <a:latin typeface="+mn-lt"/>
                <a:ea typeface="+mn-ea"/>
                <a:cs typeface="+mn-cs"/>
              </a:rPr>
              <a:t>（野菜不足、脂肪のとりすぎなど</a:t>
            </a:r>
            <a:r>
              <a:rPr kumimoji="1" lang="ja-JP" altLang="en-US" sz="2800" b="1" i="0" spc="-1500" normalizeH="0" noProof="0" dirty="0">
                <a:solidFill>
                  <a:schemeClr val="tx1">
                    <a:lumMod val="75000"/>
                    <a:lumOff val="25000"/>
                  </a:schemeClr>
                </a:solidFill>
                <a:uLnTx/>
                <a:uFillTx/>
                <a:latin typeface="+mn-lt"/>
                <a:ea typeface="+mn-ea"/>
                <a:cs typeface="+mn-cs"/>
              </a:rPr>
              <a:t>）</a:t>
            </a:r>
            <a:r>
              <a:rPr kumimoji="1" lang="ja-JP" altLang="en-US" sz="2800" b="1" i="0" normalizeH="0" noProof="0" dirty="0">
                <a:solidFill>
                  <a:schemeClr val="tx1">
                    <a:lumMod val="75000"/>
                    <a:lumOff val="25000"/>
                  </a:schemeClr>
                </a:solidFill>
                <a:uLnTx/>
                <a:uFillTx/>
                <a:latin typeface="+mn-lt"/>
                <a:ea typeface="+mn-ea"/>
                <a:cs typeface="+mn-cs"/>
              </a:rPr>
              <a:t>・運動不足など</a:t>
            </a:r>
          </a:p>
        </p:txBody>
      </p:sp>
      <p:sp>
        <p:nvSpPr>
          <p:cNvPr id="17" name="角丸四角形 16"/>
          <p:cNvSpPr/>
          <p:nvPr/>
        </p:nvSpPr>
        <p:spPr>
          <a:xfrm>
            <a:off x="707845" y="5191914"/>
            <a:ext cx="7728310" cy="1506917"/>
          </a:xfrm>
          <a:prstGeom prst="roundRect">
            <a:avLst>
              <a:gd name="adj" fmla="val 19624"/>
            </a:avLst>
          </a:prstGeom>
          <a:solidFill>
            <a:srgbClr val="FF9900"/>
          </a:solidFill>
          <a:ln w="76200">
            <a:noFill/>
          </a:ln>
        </p:spPr>
        <p:style>
          <a:lnRef idx="2">
            <a:schemeClr val="accent3"/>
          </a:lnRef>
          <a:fillRef idx="1">
            <a:schemeClr val="lt1"/>
          </a:fillRef>
          <a:effectRef idx="0">
            <a:schemeClr val="accent3"/>
          </a:effectRef>
          <a:fontRef idx="minor">
            <a:schemeClr val="dk1"/>
          </a:fontRef>
        </p:style>
        <p:txBody>
          <a:bodyPr tIns="108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4000" b="1" i="0" normalizeH="0" noProof="0">
                <a:solidFill>
                  <a:schemeClr val="bg1"/>
                </a:solidFill>
                <a:effectLst>
                  <a:outerShdw blurRad="38100" dist="38100" dir="2700000" algn="tl">
                    <a:srgbClr val="000000">
                      <a:alpha val="43137"/>
                    </a:srgbClr>
                  </a:outerShdw>
                </a:effectLst>
                <a:uLnTx/>
                <a:uFillTx/>
                <a:latin typeface="+mn-ea"/>
                <a:cs typeface="メイリオ" panose="020B0604030504040204" pitchFamily="50" charset="-128"/>
              </a:rPr>
              <a:t>今、自分にできることを</a:t>
            </a:r>
            <a:endParaRPr lang="en-US" altLang="ja-JP" sz="4000" b="1">
              <a:solidFill>
                <a:schemeClr val="bg1"/>
              </a:solidFill>
              <a:effectLst>
                <a:outerShdw blurRad="38100" dist="38100" dir="2700000" algn="tl">
                  <a:srgbClr val="000000">
                    <a:alpha val="43137"/>
                  </a:srgbClr>
                </a:outerShdw>
              </a:effectLst>
              <a:latin typeface="+mn-ea"/>
              <a:cs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4000" b="1" i="0" normalizeH="0" noProof="0">
                <a:solidFill>
                  <a:schemeClr val="bg1"/>
                </a:solidFill>
                <a:effectLst>
                  <a:outerShdw blurRad="38100" dist="38100" dir="2700000" algn="tl">
                    <a:srgbClr val="000000">
                      <a:alpha val="43137"/>
                    </a:srgbClr>
                  </a:outerShdw>
                </a:effectLst>
                <a:uLnTx/>
                <a:uFillTx/>
                <a:latin typeface="+mn-ea"/>
                <a:cs typeface="メイリオ" panose="020B0604030504040204" pitchFamily="50" charset="-128"/>
              </a:rPr>
              <a:t>心がけることが大切</a:t>
            </a:r>
          </a:p>
        </p:txBody>
      </p:sp>
      <p:sp>
        <p:nvSpPr>
          <p:cNvPr id="16" name="正方形/長方形 15">
            <a:extLst>
              <a:ext uri="{FF2B5EF4-FFF2-40B4-BE49-F238E27FC236}">
                <a16:creationId xmlns:a16="http://schemas.microsoft.com/office/drawing/2014/main" id="{4001F208-C26E-4B46-B219-352EE299A47F}"/>
              </a:ext>
            </a:extLst>
          </p:cNvPr>
          <p:cNvSpPr/>
          <p:nvPr/>
        </p:nvSpPr>
        <p:spPr>
          <a:xfrm>
            <a:off x="8330289" y="6400127"/>
            <a:ext cx="646280"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en-US" altLang="ja-JP" sz="1800" b="1" i="0" normalizeH="0" noProof="0">
                <a:solidFill>
                  <a:schemeClr val="tx1"/>
                </a:solidFill>
                <a:uLnTx/>
                <a:uFillTx/>
                <a:latin typeface="+mj-ea"/>
                <a:ea typeface="+mj-ea"/>
              </a:rPr>
              <a:t>14</a:t>
            </a:r>
            <a:endParaRPr kumimoji="1" lang="ja-JP" altLang="en-US" b="1">
              <a:solidFill>
                <a:schemeClr val="tx1"/>
              </a:solidFill>
              <a:latin typeface="+mj-ea"/>
              <a:ea typeface="+mj-ea"/>
            </a:endParaRPr>
          </a:p>
        </p:txBody>
      </p:sp>
      <p:grpSp>
        <p:nvGrpSpPr>
          <p:cNvPr id="21" name="グループ化 20">
            <a:extLst>
              <a:ext uri="{FF2B5EF4-FFF2-40B4-BE49-F238E27FC236}">
                <a16:creationId xmlns:a16="http://schemas.microsoft.com/office/drawing/2014/main" id="{C3C1E3C2-1294-4E1E-9ADE-1FB8819709DC}"/>
              </a:ext>
            </a:extLst>
          </p:cNvPr>
          <p:cNvGrpSpPr/>
          <p:nvPr/>
        </p:nvGrpSpPr>
        <p:grpSpPr>
          <a:xfrm>
            <a:off x="3716482" y="2619860"/>
            <a:ext cx="2587119" cy="2557626"/>
            <a:chOff x="3677860" y="1707463"/>
            <a:chExt cx="2915872" cy="2915870"/>
          </a:xfrm>
        </p:grpSpPr>
        <p:sp>
          <p:nvSpPr>
            <p:cNvPr id="22" name="円/楕円 19">
              <a:extLst>
                <a:ext uri="{FF2B5EF4-FFF2-40B4-BE49-F238E27FC236}">
                  <a16:creationId xmlns:a16="http://schemas.microsoft.com/office/drawing/2014/main" id="{ED80C8E1-5744-4489-804D-2D8119686D44}"/>
                </a:ext>
              </a:extLst>
            </p:cNvPr>
            <p:cNvSpPr/>
            <p:nvPr/>
          </p:nvSpPr>
          <p:spPr>
            <a:xfrm>
              <a:off x="3677860" y="1707463"/>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3" name="テキスト ボックス 22">
              <a:extLst>
                <a:ext uri="{FF2B5EF4-FFF2-40B4-BE49-F238E27FC236}">
                  <a16:creationId xmlns:a16="http://schemas.microsoft.com/office/drawing/2014/main" id="{90038A0A-1D98-40C5-B391-8D993B3BA0F8}"/>
                </a:ext>
              </a:extLst>
            </p:cNvPr>
            <p:cNvSpPr txBox="1"/>
            <p:nvPr/>
          </p:nvSpPr>
          <p:spPr>
            <a:xfrm>
              <a:off x="3911092" y="2799988"/>
              <a:ext cx="2449408" cy="79496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生活習慣</a:t>
              </a:r>
            </a:p>
          </p:txBody>
        </p:sp>
      </p:grpSp>
      <p:grpSp>
        <p:nvGrpSpPr>
          <p:cNvPr id="30" name="グループ化 29">
            <a:extLst>
              <a:ext uri="{FF2B5EF4-FFF2-40B4-BE49-F238E27FC236}">
                <a16:creationId xmlns:a16="http://schemas.microsoft.com/office/drawing/2014/main" id="{89E747F8-2049-4C3C-8168-D9A9EBD80944}"/>
              </a:ext>
            </a:extLst>
          </p:cNvPr>
          <p:cNvGrpSpPr/>
          <p:nvPr/>
        </p:nvGrpSpPr>
        <p:grpSpPr>
          <a:xfrm>
            <a:off x="1507704" y="2823614"/>
            <a:ext cx="2418614" cy="2353872"/>
            <a:chOff x="569520" y="1739023"/>
            <a:chExt cx="2982294" cy="2947941"/>
          </a:xfrm>
        </p:grpSpPr>
        <p:sp>
          <p:nvSpPr>
            <p:cNvPr id="31" name="円/楕円 23">
              <a:extLst>
                <a:ext uri="{FF2B5EF4-FFF2-40B4-BE49-F238E27FC236}">
                  <a16:creationId xmlns:a16="http://schemas.microsoft.com/office/drawing/2014/main" id="{55D7EE0B-C3E8-4C17-AD7A-456E816402BE}"/>
                </a:ext>
              </a:extLst>
            </p:cNvPr>
            <p:cNvSpPr/>
            <p:nvPr/>
          </p:nvSpPr>
          <p:spPr>
            <a:xfrm>
              <a:off x="569520" y="1739023"/>
              <a:ext cx="2982294" cy="2947941"/>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32" name="テキスト ボックス 31">
              <a:extLst>
                <a:ext uri="{FF2B5EF4-FFF2-40B4-BE49-F238E27FC236}">
                  <a16:creationId xmlns:a16="http://schemas.microsoft.com/office/drawing/2014/main" id="{14B12098-EF73-4116-BBFE-1838B0C17485}"/>
                </a:ext>
              </a:extLst>
            </p:cNvPr>
            <p:cNvSpPr txBox="1"/>
            <p:nvPr/>
          </p:nvSpPr>
          <p:spPr>
            <a:xfrm>
              <a:off x="746302" y="2552389"/>
              <a:ext cx="2723331" cy="1251684"/>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細菌・</a:t>
              </a:r>
              <a:endParaRPr lang="en-US" altLang="ja-JP" sz="32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ウイルス</a:t>
              </a:r>
            </a:p>
          </p:txBody>
        </p:sp>
      </p:grpSp>
      <p:grpSp>
        <p:nvGrpSpPr>
          <p:cNvPr id="33" name="グループ化 32">
            <a:extLst>
              <a:ext uri="{FF2B5EF4-FFF2-40B4-BE49-F238E27FC236}">
                <a16:creationId xmlns:a16="http://schemas.microsoft.com/office/drawing/2014/main" id="{D7C8DECB-2281-44C7-8F76-82EA13AA46D2}"/>
              </a:ext>
            </a:extLst>
          </p:cNvPr>
          <p:cNvGrpSpPr/>
          <p:nvPr/>
        </p:nvGrpSpPr>
        <p:grpSpPr>
          <a:xfrm>
            <a:off x="6058238" y="3392677"/>
            <a:ext cx="1752490" cy="1679856"/>
            <a:chOff x="8264397" y="356574"/>
            <a:chExt cx="2915872" cy="2915870"/>
          </a:xfrm>
        </p:grpSpPr>
        <p:sp>
          <p:nvSpPr>
            <p:cNvPr id="34" name="円/楕円 17">
              <a:extLst>
                <a:ext uri="{FF2B5EF4-FFF2-40B4-BE49-F238E27FC236}">
                  <a16:creationId xmlns:a16="http://schemas.microsoft.com/office/drawing/2014/main" id="{20F3C1CB-FA65-4C33-A226-911C53B8A3D0}"/>
                </a:ext>
              </a:extLst>
            </p:cNvPr>
            <p:cNvSpPr/>
            <p:nvPr/>
          </p:nvSpPr>
          <p:spPr>
            <a:xfrm>
              <a:off x="8264397" y="356574"/>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35" name="テキスト ボックス 34">
              <a:extLst>
                <a:ext uri="{FF2B5EF4-FFF2-40B4-BE49-F238E27FC236}">
                  <a16:creationId xmlns:a16="http://schemas.microsoft.com/office/drawing/2014/main" id="{87A76272-0A00-4815-841D-637C3CD9FD16}"/>
                </a:ext>
              </a:extLst>
            </p:cNvPr>
            <p:cNvSpPr txBox="1"/>
            <p:nvPr/>
          </p:nvSpPr>
          <p:spPr>
            <a:xfrm>
              <a:off x="8573969" y="1206363"/>
              <a:ext cx="2316073" cy="144243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遺伝的</a:t>
              </a:r>
              <a:endParaRPr lang="en-US" altLang="ja-JP" sz="24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原因</a:t>
              </a:r>
            </a:p>
          </p:txBody>
        </p:sp>
      </p:grpSp>
      <p:sp>
        <p:nvSpPr>
          <p:cNvPr id="2" name="円/楕円 1"/>
          <p:cNvSpPr/>
          <p:nvPr/>
        </p:nvSpPr>
        <p:spPr>
          <a:xfrm>
            <a:off x="3800736" y="2723719"/>
            <a:ext cx="2418613" cy="2317056"/>
          </a:xfrm>
          <a:prstGeom prst="ellipse">
            <a:avLst/>
          </a:prstGeom>
          <a:noFill/>
          <a:ln w="76200" cap="sq">
            <a:solidFill>
              <a:srgbClr val="FF0000"/>
            </a:solidFill>
            <a:prstDash val="sysDash"/>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Tree>
    <p:extLst>
      <p:ext uri="{BB962C8B-B14F-4D97-AF65-F5344CB8AC3E}">
        <p14:creationId xmlns:p14="http://schemas.microsoft.com/office/powerpoint/2010/main" val="30638938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nodeType="afterGroup">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randombar(horizontal)">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432898" y="1837018"/>
            <a:ext cx="7344816" cy="1384995"/>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200" b="1" i="0" normalizeH="0" noProof="0" dirty="0">
                <a:solidFill>
                  <a:schemeClr val="tx1">
                    <a:lumMod val="75000"/>
                    <a:lumOff val="25000"/>
                  </a:schemeClr>
                </a:solidFill>
                <a:uLnTx/>
                <a:uFillTx/>
                <a:latin typeface="+mn-lt"/>
                <a:ea typeface="+mn-ea"/>
                <a:cs typeface="+mn-cs"/>
              </a:rPr>
              <a:t>異常な細胞のかたまりの中で</a:t>
            </a:r>
            <a:br>
              <a:rPr kumimoji="1" lang="en-US" altLang="ja-JP" sz="4200" b="1" i="0" normalizeH="0" noProof="0" dirty="0">
                <a:solidFill>
                  <a:schemeClr val="tx1">
                    <a:lumMod val="75000"/>
                    <a:lumOff val="25000"/>
                  </a:schemeClr>
                </a:solidFill>
                <a:uLnTx/>
                <a:uFillTx/>
                <a:latin typeface="+mn-lt"/>
                <a:ea typeface="+mn-ea"/>
                <a:cs typeface="+mn-cs"/>
              </a:rPr>
            </a:br>
            <a:r>
              <a:rPr kumimoji="1" lang="ja-JP" altLang="en-US" sz="4200" b="1" i="0" normalizeH="0" noProof="0" dirty="0">
                <a:solidFill>
                  <a:schemeClr val="tx1">
                    <a:lumMod val="75000"/>
                    <a:lumOff val="25000"/>
                  </a:schemeClr>
                </a:solidFill>
                <a:uLnTx/>
                <a:uFillTx/>
                <a:latin typeface="+mn-lt"/>
                <a:ea typeface="+mn-ea"/>
                <a:cs typeface="+mn-cs"/>
              </a:rPr>
              <a:t>悪性のものをがんという。</a:t>
            </a:r>
            <a:endParaRPr kumimoji="1" lang="ja-JP" altLang="en-US" sz="4200" b="1" dirty="0">
              <a:solidFill>
                <a:schemeClr val="tx1">
                  <a:lumMod val="75000"/>
                  <a:lumOff val="25000"/>
                </a:schemeClr>
              </a:solidFill>
            </a:endParaRPr>
          </a:p>
        </p:txBody>
      </p:sp>
      <p:sp>
        <p:nvSpPr>
          <p:cNvPr id="13" name="テキスト ボックス 12"/>
          <p:cNvSpPr txBox="1"/>
          <p:nvPr/>
        </p:nvSpPr>
        <p:spPr>
          <a:xfrm>
            <a:off x="1433460" y="3501008"/>
            <a:ext cx="6918718" cy="1384995"/>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200" b="1" i="0" normalizeH="0" noProof="0">
                <a:solidFill>
                  <a:schemeClr val="tx1">
                    <a:lumMod val="75000"/>
                    <a:lumOff val="25000"/>
                  </a:schemeClr>
                </a:solidFill>
                <a:uLnTx/>
                <a:uFillTx/>
                <a:latin typeface="+mn-lt"/>
                <a:ea typeface="+mn-ea"/>
                <a:cs typeface="+mn-cs"/>
              </a:rPr>
              <a:t>がんの原因には生活習慣や</a:t>
            </a:r>
            <a:br>
              <a:rPr kumimoji="1" lang="en-US" altLang="ja-JP" sz="4200" b="1" i="0" normalizeH="0" noProof="0">
                <a:solidFill>
                  <a:schemeClr val="tx1">
                    <a:lumMod val="75000"/>
                    <a:lumOff val="25000"/>
                  </a:schemeClr>
                </a:solidFill>
                <a:uLnTx/>
                <a:uFillTx/>
                <a:latin typeface="+mn-lt"/>
                <a:ea typeface="+mn-ea"/>
                <a:cs typeface="+mn-cs"/>
              </a:rPr>
            </a:br>
            <a:r>
              <a:rPr kumimoji="1" lang="ja-JP" altLang="en-US" sz="4200" b="1" i="0" normalizeH="0" noProof="0">
                <a:solidFill>
                  <a:schemeClr val="tx1">
                    <a:lumMod val="75000"/>
                    <a:lumOff val="25000"/>
                  </a:schemeClr>
                </a:solidFill>
                <a:uLnTx/>
                <a:uFillTx/>
                <a:latin typeface="+mn-lt"/>
                <a:ea typeface="+mn-ea"/>
                <a:cs typeface="+mn-cs"/>
              </a:rPr>
              <a:t>ウイルスなどがある。</a:t>
            </a:r>
          </a:p>
        </p:txBody>
      </p:sp>
      <p:sp>
        <p:nvSpPr>
          <p:cNvPr id="11" name="テキスト ボックス 10"/>
          <p:cNvSpPr txBox="1"/>
          <p:nvPr/>
        </p:nvSpPr>
        <p:spPr>
          <a:xfrm>
            <a:off x="1433460" y="5191337"/>
            <a:ext cx="7128792" cy="738664"/>
          </a:xfrm>
          <a:prstGeom prst="rect">
            <a:avLst/>
          </a:prstGeom>
          <a:noFill/>
        </p:spPr>
        <p:txBody>
          <a:bodyPr wrap="square" rtlCol="0">
            <a:spAutoFit/>
          </a:bodyPr>
          <a:lstStyle>
            <a:defPPr>
              <a:defRPr lang="ja-JP"/>
            </a:defPPr>
          </a:lstStyle>
          <a:p>
            <a:pPr algn="just"/>
            <a:r>
              <a:rPr kumimoji="1" lang="ja-JP" altLang="en-US" sz="4200" b="1" i="0" normalizeH="0" noProof="0" dirty="0">
                <a:solidFill>
                  <a:schemeClr val="tx1">
                    <a:lumMod val="75000"/>
                    <a:lumOff val="25000"/>
                  </a:schemeClr>
                </a:solidFill>
                <a:uLnTx/>
                <a:uFillTx/>
                <a:latin typeface="+mn-lt"/>
                <a:ea typeface="+mn-ea"/>
                <a:cs typeface="+mn-cs"/>
              </a:rPr>
              <a:t>原因</a:t>
            </a:r>
            <a:r>
              <a:rPr kumimoji="1" lang="ja-JP" altLang="en-US" sz="4200" b="1" i="0" spc="-150" normalizeH="0" noProof="0" dirty="0">
                <a:solidFill>
                  <a:schemeClr val="tx1">
                    <a:lumMod val="75000"/>
                    <a:lumOff val="25000"/>
                  </a:schemeClr>
                </a:solidFill>
                <a:uLnTx/>
                <a:uFillTx/>
                <a:latin typeface="+mn-lt"/>
                <a:ea typeface="+mn-ea"/>
                <a:cs typeface="+mn-cs"/>
              </a:rPr>
              <a:t>がわからないがんも多い。</a:t>
            </a:r>
          </a:p>
        </p:txBody>
      </p:sp>
      <p:cxnSp>
        <p:nvCxnSpPr>
          <p:cNvPr id="5" name="直線コネクタ 4"/>
          <p:cNvCxnSpPr/>
          <p:nvPr/>
        </p:nvCxnSpPr>
        <p:spPr>
          <a:xfrm>
            <a:off x="929404" y="3284984"/>
            <a:ext cx="7632848" cy="0"/>
          </a:xfrm>
          <a:prstGeom prst="line">
            <a:avLst/>
          </a:prstGeom>
          <a:ln w="57150" cap="sq">
            <a:solidFill>
              <a:schemeClr val="bg1">
                <a:lumMod val="85000"/>
              </a:schemeClr>
            </a:solidFill>
            <a:prstDash val="sysDash"/>
            <a:beve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929404" y="4984475"/>
            <a:ext cx="7632848" cy="0"/>
          </a:xfrm>
          <a:prstGeom prst="line">
            <a:avLst/>
          </a:prstGeom>
          <a:ln w="57150" cap="sq">
            <a:solidFill>
              <a:schemeClr val="bg1">
                <a:lumMod val="85000"/>
              </a:schemeClr>
            </a:solidFill>
            <a:prstDash val="sysDash"/>
            <a:bevel/>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755576" y="1815074"/>
            <a:ext cx="803425" cy="830997"/>
            <a:chOff x="1014358" y="1805732"/>
            <a:chExt cx="803425" cy="830997"/>
          </a:xfrm>
        </p:grpSpPr>
        <p:pic>
          <p:nvPicPr>
            <p:cNvPr id="17" name="図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5578" y="1857524"/>
              <a:ext cx="466102" cy="451080"/>
            </a:xfrm>
            <a:prstGeom prst="rect">
              <a:avLst/>
            </a:prstGeom>
          </p:spPr>
        </p:pic>
        <p:sp>
          <p:nvSpPr>
            <p:cNvPr id="18" name="正方形/長方形 17"/>
            <p:cNvSpPr/>
            <p:nvPr/>
          </p:nvSpPr>
          <p:spPr>
            <a:xfrm>
              <a:off x="1014358" y="1805732"/>
              <a:ext cx="803425" cy="830997"/>
            </a:xfrm>
            <a:prstGeom prst="rect">
              <a:avLst/>
            </a:prstGeom>
          </p:spPr>
          <p:txBody>
            <a:bodyPr wrap="none">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800" b="0"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a:t>
              </a:r>
              <a:endParaRPr lang="ja-JP" altLang="en-US" sz="4800">
                <a:latin typeface="メイリオ" panose="020B0604030504040204" pitchFamily="50" charset="-128"/>
                <a:ea typeface="メイリオ" panose="020B0604030504040204" pitchFamily="50" charset="-128"/>
              </a:endParaRPr>
            </a:p>
          </p:txBody>
        </p:sp>
      </p:grpSp>
      <p:grpSp>
        <p:nvGrpSpPr>
          <p:cNvPr id="19" name="グループ化 18"/>
          <p:cNvGrpSpPr/>
          <p:nvPr/>
        </p:nvGrpSpPr>
        <p:grpSpPr>
          <a:xfrm>
            <a:off x="755576" y="3491474"/>
            <a:ext cx="803425" cy="830997"/>
            <a:chOff x="1014358" y="1805732"/>
            <a:chExt cx="803425" cy="830997"/>
          </a:xfrm>
        </p:grpSpPr>
        <p:pic>
          <p:nvPicPr>
            <p:cNvPr id="20" name="図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5578" y="1857524"/>
              <a:ext cx="466102" cy="451080"/>
            </a:xfrm>
            <a:prstGeom prst="rect">
              <a:avLst/>
            </a:prstGeom>
          </p:spPr>
        </p:pic>
        <p:sp>
          <p:nvSpPr>
            <p:cNvPr id="21" name="正方形/長方形 20"/>
            <p:cNvSpPr/>
            <p:nvPr/>
          </p:nvSpPr>
          <p:spPr>
            <a:xfrm>
              <a:off x="1014358" y="1805732"/>
              <a:ext cx="803425" cy="830997"/>
            </a:xfrm>
            <a:prstGeom prst="rect">
              <a:avLst/>
            </a:prstGeom>
          </p:spPr>
          <p:txBody>
            <a:bodyPr wrap="none">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800" b="0"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a:t>
              </a:r>
              <a:endParaRPr lang="ja-JP" altLang="en-US" sz="4800">
                <a:latin typeface="メイリオ" panose="020B0604030504040204" pitchFamily="50" charset="-128"/>
                <a:ea typeface="メイリオ" panose="020B0604030504040204" pitchFamily="50" charset="-128"/>
              </a:endParaRPr>
            </a:p>
          </p:txBody>
        </p:sp>
      </p:grpSp>
      <p:grpSp>
        <p:nvGrpSpPr>
          <p:cNvPr id="25" name="グループ化 24"/>
          <p:cNvGrpSpPr/>
          <p:nvPr/>
        </p:nvGrpSpPr>
        <p:grpSpPr>
          <a:xfrm>
            <a:off x="755576" y="5187539"/>
            <a:ext cx="803425" cy="830997"/>
            <a:chOff x="1014358" y="1805732"/>
            <a:chExt cx="803425" cy="830997"/>
          </a:xfrm>
        </p:grpSpPr>
        <p:pic>
          <p:nvPicPr>
            <p:cNvPr id="26" name="図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5578" y="1857524"/>
              <a:ext cx="466102" cy="451080"/>
            </a:xfrm>
            <a:prstGeom prst="rect">
              <a:avLst/>
            </a:prstGeom>
          </p:spPr>
        </p:pic>
        <p:sp>
          <p:nvSpPr>
            <p:cNvPr id="27" name="正方形/長方形 26"/>
            <p:cNvSpPr/>
            <p:nvPr/>
          </p:nvSpPr>
          <p:spPr>
            <a:xfrm>
              <a:off x="1014358" y="1805732"/>
              <a:ext cx="803425" cy="830997"/>
            </a:xfrm>
            <a:prstGeom prst="rect">
              <a:avLst/>
            </a:prstGeom>
          </p:spPr>
          <p:txBody>
            <a:bodyPr wrap="none">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800" b="0"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a:t>
              </a:r>
              <a:endParaRPr lang="ja-JP" altLang="en-US" sz="4800">
                <a:latin typeface="メイリオ" panose="020B0604030504040204" pitchFamily="50" charset="-128"/>
                <a:ea typeface="メイリオ" panose="020B0604030504040204" pitchFamily="50" charset="-128"/>
              </a:endParaRPr>
            </a:p>
          </p:txBody>
        </p:sp>
      </p:grpSp>
      <p:sp>
        <p:nvSpPr>
          <p:cNvPr id="22" name="テキスト ボックス 21"/>
          <p:cNvSpPr txBox="1"/>
          <p:nvPr/>
        </p:nvSpPr>
        <p:spPr>
          <a:xfrm>
            <a:off x="2712492" y="624476"/>
            <a:ext cx="3672408" cy="923330"/>
          </a:xfrm>
          <a:prstGeom prst="rect">
            <a:avLst/>
          </a:prstGeom>
          <a:noFill/>
          <a:effectLst/>
        </p:spPr>
        <p:txBody>
          <a:bodyPr wrap="square" rtlCol="0">
            <a:spAutoFit/>
          </a:bodyPr>
          <a:lstStyle>
            <a:defPPr>
              <a:defRPr lang="ja-JP"/>
            </a:defPPr>
            <a:lvl1pPr marL="0" algn="ctr" defTabSz="914400" rtl="0" eaLnBrk="1" latinLnBrk="0" hangingPunct="1">
              <a:defRPr kumimoji="1" sz="4800" b="1" kern="1200">
                <a:solidFill>
                  <a:srgbClr val="669900"/>
                </a:solidFill>
                <a:latin typeface="メイリオ" panose="020B0604030504040204" pitchFamily="50" charset="-128"/>
                <a:ea typeface="メイリオ" panose="020B0604030504040204" pitchFamily="50" charset="-128"/>
                <a:cs typeface="+mn-cs"/>
              </a:defRPr>
            </a:lvl1pPr>
          </a:lstStyle>
          <a:p>
            <a:pPr marL="0" algn="ctr" defTabSz="914400">
              <a:buNone/>
              <a:defRPr kumimoji="1" sz="4800" b="1" i="0" normalizeH="0" noProof="0">
                <a:solidFill>
                  <a:srgbClr val="669900"/>
                </a:solidFill>
                <a:uLnTx/>
                <a:uFillTx/>
                <a:latin typeface="メイリオ" panose="020B0604030504040204" pitchFamily="50" charset="-128"/>
                <a:ea typeface="メイリオ" panose="020B0604030504040204" pitchFamily="50" charset="-128"/>
                <a:cs typeface="+mn-cs"/>
              </a:defRPr>
            </a:pPr>
            <a:r>
              <a:rPr kumimoji="1" lang="ja-JP" altLang="en-US" sz="5400" b="1" i="0" normalizeH="0" noProof="0" dirty="0">
                <a:solidFill>
                  <a:srgbClr val="C30D23"/>
                </a:solidFill>
                <a:uLnTx/>
                <a:uFillTx/>
                <a:latin typeface="メイリオ" panose="020B0604030504040204" pitchFamily="50" charset="-128"/>
                <a:ea typeface="メイリオ" panose="020B0604030504040204" pitchFamily="50" charset="-128"/>
                <a:cs typeface="+mn-cs"/>
              </a:rPr>
              <a:t>振り返り</a:t>
            </a:r>
          </a:p>
        </p:txBody>
      </p:sp>
      <p:pic>
        <p:nvPicPr>
          <p:cNvPr id="23" name="図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3847" y="1365976"/>
            <a:ext cx="2736305" cy="194917"/>
          </a:xfrm>
          <a:prstGeom prst="rect">
            <a:avLst/>
          </a:prstGeom>
        </p:spPr>
      </p:pic>
      <p:sp>
        <p:nvSpPr>
          <p:cNvPr id="24" name="正方形/長方形 23">
            <a:extLst>
              <a:ext uri="{FF2B5EF4-FFF2-40B4-BE49-F238E27FC236}">
                <a16:creationId xmlns:a16="http://schemas.microsoft.com/office/drawing/2014/main" id="{8245C1EF-90E9-4639-B900-590CFBA5F445}"/>
              </a:ext>
            </a:extLst>
          </p:cNvPr>
          <p:cNvSpPr/>
          <p:nvPr/>
        </p:nvSpPr>
        <p:spPr>
          <a:xfrm>
            <a:off x="8257294" y="6441956"/>
            <a:ext cx="646280"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en-US" altLang="ja-JP" sz="1800" b="1" i="0" normalizeH="0" noProof="0">
                <a:solidFill>
                  <a:schemeClr val="tx1"/>
                </a:solidFill>
                <a:uLnTx/>
                <a:uFillTx/>
                <a:latin typeface="+mj-ea"/>
                <a:ea typeface="+mj-ea"/>
              </a:rPr>
              <a:t>15</a:t>
            </a:r>
            <a:endParaRPr kumimoji="1" lang="ja-JP" altLang="en-US" b="1">
              <a:solidFill>
                <a:schemeClr val="tx1"/>
              </a:solidFill>
              <a:latin typeface="+mj-ea"/>
              <a:ea typeface="+mj-ea"/>
            </a:endParaRPr>
          </a:p>
        </p:txBody>
      </p:sp>
    </p:spTree>
    <p:extLst>
      <p:ext uri="{BB962C8B-B14F-4D97-AF65-F5344CB8AC3E}">
        <p14:creationId xmlns:p14="http://schemas.microsoft.com/office/powerpoint/2010/main" val="22707460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円/楕円 27"/>
          <p:cNvSpPr/>
          <p:nvPr/>
        </p:nvSpPr>
        <p:spPr>
          <a:xfrm>
            <a:off x="179512" y="45848"/>
            <a:ext cx="3532194" cy="1888355"/>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がんって</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どんな病気</a:t>
            </a:r>
            <a:br>
              <a:rPr kumimoji="1" lang="en-US" altLang="ja-JP"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なの？</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5" name="円/楕円 34"/>
          <p:cNvSpPr/>
          <p:nvPr/>
        </p:nvSpPr>
        <p:spPr>
          <a:xfrm>
            <a:off x="5292080" y="5339308"/>
            <a:ext cx="3275488" cy="1519110"/>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lIns="72000" tIns="108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がんは自分に</a:t>
            </a:r>
            <a:endParaRPr lang="en-US" altLang="ja-JP" sz="24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関係ない</a:t>
            </a:r>
          </a:p>
        </p:txBody>
      </p:sp>
      <p:sp>
        <p:nvSpPr>
          <p:cNvPr id="36" name="円/楕円 35"/>
          <p:cNvSpPr/>
          <p:nvPr/>
        </p:nvSpPr>
        <p:spPr>
          <a:xfrm>
            <a:off x="46249" y="5090392"/>
            <a:ext cx="3885413" cy="1733161"/>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家の人が</a:t>
            </a:r>
            <a:endParaRPr lang="en-US" altLang="ja-JP" sz="24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がんになったら</a:t>
            </a:r>
            <a:endParaRPr lang="en-US" altLang="ja-JP" sz="24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いやだ</a:t>
            </a:r>
          </a:p>
        </p:txBody>
      </p:sp>
      <p:sp>
        <p:nvSpPr>
          <p:cNvPr id="37" name="円/楕円 36"/>
          <p:cNvSpPr/>
          <p:nvPr/>
        </p:nvSpPr>
        <p:spPr>
          <a:xfrm>
            <a:off x="1866863" y="3800133"/>
            <a:ext cx="3885413" cy="1594237"/>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親せきにがんの人が</a:t>
            </a:r>
            <a:endParaRPr lang="en-US" altLang="ja-JP" sz="20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いると自分もがんに</a:t>
            </a:r>
            <a:endParaRPr lang="en-US" altLang="ja-JP" sz="20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なりやすいの？</a:t>
            </a:r>
          </a:p>
        </p:txBody>
      </p:sp>
      <p:sp>
        <p:nvSpPr>
          <p:cNvPr id="38" name="円/楕円 37"/>
          <p:cNvSpPr/>
          <p:nvPr/>
        </p:nvSpPr>
        <p:spPr>
          <a:xfrm>
            <a:off x="4789692" y="2667814"/>
            <a:ext cx="3256017" cy="1634344"/>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若くてもがんに</a:t>
            </a:r>
            <a:br>
              <a:rPr kumimoji="1" lang="en-US" altLang="ja-JP"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なる人が</a:t>
            </a:r>
            <a:endParaRPr lang="en-US" altLang="ja-JP" sz="20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いるの？</a:t>
            </a:r>
            <a:endParaRPr lang="en-US" altLang="ja-JP" sz="2000" b="1">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39" name="円/楕円 38"/>
          <p:cNvSpPr/>
          <p:nvPr/>
        </p:nvSpPr>
        <p:spPr>
          <a:xfrm>
            <a:off x="4314328" y="103017"/>
            <a:ext cx="4291912" cy="1763639"/>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自分は</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将来がんになる</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可能性はあるの？</a:t>
            </a:r>
          </a:p>
        </p:txBody>
      </p:sp>
      <p:sp>
        <p:nvSpPr>
          <p:cNvPr id="41" name="円/楕円 40"/>
          <p:cNvSpPr/>
          <p:nvPr/>
        </p:nvSpPr>
        <p:spPr>
          <a:xfrm>
            <a:off x="5750022" y="3864992"/>
            <a:ext cx="3372242" cy="1894159"/>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自分は絶対</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がんに</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なりたくない</a:t>
            </a:r>
          </a:p>
        </p:txBody>
      </p:sp>
      <p:sp>
        <p:nvSpPr>
          <p:cNvPr id="42" name="円/楕円 41"/>
          <p:cNvSpPr/>
          <p:nvPr/>
        </p:nvSpPr>
        <p:spPr>
          <a:xfrm>
            <a:off x="2176698" y="1439701"/>
            <a:ext cx="3885413" cy="1805848"/>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何人に</a:t>
            </a:r>
            <a:r>
              <a:rPr kumimoji="1" lang="en-US" altLang="ja-JP"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1</a:t>
            </a: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人が</a:t>
            </a:r>
            <a:endParaRPr lang="en-US" altLang="ja-JP" sz="24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がんになるの？</a:t>
            </a:r>
            <a:endParaRPr lang="en-US" altLang="ja-JP" sz="2400" b="1">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43" name="図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3536" y="5157192"/>
            <a:ext cx="3015322" cy="1737937"/>
          </a:xfrm>
          <a:prstGeom prst="rect">
            <a:avLst/>
          </a:prstGeom>
        </p:spPr>
      </p:pic>
      <p:sp>
        <p:nvSpPr>
          <p:cNvPr id="44" name="円/楕円 43"/>
          <p:cNvSpPr/>
          <p:nvPr/>
        </p:nvSpPr>
        <p:spPr>
          <a:xfrm>
            <a:off x="6372200" y="1649681"/>
            <a:ext cx="2664296" cy="1391021"/>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がんを防ぐ</a:t>
            </a:r>
            <a:br>
              <a:rPr kumimoji="1" lang="en-US" altLang="ja-JP"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方法って</a:t>
            </a:r>
            <a:endParaRPr lang="en-US" altLang="ja-JP" sz="20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あるの？</a:t>
            </a:r>
            <a:endParaRPr lang="en-US" altLang="ja-JP" sz="2000" b="1">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5" name="円/楕円 44"/>
          <p:cNvSpPr/>
          <p:nvPr/>
        </p:nvSpPr>
        <p:spPr>
          <a:xfrm>
            <a:off x="-50060" y="2410041"/>
            <a:ext cx="3537894" cy="1939742"/>
          </a:xfrm>
          <a:prstGeom prst="ellips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年をとったら</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誰でもがんになるの？</a:t>
            </a:r>
            <a:endParaRPr lang="en-US" altLang="ja-JP" sz="2800" b="1">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178965A5-1337-4BAB-A62E-BF73B894189D}"/>
              </a:ext>
            </a:extLst>
          </p:cNvPr>
          <p:cNvSpPr/>
          <p:nvPr/>
        </p:nvSpPr>
        <p:spPr>
          <a:xfrm>
            <a:off x="8590247" y="6418889"/>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２</a:t>
            </a:r>
          </a:p>
        </p:txBody>
      </p:sp>
    </p:spTree>
    <p:extLst>
      <p:ext uri="{BB962C8B-B14F-4D97-AF65-F5344CB8AC3E}">
        <p14:creationId xmlns:p14="http://schemas.microsoft.com/office/powerpoint/2010/main" val="1749843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500"/>
                                        <p:tgtEl>
                                          <p:spTgt spid="39"/>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500"/>
                                        <p:tgtEl>
                                          <p:spTgt spid="38"/>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fade">
                                      <p:cBhvr>
                                        <p:cTn id="23" dur="500"/>
                                        <p:tgtEl>
                                          <p:spTgt spid="41"/>
                                        </p:tgtEl>
                                      </p:cBhvr>
                                    </p:animEffect>
                                  </p:childTnLst>
                                </p:cTn>
                              </p:par>
                            </p:childTnLst>
                          </p:cTn>
                        </p:par>
                        <p:par>
                          <p:cTn id="24" fill="hold" nodeType="afterGroup">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childTnLst>
                                </p:cTn>
                              </p:par>
                            </p:childTnLst>
                          </p:cTn>
                        </p:par>
                        <p:par>
                          <p:cTn id="28" fill="hold" nodeType="afterGroup">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500"/>
                                        <p:tgtEl>
                                          <p:spTgt spid="36"/>
                                        </p:tgtEl>
                                      </p:cBhvr>
                                    </p:animEffect>
                                  </p:childTnLst>
                                </p:cTn>
                              </p:par>
                            </p:childTnLst>
                          </p:cTn>
                        </p:par>
                        <p:par>
                          <p:cTn id="32" fill="hold" nodeType="afterGroup">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fade">
                                      <p:cBhvr>
                                        <p:cTn id="35" dur="500"/>
                                        <p:tgtEl>
                                          <p:spTgt spid="37"/>
                                        </p:tgtEl>
                                      </p:cBhvr>
                                    </p:animEffect>
                                  </p:childTnLst>
                                </p:cTn>
                              </p:par>
                            </p:childTnLst>
                          </p:cTn>
                        </p:par>
                        <p:par>
                          <p:cTn id="36" fill="hold" nodeType="afterGroup">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fade">
                                      <p:cBhvr>
                                        <p:cTn id="39" dur="500"/>
                                        <p:tgtEl>
                                          <p:spTgt spid="45"/>
                                        </p:tgtEl>
                                      </p:cBhvr>
                                    </p:animEffect>
                                  </p:childTnLst>
                                </p:cTn>
                              </p:par>
                            </p:childTnLst>
                          </p:cTn>
                        </p:par>
                        <p:par>
                          <p:cTn id="40" fill="hold" nodeType="afterGroup">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fade">
                                      <p:cBhvr>
                                        <p:cTn id="4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5" grpId="0" animBg="1"/>
      <p:bldP spid="36" grpId="0" animBg="1"/>
      <p:bldP spid="37" grpId="0" animBg="1"/>
      <p:bldP spid="38" grpId="0" animBg="1"/>
      <p:bldP spid="39" grpId="0" animBg="1"/>
      <p:bldP spid="41" grpId="0" animBg="1"/>
      <p:bldP spid="42" grpId="0" animBg="1"/>
      <p:bldP spid="44" grpId="0" animBg="1"/>
      <p:bldP spid="4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006284" y="1340768"/>
            <a:ext cx="7125995" cy="4452501"/>
          </a:xfrm>
          <a:prstGeom prst="rect">
            <a:avLst/>
          </a:prstGeom>
          <a:noFill/>
        </p:spPr>
        <p:txBody>
          <a:bodyPr wrap="square" rtlCol="0">
            <a:spAutoFit/>
          </a:bodyPr>
          <a:lstStyle>
            <a:defPPr>
              <a:defRPr lang="ja-JP"/>
            </a:defPPr>
          </a:lstStyle>
          <a:p>
            <a:pPr marL="0" algn="ctr" defTabSz="914400">
              <a:lnSpc>
                <a:spcPts val="8500"/>
              </a:lnSpc>
              <a:buNone/>
              <a:defRPr kumimoji="1" sz="1800" b="0" i="0" normalizeH="0" noProof="0">
                <a:uLnTx/>
                <a:uFillTx/>
                <a:latin typeface="+mn-lt"/>
                <a:ea typeface="+mn-ea"/>
                <a:cs typeface="+mn-cs"/>
              </a:defRPr>
            </a:pPr>
            <a:r>
              <a:rPr kumimoji="1" lang="ja-JP" altLang="en-US" sz="6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健康な体が</a:t>
            </a:r>
            <a:endParaRPr lang="en-US" altLang="ja-JP" sz="65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a:lnSpc>
                <a:spcPts val="8500"/>
              </a:lnSpc>
              <a:buNone/>
              <a:defRPr kumimoji="1" sz="1800" b="0" i="0" normalizeH="0" noProof="0">
                <a:uLnTx/>
                <a:uFillTx/>
                <a:latin typeface="+mn-lt"/>
                <a:ea typeface="+mn-ea"/>
                <a:cs typeface="+mn-cs"/>
              </a:defRPr>
            </a:pPr>
            <a:r>
              <a:rPr kumimoji="1" lang="ja-JP" altLang="en-US" sz="6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どうなることを</a:t>
            </a:r>
            <a:endParaRPr lang="en-US" altLang="ja-JP" sz="65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a:lnSpc>
                <a:spcPts val="8500"/>
              </a:lnSpc>
              <a:buNone/>
              <a:defRPr kumimoji="1" sz="1800" b="0" i="0" normalizeH="0" noProof="0">
                <a:uLnTx/>
                <a:uFillTx/>
                <a:latin typeface="+mn-lt"/>
                <a:ea typeface="+mn-ea"/>
                <a:cs typeface="+mn-cs"/>
              </a:defRPr>
            </a:pPr>
            <a:r>
              <a:rPr kumimoji="1" lang="ja-JP" altLang="en-US" sz="6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“がん”</a:t>
            </a:r>
            <a:endParaRPr lang="en-US" altLang="ja-JP" sz="65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a:lnSpc>
                <a:spcPts val="8500"/>
              </a:lnSpc>
              <a:buNone/>
              <a:defRPr kumimoji="1" sz="1800" b="0" i="0" normalizeH="0" noProof="0">
                <a:uLnTx/>
                <a:uFillTx/>
                <a:latin typeface="+mn-lt"/>
                <a:ea typeface="+mn-ea"/>
                <a:cs typeface="+mn-cs"/>
              </a:defRPr>
            </a:pPr>
            <a:r>
              <a:rPr kumimoji="1" lang="ja-JP" altLang="en-US" sz="6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というのだろう</a:t>
            </a:r>
            <a:endParaRPr kumimoji="1" lang="ja-JP" altLang="en-US" sz="65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a:extLst>
              <a:ext uri="{FF2B5EF4-FFF2-40B4-BE49-F238E27FC236}">
                <a16:creationId xmlns:a16="http://schemas.microsoft.com/office/drawing/2014/main" id="{FC0C78EC-D581-49EA-99E9-89DB1C8222DB}"/>
              </a:ext>
            </a:extLst>
          </p:cNvPr>
          <p:cNvSpPr/>
          <p:nvPr/>
        </p:nvSpPr>
        <p:spPr>
          <a:xfrm>
            <a:off x="8701087" y="6418889"/>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dirty="0">
                <a:solidFill>
                  <a:schemeClr val="tx1"/>
                </a:solidFill>
                <a:uLnTx/>
                <a:uFillTx/>
                <a:latin typeface="Century Gothic" panose="020B0502020202020204"/>
                <a:ea typeface="Arial" pitchFamily="34" charset="0"/>
                <a:cs typeface="Arial" pitchFamily="34" charset="0"/>
              </a:rPr>
              <a:t>３</a:t>
            </a:r>
            <a:endParaRPr kumimoji="1" lang="ja-JP" altLang="en-US" b="1" dirty="0">
              <a:solidFill>
                <a:schemeClr val="tx1"/>
              </a:solidFill>
            </a:endParaRPr>
          </a:p>
        </p:txBody>
      </p:sp>
    </p:spTree>
    <p:extLst>
      <p:ext uri="{BB962C8B-B14F-4D97-AF65-F5344CB8AC3E}">
        <p14:creationId xmlns:p14="http://schemas.microsoft.com/office/powerpoint/2010/main" val="7915227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899592" y="1097034"/>
            <a:ext cx="4824536" cy="2554545"/>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4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わたしたちの</a:t>
            </a:r>
            <a:br>
              <a:rPr kumimoji="1" lang="en-US" altLang="ja-JP" sz="4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4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体の細胞は</a:t>
            </a:r>
            <a:br>
              <a:rPr kumimoji="1" lang="en-US" altLang="ja-JP" sz="4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4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毎日分裂し</a:t>
            </a:r>
            <a:endParaRPr lang="en-US" altLang="ja-JP" sz="40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mn-lt"/>
                <a:ea typeface="+mn-ea"/>
                <a:cs typeface="+mn-cs"/>
              </a:defRPr>
            </a:pPr>
            <a:r>
              <a:rPr kumimoji="1" lang="ja-JP" altLang="en-US" sz="40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新しくなっている</a:t>
            </a:r>
            <a:endParaRPr lang="en-US" altLang="ja-JP" sz="4000" b="1">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2391862" y="226675"/>
            <a:ext cx="4360276" cy="692497"/>
          </a:xfrm>
          <a:prstGeom prst="rect">
            <a:avLst/>
          </a:prstGeom>
          <a:noFill/>
          <a:effectLst/>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9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がんのしくみ</a:t>
            </a:r>
          </a:p>
        </p:txBody>
      </p:sp>
      <p:grpSp>
        <p:nvGrpSpPr>
          <p:cNvPr id="7" name="グループ化 6"/>
          <p:cNvGrpSpPr/>
          <p:nvPr/>
        </p:nvGrpSpPr>
        <p:grpSpPr>
          <a:xfrm>
            <a:off x="1200817" y="3782771"/>
            <a:ext cx="1787007" cy="2456046"/>
            <a:chOff x="1352744" y="3977813"/>
            <a:chExt cx="1279613" cy="1845874"/>
          </a:xfrm>
        </p:grpSpPr>
        <p:pic>
          <p:nvPicPr>
            <p:cNvPr id="42" name="図 41"/>
            <p:cNvPicPr>
              <a:picLocks noChangeAspect="1"/>
            </p:cNvPicPr>
            <p:nvPr/>
          </p:nvPicPr>
          <p:blipFill>
            <a:blip r:embed="rId3" cstate="print">
              <a:extLst>
                <a:ext uri="{28A0092B-C50C-407E-A947-70E740481C1C}">
                  <a14:useLocalDpi xmlns:a14="http://schemas.microsoft.com/office/drawing/2010/main" val="0"/>
                </a:ext>
              </a:extLst>
            </a:blip>
            <a:srcRect l="33770"/>
            <a:stretch>
              <a:fillRect/>
            </a:stretch>
          </p:blipFill>
          <p:spPr>
            <a:xfrm rot="10800000">
              <a:off x="1352744" y="5164054"/>
              <a:ext cx="1279613" cy="659633"/>
            </a:xfrm>
            <a:prstGeom prst="rect">
              <a:avLst/>
            </a:prstGeom>
          </p:spPr>
        </p:pic>
        <p:pic>
          <p:nvPicPr>
            <p:cNvPr id="43" name="図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80705" y="3977813"/>
              <a:ext cx="598777" cy="628460"/>
            </a:xfrm>
            <a:prstGeom prst="rect">
              <a:avLst/>
            </a:prstGeom>
          </p:spPr>
        </p:pic>
        <p:sp>
          <p:nvSpPr>
            <p:cNvPr id="22" name="下矢印 21"/>
            <p:cNvSpPr/>
            <p:nvPr/>
          </p:nvSpPr>
          <p:spPr>
            <a:xfrm rot="1519670">
              <a:off x="1677017" y="4648046"/>
              <a:ext cx="210940" cy="476086"/>
            </a:xfrm>
            <a:prstGeom prst="downArrow">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sp>
          <p:nvSpPr>
            <p:cNvPr id="24" name="下矢印 23"/>
            <p:cNvSpPr/>
            <p:nvPr/>
          </p:nvSpPr>
          <p:spPr>
            <a:xfrm rot="20080333" flipH="1">
              <a:off x="2089516" y="4651908"/>
              <a:ext cx="210940" cy="476086"/>
            </a:xfrm>
            <a:prstGeom prst="downArrow">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grpSp>
      <p:sp>
        <p:nvSpPr>
          <p:cNvPr id="17" name="角丸四角形 16"/>
          <p:cNvSpPr/>
          <p:nvPr/>
        </p:nvSpPr>
        <p:spPr>
          <a:xfrm>
            <a:off x="1990980" y="5340582"/>
            <a:ext cx="1063514" cy="956098"/>
          </a:xfrm>
          <a:prstGeom prst="roundRect">
            <a:avLst>
              <a:gd name="adj" fmla="val 13261"/>
            </a:avLst>
          </a:prstGeom>
          <a:noFill/>
          <a:ln w="76200" cap="sq">
            <a:solidFill>
              <a:srgbClr val="FF0000"/>
            </a:solidFill>
            <a:prstDash val="sysDash"/>
            <a:bevel/>
          </a:ln>
        </p:spPr>
        <p:style>
          <a:lnRef idx="2">
            <a:schemeClr val="accent3"/>
          </a:lnRef>
          <a:fillRef idx="1">
            <a:schemeClr val="lt1"/>
          </a:fillRef>
          <a:effectRef idx="0">
            <a:schemeClr val="accent3"/>
          </a:effectRef>
          <a:fontRef idx="minor">
            <a:schemeClr val="dk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38" name="角丸四角形吹き出し 37"/>
          <p:cNvSpPr/>
          <p:nvPr/>
        </p:nvSpPr>
        <p:spPr>
          <a:xfrm>
            <a:off x="3568313" y="3512641"/>
            <a:ext cx="5042389" cy="2784039"/>
          </a:xfrm>
          <a:prstGeom prst="wedgeRoundRectCallout">
            <a:avLst>
              <a:gd name="adj1" fmla="val -65062"/>
              <a:gd name="adj2" fmla="val 28866"/>
              <a:gd name="adj3" fmla="val 16667"/>
            </a:avLst>
          </a:prstGeom>
          <a:solidFill>
            <a:srgbClr val="FF9900"/>
          </a:solidFill>
          <a:ln>
            <a:noFill/>
          </a:ln>
        </p:spPr>
        <p:style>
          <a:lnRef idx="2">
            <a:schemeClr val="dk1"/>
          </a:lnRef>
          <a:fillRef idx="1">
            <a:schemeClr val="lt1"/>
          </a:fillRef>
          <a:effectRef idx="0">
            <a:schemeClr val="dk1"/>
          </a:effectRef>
          <a:fontRef idx="minor">
            <a:schemeClr val="dk1"/>
          </a:fontRef>
        </p:style>
        <p:txBody>
          <a:bodyPr lIns="0" tIns="108000" rIns="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36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細胞分裂するとき</a:t>
            </a: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60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変異</a:t>
            </a:r>
            <a:endParaRPr lang="en-US" altLang="ja-JP" sz="6000" b="1">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36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が起こることがある</a:t>
            </a:r>
          </a:p>
        </p:txBody>
      </p:sp>
      <p:sp>
        <p:nvSpPr>
          <p:cNvPr id="15" name="正方形/長方形 14"/>
          <p:cNvSpPr/>
          <p:nvPr/>
        </p:nvSpPr>
        <p:spPr>
          <a:xfrm>
            <a:off x="5927576" y="3036806"/>
            <a:ext cx="1749197" cy="523220"/>
          </a:xfrm>
          <a:prstGeom prst="rect">
            <a:avLst/>
          </a:prstGeom>
        </p:spPr>
        <p:txBody>
          <a:bodyPr wrap="none">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約</a:t>
            </a:r>
            <a:r>
              <a:rPr kumimoji="1" lang="en-US" altLang="ja-JP"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37</a:t>
            </a:r>
            <a:r>
              <a:rPr kumimoji="1" lang="ja-JP" altLang="en-US" sz="28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兆個</a:t>
            </a:r>
            <a:endParaRPr lang="ja-JP" altLang="en-US" sz="2800"/>
          </a:p>
        </p:txBody>
      </p:sp>
      <p:pic>
        <p:nvPicPr>
          <p:cNvPr id="16" name="Picture 4" descr="C:\Users\nakamura\Desktop\サタケさんイラストスライド化拡大-01.png"/>
          <p:cNvPicPr>
            <a:picLocks noChangeAspect="1" noChangeArrowheads="1"/>
          </p:cNvPicPr>
          <p:nvPr/>
        </p:nvPicPr>
        <p:blipFill>
          <a:blip r:embed="rId5">
            <a:extLst>
              <a:ext uri="{28A0092B-C50C-407E-A947-70E740481C1C}">
                <a14:useLocalDpi xmlns:a14="http://schemas.microsoft.com/office/drawing/2010/main" val="0"/>
              </a:ext>
            </a:extLst>
          </a:blip>
          <a:srcRect b="12836"/>
          <a:stretch>
            <a:fillRect/>
          </a:stretch>
        </p:blipFill>
        <p:spPr bwMode="auto">
          <a:xfrm>
            <a:off x="7351073" y="1181981"/>
            <a:ext cx="1352462" cy="186162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5498785" y="1171933"/>
            <a:ext cx="2453891" cy="1871668"/>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p:cNvSpPr txBox="1"/>
          <p:nvPr/>
        </p:nvSpPr>
        <p:spPr>
          <a:xfrm>
            <a:off x="539552" y="6430777"/>
            <a:ext cx="7848872" cy="253916"/>
          </a:xfrm>
          <a:prstGeom prst="rect">
            <a:avLst/>
          </a:prstGeom>
          <a:noFill/>
        </p:spPr>
        <p:txBody>
          <a:bodyPr wrap="square" rtlCol="0">
            <a:spAutoFit/>
          </a:bodyPr>
          <a:lstStyle>
            <a:defPPr>
              <a:defRPr lang="ja-JP"/>
            </a:defPPr>
            <a:lvl1pPr marL="0" algn="r" defTabSz="914400" rtl="0" eaLnBrk="1" latinLnBrk="0" hangingPunct="1">
              <a:defRPr kumimoji="1" sz="1050" kern="1200">
                <a:solidFill>
                  <a:schemeClr val="tx1">
                    <a:lumMod val="65000"/>
                    <a:lumOff val="35000"/>
                  </a:schemeClr>
                </a:solidFill>
                <a:latin typeface="+mn-lt"/>
                <a:ea typeface="+mn-ea"/>
                <a:cs typeface="+mn-cs"/>
              </a:defRPr>
            </a:lvl1pPr>
          </a:lstStyle>
          <a:p>
            <a:pPr marL="0" algn="r" defTabSz="914400">
              <a:buNone/>
              <a:defRPr kumimoji="1" sz="1050" b="0" i="0" normalizeH="0" noProof="0">
                <a:solidFill>
                  <a:srgbClr val="595959"/>
                </a:solidFill>
                <a:uLnTx/>
                <a:uFillTx/>
                <a:latin typeface="+mn-lt"/>
                <a:ea typeface="+mn-ea"/>
                <a:cs typeface="+mn-cs"/>
              </a:defRPr>
            </a:pPr>
            <a:r>
              <a:rPr kumimoji="1" lang="ja-JP" altLang="en-US" sz="1050" b="0" i="0" normalizeH="0" noProof="0">
                <a:solidFill>
                  <a:prstClr val="black">
                    <a:lumMod val="65000"/>
                    <a:lumOff val="35000"/>
                  </a:prstClr>
                </a:solidFill>
                <a:uLnTx/>
                <a:uFillTx/>
                <a:latin typeface="メイリオ" panose="020B0604030504040204" pitchFamily="50" charset="-128"/>
                <a:cs typeface="メイリオ" panose="020B0604030504040204" pitchFamily="50" charset="-128"/>
              </a:rPr>
              <a:t>出典（細胞の数） </a:t>
            </a:r>
            <a:r>
              <a:rPr kumimoji="1" lang="ja-JP" altLang="en-US" sz="1050" b="0" i="0" normalizeH="0" noProof="0">
                <a:solidFill>
                  <a:prstClr val="black">
                    <a:lumMod val="65000"/>
                    <a:lumOff val="35000"/>
                  </a:prstClr>
                </a:solidFill>
                <a:uLnTx/>
                <a:uFillTx/>
                <a:latin typeface="Calibri"/>
                <a:ea typeface="ＭＳ Ｐゴシック"/>
              </a:rPr>
              <a:t>：</a:t>
            </a:r>
            <a:r>
              <a:rPr kumimoji="1" lang="en-US" altLang="ja-JP" sz="1050" b="0" i="0" normalizeH="0" noProof="0">
                <a:solidFill>
                  <a:prstClr val="black">
                    <a:lumMod val="65000"/>
                    <a:lumOff val="35000"/>
                  </a:prstClr>
                </a:solidFill>
                <a:uLnTx/>
                <a:uFillTx/>
                <a:latin typeface="Calibri"/>
                <a:ea typeface="ＭＳ Ｐゴシック"/>
              </a:rPr>
              <a:t> Annals of Human Biology Volume 40, 2013 -  Issue 6 ‘An estimation of the number of cells in the human body’</a:t>
            </a:r>
            <a:endParaRPr lang="ja-JP" altLang="en-US">
              <a:solidFill>
                <a:prstClr val="black">
                  <a:lumMod val="65000"/>
                  <a:lumOff val="35000"/>
                </a:prstClr>
              </a:solidFill>
              <a:latin typeface="Calibri"/>
              <a:ea typeface="ＭＳ Ｐゴシック"/>
            </a:endParaRPr>
          </a:p>
        </p:txBody>
      </p:sp>
      <p:sp>
        <p:nvSpPr>
          <p:cNvPr id="20" name="正方形/長方形 19">
            <a:extLst>
              <a:ext uri="{FF2B5EF4-FFF2-40B4-BE49-F238E27FC236}">
                <a16:creationId xmlns:a16="http://schemas.microsoft.com/office/drawing/2014/main" id="{7D8ABAEA-4344-4FE8-8D4D-7931332B7A0B}"/>
              </a:ext>
            </a:extLst>
          </p:cNvPr>
          <p:cNvSpPr/>
          <p:nvPr/>
        </p:nvSpPr>
        <p:spPr>
          <a:xfrm>
            <a:off x="8460697" y="6341927"/>
            <a:ext cx="430256" cy="4316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４</a:t>
            </a:r>
          </a:p>
        </p:txBody>
      </p:sp>
    </p:spTree>
    <p:extLst>
      <p:ext uri="{BB962C8B-B14F-4D97-AF65-F5344CB8AC3E}">
        <p14:creationId xmlns:p14="http://schemas.microsoft.com/office/powerpoint/2010/main" val="41984262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par>
                          <p:cTn id="8" fill="hold" nodeType="afterGroup">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heel(1)">
                                      <p:cBhvr>
                                        <p:cTn id="11" dur="1000"/>
                                        <p:tgtEl>
                                          <p:spTgt spid="17"/>
                                        </p:tgtEl>
                                      </p:cBhvr>
                                    </p:animEffect>
                                  </p:childTnLst>
                                </p:cTn>
                              </p:par>
                            </p:childTnLst>
                          </p:cTn>
                        </p:par>
                        <p:par>
                          <p:cTn id="12" fill="hold" nodeType="afterGroup">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left)">
                                      <p:cBhvr>
                                        <p:cTn id="15"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65270" y="2095500"/>
            <a:ext cx="2356878" cy="766654"/>
          </a:xfrm>
          <a:prstGeom prst="rect">
            <a:avLst/>
          </a:prstGeom>
        </p:spPr>
      </p:pic>
      <p:sp>
        <p:nvSpPr>
          <p:cNvPr id="20" name="テキスト ボックス 19"/>
          <p:cNvSpPr txBox="1"/>
          <p:nvPr/>
        </p:nvSpPr>
        <p:spPr>
          <a:xfrm>
            <a:off x="5880443" y="1124744"/>
            <a:ext cx="1902903" cy="954107"/>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2800" b="1" i="0" normalizeH="0" noProof="0">
                <a:solidFill>
                  <a:schemeClr val="tx1">
                    <a:lumMod val="75000"/>
                    <a:lumOff val="25000"/>
                  </a:schemeClr>
                </a:solidFill>
                <a:uLnTx/>
                <a:uFillTx/>
                <a:latin typeface="+mn-lt"/>
                <a:ea typeface="+mn-ea"/>
                <a:cs typeface="+mn-cs"/>
              </a:rPr>
              <a:t>変異した細胞</a:t>
            </a:r>
            <a:endParaRPr lang="en-US" altLang="ja-JP" sz="2800">
              <a:solidFill>
                <a:schemeClr val="tx1">
                  <a:lumMod val="75000"/>
                  <a:lumOff val="25000"/>
                </a:schemeClr>
              </a:solidFill>
            </a:endParaRPr>
          </a:p>
        </p:txBody>
      </p:sp>
      <p:cxnSp>
        <p:nvCxnSpPr>
          <p:cNvPr id="22" name="直線コネクタ 21"/>
          <p:cNvCxnSpPr/>
          <p:nvPr/>
        </p:nvCxnSpPr>
        <p:spPr>
          <a:xfrm flipH="1">
            <a:off x="5038834" y="1511089"/>
            <a:ext cx="1032204" cy="567762"/>
          </a:xfrm>
          <a:prstGeom prst="line">
            <a:avLst/>
          </a:prstGeom>
          <a:noFill/>
          <a:ln w="76200" cap="sq">
            <a:solidFill>
              <a:srgbClr val="FF0000"/>
            </a:solidFill>
            <a:bevel/>
          </a:ln>
        </p:spPr>
        <p:style>
          <a:lnRef idx="2">
            <a:schemeClr val="accent3"/>
          </a:lnRef>
          <a:fillRef idx="1">
            <a:schemeClr val="lt1"/>
          </a:fillRef>
          <a:effectRef idx="0">
            <a:schemeClr val="accent3"/>
          </a:effectRef>
          <a:fontRef idx="minor">
            <a:schemeClr val="dk1"/>
          </a:fontRef>
        </p:style>
      </p:cxnSp>
      <p:grpSp>
        <p:nvGrpSpPr>
          <p:cNvPr id="4" name="グループ化 3"/>
          <p:cNvGrpSpPr/>
          <p:nvPr/>
        </p:nvGrpSpPr>
        <p:grpSpPr>
          <a:xfrm>
            <a:off x="5200432" y="2868494"/>
            <a:ext cx="1735701" cy="1874352"/>
            <a:chOff x="5200432" y="2868494"/>
            <a:chExt cx="1735701" cy="1874352"/>
          </a:xfrm>
        </p:grpSpPr>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rcRect r="33725"/>
            <a:stretch>
              <a:fillRect/>
            </a:stretch>
          </p:blipFill>
          <p:spPr>
            <a:xfrm>
              <a:off x="5373373" y="3956871"/>
              <a:ext cx="1562760" cy="767019"/>
            </a:xfrm>
            <a:prstGeom prst="rect">
              <a:avLst/>
            </a:prstGeom>
          </p:spPr>
        </p:pic>
        <p:sp>
          <p:nvSpPr>
            <p:cNvPr id="19" name="角丸四角形 18"/>
            <p:cNvSpPr/>
            <p:nvPr/>
          </p:nvSpPr>
          <p:spPr>
            <a:xfrm>
              <a:off x="6011498" y="3949667"/>
              <a:ext cx="286510" cy="793179"/>
            </a:xfrm>
            <a:prstGeom prst="roundRect">
              <a:avLst>
                <a:gd name="adj" fmla="val 26333"/>
              </a:avLst>
            </a:prstGeom>
            <a:noFill/>
            <a:ln w="76200" cap="sq">
              <a:solidFill>
                <a:srgbClr val="FF0000"/>
              </a:solidFill>
              <a:prstDash val="sysDash"/>
              <a:bevel/>
            </a:ln>
          </p:spPr>
          <p:style>
            <a:lnRef idx="2">
              <a:schemeClr val="accent3"/>
            </a:lnRef>
            <a:fillRef idx="1">
              <a:schemeClr val="lt1"/>
            </a:fillRef>
            <a:effectRef idx="0">
              <a:schemeClr val="accent3"/>
            </a:effectRef>
            <a:fontRef idx="minor">
              <a:schemeClr val="dk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3" name="下矢印 22"/>
            <p:cNvSpPr/>
            <p:nvPr/>
          </p:nvSpPr>
          <p:spPr>
            <a:xfrm rot="18967676" flipH="1">
              <a:off x="5200432" y="2868494"/>
              <a:ext cx="521353" cy="1166079"/>
            </a:xfrm>
            <a:prstGeom prst="downArrow">
              <a:avLst>
                <a:gd name="adj1" fmla="val 50000"/>
                <a:gd name="adj2" fmla="val 61619"/>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grpSp>
      <p:sp>
        <p:nvSpPr>
          <p:cNvPr id="24" name="角丸四角形吹き出し 23"/>
          <p:cNvSpPr/>
          <p:nvPr/>
        </p:nvSpPr>
        <p:spPr>
          <a:xfrm>
            <a:off x="6395752" y="2355454"/>
            <a:ext cx="1770602" cy="1096078"/>
          </a:xfrm>
          <a:prstGeom prst="wedgeRoundRectCallout">
            <a:avLst>
              <a:gd name="adj1" fmla="val -54776"/>
              <a:gd name="adj2" fmla="val 85200"/>
              <a:gd name="adj3" fmla="val 16667"/>
            </a:avLst>
          </a:prstGeom>
          <a:solidFill>
            <a:schemeClr val="bg1"/>
          </a:solidFill>
          <a:ln w="57150">
            <a:solidFill>
              <a:srgbClr val="0070C0"/>
            </a:solidFill>
          </a:ln>
        </p:spPr>
        <p:style>
          <a:lnRef idx="2">
            <a:schemeClr val="accent3"/>
          </a:lnRef>
          <a:fillRef idx="1">
            <a:schemeClr val="lt1"/>
          </a:fillRef>
          <a:effectRef idx="0">
            <a:schemeClr val="accent3"/>
          </a:effectRef>
          <a:fontRef idx="minor">
            <a:schemeClr val="dk1"/>
          </a:fontRef>
        </p:style>
        <p:txBody>
          <a:bodyPr tIns="180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4000" b="1" i="0" normalizeH="0" noProof="0">
                <a:solidFill>
                  <a:srgbClr val="0070C0"/>
                </a:solidFill>
                <a:uLnTx/>
                <a:uFillTx/>
                <a:latin typeface="メイリオ" panose="020B0604030504040204" pitchFamily="50" charset="-128"/>
                <a:cs typeface="メイリオ" panose="020B0604030504040204" pitchFamily="50" charset="-128"/>
              </a:rPr>
              <a:t>排除</a:t>
            </a:r>
          </a:p>
        </p:txBody>
      </p:sp>
      <p:grpSp>
        <p:nvGrpSpPr>
          <p:cNvPr id="2" name="グループ化 1"/>
          <p:cNvGrpSpPr/>
          <p:nvPr/>
        </p:nvGrpSpPr>
        <p:grpSpPr>
          <a:xfrm>
            <a:off x="1646084" y="3190856"/>
            <a:ext cx="2618207" cy="1615088"/>
            <a:chOff x="1646084" y="3190856"/>
            <a:chExt cx="2618207" cy="1615088"/>
          </a:xfrm>
        </p:grpSpPr>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46084" y="3981683"/>
              <a:ext cx="2340000" cy="761164"/>
            </a:xfrm>
            <a:prstGeom prst="rect">
              <a:avLst/>
            </a:prstGeom>
          </p:spPr>
        </p:pic>
        <p:sp>
          <p:nvSpPr>
            <p:cNvPr id="36" name="角丸四角形 35"/>
            <p:cNvSpPr/>
            <p:nvPr/>
          </p:nvSpPr>
          <p:spPr>
            <a:xfrm>
              <a:off x="2321224" y="3916010"/>
              <a:ext cx="955376" cy="889934"/>
            </a:xfrm>
            <a:prstGeom prst="roundRect">
              <a:avLst>
                <a:gd name="adj" fmla="val 26333"/>
              </a:avLst>
            </a:prstGeom>
            <a:noFill/>
            <a:ln w="76200" cap="sq">
              <a:solidFill>
                <a:srgbClr val="FF0000"/>
              </a:solidFill>
              <a:prstDash val="sysDash"/>
              <a:bevel/>
            </a:ln>
          </p:spPr>
          <p:style>
            <a:lnRef idx="2">
              <a:schemeClr val="accent3"/>
            </a:lnRef>
            <a:fillRef idx="1">
              <a:schemeClr val="lt1"/>
            </a:fillRef>
            <a:effectRef idx="0">
              <a:schemeClr val="accent3"/>
            </a:effectRef>
            <a:fontRef idx="minor">
              <a:schemeClr val="dk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8" name="下矢印 27"/>
            <p:cNvSpPr/>
            <p:nvPr/>
          </p:nvSpPr>
          <p:spPr>
            <a:xfrm rot="2700000" flipH="1">
              <a:off x="3420575" y="2868493"/>
              <a:ext cx="521353" cy="1166079"/>
            </a:xfrm>
            <a:prstGeom prst="downArrow">
              <a:avLst>
                <a:gd name="adj1" fmla="val 50000"/>
                <a:gd name="adj2" fmla="val 61619"/>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grpSp>
      <p:sp>
        <p:nvSpPr>
          <p:cNvPr id="16" name="テキスト ボックス 15"/>
          <p:cNvSpPr txBox="1"/>
          <p:nvPr/>
        </p:nvSpPr>
        <p:spPr>
          <a:xfrm>
            <a:off x="431540" y="208696"/>
            <a:ext cx="8280919" cy="692497"/>
          </a:xfrm>
          <a:prstGeom prst="rect">
            <a:avLst/>
          </a:prstGeom>
          <a:noFill/>
          <a:effectLst/>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900" b="1" i="0" normalizeH="0" noProof="0">
                <a:solidFill>
                  <a:schemeClr val="bg1"/>
                </a:solidFill>
                <a:effectLst>
                  <a:outerShdw blurRad="38100" dist="38100" dir="2700000" algn="tl">
                    <a:srgbClr val="000000">
                      <a:alpha val="43137"/>
                    </a:srgbClr>
                  </a:outerShdw>
                </a:effectLst>
                <a:uLnTx/>
                <a:uFillTx/>
                <a:latin typeface="+mn-lt"/>
                <a:ea typeface="+mn-ea"/>
                <a:cs typeface="+mn-cs"/>
              </a:rPr>
              <a:t>変異した細胞はどうなるのだろうか</a:t>
            </a:r>
          </a:p>
        </p:txBody>
      </p:sp>
      <p:sp>
        <p:nvSpPr>
          <p:cNvPr id="31" name="角丸四角形吹き出し 30"/>
          <p:cNvSpPr/>
          <p:nvPr/>
        </p:nvSpPr>
        <p:spPr>
          <a:xfrm>
            <a:off x="683568" y="1913721"/>
            <a:ext cx="2409269" cy="1515774"/>
          </a:xfrm>
          <a:prstGeom prst="wedgeRoundRectCallout">
            <a:avLst>
              <a:gd name="adj1" fmla="val 40815"/>
              <a:gd name="adj2" fmla="val 77917"/>
              <a:gd name="adj3" fmla="val 16667"/>
            </a:avLst>
          </a:prstGeom>
          <a:solidFill>
            <a:schemeClr val="bg1"/>
          </a:solidFill>
          <a:ln w="57150">
            <a:solidFill>
              <a:srgbClr val="FF9900"/>
            </a:solidFill>
          </a:ln>
        </p:spPr>
        <p:style>
          <a:lnRef idx="2">
            <a:schemeClr val="accent3"/>
          </a:lnRef>
          <a:fillRef idx="1">
            <a:schemeClr val="lt1"/>
          </a:fillRef>
          <a:effectRef idx="0">
            <a:schemeClr val="accent3"/>
          </a:effectRef>
          <a:fontRef idx="minor">
            <a:schemeClr val="dk1"/>
          </a:fontRef>
        </p:style>
        <p:txBody>
          <a:bodyPr tIns="180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4000" b="1" i="0" normalizeH="0" noProof="0">
                <a:solidFill>
                  <a:srgbClr val="FF9900"/>
                </a:solidFill>
                <a:uLnTx/>
                <a:uFillTx/>
                <a:latin typeface="メイリオ" panose="020B0604030504040204" pitchFamily="50" charset="-128"/>
                <a:ea typeface="メイリオ" panose="020B0604030504040204" pitchFamily="50" charset="-128"/>
                <a:cs typeface="メイリオ" panose="020B0604030504040204" pitchFamily="50" charset="-128"/>
              </a:rPr>
              <a:t>正常に</a:t>
            </a:r>
            <a:endParaRPr lang="en-US" altLang="ja-JP" sz="4000" b="1">
              <a:solidFill>
                <a:srgbClr val="FF9900"/>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4000" b="1" i="0" normalizeH="0" noProof="0">
                <a:solidFill>
                  <a:srgbClr val="FF9900"/>
                </a:solidFill>
                <a:uLnTx/>
                <a:uFillTx/>
                <a:latin typeface="メイリオ" panose="020B0604030504040204" pitchFamily="50" charset="-128"/>
                <a:ea typeface="メイリオ" panose="020B0604030504040204" pitchFamily="50" charset="-128"/>
                <a:cs typeface="メイリオ" panose="020B0604030504040204" pitchFamily="50" charset="-128"/>
              </a:rPr>
              <a:t>修復</a:t>
            </a:r>
          </a:p>
        </p:txBody>
      </p:sp>
      <p:sp>
        <p:nvSpPr>
          <p:cNvPr id="18" name="テキスト ボックス 17"/>
          <p:cNvSpPr txBox="1"/>
          <p:nvPr/>
        </p:nvSpPr>
        <p:spPr>
          <a:xfrm>
            <a:off x="683568" y="5085184"/>
            <a:ext cx="7846912" cy="1426031"/>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lnSpc>
                <a:spcPts val="5200"/>
              </a:lnSpc>
              <a:buNone/>
              <a:defRPr kumimoji="1" sz="4400" b="1" i="0" normalizeH="0" noProof="0">
                <a:uLnTx/>
                <a:uFillTx/>
                <a:latin typeface="+mn-lt"/>
                <a:ea typeface="+mn-ea"/>
                <a:cs typeface="+mn-cs"/>
              </a:defRPr>
            </a:pPr>
            <a:r>
              <a:rPr kumimoji="1" lang="ja-JP" altLang="en-US" sz="4400" b="1" i="0" normalizeH="0" noProof="0">
                <a:solidFill>
                  <a:schemeClr val="tx1">
                    <a:lumMod val="75000"/>
                    <a:lumOff val="25000"/>
                  </a:schemeClr>
                </a:solidFill>
                <a:uLnTx/>
                <a:uFillTx/>
                <a:latin typeface="+mn-lt"/>
                <a:ea typeface="+mn-ea"/>
                <a:cs typeface="+mn-cs"/>
              </a:rPr>
              <a:t>修復や排除により</a:t>
            </a:r>
            <a:endParaRPr lang="en-US" altLang="ja-JP">
              <a:solidFill>
                <a:schemeClr val="tx1">
                  <a:lumMod val="75000"/>
                  <a:lumOff val="25000"/>
                </a:schemeClr>
              </a:solidFill>
            </a:endParaRPr>
          </a:p>
          <a:p>
            <a:pPr marL="0" algn="ctr" defTabSz="914400">
              <a:lnSpc>
                <a:spcPts val="5200"/>
              </a:lnSpc>
              <a:buNone/>
              <a:defRPr kumimoji="1" sz="4400" b="1" i="0" normalizeH="0" noProof="0">
                <a:uLnTx/>
                <a:uFillTx/>
                <a:latin typeface="+mn-lt"/>
                <a:ea typeface="+mn-ea"/>
                <a:cs typeface="+mn-cs"/>
              </a:defRPr>
            </a:pPr>
            <a:r>
              <a:rPr kumimoji="1" lang="ja-JP" altLang="en-US" sz="4400" b="1" i="0" normalizeH="0" noProof="0">
                <a:solidFill>
                  <a:schemeClr val="tx1">
                    <a:lumMod val="75000"/>
                    <a:lumOff val="25000"/>
                  </a:schemeClr>
                </a:solidFill>
                <a:uLnTx/>
                <a:uFillTx/>
                <a:latin typeface="+mn-lt"/>
                <a:ea typeface="+mn-ea"/>
                <a:cs typeface="+mn-cs"/>
              </a:rPr>
              <a:t>正常に保たれるしくみがある</a:t>
            </a:r>
            <a:endParaRPr lang="en-US" altLang="ja-JP">
              <a:solidFill>
                <a:schemeClr val="tx1">
                  <a:lumMod val="75000"/>
                  <a:lumOff val="25000"/>
                </a:schemeClr>
              </a:solidFill>
            </a:endParaRPr>
          </a:p>
        </p:txBody>
      </p:sp>
      <p:sp>
        <p:nvSpPr>
          <p:cNvPr id="25" name="角丸四角形 24"/>
          <p:cNvSpPr/>
          <p:nvPr/>
        </p:nvSpPr>
        <p:spPr>
          <a:xfrm>
            <a:off x="4066260" y="2066020"/>
            <a:ext cx="972574" cy="858924"/>
          </a:xfrm>
          <a:prstGeom prst="roundRect">
            <a:avLst>
              <a:gd name="adj" fmla="val 13261"/>
            </a:avLst>
          </a:prstGeom>
          <a:noFill/>
          <a:ln w="76200" cap="sq">
            <a:solidFill>
              <a:srgbClr val="FF0000"/>
            </a:solidFill>
            <a:prstDash val="sysDash"/>
            <a:bevel/>
          </a:ln>
        </p:spPr>
        <p:style>
          <a:lnRef idx="2">
            <a:schemeClr val="accent3"/>
          </a:lnRef>
          <a:fillRef idx="1">
            <a:schemeClr val="lt1"/>
          </a:fillRef>
          <a:effectRef idx="0">
            <a:schemeClr val="accent3"/>
          </a:effectRef>
          <a:fontRef idx="minor">
            <a:schemeClr val="dk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6" name="正方形/長方形 25">
            <a:extLst>
              <a:ext uri="{FF2B5EF4-FFF2-40B4-BE49-F238E27FC236}">
                <a16:creationId xmlns:a16="http://schemas.microsoft.com/office/drawing/2014/main" id="{9EE297ED-7719-4ECC-98FC-99B8D250FE59}"/>
              </a:ext>
            </a:extLst>
          </p:cNvPr>
          <p:cNvSpPr/>
          <p:nvPr/>
        </p:nvSpPr>
        <p:spPr>
          <a:xfrm>
            <a:off x="8460432" y="6366305"/>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５</a:t>
            </a:r>
          </a:p>
        </p:txBody>
      </p:sp>
    </p:spTree>
    <p:extLst>
      <p:ext uri="{BB962C8B-B14F-4D97-AF65-F5344CB8AC3E}">
        <p14:creationId xmlns:p14="http://schemas.microsoft.com/office/powerpoint/2010/main" val="256393577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down)">
                                      <p:cBhvr>
                                        <p:cTn id="11" dur="500"/>
                                        <p:tgtEl>
                                          <p:spTgt spid="31"/>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500"/>
                                        <p:tgtEl>
                                          <p:spTgt spid="4"/>
                                        </p:tgtEl>
                                      </p:cBhvr>
                                    </p:animEffect>
                                  </p:childTnLst>
                                </p:cTn>
                              </p:par>
                            </p:childTnLst>
                          </p:cTn>
                        </p:par>
                        <p:par>
                          <p:cTn id="17" fill="hold" nodeType="afterGroup">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down)">
                                      <p:cBhvr>
                                        <p:cTn id="20" dur="500"/>
                                        <p:tgtEl>
                                          <p:spTgt spid="24"/>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randombar(horizontal)">
                                      <p:cBhvr>
                                        <p:cTn id="2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1" grpId="0" animBg="1"/>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吹き出し 21"/>
          <p:cNvSpPr/>
          <p:nvPr/>
        </p:nvSpPr>
        <p:spPr>
          <a:xfrm>
            <a:off x="3504594" y="1623292"/>
            <a:ext cx="5171863" cy="941612"/>
          </a:xfrm>
          <a:prstGeom prst="wedgeRoundRectCallout">
            <a:avLst>
              <a:gd name="adj1" fmla="val -58028"/>
              <a:gd name="adj2" fmla="val 2110"/>
              <a:gd name="adj3" fmla="val 16667"/>
            </a:avLst>
          </a:prstGeom>
          <a:solidFill>
            <a:schemeClr val="bg1"/>
          </a:solidFill>
          <a:ln w="57150">
            <a:solidFill>
              <a:schemeClr val="tx1">
                <a:lumMod val="50000"/>
                <a:lumOff val="50000"/>
              </a:schemeClr>
            </a:solidFill>
          </a:ln>
        </p:spPr>
        <p:style>
          <a:lnRef idx="2">
            <a:schemeClr val="accent3"/>
          </a:lnRef>
          <a:fillRef idx="1">
            <a:schemeClr val="lt1"/>
          </a:fillRef>
          <a:effectRef idx="0">
            <a:schemeClr val="accent3"/>
          </a:effectRef>
          <a:fontRef idx="minor">
            <a:schemeClr val="dk1"/>
          </a:fontRef>
        </p:style>
        <p:txBody>
          <a:bodyPr tIns="180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36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異常な細胞ができる</a:t>
            </a:r>
          </a:p>
        </p:txBody>
      </p:sp>
      <p:grpSp>
        <p:nvGrpSpPr>
          <p:cNvPr id="8" name="グループ化 7"/>
          <p:cNvGrpSpPr/>
          <p:nvPr/>
        </p:nvGrpSpPr>
        <p:grpSpPr>
          <a:xfrm>
            <a:off x="729313" y="2197671"/>
            <a:ext cx="2548179" cy="2253393"/>
            <a:chOff x="729313" y="2197671"/>
            <a:chExt cx="2548179" cy="2253393"/>
          </a:xfrm>
        </p:grpSpPr>
        <p:grpSp>
          <p:nvGrpSpPr>
            <p:cNvPr id="6" name="グループ化 5"/>
            <p:cNvGrpSpPr/>
            <p:nvPr/>
          </p:nvGrpSpPr>
          <p:grpSpPr>
            <a:xfrm>
              <a:off x="1366197" y="2197671"/>
              <a:ext cx="1268891" cy="1060930"/>
              <a:chOff x="1366197" y="2197671"/>
              <a:chExt cx="1268891" cy="1060930"/>
            </a:xfrm>
          </p:grpSpPr>
          <p:pic>
            <p:nvPicPr>
              <p:cNvPr id="20" name="図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6197" y="2636384"/>
                <a:ext cx="1268891" cy="622217"/>
              </a:xfrm>
              <a:prstGeom prst="rect">
                <a:avLst/>
              </a:prstGeom>
            </p:spPr>
          </p:pic>
          <p:sp>
            <p:nvSpPr>
              <p:cNvPr id="34" name="下矢印 33"/>
              <p:cNvSpPr/>
              <p:nvPr/>
            </p:nvSpPr>
            <p:spPr>
              <a:xfrm>
                <a:off x="1795112" y="2197671"/>
                <a:ext cx="411062" cy="415917"/>
              </a:xfrm>
              <a:prstGeom prst="downArrow">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grpSp>
        <p:grpSp>
          <p:nvGrpSpPr>
            <p:cNvPr id="7" name="グループ化 6"/>
            <p:cNvGrpSpPr/>
            <p:nvPr/>
          </p:nvGrpSpPr>
          <p:grpSpPr>
            <a:xfrm>
              <a:off x="729313" y="3340309"/>
              <a:ext cx="2548179" cy="1110755"/>
              <a:chOff x="729313" y="3340309"/>
              <a:chExt cx="2548179" cy="1110755"/>
            </a:xfrm>
          </p:grpSpPr>
          <p:pic>
            <p:nvPicPr>
              <p:cNvPr id="29" name="図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9313" y="3830284"/>
                <a:ext cx="2548179" cy="620780"/>
              </a:xfrm>
              <a:prstGeom prst="rect">
                <a:avLst/>
              </a:prstGeom>
            </p:spPr>
          </p:pic>
          <p:sp>
            <p:nvSpPr>
              <p:cNvPr id="36" name="下矢印 35"/>
              <p:cNvSpPr/>
              <p:nvPr/>
            </p:nvSpPr>
            <p:spPr>
              <a:xfrm>
                <a:off x="1795112" y="3340309"/>
                <a:ext cx="411062" cy="432805"/>
              </a:xfrm>
              <a:prstGeom prst="downArrow">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grpSp>
      </p:grpSp>
      <p:sp>
        <p:nvSpPr>
          <p:cNvPr id="31" name="テキスト ボックス 30"/>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srgbClr val="FFFFFF"/>
                </a:solidFill>
                <a:uLnTx/>
                <a:uFillTx/>
                <a:latin typeface="+mn-lt"/>
                <a:ea typeface="+mn-ea"/>
                <a:cs typeface="+mn-cs"/>
              </a:rPr>
              <a:t>修復のしくみが働かないとき</a:t>
            </a:r>
          </a:p>
        </p:txBody>
      </p:sp>
      <p:pic>
        <p:nvPicPr>
          <p:cNvPr id="19" name="図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7773" y="1226232"/>
            <a:ext cx="2356878" cy="766654"/>
          </a:xfrm>
          <a:prstGeom prst="rect">
            <a:avLst/>
          </a:prstGeom>
        </p:spPr>
      </p:pic>
      <p:sp>
        <p:nvSpPr>
          <p:cNvPr id="24" name="角丸四角形 23"/>
          <p:cNvSpPr/>
          <p:nvPr/>
        </p:nvSpPr>
        <p:spPr>
          <a:xfrm>
            <a:off x="1552431" y="1148403"/>
            <a:ext cx="907138" cy="921715"/>
          </a:xfrm>
          <a:prstGeom prst="roundRect">
            <a:avLst>
              <a:gd name="adj" fmla="val 13261"/>
            </a:avLst>
          </a:prstGeom>
          <a:noFill/>
          <a:ln w="76200" cap="sq">
            <a:solidFill>
              <a:srgbClr val="FF0000"/>
            </a:solidFill>
            <a:prstDash val="sysDash"/>
            <a:bevel/>
          </a:ln>
        </p:spPr>
        <p:style>
          <a:lnRef idx="2">
            <a:schemeClr val="accent3"/>
          </a:lnRef>
          <a:fillRef idx="1">
            <a:schemeClr val="lt1"/>
          </a:fillRef>
          <a:effectRef idx="0">
            <a:schemeClr val="accent3"/>
          </a:effectRef>
          <a:fontRef idx="minor">
            <a:schemeClr val="dk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8" name="下矢印 27"/>
          <p:cNvSpPr/>
          <p:nvPr/>
        </p:nvSpPr>
        <p:spPr>
          <a:xfrm>
            <a:off x="1810681" y="4506069"/>
            <a:ext cx="411062" cy="523695"/>
          </a:xfrm>
          <a:prstGeom prst="downArrow">
            <a:avLst/>
          </a:prstGeom>
          <a:solidFill>
            <a:srgbClr val="FF9900"/>
          </a:solidFill>
          <a:effectLst/>
          <a:scene3d>
            <a:camera prst="orthographicFront">
              <a:rot lat="0" lon="0" rev="0"/>
            </a:camera>
            <a:lightRig rig="threePt" dir="t">
              <a:rot lat="0" lon="0" rev="1200000"/>
            </a:lightRig>
          </a:scene3d>
        </p:spPr>
        <p:style>
          <a:lnRef idx="0">
            <a:schemeClr val="accent1"/>
          </a:lnRef>
          <a:fillRef idx="3">
            <a:schemeClr val="accent1"/>
          </a:fillRef>
          <a:effectRef idx="3">
            <a:schemeClr val="accent1"/>
          </a:effectRef>
          <a:fontRef idx="minor">
            <a:schemeClr val="lt1"/>
          </a:fontRef>
        </p:style>
        <p:txBody>
          <a:bodyPr bIns="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fontAlgn="base">
              <a:lnSpc>
                <a:spcPts val="3600"/>
              </a:lnSpc>
              <a:spcBef>
                <a:spcPct val="0"/>
              </a:spcBef>
              <a:spcAft>
                <a:spcPct val="0"/>
              </a:spcAft>
              <a:buNone/>
              <a:defRPr kumimoji="1" sz="1800" b="0" i="0" normalizeH="0" noProof="0">
                <a:uLnTx/>
                <a:uFillTx/>
                <a:latin typeface="Century Gothic" panose="020B0502020202020204"/>
                <a:ea typeface="Arial" pitchFamily="34" charset="0"/>
                <a:cs typeface="Arial" pitchFamily="34" charset="0"/>
              </a:defRPr>
            </a:pPr>
            <a:endParaRPr lang="ja-JP" altLang="en-US" sz="4000">
              <a:solidFill>
                <a:prstClr val="white"/>
              </a:solidFill>
              <a:latin typeface="HGP創英角ｺﾞｼｯｸUB" pitchFamily="50" charset="-128"/>
              <a:ea typeface="HGP創英角ｺﾞｼｯｸUB" pitchFamily="50" charset="-128"/>
            </a:endParaRPr>
          </a:p>
        </p:txBody>
      </p:sp>
      <p:sp>
        <p:nvSpPr>
          <p:cNvPr id="30" name="角丸四角形吹き出し 29"/>
          <p:cNvSpPr/>
          <p:nvPr/>
        </p:nvSpPr>
        <p:spPr>
          <a:xfrm>
            <a:off x="584320" y="5137508"/>
            <a:ext cx="8091240" cy="1222958"/>
          </a:xfrm>
          <a:prstGeom prst="wedgeRoundRectCallout">
            <a:avLst>
              <a:gd name="adj1" fmla="val -48240"/>
              <a:gd name="adj2" fmla="val 21175"/>
              <a:gd name="adj3" fmla="val 16667"/>
            </a:avLst>
          </a:prstGeom>
          <a:noFill/>
          <a:ln w="57150">
            <a:solidFill>
              <a:schemeClr val="tx1">
                <a:lumMod val="50000"/>
                <a:lumOff val="50000"/>
              </a:schemeClr>
            </a:solidFill>
          </a:ln>
        </p:spPr>
        <p:style>
          <a:lnRef idx="2">
            <a:schemeClr val="accent3"/>
          </a:lnRef>
          <a:fillRef idx="1">
            <a:schemeClr val="lt1"/>
          </a:fillRef>
          <a:effectRef idx="0">
            <a:schemeClr val="accent3"/>
          </a:effectRef>
          <a:fontRef idx="minor">
            <a:schemeClr val="dk1"/>
          </a:fontRef>
        </p:style>
        <p:txBody>
          <a:bodyPr tIns="180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36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周りに広がりやすくなり</a:t>
            </a:r>
            <a:endParaRPr lang="en-US" altLang="ja-JP" sz="36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36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血管などに入り込んで全身に広がる</a:t>
            </a:r>
          </a:p>
        </p:txBody>
      </p:sp>
      <p:grpSp>
        <p:nvGrpSpPr>
          <p:cNvPr id="4" name="グループ化 3"/>
          <p:cNvGrpSpPr/>
          <p:nvPr/>
        </p:nvGrpSpPr>
        <p:grpSpPr>
          <a:xfrm>
            <a:off x="3504595" y="2918891"/>
            <a:ext cx="5171862" cy="1913832"/>
            <a:chOff x="3504595" y="2937181"/>
            <a:chExt cx="5171862" cy="1770881"/>
          </a:xfrm>
        </p:grpSpPr>
        <p:sp>
          <p:nvSpPr>
            <p:cNvPr id="25" name="角丸四角形吹き出し 24"/>
            <p:cNvSpPr/>
            <p:nvPr/>
          </p:nvSpPr>
          <p:spPr>
            <a:xfrm>
              <a:off x="3504595" y="2937181"/>
              <a:ext cx="5171862" cy="1355915"/>
            </a:xfrm>
            <a:prstGeom prst="wedgeRoundRectCallout">
              <a:avLst>
                <a:gd name="adj1" fmla="val -59524"/>
                <a:gd name="adj2" fmla="val -16318"/>
                <a:gd name="adj3" fmla="val 16667"/>
              </a:avLst>
            </a:prstGeom>
            <a:solidFill>
              <a:schemeClr val="bg1"/>
            </a:solidFill>
            <a:ln w="57150">
              <a:solidFill>
                <a:schemeClr val="tx1">
                  <a:lumMod val="50000"/>
                  <a:lumOff val="50000"/>
                </a:schemeClr>
              </a:solidFill>
            </a:ln>
          </p:spPr>
          <p:style>
            <a:lnRef idx="2">
              <a:schemeClr val="accent3"/>
            </a:lnRef>
            <a:fillRef idx="1">
              <a:schemeClr val="lt1"/>
            </a:fillRef>
            <a:effectRef idx="0">
              <a:schemeClr val="accent3"/>
            </a:effectRef>
            <a:fontRef idx="minor">
              <a:schemeClr val="dk1"/>
            </a:fontRef>
          </p:style>
          <p:txBody>
            <a:bodyPr tIns="180000" bIns="144000"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36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異常な細胞が増えて</a:t>
              </a:r>
              <a:br>
                <a:rPr kumimoji="1" lang="en-US" altLang="ja-JP" sz="36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36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かたまりになる</a:t>
              </a:r>
            </a:p>
          </p:txBody>
        </p:sp>
        <p:sp>
          <p:nvSpPr>
            <p:cNvPr id="3" name="角丸四角形 2"/>
            <p:cNvSpPr/>
            <p:nvPr/>
          </p:nvSpPr>
          <p:spPr>
            <a:xfrm>
              <a:off x="3898392" y="4134039"/>
              <a:ext cx="4480973" cy="574023"/>
            </a:xfrm>
            <a:prstGeom prst="roundRect">
              <a:avLst/>
            </a:prstGeom>
            <a:solidFill>
              <a:srgbClr val="9E25AB"/>
            </a:solidFill>
            <a:ln>
              <a:noFill/>
            </a:ln>
          </p:spPr>
          <p:style>
            <a:lnRef idx="2">
              <a:schemeClr val="accent1">
                <a:shade val="50000"/>
              </a:schemeClr>
            </a:lnRef>
            <a:fillRef idx="1">
              <a:schemeClr val="accent1"/>
            </a:fillRef>
            <a:effectRef idx="0">
              <a:schemeClr val="accent1"/>
            </a:effectRef>
            <a:fontRef idx="minor">
              <a:schemeClr val="lt1"/>
            </a:fontRef>
          </p:style>
          <p:txBody>
            <a:bodyPr bIns="144000"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3" name="テキスト ボックス 22"/>
            <p:cNvSpPr txBox="1"/>
            <p:nvPr/>
          </p:nvSpPr>
          <p:spPr>
            <a:xfrm>
              <a:off x="3985271" y="4176256"/>
              <a:ext cx="4637540" cy="472225"/>
            </a:xfrm>
            <a:prstGeom prst="rect">
              <a:avLst/>
            </a:prstGeom>
            <a:noFill/>
          </p:spPr>
          <p:txBody>
            <a:bodyPr wrap="square" bIns="144000"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2800" b="1" i="0" spc="50" normalizeH="0" noProof="0">
                  <a:solidFill>
                    <a:schemeClr val="bg1"/>
                  </a:solidFill>
                  <a:uLnTx/>
                  <a:uFillTx/>
                  <a:latin typeface="+mn-lt"/>
                  <a:ea typeface="+mn-ea"/>
                  <a:cs typeface="+mn-cs"/>
                </a:rPr>
                <a:t>悪性のものを</a:t>
              </a:r>
              <a:r>
                <a:rPr kumimoji="1" lang="ja-JP" altLang="en-US" sz="3500" b="1" i="0" spc="50" normalizeH="0" noProof="0">
                  <a:solidFill>
                    <a:schemeClr val="bg1"/>
                  </a:solidFill>
                  <a:uLnTx/>
                  <a:uFillTx/>
                  <a:latin typeface="+mn-lt"/>
                  <a:ea typeface="+mn-ea"/>
                  <a:cs typeface="+mn-cs"/>
                </a:rPr>
                <a:t>がん</a:t>
              </a:r>
              <a:r>
                <a:rPr kumimoji="1" lang="ja-JP" altLang="en-US" sz="2800" b="1" i="0" spc="50" normalizeH="0" noProof="0">
                  <a:solidFill>
                    <a:schemeClr val="bg1"/>
                  </a:solidFill>
                  <a:uLnTx/>
                  <a:uFillTx/>
                  <a:latin typeface="+mn-lt"/>
                  <a:ea typeface="+mn-ea"/>
                  <a:cs typeface="+mn-cs"/>
                </a:rPr>
                <a:t>という</a:t>
              </a:r>
              <a:endParaRPr kumimoji="1" lang="en-US" altLang="ja-JP" sz="2800" b="1" spc="50">
                <a:solidFill>
                  <a:schemeClr val="bg1"/>
                </a:solidFill>
              </a:endParaRPr>
            </a:p>
          </p:txBody>
        </p:sp>
      </p:grpSp>
      <p:sp>
        <p:nvSpPr>
          <p:cNvPr id="21" name="テキスト ボックス 20"/>
          <p:cNvSpPr txBox="1"/>
          <p:nvPr/>
        </p:nvSpPr>
        <p:spPr>
          <a:xfrm>
            <a:off x="1248818" y="6469492"/>
            <a:ext cx="7316241" cy="253916"/>
          </a:xfrm>
          <a:prstGeom prst="rect">
            <a:avLst/>
          </a:prstGeom>
          <a:noFill/>
        </p:spPr>
        <p:txBody>
          <a:bodyPr wrap="square" rtlCol="0">
            <a:spAutoFit/>
          </a:bodyPr>
          <a:lstStyle>
            <a:defPPr>
              <a:defRPr lang="ja-JP"/>
            </a:defPPr>
          </a:lstStyle>
          <a:p>
            <a:pPr marL="0" algn="r" defTabSz="914400">
              <a:buNone/>
              <a:defRPr kumimoji="1" sz="1800" b="0" i="0" normalizeH="0" noProof="0">
                <a:uLnTx/>
                <a:uFillTx/>
                <a:latin typeface="+mn-lt"/>
                <a:ea typeface="+mn-ea"/>
                <a:cs typeface="+mn-cs"/>
              </a:defRPr>
            </a:pPr>
            <a:r>
              <a:rPr kumimoji="1" lang="ja-JP" altLang="en-US" sz="1050" b="0" i="0" normalizeH="0" noProof="0" dirty="0">
                <a:solidFill>
                  <a:schemeClr val="tx1">
                    <a:lumMod val="65000"/>
                    <a:lumOff val="35000"/>
                  </a:schemeClr>
                </a:solidFill>
                <a:uLnTx/>
                <a:uFillTx/>
                <a:latin typeface="+mn-lt"/>
                <a:ea typeface="+mn-ea"/>
                <a:cs typeface="+mn-cs"/>
              </a:rPr>
              <a:t>出典：国立がん研究センターがん情報サービス「知っておきたいがんの基礎知識」（一部改変）</a:t>
            </a:r>
            <a:endParaRPr kumimoji="1" lang="ja-JP" altLang="en-US" sz="1050" dirty="0">
              <a:solidFill>
                <a:schemeClr val="tx1">
                  <a:lumMod val="65000"/>
                  <a:lumOff val="35000"/>
                </a:schemeClr>
              </a:solidFill>
            </a:endParaRPr>
          </a:p>
        </p:txBody>
      </p:sp>
      <p:sp>
        <p:nvSpPr>
          <p:cNvPr id="26" name="正方形/長方形 25">
            <a:extLst>
              <a:ext uri="{FF2B5EF4-FFF2-40B4-BE49-F238E27FC236}">
                <a16:creationId xmlns:a16="http://schemas.microsoft.com/office/drawing/2014/main" id="{D8DA2207-64DC-4711-8A0C-BB5173E46CF6}"/>
              </a:ext>
            </a:extLst>
          </p:cNvPr>
          <p:cNvSpPr/>
          <p:nvPr/>
        </p:nvSpPr>
        <p:spPr>
          <a:xfrm>
            <a:off x="8460432" y="6392596"/>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６</a:t>
            </a:r>
            <a:endParaRPr kumimoji="1" lang="ja-JP" altLang="en-US" b="1">
              <a:solidFill>
                <a:schemeClr val="tx1"/>
              </a:solidFill>
            </a:endParaRPr>
          </a:p>
        </p:txBody>
      </p:sp>
    </p:spTree>
    <p:extLst>
      <p:ext uri="{BB962C8B-B14F-4D97-AF65-F5344CB8AC3E}">
        <p14:creationId xmlns:p14="http://schemas.microsoft.com/office/powerpoint/2010/main" val="25188198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heel(1)">
                                      <p:cBhvr>
                                        <p:cTn id="7" dur="1000"/>
                                        <p:tgtEl>
                                          <p:spTgt spid="24"/>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nodeType="afterGroup">
                            <p:stCondLst>
                              <p:cond delay="1500"/>
                            </p:stCondLst>
                            <p:childTnLst>
                              <p:par>
                                <p:cTn id="13" presetID="22" presetClass="entr" presetSubtype="1"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750"/>
                                        <p:tgtEl>
                                          <p:spTgt spid="8"/>
                                        </p:tgtEl>
                                      </p:cBhvr>
                                    </p:animEffect>
                                  </p:childTnLst>
                                </p:cTn>
                              </p:par>
                            </p:childTnLst>
                          </p:cTn>
                        </p:par>
                        <p:par>
                          <p:cTn id="16" fill="hold" nodeType="afterGroup">
                            <p:stCondLst>
                              <p:cond delay="2250"/>
                            </p:stCondLst>
                            <p:childTnLst>
                              <p:par>
                                <p:cTn id="17" presetID="10"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nodeType="afterGroup">
                            <p:stCondLst>
                              <p:cond delay="2750"/>
                            </p:stCondLst>
                            <p:childTnLst>
                              <p:par>
                                <p:cTn id="21" presetID="22" presetClass="entr" presetSubtype="1"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wipe(up)">
                                      <p:cBhvr>
                                        <p:cTn id="23" dur="500"/>
                                        <p:tgtEl>
                                          <p:spTgt spid="28"/>
                                        </p:tgtEl>
                                      </p:cBhvr>
                                    </p:animEffect>
                                  </p:childTnLst>
                                </p:cTn>
                              </p:par>
                            </p:childTnLst>
                          </p:cTn>
                        </p:par>
                        <p:par>
                          <p:cTn id="24" fill="hold" nodeType="afterGroup">
                            <p:stCondLst>
                              <p:cond delay="3250"/>
                            </p:stCondLst>
                            <p:childTnLst>
                              <p:par>
                                <p:cTn id="25" presetID="10"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8"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27584" y="2348880"/>
            <a:ext cx="7488832" cy="2272417"/>
          </a:xfrm>
          <a:prstGeom prst="rect">
            <a:avLst/>
          </a:prstGeom>
          <a:noFill/>
        </p:spPr>
        <p:txBody>
          <a:bodyPr wrap="square" rtlCol="0">
            <a:spAutoFit/>
          </a:bodyPr>
          <a:lstStyle>
            <a:defPPr>
              <a:defRPr lang="ja-JP"/>
            </a:defPPr>
            <a:lvl1pPr marL="0" algn="ctr" defTabSz="914400" rtl="0" eaLnBrk="1" latinLnBrk="0" hangingPunct="1">
              <a:lnSpc>
                <a:spcPts val="8500"/>
              </a:lnSpc>
              <a:defRPr kumimoji="1" sz="6500" b="1" kern="1200">
                <a:solidFill>
                  <a:srgbClr val="017275"/>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algn="ctr" defTabSz="914400">
              <a:lnSpc>
                <a:spcPts val="8500"/>
              </a:lnSpc>
              <a:buNone/>
              <a:defRPr kumimoji="1" sz="6500" b="1" i="0" normalizeH="0" noProof="0">
                <a:solidFill>
                  <a:srgbClr val="017275"/>
                </a:solidFill>
                <a:uLnTx/>
                <a:uFillTx/>
                <a:latin typeface="メイリオ" panose="020B0604030504040204" pitchFamily="50" charset="-128"/>
                <a:ea typeface="メイリオ" panose="020B0604030504040204" pitchFamily="50" charset="-128"/>
                <a:cs typeface="メイリオ" panose="020B0604030504040204" pitchFamily="50" charset="-128"/>
              </a:defRPr>
            </a:pPr>
            <a:r>
              <a:rPr kumimoji="1" lang="ja-JP" altLang="en-US" sz="6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がんの原因は</a:t>
            </a:r>
            <a:br>
              <a:rPr kumimoji="1" lang="en-US" altLang="ja-JP" sz="6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65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何だろう</a:t>
            </a:r>
            <a:endParaRPr lang="en-US" altLang="ja-JP">
              <a:solidFill>
                <a:schemeClr val="tx1">
                  <a:lumMod val="75000"/>
                  <a:lumOff val="25000"/>
                </a:schemeClr>
              </a:solidFill>
            </a:endParaRPr>
          </a:p>
        </p:txBody>
      </p:sp>
      <p:sp>
        <p:nvSpPr>
          <p:cNvPr id="3" name="正方形/長方形 2">
            <a:extLst>
              <a:ext uri="{FF2B5EF4-FFF2-40B4-BE49-F238E27FC236}">
                <a16:creationId xmlns:a16="http://schemas.microsoft.com/office/drawing/2014/main" id="{BF52569E-5A80-4BAC-8C06-6F82E495A67A}"/>
              </a:ext>
            </a:extLst>
          </p:cNvPr>
          <p:cNvSpPr/>
          <p:nvPr/>
        </p:nvSpPr>
        <p:spPr>
          <a:xfrm>
            <a:off x="8699889" y="6392450"/>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７</a:t>
            </a:r>
          </a:p>
        </p:txBody>
      </p:sp>
    </p:spTree>
    <p:extLst>
      <p:ext uri="{BB962C8B-B14F-4D97-AF65-F5344CB8AC3E}">
        <p14:creationId xmlns:p14="http://schemas.microsoft.com/office/powerpoint/2010/main" val="329546783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CF74443-CD22-47BB-A9AB-7B923E69B0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49" y="1862323"/>
            <a:ext cx="8572500" cy="4543425"/>
          </a:xfrm>
          <a:prstGeom prst="rect">
            <a:avLst/>
          </a:prstGeom>
        </p:spPr>
      </p:pic>
      <p:sp>
        <p:nvSpPr>
          <p:cNvPr id="31" name="テキスト ボックス 30"/>
          <p:cNvSpPr txBox="1"/>
          <p:nvPr/>
        </p:nvSpPr>
        <p:spPr>
          <a:xfrm>
            <a:off x="2520710" y="1155187"/>
            <a:ext cx="4102579" cy="630110"/>
          </a:xfrm>
          <a:prstGeom prst="roundRect">
            <a:avLst>
              <a:gd name="adj" fmla="val 50000"/>
            </a:avLst>
          </a:prstGeom>
          <a:solidFill>
            <a:srgbClr val="075D11"/>
          </a:solidFill>
          <a:ln>
            <a:noFill/>
          </a:ln>
        </p:spPr>
        <p:txBody>
          <a:bodyPr wrap="square" lIns="0" tIns="0" rIns="0" rtlCol="0">
            <a:no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3600" b="1" i="0" spc="300" normalizeH="0" noProof="0">
                <a:solidFill>
                  <a:schemeClr val="bg1"/>
                </a:solidFill>
                <a:uLnTx/>
                <a:uFillTx/>
                <a:latin typeface="+mn-ea"/>
                <a:cs typeface="メイリオ" panose="020B0604030504040204" pitchFamily="50" charset="-128"/>
              </a:rPr>
              <a:t>男性</a:t>
            </a:r>
            <a:r>
              <a:rPr kumimoji="1" lang="ja-JP" altLang="en-US" sz="3000" b="1" i="0" spc="300" normalizeH="0" noProof="0">
                <a:solidFill>
                  <a:schemeClr val="bg1"/>
                </a:solidFill>
                <a:uLnTx/>
                <a:uFillTx/>
                <a:latin typeface="+mn-ea"/>
                <a:cs typeface="メイリオ" panose="020B0604030504040204" pitchFamily="50" charset="-128"/>
              </a:rPr>
              <a:t>の場合</a:t>
            </a:r>
          </a:p>
        </p:txBody>
      </p:sp>
      <p:sp>
        <p:nvSpPr>
          <p:cNvPr id="34" name="テキスト ボックス 33"/>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srgbClr val="FFFFFF"/>
                </a:solidFill>
                <a:uLnTx/>
                <a:uFillTx/>
                <a:latin typeface="+mn-lt"/>
                <a:ea typeface="+mn-ea"/>
                <a:cs typeface="+mn-cs"/>
              </a:rPr>
              <a:t>がんの原因</a:t>
            </a:r>
          </a:p>
        </p:txBody>
      </p:sp>
      <p:sp>
        <p:nvSpPr>
          <p:cNvPr id="10" name="テキスト ボックス 9"/>
          <p:cNvSpPr txBox="1"/>
          <p:nvPr/>
        </p:nvSpPr>
        <p:spPr>
          <a:xfrm>
            <a:off x="325489" y="6380596"/>
            <a:ext cx="8285334" cy="415498"/>
          </a:xfrm>
          <a:prstGeom prst="rect">
            <a:avLst/>
          </a:prstGeom>
          <a:noFill/>
        </p:spPr>
        <p:txBody>
          <a:bodyPr wrap="square" rtlCol="0">
            <a:spAutoFit/>
          </a:bodyPr>
          <a:lstStyle>
            <a:defPPr>
              <a:defRPr lang="ja-JP"/>
            </a:defPPr>
          </a:lstStyle>
          <a:p>
            <a:pPr algn="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（「科学的根拠に基づくがんリスク評価とがん予防ガイドライン提言に関する研究（</a:t>
            </a: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Inoue</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M. et al.: Ann Oncol</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2012; 23(5): 1362-9</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）」を基に国立がん研究センターがん情報サービスが作成</a:t>
            </a:r>
            <a:r>
              <a:rPr lang="ja-JP" altLang="en-US"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A8394898-C6BF-46DE-9B61-876E09E8CF4F}"/>
              </a:ext>
            </a:extLst>
          </p:cNvPr>
          <p:cNvSpPr/>
          <p:nvPr/>
        </p:nvSpPr>
        <p:spPr>
          <a:xfrm>
            <a:off x="8505402" y="6457431"/>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８</a:t>
            </a:r>
          </a:p>
        </p:txBody>
      </p:sp>
    </p:spTree>
    <p:extLst>
      <p:ext uri="{BB962C8B-B14F-4D97-AF65-F5344CB8AC3E}">
        <p14:creationId xmlns:p14="http://schemas.microsoft.com/office/powerpoint/2010/main" val="23927944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E4060606-2D86-4A65-8F96-971F5F08FD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489" y="1806712"/>
            <a:ext cx="8610170" cy="4676967"/>
          </a:xfrm>
          <a:prstGeom prst="rect">
            <a:avLst/>
          </a:prstGeom>
        </p:spPr>
      </p:pic>
      <p:sp>
        <p:nvSpPr>
          <p:cNvPr id="39" name="テキスト ボックス 38"/>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srgbClr val="FFFFFF"/>
                </a:solidFill>
                <a:uLnTx/>
                <a:uFillTx/>
                <a:latin typeface="+mn-lt"/>
                <a:ea typeface="+mn-ea"/>
                <a:cs typeface="+mn-cs"/>
              </a:rPr>
              <a:t>がんの原因</a:t>
            </a:r>
          </a:p>
        </p:txBody>
      </p:sp>
      <p:sp>
        <p:nvSpPr>
          <p:cNvPr id="43" name="テキスト ボックス 42"/>
          <p:cNvSpPr txBox="1"/>
          <p:nvPr/>
        </p:nvSpPr>
        <p:spPr>
          <a:xfrm>
            <a:off x="2520710" y="1127477"/>
            <a:ext cx="4102579" cy="630110"/>
          </a:xfrm>
          <a:prstGeom prst="roundRect">
            <a:avLst>
              <a:gd name="adj" fmla="val 50000"/>
            </a:avLst>
          </a:prstGeom>
          <a:solidFill>
            <a:srgbClr val="0CA41E"/>
          </a:solidFill>
          <a:ln>
            <a:noFill/>
          </a:ln>
        </p:spPr>
        <p:txBody>
          <a:bodyPr wrap="square" lIns="0" tIns="0" rIns="0" bIns="46800" rtlCol="0">
            <a:no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3600" b="1" i="0" spc="300" normalizeH="0" noProof="0">
                <a:solidFill>
                  <a:schemeClr val="bg1"/>
                </a:solidFill>
                <a:uLnTx/>
                <a:uFillTx/>
                <a:latin typeface="+mn-ea"/>
                <a:cs typeface="メイリオ" panose="020B0604030504040204" pitchFamily="50" charset="-128"/>
              </a:rPr>
              <a:t>女性</a:t>
            </a:r>
            <a:r>
              <a:rPr kumimoji="1" lang="ja-JP" altLang="en-US" sz="3000" b="1" i="0" spc="300" normalizeH="0" noProof="0">
                <a:solidFill>
                  <a:schemeClr val="bg1"/>
                </a:solidFill>
                <a:uLnTx/>
                <a:uFillTx/>
                <a:latin typeface="+mn-ea"/>
                <a:cs typeface="メイリオ" panose="020B0604030504040204" pitchFamily="50" charset="-128"/>
              </a:rPr>
              <a:t>の場合</a:t>
            </a:r>
          </a:p>
        </p:txBody>
      </p:sp>
      <p:sp>
        <p:nvSpPr>
          <p:cNvPr id="10" name="正方形/長方形 9">
            <a:extLst>
              <a:ext uri="{FF2B5EF4-FFF2-40B4-BE49-F238E27FC236}">
                <a16:creationId xmlns:a16="http://schemas.microsoft.com/office/drawing/2014/main" id="{568498E1-5C93-4889-B323-61B1C0CE883A}"/>
              </a:ext>
            </a:extLst>
          </p:cNvPr>
          <p:cNvSpPr/>
          <p:nvPr/>
        </p:nvSpPr>
        <p:spPr>
          <a:xfrm>
            <a:off x="8505402" y="6429721"/>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r>
              <a:rPr kumimoji="1" lang="ja-JP" altLang="en-US" sz="1800" b="1" i="0" normalizeH="0" noProof="0">
                <a:solidFill>
                  <a:schemeClr val="tx1"/>
                </a:solidFill>
                <a:uLnTx/>
                <a:uFillTx/>
                <a:latin typeface="Century Gothic" panose="020B0502020202020204"/>
                <a:ea typeface="Arial" pitchFamily="34" charset="0"/>
                <a:cs typeface="Arial" pitchFamily="34" charset="0"/>
              </a:rPr>
              <a:t>９</a:t>
            </a:r>
            <a:endParaRPr kumimoji="1" lang="ja-JP" altLang="en-US" b="1">
              <a:solidFill>
                <a:schemeClr val="tx1"/>
              </a:solidFill>
            </a:endParaRPr>
          </a:p>
        </p:txBody>
      </p:sp>
      <p:sp>
        <p:nvSpPr>
          <p:cNvPr id="7" name="テキスト ボックス 6">
            <a:extLst>
              <a:ext uri="{FF2B5EF4-FFF2-40B4-BE49-F238E27FC236}">
                <a16:creationId xmlns:a16="http://schemas.microsoft.com/office/drawing/2014/main" id="{059FD5DD-8FDC-4015-910A-C0FAA71EAC07}"/>
              </a:ext>
            </a:extLst>
          </p:cNvPr>
          <p:cNvSpPr txBox="1"/>
          <p:nvPr/>
        </p:nvSpPr>
        <p:spPr>
          <a:xfrm>
            <a:off x="325489" y="6380596"/>
            <a:ext cx="8285334" cy="415498"/>
          </a:xfrm>
          <a:prstGeom prst="rect">
            <a:avLst/>
          </a:prstGeom>
          <a:noFill/>
        </p:spPr>
        <p:txBody>
          <a:bodyPr wrap="square" rtlCol="0">
            <a:spAutoFit/>
          </a:bodyPr>
          <a:lstStyle>
            <a:defPPr>
              <a:defRPr lang="ja-JP"/>
            </a:defPPr>
          </a:lstStyle>
          <a:p>
            <a:pPr algn="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（「科学的根拠に基づくがんリスク評価とがん予防ガイドライン提言に関する研究（</a:t>
            </a: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Inoue</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M. et al.: Ann Oncol</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 2012; 23(5): 1362-9</a:t>
            </a:r>
            <a:r>
              <a:rPr lang="ja-JP" altLang="ja-JP" sz="1050" kern="100" dirty="0">
                <a:effectLst/>
                <a:latin typeface="メイリオ" panose="020B0604030504040204" pitchFamily="50" charset="-128"/>
                <a:ea typeface="メイリオ" panose="020B0604030504040204" pitchFamily="50" charset="-128"/>
                <a:cs typeface="Times New Roman" panose="02020603050405020304" pitchFamily="18" charset="0"/>
              </a:rPr>
              <a:t>）」を基に国立がん研究センターがん情報サービスが作成）</a:t>
            </a:r>
          </a:p>
        </p:txBody>
      </p:sp>
    </p:spTree>
    <p:extLst>
      <p:ext uri="{BB962C8B-B14F-4D97-AF65-F5344CB8AC3E}">
        <p14:creationId xmlns:p14="http://schemas.microsoft.com/office/powerpoint/2010/main" val="114666585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2.0.50727.8813"/>
  <p:tag name="AS_OS" val="Microsoft Windows NT 6.2.9200.0"/>
  <p:tag name="AS_RELEASE_DATE" val="2018.03.09"/>
  <p:tag name="AS_TITLE" val="Aspose.Slides for .NET 3.5 Client Profile"/>
  <p:tag name="AS_VERSION" val="18.2.1"/>
</p:tagLst>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Arial" pitchFamily="34" charset="0"/>
        <a:cs typeface="Arial" pitchFamily="34" charset="0"/>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Arial" pitchFamily="34" charset="0"/>
        <a:cs typeface="Arial" pitchFamily="34" charset="0"/>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767</Words>
  <Application>Microsoft Office PowerPoint</Application>
  <PresentationFormat>画面に合わせる (4:3)</PresentationFormat>
  <Paragraphs>139</Paragraphs>
  <Slides>15</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HGP創英角ｺﾞｼｯｸUB</vt:lpstr>
      <vt:lpstr>ＭＳ Ｐゴシック</vt:lpstr>
      <vt:lpstr>メイリオ</vt:lpstr>
      <vt:lpstr>Calibri</vt:lpstr>
      <vt:lpstr>Century Gothic</vt:lpstr>
      <vt:lpstr>Wingdings 3</vt:lpstr>
      <vt:lpstr>ウィスプ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三好綾</dc:creator>
  <cp:lastModifiedBy>事務局</cp:lastModifiedBy>
  <cp:revision>26</cp:revision>
  <cp:lastPrinted>2021-01-20T15:23:24Z</cp:lastPrinted>
  <dcterms:created xsi:type="dcterms:W3CDTF">2021-01-20T06:23:24Z</dcterms:created>
  <dcterms:modified xsi:type="dcterms:W3CDTF">2021-02-23T11:23:15Z</dcterms:modified>
</cp:coreProperties>
</file>