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480175" cy="10331450"/>
  <p:notesSz cx="6805613" cy="9939338"/>
  <p:defaultTextStyle>
    <a:defPPr>
      <a:defRPr lang="ja-JP"/>
    </a:defPPr>
    <a:lvl1pPr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496888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2" userDrawn="1">
          <p15:clr>
            <a:srgbClr val="A4A3A4"/>
          </p15:clr>
        </p15:guide>
        <p15:guide id="2" pos="20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24FA1"/>
    <a:srgbClr val="4BB5C5"/>
    <a:srgbClr val="CDECF1"/>
    <a:srgbClr val="C2DCE6"/>
    <a:srgbClr val="C5E2F0"/>
    <a:srgbClr val="C5E2FA"/>
    <a:srgbClr val="133176"/>
    <a:srgbClr val="BAD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Objects="1">
      <p:cViewPr varScale="1">
        <p:scale>
          <a:sx n="44" d="100"/>
          <a:sy n="44" d="100"/>
        </p:scale>
        <p:origin x="1926" y="54"/>
      </p:cViewPr>
      <p:guideLst>
        <p:guide orient="horz" pos="3282"/>
        <p:guide pos="20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140" y="0"/>
            <a:ext cx="2948887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3372DC-E503-4CD8-A6A5-43976026B4DE}" type="datetime1">
              <a:rPr lang="ja-JP" altLang="en-US"/>
              <a:pPr>
                <a:defRPr/>
              </a:pPr>
              <a:t>2020/2/6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35200" y="746125"/>
            <a:ext cx="23352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879" y="4721225"/>
            <a:ext cx="5443856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E8A1E1-39FB-44CF-9D7C-A4D12445AC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96888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363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2250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0725" algn="l" defTabSz="4968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42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428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62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125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54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38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737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067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75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9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65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24347" y="414213"/>
            <a:ext cx="5831483" cy="17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24346" y="9576761"/>
            <a:ext cx="1512008" cy="548669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67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2020/2/6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213635" y="9576761"/>
            <a:ext cx="2052906" cy="548669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639763" eaLnBrk="1" fontAlgn="auto" hangingPunct="1">
              <a:spcBef>
                <a:spcPts val="0"/>
              </a:spcBef>
              <a:spcAft>
                <a:spcPts val="0"/>
              </a:spcAft>
              <a:defRPr sz="167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643821" y="9576761"/>
            <a:ext cx="1512008" cy="548669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7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5" r:id="rId1"/>
    <p:sldLayoutId id="2147484536" r:id="rId2"/>
    <p:sldLayoutId id="2147484537" r:id="rId3"/>
    <p:sldLayoutId id="2147484538" r:id="rId4"/>
    <p:sldLayoutId id="2147484539" r:id="rId5"/>
    <p:sldLayoutId id="2147484540" r:id="rId6"/>
    <p:sldLayoutId id="2147484541" r:id="rId7"/>
    <p:sldLayoutId id="2147484542" r:id="rId8"/>
    <p:sldLayoutId id="2147484543" r:id="rId9"/>
    <p:sldLayoutId id="2147484544" r:id="rId10"/>
    <p:sldLayoutId id="2147484545" r:id="rId11"/>
  </p:sldLayoutIdLst>
  <p:txStyles>
    <p:titleStyle>
      <a:lvl1pPr algn="ctr" defTabSz="638650" rtl="0" eaLnBrk="1" fontAlgn="base" hangingPunct="1">
        <a:spcBef>
          <a:spcPct val="0"/>
        </a:spcBef>
        <a:spcAft>
          <a:spcPct val="0"/>
        </a:spcAft>
        <a:defRPr kumimoji="1" sz="6169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638650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638650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638650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638650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639763" algn="ctr" defTabSz="639763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1279525" algn="ctr" defTabSz="639763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919288" algn="ctr" defTabSz="639763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2559052" algn="ctr" defTabSz="639763" rtl="0" eaLnBrk="1" fontAlgn="base" hangingPunct="1">
        <a:spcBef>
          <a:spcPct val="0"/>
        </a:spcBef>
        <a:spcAft>
          <a:spcPct val="0"/>
        </a:spcAft>
        <a:defRPr kumimoji="1" sz="6169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479498" indent="-479498" algn="l" defTabSz="63865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527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1038571" indent="-397881" algn="l" defTabSz="63865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856" kern="1200">
          <a:solidFill>
            <a:schemeClr val="tx1"/>
          </a:solidFill>
          <a:latin typeface="+mn-lt"/>
          <a:ea typeface="+mn-ea"/>
          <a:cs typeface="+mn-cs"/>
        </a:defRPr>
      </a:lvl2pPr>
      <a:lvl3pPr marL="1597645" indent="-318305" algn="l" defTabSz="63865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342" kern="1200">
          <a:solidFill>
            <a:schemeClr val="tx1"/>
          </a:solidFill>
          <a:latin typeface="+mn-lt"/>
          <a:ea typeface="+mn-ea"/>
          <a:cs typeface="+mn-cs"/>
        </a:defRPr>
      </a:lvl3pPr>
      <a:lvl4pPr marL="2238335" indent="-318305" algn="l" defTabSz="63865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28" kern="1200">
          <a:solidFill>
            <a:schemeClr val="tx1"/>
          </a:solidFill>
          <a:latin typeface="+mn-lt"/>
          <a:ea typeface="+mn-ea"/>
          <a:cs typeface="+mn-cs"/>
        </a:defRPr>
      </a:lvl4pPr>
      <a:lvl5pPr marL="2876983" indent="-318305" algn="l" defTabSz="63865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28" kern="1200">
          <a:solidFill>
            <a:schemeClr val="tx1"/>
          </a:solidFill>
          <a:latin typeface="+mn-lt"/>
          <a:ea typeface="+mn-ea"/>
          <a:cs typeface="+mn-cs"/>
        </a:defRPr>
      </a:lvl5pPr>
      <a:lvl6pPr marL="3518695" indent="-319882" algn="l" defTabSz="639763" rtl="0" eaLnBrk="1" latinLnBrk="0" hangingPunct="1">
        <a:spcBef>
          <a:spcPct val="20000"/>
        </a:spcBef>
        <a:buFont typeface="Arial"/>
        <a:buChar char="•"/>
        <a:defRPr kumimoji="1" sz="2828" kern="1200">
          <a:solidFill>
            <a:schemeClr val="tx1"/>
          </a:solidFill>
          <a:latin typeface="+mn-lt"/>
          <a:ea typeface="+mn-ea"/>
          <a:cs typeface="+mn-cs"/>
        </a:defRPr>
      </a:lvl6pPr>
      <a:lvl7pPr marL="4158458" indent="-319882" algn="l" defTabSz="639763" rtl="0" eaLnBrk="1" latinLnBrk="0" hangingPunct="1">
        <a:spcBef>
          <a:spcPct val="20000"/>
        </a:spcBef>
        <a:buFont typeface="Arial"/>
        <a:buChar char="•"/>
        <a:defRPr kumimoji="1" sz="2828" kern="1200">
          <a:solidFill>
            <a:schemeClr val="tx1"/>
          </a:solidFill>
          <a:latin typeface="+mn-lt"/>
          <a:ea typeface="+mn-ea"/>
          <a:cs typeface="+mn-cs"/>
        </a:defRPr>
      </a:lvl7pPr>
      <a:lvl8pPr marL="4798220" indent="-319882" algn="l" defTabSz="639763" rtl="0" eaLnBrk="1" latinLnBrk="0" hangingPunct="1">
        <a:spcBef>
          <a:spcPct val="20000"/>
        </a:spcBef>
        <a:buFont typeface="Arial"/>
        <a:buChar char="•"/>
        <a:defRPr kumimoji="1" sz="2828" kern="1200">
          <a:solidFill>
            <a:schemeClr val="tx1"/>
          </a:solidFill>
          <a:latin typeface="+mn-lt"/>
          <a:ea typeface="+mn-ea"/>
          <a:cs typeface="+mn-cs"/>
        </a:defRPr>
      </a:lvl8pPr>
      <a:lvl9pPr marL="5437983" indent="-319882" algn="l" defTabSz="639763" rtl="0" eaLnBrk="1" latinLnBrk="0" hangingPunct="1">
        <a:spcBef>
          <a:spcPct val="20000"/>
        </a:spcBef>
        <a:buFont typeface="Arial"/>
        <a:buChar char="•"/>
        <a:defRPr kumimoji="1" sz="2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2pPr>
      <a:lvl3pPr marL="1279525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3pPr>
      <a:lvl4pPr marL="1919288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4pPr>
      <a:lvl5pPr marL="2559052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5pPr>
      <a:lvl6pPr marL="3198814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6pPr>
      <a:lvl7pPr marL="3838577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7pPr>
      <a:lvl8pPr marL="4478339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8pPr>
      <a:lvl9pPr marL="5118102" algn="l" defTabSz="639763" rtl="0" eaLnBrk="1" latinLnBrk="0" hangingPunct="1"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テキスト ボックス 5">
            <a:extLst>
              <a:ext uri="{FF2B5EF4-FFF2-40B4-BE49-F238E27FC236}">
                <a16:creationId xmlns:a16="http://schemas.microsoft.com/office/drawing/2014/main" id="{7ED28478-BEB2-4DD6-A642-8B28781AA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443" y="53205"/>
            <a:ext cx="1080000" cy="28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200" kern="100" dirty="0" smtClean="0">
                <a:solidFill>
                  <a:prstClr val="black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別紙１</a:t>
            </a:r>
            <a:endParaRPr kumimoji="0" lang="ja-JP" altLang="en-US" sz="12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26" name="フリーフォーム: 図形 525">
            <a:extLst>
              <a:ext uri="{FF2B5EF4-FFF2-40B4-BE49-F238E27FC236}">
                <a16:creationId xmlns:a16="http://schemas.microsoft.com/office/drawing/2014/main" id="{7084FDE1-FFED-476C-B788-E8D1B9ECC164}"/>
              </a:ext>
            </a:extLst>
          </p:cNvPr>
          <p:cNvSpPr/>
          <p:nvPr/>
        </p:nvSpPr>
        <p:spPr>
          <a:xfrm>
            <a:off x="3132399" y="6533949"/>
            <a:ext cx="3276000" cy="1620000"/>
          </a:xfrm>
          <a:custGeom>
            <a:avLst/>
            <a:gdLst>
              <a:gd name="connsiteX0" fmla="*/ 2856187 w 3276000"/>
              <a:gd name="connsiteY0" fmla="*/ 0 h 1620000"/>
              <a:gd name="connsiteX1" fmla="*/ 3191535 w 3276000"/>
              <a:gd name="connsiteY1" fmla="*/ 0 h 1620000"/>
              <a:gd name="connsiteX2" fmla="*/ 3275374 w 3276000"/>
              <a:gd name="connsiteY2" fmla="*/ 83839 h 1620000"/>
              <a:gd name="connsiteX3" fmla="*/ 3275374 w 3276000"/>
              <a:gd name="connsiteY3" fmla="*/ 504342 h 1620000"/>
              <a:gd name="connsiteX4" fmla="*/ 3276000 w 3276000"/>
              <a:gd name="connsiteY4" fmla="*/ 507442 h 1620000"/>
              <a:gd name="connsiteX5" fmla="*/ 3276000 w 3276000"/>
              <a:gd name="connsiteY5" fmla="*/ 1508502 h 1620000"/>
              <a:gd name="connsiteX6" fmla="*/ 3275374 w 3276000"/>
              <a:gd name="connsiteY6" fmla="*/ 1511603 h 1620000"/>
              <a:gd name="connsiteX7" fmla="*/ 3275374 w 3276000"/>
              <a:gd name="connsiteY7" fmla="*/ 1536161 h 1620000"/>
              <a:gd name="connsiteX8" fmla="*/ 3191535 w 3276000"/>
              <a:gd name="connsiteY8" fmla="*/ 1620000 h 1620000"/>
              <a:gd name="connsiteX9" fmla="*/ 2856187 w 3276000"/>
              <a:gd name="connsiteY9" fmla="*/ 1620000 h 1620000"/>
              <a:gd name="connsiteX10" fmla="*/ 2856049 w 3276000"/>
              <a:gd name="connsiteY10" fmla="*/ 1619972 h 1620000"/>
              <a:gd name="connsiteX11" fmla="*/ 111470 w 3276000"/>
              <a:gd name="connsiteY11" fmla="*/ 1619972 h 1620000"/>
              <a:gd name="connsiteX12" fmla="*/ 0 w 3276000"/>
              <a:gd name="connsiteY12" fmla="*/ 1508502 h 1620000"/>
              <a:gd name="connsiteX13" fmla="*/ 0 w 3276000"/>
              <a:gd name="connsiteY13" fmla="*/ 507442 h 1620000"/>
              <a:gd name="connsiteX14" fmla="*/ 111470 w 3276000"/>
              <a:gd name="connsiteY14" fmla="*/ 395972 h 1620000"/>
              <a:gd name="connsiteX15" fmla="*/ 2772348 w 3276000"/>
              <a:gd name="connsiteY15" fmla="*/ 395972 h 1620000"/>
              <a:gd name="connsiteX16" fmla="*/ 2772348 w 3276000"/>
              <a:gd name="connsiteY16" fmla="*/ 83839 h 1620000"/>
              <a:gd name="connsiteX17" fmla="*/ 2856187 w 3276000"/>
              <a:gd name="connsiteY17" fmla="*/ 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76000" h="1620000">
                <a:moveTo>
                  <a:pt x="2856187" y="0"/>
                </a:moveTo>
                <a:lnTo>
                  <a:pt x="3191535" y="0"/>
                </a:lnTo>
                <a:cubicBezTo>
                  <a:pt x="3237838" y="0"/>
                  <a:pt x="3275374" y="37536"/>
                  <a:pt x="3275374" y="83839"/>
                </a:cubicBezTo>
                <a:lnTo>
                  <a:pt x="3275374" y="504342"/>
                </a:lnTo>
                <a:lnTo>
                  <a:pt x="3276000" y="507442"/>
                </a:lnTo>
                <a:lnTo>
                  <a:pt x="3276000" y="1508502"/>
                </a:lnTo>
                <a:lnTo>
                  <a:pt x="3275374" y="1511603"/>
                </a:lnTo>
                <a:lnTo>
                  <a:pt x="3275374" y="1536161"/>
                </a:lnTo>
                <a:cubicBezTo>
                  <a:pt x="3275374" y="1582464"/>
                  <a:pt x="3237838" y="1620000"/>
                  <a:pt x="3191535" y="1620000"/>
                </a:cubicBezTo>
                <a:lnTo>
                  <a:pt x="2856187" y="1620000"/>
                </a:lnTo>
                <a:lnTo>
                  <a:pt x="2856049" y="1619972"/>
                </a:lnTo>
                <a:lnTo>
                  <a:pt x="111470" y="1619972"/>
                </a:lnTo>
                <a:cubicBezTo>
                  <a:pt x="49907" y="1619972"/>
                  <a:pt x="0" y="1570065"/>
                  <a:pt x="0" y="1508502"/>
                </a:cubicBezTo>
                <a:lnTo>
                  <a:pt x="0" y="507442"/>
                </a:lnTo>
                <a:cubicBezTo>
                  <a:pt x="0" y="445879"/>
                  <a:pt x="49907" y="395972"/>
                  <a:pt x="111470" y="395972"/>
                </a:cubicBezTo>
                <a:lnTo>
                  <a:pt x="2772348" y="395972"/>
                </a:lnTo>
                <a:lnTo>
                  <a:pt x="2772348" y="83839"/>
                </a:lnTo>
                <a:cubicBezTo>
                  <a:pt x="2772348" y="37536"/>
                  <a:pt x="2809884" y="0"/>
                  <a:pt x="2856187" y="0"/>
                </a:cubicBezTo>
                <a:close/>
              </a:path>
            </a:pathLst>
          </a:cu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7" name="フリーフォーム: 図形 526">
            <a:extLst>
              <a:ext uri="{FF2B5EF4-FFF2-40B4-BE49-F238E27FC236}">
                <a16:creationId xmlns:a16="http://schemas.microsoft.com/office/drawing/2014/main" id="{C3A68A01-8130-470E-8F08-AAEEA24D2E4D}"/>
              </a:ext>
            </a:extLst>
          </p:cNvPr>
          <p:cNvSpPr/>
          <p:nvPr/>
        </p:nvSpPr>
        <p:spPr>
          <a:xfrm>
            <a:off x="3132075" y="4157701"/>
            <a:ext cx="3276368" cy="1548000"/>
          </a:xfrm>
          <a:custGeom>
            <a:avLst/>
            <a:gdLst>
              <a:gd name="connsiteX0" fmla="*/ 2856370 w 3276368"/>
              <a:gd name="connsiteY0" fmla="*/ 0 h 1548000"/>
              <a:gd name="connsiteX1" fmla="*/ 3192366 w 3276368"/>
              <a:gd name="connsiteY1" fmla="*/ 0 h 1548000"/>
              <a:gd name="connsiteX2" fmla="*/ 3276368 w 3276368"/>
              <a:gd name="connsiteY2" fmla="*/ 84002 h 1548000"/>
              <a:gd name="connsiteX3" fmla="*/ 3276368 w 3276368"/>
              <a:gd name="connsiteY3" fmla="*/ 1463998 h 1548000"/>
              <a:gd name="connsiteX4" fmla="*/ 3276000 w 3276368"/>
              <a:gd name="connsiteY4" fmla="*/ 1465821 h 1548000"/>
              <a:gd name="connsiteX5" fmla="*/ 3276000 w 3276368"/>
              <a:gd name="connsiteY5" fmla="*/ 1469304 h 1548000"/>
              <a:gd name="connsiteX6" fmla="*/ 3197316 w 3276368"/>
              <a:gd name="connsiteY6" fmla="*/ 1547988 h 1548000"/>
              <a:gd name="connsiteX7" fmla="*/ 3192426 w 3276368"/>
              <a:gd name="connsiteY7" fmla="*/ 1547988 h 1548000"/>
              <a:gd name="connsiteX8" fmla="*/ 3192366 w 3276368"/>
              <a:gd name="connsiteY8" fmla="*/ 1548000 h 1548000"/>
              <a:gd name="connsiteX9" fmla="*/ 2856370 w 3276368"/>
              <a:gd name="connsiteY9" fmla="*/ 1548000 h 1548000"/>
              <a:gd name="connsiteX10" fmla="*/ 2856311 w 3276368"/>
              <a:gd name="connsiteY10" fmla="*/ 1547988 h 1548000"/>
              <a:gd name="connsiteX11" fmla="*/ 78684 w 3276368"/>
              <a:gd name="connsiteY11" fmla="*/ 1547988 h 1548000"/>
              <a:gd name="connsiteX12" fmla="*/ 0 w 3276368"/>
              <a:gd name="connsiteY12" fmla="*/ 1469304 h 1548000"/>
              <a:gd name="connsiteX13" fmla="*/ 0 w 3276368"/>
              <a:gd name="connsiteY13" fmla="*/ 762672 h 1548000"/>
              <a:gd name="connsiteX14" fmla="*/ 78684 w 3276368"/>
              <a:gd name="connsiteY14" fmla="*/ 683988 h 1548000"/>
              <a:gd name="connsiteX15" fmla="*/ 2772368 w 3276368"/>
              <a:gd name="connsiteY15" fmla="*/ 683988 h 1548000"/>
              <a:gd name="connsiteX16" fmla="*/ 2772368 w 3276368"/>
              <a:gd name="connsiteY16" fmla="*/ 84002 h 1548000"/>
              <a:gd name="connsiteX17" fmla="*/ 2856370 w 3276368"/>
              <a:gd name="connsiteY17" fmla="*/ 0 h 15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76368" h="1548000">
                <a:moveTo>
                  <a:pt x="2856370" y="0"/>
                </a:moveTo>
                <a:lnTo>
                  <a:pt x="3192366" y="0"/>
                </a:lnTo>
                <a:cubicBezTo>
                  <a:pt x="3238759" y="0"/>
                  <a:pt x="3276368" y="37609"/>
                  <a:pt x="3276368" y="84002"/>
                </a:cubicBezTo>
                <a:lnTo>
                  <a:pt x="3276368" y="1463998"/>
                </a:lnTo>
                <a:lnTo>
                  <a:pt x="3276000" y="1465821"/>
                </a:lnTo>
                <a:lnTo>
                  <a:pt x="3276000" y="1469304"/>
                </a:lnTo>
                <a:cubicBezTo>
                  <a:pt x="3276000" y="1512760"/>
                  <a:pt x="3240772" y="1547988"/>
                  <a:pt x="3197316" y="1547988"/>
                </a:cubicBezTo>
                <a:lnTo>
                  <a:pt x="3192426" y="1547988"/>
                </a:lnTo>
                <a:lnTo>
                  <a:pt x="3192366" y="1548000"/>
                </a:lnTo>
                <a:lnTo>
                  <a:pt x="2856370" y="1548000"/>
                </a:lnTo>
                <a:lnTo>
                  <a:pt x="2856311" y="1547988"/>
                </a:lnTo>
                <a:lnTo>
                  <a:pt x="78684" y="1547988"/>
                </a:lnTo>
                <a:cubicBezTo>
                  <a:pt x="35228" y="1547988"/>
                  <a:pt x="0" y="1512760"/>
                  <a:pt x="0" y="1469304"/>
                </a:cubicBezTo>
                <a:lnTo>
                  <a:pt x="0" y="762672"/>
                </a:lnTo>
                <a:cubicBezTo>
                  <a:pt x="0" y="719216"/>
                  <a:pt x="35228" y="683988"/>
                  <a:pt x="78684" y="683988"/>
                </a:cubicBezTo>
                <a:lnTo>
                  <a:pt x="2772368" y="683988"/>
                </a:lnTo>
                <a:lnTo>
                  <a:pt x="2772368" y="84002"/>
                </a:lnTo>
                <a:cubicBezTo>
                  <a:pt x="2772368" y="37609"/>
                  <a:pt x="2809977" y="0"/>
                  <a:pt x="2856370" y="0"/>
                </a:cubicBezTo>
                <a:close/>
              </a:path>
            </a:pathLst>
          </a:cu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8" name="フリーフォーム: 図形 527">
            <a:extLst>
              <a:ext uri="{FF2B5EF4-FFF2-40B4-BE49-F238E27FC236}">
                <a16:creationId xmlns:a16="http://schemas.microsoft.com/office/drawing/2014/main" id="{916BB341-596F-40EC-AA8F-EF958AB5A9C9}"/>
              </a:ext>
            </a:extLst>
          </p:cNvPr>
          <p:cNvSpPr/>
          <p:nvPr/>
        </p:nvSpPr>
        <p:spPr>
          <a:xfrm>
            <a:off x="3132075" y="2212125"/>
            <a:ext cx="3276364" cy="1837476"/>
          </a:xfrm>
          <a:custGeom>
            <a:avLst/>
            <a:gdLst>
              <a:gd name="connsiteX0" fmla="*/ 2856366 w 3276364"/>
              <a:gd name="connsiteY0" fmla="*/ 0 h 1837476"/>
              <a:gd name="connsiteX1" fmla="*/ 3192362 w 3276364"/>
              <a:gd name="connsiteY1" fmla="*/ 0 h 1837476"/>
              <a:gd name="connsiteX2" fmla="*/ 3276364 w 3276364"/>
              <a:gd name="connsiteY2" fmla="*/ 84002 h 1837476"/>
              <a:gd name="connsiteX3" fmla="*/ 3276364 w 3276364"/>
              <a:gd name="connsiteY3" fmla="*/ 1751998 h 1837476"/>
              <a:gd name="connsiteX4" fmla="*/ 3276000 w 3276364"/>
              <a:gd name="connsiteY4" fmla="*/ 1753801 h 1837476"/>
              <a:gd name="connsiteX5" fmla="*/ 3276000 w 3276364"/>
              <a:gd name="connsiteY5" fmla="*/ 1777475 h 1837476"/>
              <a:gd name="connsiteX6" fmla="*/ 3215999 w 3276364"/>
              <a:gd name="connsiteY6" fmla="*/ 1837476 h 1837476"/>
              <a:gd name="connsiteX7" fmla="*/ 60001 w 3276364"/>
              <a:gd name="connsiteY7" fmla="*/ 1837476 h 1837476"/>
              <a:gd name="connsiteX8" fmla="*/ 0 w 3276364"/>
              <a:gd name="connsiteY8" fmla="*/ 1777475 h 1837476"/>
              <a:gd name="connsiteX9" fmla="*/ 0 w 3276364"/>
              <a:gd name="connsiteY9" fmla="*/ 1537477 h 1837476"/>
              <a:gd name="connsiteX10" fmla="*/ 60001 w 3276364"/>
              <a:gd name="connsiteY10" fmla="*/ 1477476 h 1837476"/>
              <a:gd name="connsiteX11" fmla="*/ 2772364 w 3276364"/>
              <a:gd name="connsiteY11" fmla="*/ 1477476 h 1837476"/>
              <a:gd name="connsiteX12" fmla="*/ 2772364 w 3276364"/>
              <a:gd name="connsiteY12" fmla="*/ 84002 h 1837476"/>
              <a:gd name="connsiteX13" fmla="*/ 2856366 w 3276364"/>
              <a:gd name="connsiteY13" fmla="*/ 0 h 1837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76364" h="1837476">
                <a:moveTo>
                  <a:pt x="2856366" y="0"/>
                </a:moveTo>
                <a:lnTo>
                  <a:pt x="3192362" y="0"/>
                </a:lnTo>
                <a:cubicBezTo>
                  <a:pt x="3238755" y="0"/>
                  <a:pt x="3276364" y="37609"/>
                  <a:pt x="3276364" y="84002"/>
                </a:cubicBezTo>
                <a:lnTo>
                  <a:pt x="3276364" y="1751998"/>
                </a:lnTo>
                <a:lnTo>
                  <a:pt x="3276000" y="1753801"/>
                </a:lnTo>
                <a:lnTo>
                  <a:pt x="3276000" y="1777475"/>
                </a:lnTo>
                <a:cubicBezTo>
                  <a:pt x="3276000" y="1810613"/>
                  <a:pt x="3249137" y="1837476"/>
                  <a:pt x="3215999" y="1837476"/>
                </a:cubicBezTo>
                <a:lnTo>
                  <a:pt x="60001" y="1837476"/>
                </a:lnTo>
                <a:cubicBezTo>
                  <a:pt x="26863" y="1837476"/>
                  <a:pt x="0" y="1810613"/>
                  <a:pt x="0" y="1777475"/>
                </a:cubicBezTo>
                <a:lnTo>
                  <a:pt x="0" y="1537477"/>
                </a:lnTo>
                <a:cubicBezTo>
                  <a:pt x="0" y="1504339"/>
                  <a:pt x="26863" y="1477476"/>
                  <a:pt x="60001" y="1477476"/>
                </a:cubicBezTo>
                <a:lnTo>
                  <a:pt x="2772364" y="1477476"/>
                </a:lnTo>
                <a:lnTo>
                  <a:pt x="2772364" y="84002"/>
                </a:lnTo>
                <a:cubicBezTo>
                  <a:pt x="2772364" y="37609"/>
                  <a:pt x="2809973" y="0"/>
                  <a:pt x="2856366" y="0"/>
                </a:cubicBezTo>
                <a:close/>
              </a:path>
            </a:pathLst>
          </a:cu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9" name="正方形/長方形 528">
            <a:extLst>
              <a:ext uri="{FF2B5EF4-FFF2-40B4-BE49-F238E27FC236}">
                <a16:creationId xmlns:a16="http://schemas.microsoft.com/office/drawing/2014/main" id="{CE9346D5-6B66-4EE5-B618-C1954EDC9EB0}"/>
              </a:ext>
            </a:extLst>
          </p:cNvPr>
          <p:cNvSpPr/>
          <p:nvPr/>
        </p:nvSpPr>
        <p:spPr>
          <a:xfrm>
            <a:off x="3132075" y="2213397"/>
            <a:ext cx="2736000" cy="1440000"/>
          </a:xfrm>
          <a:prstGeom prst="rect">
            <a:avLst/>
          </a:prstGeom>
          <a:solidFill>
            <a:srgbClr val="4F81BD">
              <a:lumMod val="75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 anchorCtr="0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0" name="正方形/長方形 529">
            <a:extLst>
              <a:ext uri="{FF2B5EF4-FFF2-40B4-BE49-F238E27FC236}">
                <a16:creationId xmlns:a16="http://schemas.microsoft.com/office/drawing/2014/main" id="{5ADBD1E5-1BDB-4B8D-844A-7EB7DEFCCD3E}"/>
              </a:ext>
            </a:extLst>
          </p:cNvPr>
          <p:cNvSpPr/>
          <p:nvPr/>
        </p:nvSpPr>
        <p:spPr>
          <a:xfrm>
            <a:off x="3204683" y="2285333"/>
            <a:ext cx="2592000" cy="720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各授業科目における到達目標の達成状況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just" defTabSz="457200" eaLnBrk="1" fontAlgn="auto" latinLnBrk="0" hangingPunct="1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授業科目Ｂ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just" defTabSz="457200" eaLnBrk="1" fontAlgn="auto" latinLnBrk="0" hangingPunct="1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授業科目Ｄ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1" name="四角形: 角を丸くする 530">
            <a:extLst>
              <a:ext uri="{FF2B5EF4-FFF2-40B4-BE49-F238E27FC236}">
                <a16:creationId xmlns:a16="http://schemas.microsoft.com/office/drawing/2014/main" id="{03B0E0A9-CC92-49F5-8C3B-8C9B59D5B33D}"/>
              </a:ext>
            </a:extLst>
          </p:cNvPr>
          <p:cNvSpPr/>
          <p:nvPr/>
        </p:nvSpPr>
        <p:spPr>
          <a:xfrm>
            <a:off x="215751" y="2681448"/>
            <a:ext cx="2304000" cy="79200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資質・能力Ａ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532" name="直線コネクタ 531">
            <a:extLst>
              <a:ext uri="{FF2B5EF4-FFF2-40B4-BE49-F238E27FC236}">
                <a16:creationId xmlns:a16="http://schemas.microsoft.com/office/drawing/2014/main" id="{2836542B-03B2-49EB-A680-782EC767DB5F}"/>
              </a:ext>
            </a:extLst>
          </p:cNvPr>
          <p:cNvCxnSpPr>
            <a:cxnSpLocks/>
          </p:cNvCxnSpPr>
          <p:nvPr/>
        </p:nvCxnSpPr>
        <p:spPr>
          <a:xfrm>
            <a:off x="2520007" y="3077404"/>
            <a:ext cx="396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533" name="直線コネクタ 532">
            <a:extLst>
              <a:ext uri="{FF2B5EF4-FFF2-40B4-BE49-F238E27FC236}">
                <a16:creationId xmlns:a16="http://schemas.microsoft.com/office/drawing/2014/main" id="{160B423A-9B99-4DED-9F5A-B475CE41FF6E}"/>
              </a:ext>
            </a:extLst>
          </p:cNvPr>
          <p:cNvCxnSpPr>
            <a:cxnSpLocks/>
          </p:cNvCxnSpPr>
          <p:nvPr/>
        </p:nvCxnSpPr>
        <p:spPr>
          <a:xfrm>
            <a:off x="2915739" y="3185505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/>
          </a:ln>
          <a:effectLst/>
        </p:spPr>
      </p:cxnSp>
      <p:cxnSp>
        <p:nvCxnSpPr>
          <p:cNvPr id="534" name="直線コネクタ 533">
            <a:extLst>
              <a:ext uri="{FF2B5EF4-FFF2-40B4-BE49-F238E27FC236}">
                <a16:creationId xmlns:a16="http://schemas.microsoft.com/office/drawing/2014/main" id="{16511BA1-A5AC-456B-A58C-6BDDDDFFD2D0}"/>
              </a:ext>
            </a:extLst>
          </p:cNvPr>
          <p:cNvCxnSpPr>
            <a:cxnSpLocks/>
          </p:cNvCxnSpPr>
          <p:nvPr/>
        </p:nvCxnSpPr>
        <p:spPr>
          <a:xfrm flipV="1">
            <a:off x="2918210" y="2681580"/>
            <a:ext cx="0" cy="118800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</a:ln>
          <a:effectLst/>
        </p:spPr>
      </p:cxnSp>
      <p:cxnSp>
        <p:nvCxnSpPr>
          <p:cNvPr id="535" name="直線コネクタ 534">
            <a:extLst>
              <a:ext uri="{FF2B5EF4-FFF2-40B4-BE49-F238E27FC236}">
                <a16:creationId xmlns:a16="http://schemas.microsoft.com/office/drawing/2014/main" id="{C712DB20-F149-4CC1-BF33-90C679A02D94}"/>
              </a:ext>
            </a:extLst>
          </p:cNvPr>
          <p:cNvCxnSpPr>
            <a:cxnSpLocks/>
          </p:cNvCxnSpPr>
          <p:nvPr/>
        </p:nvCxnSpPr>
        <p:spPr>
          <a:xfrm>
            <a:off x="2915707" y="2681448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/>
          </a:ln>
          <a:effectLst/>
        </p:spPr>
      </p:cxnSp>
      <p:cxnSp>
        <p:nvCxnSpPr>
          <p:cNvPr id="536" name="直線コネクタ 535">
            <a:extLst>
              <a:ext uri="{FF2B5EF4-FFF2-40B4-BE49-F238E27FC236}">
                <a16:creationId xmlns:a16="http://schemas.microsoft.com/office/drawing/2014/main" id="{79AA72EB-B040-4AAF-89B8-A884BD86BF2F}"/>
              </a:ext>
            </a:extLst>
          </p:cNvPr>
          <p:cNvCxnSpPr>
            <a:cxnSpLocks/>
          </p:cNvCxnSpPr>
          <p:nvPr/>
        </p:nvCxnSpPr>
        <p:spPr>
          <a:xfrm>
            <a:off x="2520007" y="4517652"/>
            <a:ext cx="396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537" name="直線コネクタ 536">
            <a:extLst>
              <a:ext uri="{FF2B5EF4-FFF2-40B4-BE49-F238E27FC236}">
                <a16:creationId xmlns:a16="http://schemas.microsoft.com/office/drawing/2014/main" id="{2E16F131-3A02-42C1-8C92-9ECE162180F0}"/>
              </a:ext>
            </a:extLst>
          </p:cNvPr>
          <p:cNvCxnSpPr>
            <a:cxnSpLocks/>
          </p:cNvCxnSpPr>
          <p:nvPr/>
        </p:nvCxnSpPr>
        <p:spPr>
          <a:xfrm flipV="1">
            <a:off x="2918210" y="4337721"/>
            <a:ext cx="0" cy="118800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</a:ln>
          <a:effectLst/>
        </p:spPr>
      </p:cxnSp>
      <p:sp>
        <p:nvSpPr>
          <p:cNvPr id="538" name="正方形/長方形 537">
            <a:extLst>
              <a:ext uri="{FF2B5EF4-FFF2-40B4-BE49-F238E27FC236}">
                <a16:creationId xmlns:a16="http://schemas.microsoft.com/office/drawing/2014/main" id="{92C9B43E-3A89-4ED3-8789-1204C6B91BF9}"/>
              </a:ext>
            </a:extLst>
          </p:cNvPr>
          <p:cNvSpPr/>
          <p:nvPr/>
        </p:nvSpPr>
        <p:spPr>
          <a:xfrm>
            <a:off x="2772035" y="1133966"/>
            <a:ext cx="3672000" cy="7164000"/>
          </a:xfrm>
          <a:prstGeom prst="rect">
            <a:avLst/>
          </a:prstGeom>
          <a:noFill/>
          <a:ln w="19050" cap="flat" cmpd="sng" algn="ctr">
            <a:solidFill>
              <a:srgbClr val="4F81BD"/>
            </a:solidFill>
            <a:prstDash val="dash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9" name="正方形/長方形 538">
            <a:extLst>
              <a:ext uri="{FF2B5EF4-FFF2-40B4-BE49-F238E27FC236}">
                <a16:creationId xmlns:a16="http://schemas.microsoft.com/office/drawing/2014/main" id="{9BD7AD8F-4406-4FAC-A571-C0FEFD68A530}"/>
              </a:ext>
            </a:extLst>
          </p:cNvPr>
          <p:cNvSpPr/>
          <p:nvPr/>
        </p:nvSpPr>
        <p:spPr>
          <a:xfrm>
            <a:off x="2916051" y="1205285"/>
            <a:ext cx="3384000" cy="216000"/>
          </a:xfrm>
          <a:prstGeom prst="rect">
            <a:avLst/>
          </a:prstGeom>
          <a:solidFill>
            <a:srgbClr val="4F81BD">
              <a:lumMod val="50000"/>
            </a:srgbClr>
          </a:solidFill>
          <a:ln w="12700" cap="flat" cmpd="sng" algn="ctr">
            <a:solidFill>
              <a:srgbClr val="4F81BD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個々の資質・能力のエビデンスとなる情報</a:t>
            </a:r>
          </a:p>
        </p:txBody>
      </p:sp>
      <p:sp>
        <p:nvSpPr>
          <p:cNvPr id="540" name="正方形/長方形 539">
            <a:extLst>
              <a:ext uri="{FF2B5EF4-FFF2-40B4-BE49-F238E27FC236}">
                <a16:creationId xmlns:a16="http://schemas.microsoft.com/office/drawing/2014/main" id="{E6D96898-1F94-453B-B879-6C50C26D4104}"/>
              </a:ext>
            </a:extLst>
          </p:cNvPr>
          <p:cNvSpPr/>
          <p:nvPr/>
        </p:nvSpPr>
        <p:spPr>
          <a:xfrm>
            <a:off x="35731" y="1133277"/>
            <a:ext cx="2664000" cy="7164000"/>
          </a:xfrm>
          <a:prstGeom prst="rect">
            <a:avLst/>
          </a:prstGeom>
          <a:noFill/>
          <a:ln w="19050" cap="flat" cmpd="sng" algn="ctr">
            <a:solidFill>
              <a:srgbClr val="9BBB59">
                <a:lumMod val="50000"/>
              </a:srgbClr>
            </a:solidFill>
            <a:prstDash val="dash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41" name="正方形/長方形 540">
            <a:extLst>
              <a:ext uri="{FF2B5EF4-FFF2-40B4-BE49-F238E27FC236}">
                <a16:creationId xmlns:a16="http://schemas.microsoft.com/office/drawing/2014/main" id="{08927A41-0E6B-480D-9201-ADDFCA296282}"/>
              </a:ext>
            </a:extLst>
          </p:cNvPr>
          <p:cNvSpPr/>
          <p:nvPr/>
        </p:nvSpPr>
        <p:spPr>
          <a:xfrm>
            <a:off x="108019" y="1205353"/>
            <a:ext cx="2520000" cy="359873"/>
          </a:xfrm>
          <a:prstGeom prst="rect">
            <a:avLst/>
          </a:prstGeom>
          <a:solidFill>
            <a:srgbClr val="9BBB59">
              <a:lumMod val="50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「卒業認定・学位授与の方針」に</a:t>
            </a:r>
            <a:endParaRPr kumimoji="0" lang="en-US" altLang="ja-JP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定められた学修目標</a:t>
            </a:r>
          </a:p>
        </p:txBody>
      </p:sp>
      <p:sp>
        <p:nvSpPr>
          <p:cNvPr id="542" name="正方形/長方形 541">
            <a:extLst>
              <a:ext uri="{FF2B5EF4-FFF2-40B4-BE49-F238E27FC236}">
                <a16:creationId xmlns:a16="http://schemas.microsoft.com/office/drawing/2014/main" id="{D581075D-B3C4-4684-A258-16E2C44601F5}"/>
              </a:ext>
            </a:extLst>
          </p:cNvPr>
          <p:cNvSpPr/>
          <p:nvPr/>
        </p:nvSpPr>
        <p:spPr>
          <a:xfrm>
            <a:off x="3204683" y="3077493"/>
            <a:ext cx="25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卒業論文・卒業研究の水準</a:t>
            </a:r>
          </a:p>
        </p:txBody>
      </p:sp>
      <p:sp>
        <p:nvSpPr>
          <p:cNvPr id="543" name="正方形/長方形 542">
            <a:extLst>
              <a:ext uri="{FF2B5EF4-FFF2-40B4-BE49-F238E27FC236}">
                <a16:creationId xmlns:a16="http://schemas.microsoft.com/office/drawing/2014/main" id="{A72EE1C0-D76E-4C7B-A65A-842A6A8829BE}"/>
              </a:ext>
            </a:extLst>
          </p:cNvPr>
          <p:cNvSpPr/>
          <p:nvPr/>
        </p:nvSpPr>
        <p:spPr>
          <a:xfrm>
            <a:off x="2916052" y="1493317"/>
            <a:ext cx="504056" cy="216000"/>
          </a:xfrm>
          <a:prstGeom prst="rect">
            <a:avLst/>
          </a:prstGeom>
          <a:solidFill>
            <a:srgbClr val="4F81BD">
              <a:lumMod val="75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 anchorCtr="0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44" name="正方形/長方形 543">
            <a:extLst>
              <a:ext uri="{FF2B5EF4-FFF2-40B4-BE49-F238E27FC236}">
                <a16:creationId xmlns:a16="http://schemas.microsoft.com/office/drawing/2014/main" id="{7F7C494D-A138-402E-8859-DBBAC87765C4}"/>
              </a:ext>
            </a:extLst>
          </p:cNvPr>
          <p:cNvSpPr/>
          <p:nvPr/>
        </p:nvSpPr>
        <p:spPr>
          <a:xfrm>
            <a:off x="3420107" y="1493317"/>
            <a:ext cx="2880000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72000" tIns="36000" rIns="72000" bIns="36000" rtlCol="0" anchor="t" anchorCtr="0">
            <a:noAutofit/>
          </a:bodyPr>
          <a:lstStyle/>
          <a:p>
            <a:pPr marL="133350" marR="0" lvl="0" indent="-13335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→資質・能力の修得状況を直接的に評価できる情報</a:t>
            </a:r>
          </a:p>
        </p:txBody>
      </p:sp>
      <p:sp>
        <p:nvSpPr>
          <p:cNvPr id="545" name="四角形: 角を丸くする 544">
            <a:extLst>
              <a:ext uri="{FF2B5EF4-FFF2-40B4-BE49-F238E27FC236}">
                <a16:creationId xmlns:a16="http://schemas.microsoft.com/office/drawing/2014/main" id="{D674FB87-2D39-45BF-904E-375B70EB2F6A}"/>
              </a:ext>
            </a:extLst>
          </p:cNvPr>
          <p:cNvSpPr/>
          <p:nvPr/>
        </p:nvSpPr>
        <p:spPr>
          <a:xfrm>
            <a:off x="2916051" y="1817353"/>
            <a:ext cx="504000" cy="216000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46" name="正方形/長方形 545">
            <a:extLst>
              <a:ext uri="{FF2B5EF4-FFF2-40B4-BE49-F238E27FC236}">
                <a16:creationId xmlns:a16="http://schemas.microsoft.com/office/drawing/2014/main" id="{05F4214F-167F-416D-BED3-52F2475670BF}"/>
              </a:ext>
            </a:extLst>
          </p:cNvPr>
          <p:cNvSpPr/>
          <p:nvPr/>
        </p:nvSpPr>
        <p:spPr>
          <a:xfrm>
            <a:off x="3420107" y="1817353"/>
            <a:ext cx="2880000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72000" tIns="36000" rIns="72000" bIns="36000" rtlCol="0" anchor="t" anchorCtr="0">
            <a:noAutofit/>
          </a:bodyPr>
          <a:lstStyle/>
          <a:p>
            <a:pPr marL="133350" marR="0" lvl="0" indent="-13335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→資質・能力のエビデンスとして用いることができる情報</a:t>
            </a:r>
          </a:p>
        </p:txBody>
      </p:sp>
      <p:sp>
        <p:nvSpPr>
          <p:cNvPr id="547" name="四角形: 角を丸くする 546">
            <a:extLst>
              <a:ext uri="{FF2B5EF4-FFF2-40B4-BE49-F238E27FC236}">
                <a16:creationId xmlns:a16="http://schemas.microsoft.com/office/drawing/2014/main" id="{EFF11E5C-5F4E-4AA1-B2A2-F61FF4911379}"/>
              </a:ext>
            </a:extLst>
          </p:cNvPr>
          <p:cNvSpPr/>
          <p:nvPr/>
        </p:nvSpPr>
        <p:spPr>
          <a:xfrm>
            <a:off x="3204683" y="3761569"/>
            <a:ext cx="2592000" cy="21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アセスメントテストの結果</a:t>
            </a:r>
          </a:p>
        </p:txBody>
      </p:sp>
      <p:cxnSp>
        <p:nvCxnSpPr>
          <p:cNvPr id="548" name="直線コネクタ 547">
            <a:extLst>
              <a:ext uri="{FF2B5EF4-FFF2-40B4-BE49-F238E27FC236}">
                <a16:creationId xmlns:a16="http://schemas.microsoft.com/office/drawing/2014/main" id="{3510ED7E-A864-42A2-9160-3B7246FDCD12}"/>
              </a:ext>
            </a:extLst>
          </p:cNvPr>
          <p:cNvCxnSpPr>
            <a:cxnSpLocks/>
          </p:cNvCxnSpPr>
          <p:nvPr/>
        </p:nvCxnSpPr>
        <p:spPr>
          <a:xfrm>
            <a:off x="2915739" y="3869581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sp>
        <p:nvSpPr>
          <p:cNvPr id="549" name="正方形/長方形 548">
            <a:extLst>
              <a:ext uri="{FF2B5EF4-FFF2-40B4-BE49-F238E27FC236}">
                <a16:creationId xmlns:a16="http://schemas.microsoft.com/office/drawing/2014/main" id="{6D78D309-9BD5-40F8-B324-F5507A55CC09}"/>
              </a:ext>
            </a:extLst>
          </p:cNvPr>
          <p:cNvSpPr/>
          <p:nvPr/>
        </p:nvSpPr>
        <p:spPr>
          <a:xfrm>
            <a:off x="3132691" y="4157773"/>
            <a:ext cx="2736000" cy="648000"/>
          </a:xfrm>
          <a:prstGeom prst="rect">
            <a:avLst/>
          </a:prstGeom>
          <a:solidFill>
            <a:srgbClr val="4F81BD">
              <a:lumMod val="75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 anchorCtr="0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50" name="正方形/長方形 549">
            <a:extLst>
              <a:ext uri="{FF2B5EF4-FFF2-40B4-BE49-F238E27FC236}">
                <a16:creationId xmlns:a16="http://schemas.microsoft.com/office/drawing/2014/main" id="{780A22C0-6BDB-440D-9313-6E67C53A15D3}"/>
              </a:ext>
            </a:extLst>
          </p:cNvPr>
          <p:cNvSpPr/>
          <p:nvPr/>
        </p:nvSpPr>
        <p:spPr>
          <a:xfrm>
            <a:off x="3204683" y="4517765"/>
            <a:ext cx="25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語学力検定等の学外試験のスコア</a:t>
            </a:r>
          </a:p>
        </p:txBody>
      </p:sp>
      <p:cxnSp>
        <p:nvCxnSpPr>
          <p:cNvPr id="551" name="直線コネクタ 550">
            <a:extLst>
              <a:ext uri="{FF2B5EF4-FFF2-40B4-BE49-F238E27FC236}">
                <a16:creationId xmlns:a16="http://schemas.microsoft.com/office/drawing/2014/main" id="{4595B147-4D24-40C5-9934-A05404289477}"/>
              </a:ext>
            </a:extLst>
          </p:cNvPr>
          <p:cNvCxnSpPr>
            <a:cxnSpLocks/>
          </p:cNvCxnSpPr>
          <p:nvPr/>
        </p:nvCxnSpPr>
        <p:spPr>
          <a:xfrm>
            <a:off x="2909185" y="4625657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/>
          </a:ln>
          <a:effectLst/>
        </p:spPr>
      </p:cxnSp>
      <p:sp>
        <p:nvSpPr>
          <p:cNvPr id="552" name="四角形: 角を丸くする 551">
            <a:extLst>
              <a:ext uri="{FF2B5EF4-FFF2-40B4-BE49-F238E27FC236}">
                <a16:creationId xmlns:a16="http://schemas.microsoft.com/office/drawing/2014/main" id="{00961A56-B3A5-4C95-BB7D-5314AF5FB8A0}"/>
              </a:ext>
            </a:extLst>
          </p:cNvPr>
          <p:cNvSpPr/>
          <p:nvPr/>
        </p:nvSpPr>
        <p:spPr>
          <a:xfrm>
            <a:off x="3204683" y="5417566"/>
            <a:ext cx="2592000" cy="21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語学力検定等の学外試験のスコア</a:t>
            </a:r>
          </a:p>
        </p:txBody>
      </p:sp>
      <p:cxnSp>
        <p:nvCxnSpPr>
          <p:cNvPr id="553" name="直線コネクタ 552">
            <a:extLst>
              <a:ext uri="{FF2B5EF4-FFF2-40B4-BE49-F238E27FC236}">
                <a16:creationId xmlns:a16="http://schemas.microsoft.com/office/drawing/2014/main" id="{8461F0B3-AAEA-420E-B87A-712142EDCCDB}"/>
              </a:ext>
            </a:extLst>
          </p:cNvPr>
          <p:cNvCxnSpPr>
            <a:cxnSpLocks/>
          </p:cNvCxnSpPr>
          <p:nvPr/>
        </p:nvCxnSpPr>
        <p:spPr>
          <a:xfrm>
            <a:off x="2909185" y="5525554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sp>
        <p:nvSpPr>
          <p:cNvPr id="554" name="正方形/長方形 553">
            <a:extLst>
              <a:ext uri="{FF2B5EF4-FFF2-40B4-BE49-F238E27FC236}">
                <a16:creationId xmlns:a16="http://schemas.microsoft.com/office/drawing/2014/main" id="{1F4A8DE8-7099-4FD5-96CF-F912AC6752B9}"/>
              </a:ext>
            </a:extLst>
          </p:cNvPr>
          <p:cNvSpPr/>
          <p:nvPr/>
        </p:nvSpPr>
        <p:spPr>
          <a:xfrm>
            <a:off x="3204683" y="3365549"/>
            <a:ext cx="25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資格取得や受賞、表彰歴等の状況</a:t>
            </a:r>
          </a:p>
        </p:txBody>
      </p:sp>
      <p:cxnSp>
        <p:nvCxnSpPr>
          <p:cNvPr id="555" name="直線コネクタ 554">
            <a:extLst>
              <a:ext uri="{FF2B5EF4-FFF2-40B4-BE49-F238E27FC236}">
                <a16:creationId xmlns:a16="http://schemas.microsoft.com/office/drawing/2014/main" id="{A7730DB2-D062-4DB5-AB51-4F2B69ECEB8B}"/>
              </a:ext>
            </a:extLst>
          </p:cNvPr>
          <p:cNvCxnSpPr>
            <a:cxnSpLocks/>
          </p:cNvCxnSpPr>
          <p:nvPr/>
        </p:nvCxnSpPr>
        <p:spPr>
          <a:xfrm>
            <a:off x="2915707" y="3473537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/>
          </a:ln>
          <a:effectLst/>
        </p:spPr>
      </p:cxnSp>
      <p:sp>
        <p:nvSpPr>
          <p:cNvPr id="556" name="正方形/長方形 555">
            <a:extLst>
              <a:ext uri="{FF2B5EF4-FFF2-40B4-BE49-F238E27FC236}">
                <a16:creationId xmlns:a16="http://schemas.microsoft.com/office/drawing/2014/main" id="{1654BA24-D1EB-44D3-89D9-B21F5284CC42}"/>
              </a:ext>
            </a:extLst>
          </p:cNvPr>
          <p:cNvSpPr/>
          <p:nvPr/>
        </p:nvSpPr>
        <p:spPr>
          <a:xfrm>
            <a:off x="3204683" y="4229733"/>
            <a:ext cx="25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卒業論文・卒業研究の水準</a:t>
            </a:r>
          </a:p>
        </p:txBody>
      </p:sp>
      <p:cxnSp>
        <p:nvCxnSpPr>
          <p:cNvPr id="557" name="直線コネクタ 556">
            <a:extLst>
              <a:ext uri="{FF2B5EF4-FFF2-40B4-BE49-F238E27FC236}">
                <a16:creationId xmlns:a16="http://schemas.microsoft.com/office/drawing/2014/main" id="{DAADDD80-F11B-4B90-BCF3-3AF040CAC417}"/>
              </a:ext>
            </a:extLst>
          </p:cNvPr>
          <p:cNvCxnSpPr>
            <a:cxnSpLocks/>
          </p:cNvCxnSpPr>
          <p:nvPr/>
        </p:nvCxnSpPr>
        <p:spPr>
          <a:xfrm>
            <a:off x="2915707" y="4337721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/>
          </a:ln>
          <a:effectLst/>
        </p:spPr>
      </p:cxnSp>
      <p:grpSp>
        <p:nvGrpSpPr>
          <p:cNvPr id="558" name="グループ化 557">
            <a:extLst>
              <a:ext uri="{FF2B5EF4-FFF2-40B4-BE49-F238E27FC236}">
                <a16:creationId xmlns:a16="http://schemas.microsoft.com/office/drawing/2014/main" id="{7878AD5B-E245-4E07-ABDA-EB1FD154BE67}"/>
              </a:ext>
            </a:extLst>
          </p:cNvPr>
          <p:cNvGrpSpPr/>
          <p:nvPr/>
        </p:nvGrpSpPr>
        <p:grpSpPr>
          <a:xfrm>
            <a:off x="3384103" y="2501429"/>
            <a:ext cx="72000" cy="360040"/>
            <a:chOff x="4356211" y="2015877"/>
            <a:chExt cx="72000" cy="360040"/>
          </a:xfrm>
        </p:grpSpPr>
        <p:cxnSp>
          <p:nvCxnSpPr>
            <p:cNvPr id="559" name="直線コネクタ 558">
              <a:extLst>
                <a:ext uri="{FF2B5EF4-FFF2-40B4-BE49-F238E27FC236}">
                  <a16:creationId xmlns:a16="http://schemas.microsoft.com/office/drawing/2014/main" id="{D458019A-5341-4A2E-B706-D8AFB1E931F2}"/>
                </a:ext>
              </a:extLst>
            </p:cNvPr>
            <p:cNvCxnSpPr/>
            <p:nvPr/>
          </p:nvCxnSpPr>
          <p:spPr>
            <a:xfrm>
              <a:off x="4356211" y="2015877"/>
              <a:ext cx="0" cy="36000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60" name="直線コネクタ 559">
              <a:extLst>
                <a:ext uri="{FF2B5EF4-FFF2-40B4-BE49-F238E27FC236}">
                  <a16:creationId xmlns:a16="http://schemas.microsoft.com/office/drawing/2014/main" id="{B76D62BC-0E50-4BEC-9C2D-25EE7A2570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56211" y="2123889"/>
              <a:ext cx="72000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61" name="直線コネクタ 560">
              <a:extLst>
                <a:ext uri="{FF2B5EF4-FFF2-40B4-BE49-F238E27FC236}">
                  <a16:creationId xmlns:a16="http://schemas.microsoft.com/office/drawing/2014/main" id="{62108ABF-AE1F-4A95-BB6E-20FE7E85A9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56211" y="2375917"/>
              <a:ext cx="72000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562" name="四角形: 角を丸くする 561">
            <a:extLst>
              <a:ext uri="{FF2B5EF4-FFF2-40B4-BE49-F238E27FC236}">
                <a16:creationId xmlns:a16="http://schemas.microsoft.com/office/drawing/2014/main" id="{9330BF78-BB66-40AD-9B6D-AA32E0063CE7}"/>
              </a:ext>
            </a:extLst>
          </p:cNvPr>
          <p:cNvSpPr/>
          <p:nvPr/>
        </p:nvSpPr>
        <p:spPr>
          <a:xfrm>
            <a:off x="5976431" y="2285405"/>
            <a:ext cx="360000" cy="1692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vert="eaVert"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学生の成長実感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・満足度</a:t>
            </a:r>
          </a:p>
        </p:txBody>
      </p:sp>
      <p:cxnSp>
        <p:nvCxnSpPr>
          <p:cNvPr id="563" name="直線コネクタ 562">
            <a:extLst>
              <a:ext uri="{FF2B5EF4-FFF2-40B4-BE49-F238E27FC236}">
                <a16:creationId xmlns:a16="http://schemas.microsoft.com/office/drawing/2014/main" id="{EAEBDBEB-210E-4763-A4D6-8A3B4B187791}"/>
              </a:ext>
            </a:extLst>
          </p:cNvPr>
          <p:cNvCxnSpPr>
            <a:cxnSpLocks/>
          </p:cNvCxnSpPr>
          <p:nvPr/>
        </p:nvCxnSpPr>
        <p:spPr>
          <a:xfrm>
            <a:off x="2909505" y="5129510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sp>
        <p:nvSpPr>
          <p:cNvPr id="564" name="四角形: 角を丸くする 563">
            <a:extLst>
              <a:ext uri="{FF2B5EF4-FFF2-40B4-BE49-F238E27FC236}">
                <a16:creationId xmlns:a16="http://schemas.microsoft.com/office/drawing/2014/main" id="{20AADEA5-A7EE-409D-ADAF-5882E72AAA2F}"/>
              </a:ext>
            </a:extLst>
          </p:cNvPr>
          <p:cNvSpPr/>
          <p:nvPr/>
        </p:nvSpPr>
        <p:spPr>
          <a:xfrm>
            <a:off x="3204339" y="4913697"/>
            <a:ext cx="2592000" cy="432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各授業科目における到達目標の達成状況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授業科目Ａ</a:t>
            </a:r>
            <a:endParaRPr kumimoji="0" lang="en-US" altLang="ja-JP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65" name="四角形: 角を丸くする 564">
            <a:extLst>
              <a:ext uri="{FF2B5EF4-FFF2-40B4-BE49-F238E27FC236}">
                <a16:creationId xmlns:a16="http://schemas.microsoft.com/office/drawing/2014/main" id="{203DD178-B326-429E-B905-F861D576BDE0}"/>
              </a:ext>
            </a:extLst>
          </p:cNvPr>
          <p:cNvSpPr/>
          <p:nvPr/>
        </p:nvSpPr>
        <p:spPr>
          <a:xfrm>
            <a:off x="5976431" y="4229789"/>
            <a:ext cx="360000" cy="1404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vert="eaVert"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学生の成長実感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・満足度</a:t>
            </a:r>
          </a:p>
        </p:txBody>
      </p:sp>
      <p:cxnSp>
        <p:nvCxnSpPr>
          <p:cNvPr id="566" name="直線コネクタ 565">
            <a:extLst>
              <a:ext uri="{FF2B5EF4-FFF2-40B4-BE49-F238E27FC236}">
                <a16:creationId xmlns:a16="http://schemas.microsoft.com/office/drawing/2014/main" id="{D881DE94-5522-4DFC-ADC3-EBE5E7CDB880}"/>
              </a:ext>
            </a:extLst>
          </p:cNvPr>
          <p:cNvCxnSpPr>
            <a:cxnSpLocks/>
          </p:cNvCxnSpPr>
          <p:nvPr/>
        </p:nvCxnSpPr>
        <p:spPr>
          <a:xfrm>
            <a:off x="2520007" y="5993816"/>
            <a:ext cx="396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567" name="直線コネクタ 566">
            <a:extLst>
              <a:ext uri="{FF2B5EF4-FFF2-40B4-BE49-F238E27FC236}">
                <a16:creationId xmlns:a16="http://schemas.microsoft.com/office/drawing/2014/main" id="{76F0CF74-E973-4BF3-AA79-2CFAB6CA5772}"/>
              </a:ext>
            </a:extLst>
          </p:cNvPr>
          <p:cNvCxnSpPr>
            <a:cxnSpLocks/>
          </p:cNvCxnSpPr>
          <p:nvPr/>
        </p:nvCxnSpPr>
        <p:spPr>
          <a:xfrm flipV="1">
            <a:off x="2918210" y="5993873"/>
            <a:ext cx="0" cy="28800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</a:ln>
          <a:effectLst/>
        </p:spPr>
      </p:cxnSp>
      <p:sp>
        <p:nvSpPr>
          <p:cNvPr id="568" name="四角形: 角を丸くする 567">
            <a:extLst>
              <a:ext uri="{FF2B5EF4-FFF2-40B4-BE49-F238E27FC236}">
                <a16:creationId xmlns:a16="http://schemas.microsoft.com/office/drawing/2014/main" id="{F765F586-1EF6-43C5-AD9C-54E130684C33}"/>
              </a:ext>
            </a:extLst>
          </p:cNvPr>
          <p:cNvSpPr/>
          <p:nvPr/>
        </p:nvSpPr>
        <p:spPr>
          <a:xfrm>
            <a:off x="3132075" y="5813869"/>
            <a:ext cx="3276000" cy="648000"/>
          </a:xfrm>
          <a:prstGeom prst="round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69" name="四角形: 角を丸くする 568">
            <a:extLst>
              <a:ext uri="{FF2B5EF4-FFF2-40B4-BE49-F238E27FC236}">
                <a16:creationId xmlns:a16="http://schemas.microsoft.com/office/drawing/2014/main" id="{C9286731-3219-4AD3-82CE-814E2D10BF99}"/>
              </a:ext>
            </a:extLst>
          </p:cNvPr>
          <p:cNvSpPr/>
          <p:nvPr/>
        </p:nvSpPr>
        <p:spPr>
          <a:xfrm>
            <a:off x="3204683" y="5885725"/>
            <a:ext cx="2592000" cy="21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卒業論文・卒業研究の水準</a:t>
            </a:r>
          </a:p>
        </p:txBody>
      </p:sp>
      <p:cxnSp>
        <p:nvCxnSpPr>
          <p:cNvPr id="570" name="直線コネクタ 569">
            <a:extLst>
              <a:ext uri="{FF2B5EF4-FFF2-40B4-BE49-F238E27FC236}">
                <a16:creationId xmlns:a16="http://schemas.microsoft.com/office/drawing/2014/main" id="{C9697FE3-680A-40C1-B63C-D29EF5062926}"/>
              </a:ext>
            </a:extLst>
          </p:cNvPr>
          <p:cNvCxnSpPr>
            <a:cxnSpLocks/>
          </p:cNvCxnSpPr>
          <p:nvPr/>
        </p:nvCxnSpPr>
        <p:spPr>
          <a:xfrm>
            <a:off x="2915707" y="5993809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sp>
        <p:nvSpPr>
          <p:cNvPr id="571" name="四角形: 角を丸くする 570">
            <a:extLst>
              <a:ext uri="{FF2B5EF4-FFF2-40B4-BE49-F238E27FC236}">
                <a16:creationId xmlns:a16="http://schemas.microsoft.com/office/drawing/2014/main" id="{E5632B90-6C3B-4F70-A130-CBE230E4A9FB}"/>
              </a:ext>
            </a:extLst>
          </p:cNvPr>
          <p:cNvSpPr/>
          <p:nvPr/>
        </p:nvSpPr>
        <p:spPr>
          <a:xfrm>
            <a:off x="3204683" y="6173853"/>
            <a:ext cx="2592000" cy="21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資格取得や受賞、表彰歴等の状況</a:t>
            </a:r>
          </a:p>
        </p:txBody>
      </p:sp>
      <p:cxnSp>
        <p:nvCxnSpPr>
          <p:cNvPr id="572" name="直線コネクタ 571">
            <a:extLst>
              <a:ext uri="{FF2B5EF4-FFF2-40B4-BE49-F238E27FC236}">
                <a16:creationId xmlns:a16="http://schemas.microsoft.com/office/drawing/2014/main" id="{A6909A86-EB08-4835-947C-7C6091454937}"/>
              </a:ext>
            </a:extLst>
          </p:cNvPr>
          <p:cNvCxnSpPr>
            <a:cxnSpLocks/>
          </p:cNvCxnSpPr>
          <p:nvPr/>
        </p:nvCxnSpPr>
        <p:spPr>
          <a:xfrm>
            <a:off x="2909185" y="6281841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sp>
        <p:nvSpPr>
          <p:cNvPr id="573" name="四角形: 角を丸くする 572">
            <a:extLst>
              <a:ext uri="{FF2B5EF4-FFF2-40B4-BE49-F238E27FC236}">
                <a16:creationId xmlns:a16="http://schemas.microsoft.com/office/drawing/2014/main" id="{41E0FCC9-E8C6-4F63-A368-EEED50BB1B9A}"/>
              </a:ext>
            </a:extLst>
          </p:cNvPr>
          <p:cNvSpPr/>
          <p:nvPr/>
        </p:nvSpPr>
        <p:spPr>
          <a:xfrm>
            <a:off x="5976391" y="5885853"/>
            <a:ext cx="360000" cy="504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vert="eaVert"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学生の</a:t>
            </a:r>
            <a:endParaRPr kumimoji="0" lang="en-US" altLang="ja-JP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成長実感</a:t>
            </a:r>
            <a:endParaRPr kumimoji="0" lang="en-US" altLang="ja-JP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・満足度</a:t>
            </a:r>
          </a:p>
        </p:txBody>
      </p: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67402B8F-087C-44CC-9153-ABE4F586ED04}"/>
              </a:ext>
            </a:extLst>
          </p:cNvPr>
          <p:cNvGrpSpPr/>
          <p:nvPr/>
        </p:nvGrpSpPr>
        <p:grpSpPr>
          <a:xfrm>
            <a:off x="4032175" y="5165837"/>
            <a:ext cx="144000" cy="72008"/>
            <a:chOff x="4356211" y="2159893"/>
            <a:chExt cx="144000" cy="72008"/>
          </a:xfrm>
        </p:grpSpPr>
        <p:cxnSp>
          <p:nvCxnSpPr>
            <p:cNvPr id="575" name="直線コネクタ 574">
              <a:extLst>
                <a:ext uri="{FF2B5EF4-FFF2-40B4-BE49-F238E27FC236}">
                  <a16:creationId xmlns:a16="http://schemas.microsoft.com/office/drawing/2014/main" id="{1E1D992E-DD75-47C0-8576-FA2C4C6D789E}"/>
                </a:ext>
              </a:extLst>
            </p:cNvPr>
            <p:cNvCxnSpPr/>
            <p:nvPr/>
          </p:nvCxnSpPr>
          <p:spPr>
            <a:xfrm>
              <a:off x="4356211" y="2159893"/>
              <a:ext cx="0" cy="7200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76" name="直線コネクタ 575">
              <a:extLst>
                <a:ext uri="{FF2B5EF4-FFF2-40B4-BE49-F238E27FC236}">
                  <a16:creationId xmlns:a16="http://schemas.microsoft.com/office/drawing/2014/main" id="{F5A8BBD9-7845-454F-86CC-699AC94CBA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56211" y="2231901"/>
              <a:ext cx="144000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cxnSp>
        <p:nvCxnSpPr>
          <p:cNvPr id="577" name="直線コネクタ 576">
            <a:extLst>
              <a:ext uri="{FF2B5EF4-FFF2-40B4-BE49-F238E27FC236}">
                <a16:creationId xmlns:a16="http://schemas.microsoft.com/office/drawing/2014/main" id="{AC7C01E2-CC31-4FCD-B825-DD75BA367A35}"/>
              </a:ext>
            </a:extLst>
          </p:cNvPr>
          <p:cNvCxnSpPr>
            <a:cxnSpLocks/>
          </p:cNvCxnSpPr>
          <p:nvPr/>
        </p:nvCxnSpPr>
        <p:spPr>
          <a:xfrm>
            <a:off x="2520331" y="7433976"/>
            <a:ext cx="396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578" name="直線コネクタ 577">
            <a:extLst>
              <a:ext uri="{FF2B5EF4-FFF2-40B4-BE49-F238E27FC236}">
                <a16:creationId xmlns:a16="http://schemas.microsoft.com/office/drawing/2014/main" id="{ADB08B89-FE73-48D9-AFBD-3A692C958D4D}"/>
              </a:ext>
            </a:extLst>
          </p:cNvPr>
          <p:cNvCxnSpPr>
            <a:cxnSpLocks/>
          </p:cNvCxnSpPr>
          <p:nvPr/>
        </p:nvCxnSpPr>
        <p:spPr>
          <a:xfrm flipV="1">
            <a:off x="2918534" y="6713889"/>
            <a:ext cx="0" cy="126000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</a:ln>
          <a:effectLst/>
        </p:spPr>
      </p:cxnSp>
      <p:sp>
        <p:nvSpPr>
          <p:cNvPr id="579" name="正方形/長方形 578">
            <a:extLst>
              <a:ext uri="{FF2B5EF4-FFF2-40B4-BE49-F238E27FC236}">
                <a16:creationId xmlns:a16="http://schemas.microsoft.com/office/drawing/2014/main" id="{919798F3-F98C-4A6F-9CA7-5908FA3A9ADE}"/>
              </a:ext>
            </a:extLst>
          </p:cNvPr>
          <p:cNvSpPr/>
          <p:nvPr/>
        </p:nvSpPr>
        <p:spPr>
          <a:xfrm>
            <a:off x="3133015" y="6533877"/>
            <a:ext cx="2736000" cy="360000"/>
          </a:xfrm>
          <a:prstGeom prst="rect">
            <a:avLst/>
          </a:prstGeom>
          <a:solidFill>
            <a:srgbClr val="4F81BD">
              <a:lumMod val="75000"/>
            </a:srgb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t" anchorCtr="0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580" name="直線コネクタ 579">
            <a:extLst>
              <a:ext uri="{FF2B5EF4-FFF2-40B4-BE49-F238E27FC236}">
                <a16:creationId xmlns:a16="http://schemas.microsoft.com/office/drawing/2014/main" id="{9B744BC9-769A-4681-A79E-0842948A63DE}"/>
              </a:ext>
            </a:extLst>
          </p:cNvPr>
          <p:cNvCxnSpPr>
            <a:cxnSpLocks/>
          </p:cNvCxnSpPr>
          <p:nvPr/>
        </p:nvCxnSpPr>
        <p:spPr>
          <a:xfrm>
            <a:off x="2916031" y="7253957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cxnSp>
        <p:nvCxnSpPr>
          <p:cNvPr id="581" name="直線コネクタ 580">
            <a:extLst>
              <a:ext uri="{FF2B5EF4-FFF2-40B4-BE49-F238E27FC236}">
                <a16:creationId xmlns:a16="http://schemas.microsoft.com/office/drawing/2014/main" id="{0B17624F-1435-4A5C-8A18-D9E5F51F31A6}"/>
              </a:ext>
            </a:extLst>
          </p:cNvPr>
          <p:cNvCxnSpPr>
            <a:cxnSpLocks/>
          </p:cNvCxnSpPr>
          <p:nvPr/>
        </p:nvCxnSpPr>
        <p:spPr>
          <a:xfrm>
            <a:off x="2916031" y="6713889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olid"/>
            <a:miter lim="800000"/>
            <a:headEnd type="triangle"/>
          </a:ln>
          <a:effectLst/>
        </p:spPr>
      </p:cxnSp>
      <p:sp>
        <p:nvSpPr>
          <p:cNvPr id="582" name="四角形: 角を丸くする 581">
            <a:extLst>
              <a:ext uri="{FF2B5EF4-FFF2-40B4-BE49-F238E27FC236}">
                <a16:creationId xmlns:a16="http://schemas.microsoft.com/office/drawing/2014/main" id="{6E4D3257-7FDC-4FC1-A9D5-FD93C30DAE16}"/>
              </a:ext>
            </a:extLst>
          </p:cNvPr>
          <p:cNvSpPr/>
          <p:nvPr/>
        </p:nvSpPr>
        <p:spPr>
          <a:xfrm>
            <a:off x="3205007" y="7577737"/>
            <a:ext cx="2592000" cy="21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卒業論文・卒業研究の水準</a:t>
            </a:r>
          </a:p>
        </p:txBody>
      </p:sp>
      <p:cxnSp>
        <p:nvCxnSpPr>
          <p:cNvPr id="583" name="直線コネクタ 582">
            <a:extLst>
              <a:ext uri="{FF2B5EF4-FFF2-40B4-BE49-F238E27FC236}">
                <a16:creationId xmlns:a16="http://schemas.microsoft.com/office/drawing/2014/main" id="{54003715-48ED-4186-9155-63914F0EE8FB}"/>
              </a:ext>
            </a:extLst>
          </p:cNvPr>
          <p:cNvCxnSpPr>
            <a:cxnSpLocks/>
          </p:cNvCxnSpPr>
          <p:nvPr/>
        </p:nvCxnSpPr>
        <p:spPr>
          <a:xfrm>
            <a:off x="2916031" y="7686005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sp>
        <p:nvSpPr>
          <p:cNvPr id="584" name="四角形: 角を丸くする 583">
            <a:extLst>
              <a:ext uri="{FF2B5EF4-FFF2-40B4-BE49-F238E27FC236}">
                <a16:creationId xmlns:a16="http://schemas.microsoft.com/office/drawing/2014/main" id="{3407C84C-9020-471B-8868-AFDA7F8C6C57}"/>
              </a:ext>
            </a:extLst>
          </p:cNvPr>
          <p:cNvSpPr/>
          <p:nvPr/>
        </p:nvSpPr>
        <p:spPr>
          <a:xfrm>
            <a:off x="3205007" y="7865769"/>
            <a:ext cx="2592000" cy="21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語学力検定等の学外試験のスコア</a:t>
            </a:r>
          </a:p>
        </p:txBody>
      </p:sp>
      <p:cxnSp>
        <p:nvCxnSpPr>
          <p:cNvPr id="585" name="直線コネクタ 584">
            <a:extLst>
              <a:ext uri="{FF2B5EF4-FFF2-40B4-BE49-F238E27FC236}">
                <a16:creationId xmlns:a16="http://schemas.microsoft.com/office/drawing/2014/main" id="{7AD712D0-865B-4C3F-83D8-9D7698027EBB}"/>
              </a:ext>
            </a:extLst>
          </p:cNvPr>
          <p:cNvCxnSpPr>
            <a:cxnSpLocks/>
          </p:cNvCxnSpPr>
          <p:nvPr/>
        </p:nvCxnSpPr>
        <p:spPr>
          <a:xfrm>
            <a:off x="2916031" y="7974037"/>
            <a:ext cx="288000" cy="0"/>
          </a:xfrm>
          <a:prstGeom prst="line">
            <a:avLst/>
          </a:prstGeom>
          <a:noFill/>
          <a:ln w="28575" cap="flat" cmpd="sng" algn="ctr">
            <a:solidFill>
              <a:srgbClr val="4F81BD"/>
            </a:solidFill>
            <a:prstDash val="sysDot"/>
            <a:miter lim="800000"/>
            <a:headEnd type="triangle"/>
          </a:ln>
          <a:effectLst/>
        </p:spPr>
      </p:cxnSp>
      <p:sp>
        <p:nvSpPr>
          <p:cNvPr id="586" name="四角形: 角を丸くする 585">
            <a:extLst>
              <a:ext uri="{FF2B5EF4-FFF2-40B4-BE49-F238E27FC236}">
                <a16:creationId xmlns:a16="http://schemas.microsoft.com/office/drawing/2014/main" id="{99DCEF63-A3DA-49B6-BB81-8428510AC9D1}"/>
              </a:ext>
            </a:extLst>
          </p:cNvPr>
          <p:cNvSpPr/>
          <p:nvPr/>
        </p:nvSpPr>
        <p:spPr>
          <a:xfrm>
            <a:off x="3204663" y="7001929"/>
            <a:ext cx="2592000" cy="504000"/>
          </a:xfrm>
          <a:prstGeom prst="roundRect">
            <a:avLst>
              <a:gd name="adj" fmla="val 13643"/>
            </a:avLst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各授業科目における到達目標の達成状況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授業科目Ｃ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授業科目Ｅ</a:t>
            </a:r>
          </a:p>
        </p:txBody>
      </p:sp>
      <p:sp>
        <p:nvSpPr>
          <p:cNvPr id="587" name="四角形: 角を丸くする 586">
            <a:extLst>
              <a:ext uri="{FF2B5EF4-FFF2-40B4-BE49-F238E27FC236}">
                <a16:creationId xmlns:a16="http://schemas.microsoft.com/office/drawing/2014/main" id="{EE8058DA-EBCE-418E-BE07-9FE924B6652A}"/>
              </a:ext>
            </a:extLst>
          </p:cNvPr>
          <p:cNvSpPr/>
          <p:nvPr/>
        </p:nvSpPr>
        <p:spPr>
          <a:xfrm>
            <a:off x="5976391" y="6606061"/>
            <a:ext cx="360000" cy="147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vert="eaVert"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学生の成長実感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・満足度</a:t>
            </a:r>
          </a:p>
        </p:txBody>
      </p:sp>
      <p:grpSp>
        <p:nvGrpSpPr>
          <p:cNvPr id="588" name="グループ化 587">
            <a:extLst>
              <a:ext uri="{FF2B5EF4-FFF2-40B4-BE49-F238E27FC236}">
                <a16:creationId xmlns:a16="http://schemas.microsoft.com/office/drawing/2014/main" id="{43ED1376-7345-4499-8673-2E35C6A180B0}"/>
              </a:ext>
            </a:extLst>
          </p:cNvPr>
          <p:cNvGrpSpPr/>
          <p:nvPr/>
        </p:nvGrpSpPr>
        <p:grpSpPr>
          <a:xfrm>
            <a:off x="4032499" y="7218089"/>
            <a:ext cx="144000" cy="216024"/>
            <a:chOff x="4356211" y="2159893"/>
            <a:chExt cx="144000" cy="216024"/>
          </a:xfrm>
        </p:grpSpPr>
        <p:cxnSp>
          <p:nvCxnSpPr>
            <p:cNvPr id="589" name="直線コネクタ 588">
              <a:extLst>
                <a:ext uri="{FF2B5EF4-FFF2-40B4-BE49-F238E27FC236}">
                  <a16:creationId xmlns:a16="http://schemas.microsoft.com/office/drawing/2014/main" id="{1FBFA3AC-82A3-446E-A187-2A4E95B8CA04}"/>
                </a:ext>
              </a:extLst>
            </p:cNvPr>
            <p:cNvCxnSpPr/>
            <p:nvPr/>
          </p:nvCxnSpPr>
          <p:spPr>
            <a:xfrm>
              <a:off x="4356211" y="2159893"/>
              <a:ext cx="0" cy="21600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90" name="直線コネクタ 589">
              <a:extLst>
                <a:ext uri="{FF2B5EF4-FFF2-40B4-BE49-F238E27FC236}">
                  <a16:creationId xmlns:a16="http://schemas.microsoft.com/office/drawing/2014/main" id="{B920BED7-659A-4B3D-98A1-3E78AFFD9D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56211" y="2231901"/>
              <a:ext cx="144000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591" name="直線コネクタ 590">
              <a:extLst>
                <a:ext uri="{FF2B5EF4-FFF2-40B4-BE49-F238E27FC236}">
                  <a16:creationId xmlns:a16="http://schemas.microsoft.com/office/drawing/2014/main" id="{F86DEA59-C3BC-4D75-A368-ABC6E94AB4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56211" y="2375917"/>
              <a:ext cx="144000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592" name="正方形/長方形 591">
            <a:extLst>
              <a:ext uri="{FF2B5EF4-FFF2-40B4-BE49-F238E27FC236}">
                <a16:creationId xmlns:a16="http://schemas.microsoft.com/office/drawing/2014/main" id="{0CC10707-0D23-4255-87F2-185868631FC5}"/>
              </a:ext>
            </a:extLst>
          </p:cNvPr>
          <p:cNvSpPr/>
          <p:nvPr/>
        </p:nvSpPr>
        <p:spPr>
          <a:xfrm>
            <a:off x="3204083" y="6605829"/>
            <a:ext cx="2592000" cy="21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資格取得や受賞、表彰歴等の状況</a:t>
            </a:r>
          </a:p>
        </p:txBody>
      </p:sp>
      <p:sp>
        <p:nvSpPr>
          <p:cNvPr id="593" name="正方形/長方形 592">
            <a:extLst>
              <a:ext uri="{FF2B5EF4-FFF2-40B4-BE49-F238E27FC236}">
                <a16:creationId xmlns:a16="http://schemas.microsoft.com/office/drawing/2014/main" id="{395AF9C7-B247-4E4B-81C1-AB3D24724C13}"/>
              </a:ext>
            </a:extLst>
          </p:cNvPr>
          <p:cNvSpPr/>
          <p:nvPr/>
        </p:nvSpPr>
        <p:spPr>
          <a:xfrm>
            <a:off x="35731" y="665273"/>
            <a:ext cx="6408000" cy="432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+mn-cs"/>
              </a:rPr>
              <a:t>「卒業認定・学位授与の方針」に定められた学修目標と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+mn-cs"/>
              </a:rPr>
              <a:t>　学修成果・教育成果に関する情報の関係（イメージ）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ＤＦ特太ゴシック体" panose="020B0509000000000000" pitchFamily="49" charset="-128"/>
              <a:ea typeface="ＤＦ特太ゴシック体" panose="020B0509000000000000" pitchFamily="49" charset="-128"/>
              <a:cs typeface="+mn-cs"/>
            </a:endParaRPr>
          </a:p>
        </p:txBody>
      </p:sp>
      <p:sp>
        <p:nvSpPr>
          <p:cNvPr id="594" name="正方形/長方形 593">
            <a:extLst>
              <a:ext uri="{FF2B5EF4-FFF2-40B4-BE49-F238E27FC236}">
                <a16:creationId xmlns:a16="http://schemas.microsoft.com/office/drawing/2014/main" id="{ED50183E-7015-4DC7-9C33-593203CF5F29}"/>
              </a:ext>
            </a:extLst>
          </p:cNvPr>
          <p:cNvSpPr/>
          <p:nvPr/>
        </p:nvSpPr>
        <p:spPr>
          <a:xfrm>
            <a:off x="215751" y="2501396"/>
            <a:ext cx="1368000" cy="360000"/>
          </a:xfrm>
          <a:prstGeom prst="rect">
            <a:avLst/>
          </a:prstGeom>
          <a:solidFill>
            <a:srgbClr val="9BBB59">
              <a:lumMod val="75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学修目標１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95" name="四角形: 角を丸くする 594">
            <a:extLst>
              <a:ext uri="{FF2B5EF4-FFF2-40B4-BE49-F238E27FC236}">
                <a16:creationId xmlns:a16="http://schemas.microsoft.com/office/drawing/2014/main" id="{03061F5A-6822-4960-B9FC-F1C4909E284F}"/>
              </a:ext>
            </a:extLst>
          </p:cNvPr>
          <p:cNvSpPr/>
          <p:nvPr/>
        </p:nvSpPr>
        <p:spPr>
          <a:xfrm>
            <a:off x="215751" y="4121624"/>
            <a:ext cx="2304000" cy="79200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資質・能力Ｂ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96" name="正方形/長方形 595">
            <a:extLst>
              <a:ext uri="{FF2B5EF4-FFF2-40B4-BE49-F238E27FC236}">
                <a16:creationId xmlns:a16="http://schemas.microsoft.com/office/drawing/2014/main" id="{EB74C591-A4E9-407E-9E5E-77DD75A423F1}"/>
              </a:ext>
            </a:extLst>
          </p:cNvPr>
          <p:cNvSpPr/>
          <p:nvPr/>
        </p:nvSpPr>
        <p:spPr>
          <a:xfrm>
            <a:off x="215751" y="3941572"/>
            <a:ext cx="1368000" cy="360000"/>
          </a:xfrm>
          <a:prstGeom prst="rect">
            <a:avLst/>
          </a:prstGeom>
          <a:solidFill>
            <a:srgbClr val="9BBB59">
              <a:lumMod val="75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学修目標２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97" name="四角形: 角を丸くする 596">
            <a:extLst>
              <a:ext uri="{FF2B5EF4-FFF2-40B4-BE49-F238E27FC236}">
                <a16:creationId xmlns:a16="http://schemas.microsoft.com/office/drawing/2014/main" id="{FCAA1F0A-4DC3-4D88-926F-E72EDA7197D4}"/>
              </a:ext>
            </a:extLst>
          </p:cNvPr>
          <p:cNvSpPr/>
          <p:nvPr/>
        </p:nvSpPr>
        <p:spPr>
          <a:xfrm>
            <a:off x="215751" y="5597788"/>
            <a:ext cx="2304000" cy="79200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資質・能力Ｃ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98" name="正方形/長方形 597">
            <a:extLst>
              <a:ext uri="{FF2B5EF4-FFF2-40B4-BE49-F238E27FC236}">
                <a16:creationId xmlns:a16="http://schemas.microsoft.com/office/drawing/2014/main" id="{DDA0C4A3-2051-4DFE-8DC1-3CAC74BBA7C4}"/>
              </a:ext>
            </a:extLst>
          </p:cNvPr>
          <p:cNvSpPr/>
          <p:nvPr/>
        </p:nvSpPr>
        <p:spPr>
          <a:xfrm>
            <a:off x="215751" y="5417736"/>
            <a:ext cx="1368000" cy="360000"/>
          </a:xfrm>
          <a:prstGeom prst="rect">
            <a:avLst/>
          </a:prstGeom>
          <a:solidFill>
            <a:srgbClr val="9BBB59">
              <a:lumMod val="75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学修目標３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99" name="四角形: 角を丸くする 598">
            <a:extLst>
              <a:ext uri="{FF2B5EF4-FFF2-40B4-BE49-F238E27FC236}">
                <a16:creationId xmlns:a16="http://schemas.microsoft.com/office/drawing/2014/main" id="{2787F26E-6C02-42C7-8E55-F7E86CA74A6C}"/>
              </a:ext>
            </a:extLst>
          </p:cNvPr>
          <p:cNvSpPr/>
          <p:nvPr/>
        </p:nvSpPr>
        <p:spPr>
          <a:xfrm>
            <a:off x="215751" y="7037948"/>
            <a:ext cx="2304000" cy="79200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資質・能力Ｄ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0" name="正方形/長方形 599">
            <a:extLst>
              <a:ext uri="{FF2B5EF4-FFF2-40B4-BE49-F238E27FC236}">
                <a16:creationId xmlns:a16="http://schemas.microsoft.com/office/drawing/2014/main" id="{32FF3F8C-D940-4371-8D74-A5575DD383BC}"/>
              </a:ext>
            </a:extLst>
          </p:cNvPr>
          <p:cNvSpPr/>
          <p:nvPr/>
        </p:nvSpPr>
        <p:spPr>
          <a:xfrm>
            <a:off x="215751" y="6857896"/>
            <a:ext cx="1368000" cy="360000"/>
          </a:xfrm>
          <a:prstGeom prst="rect">
            <a:avLst/>
          </a:prstGeom>
          <a:solidFill>
            <a:srgbClr val="9BBB59">
              <a:lumMod val="75000"/>
            </a:srgbClr>
          </a:solidFill>
          <a:ln w="12700" cap="flat" cmpd="sng" algn="ctr">
            <a:solidFill>
              <a:srgbClr val="9BBB59">
                <a:lumMod val="50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学修目標４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1" name="大かっこ 600">
            <a:extLst>
              <a:ext uri="{FF2B5EF4-FFF2-40B4-BE49-F238E27FC236}">
                <a16:creationId xmlns:a16="http://schemas.microsoft.com/office/drawing/2014/main" id="{25A3B12E-945B-437D-B341-F5E47E22C6E9}"/>
              </a:ext>
            </a:extLst>
          </p:cNvPr>
          <p:cNvSpPr/>
          <p:nvPr/>
        </p:nvSpPr>
        <p:spPr>
          <a:xfrm>
            <a:off x="4104363" y="2501481"/>
            <a:ext cx="1620000" cy="468000"/>
          </a:xfrm>
          <a:prstGeom prst="bracketPair">
            <a:avLst>
              <a:gd name="adj" fmla="val 6273"/>
            </a:avLst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「卒業認定・学位授与の方針」に定められた特定の資質・能力の修得状況を直接的に評価することができる授業科目</a:t>
            </a:r>
          </a:p>
        </p:txBody>
      </p:sp>
      <p:sp>
        <p:nvSpPr>
          <p:cNvPr id="602" name="正方形/長方形 601">
            <a:extLst>
              <a:ext uri="{FF2B5EF4-FFF2-40B4-BE49-F238E27FC236}">
                <a16:creationId xmlns:a16="http://schemas.microsoft.com/office/drawing/2014/main" id="{BDABA8CB-E672-4DD0-920E-9F2B3DD09E9A}"/>
              </a:ext>
            </a:extLst>
          </p:cNvPr>
          <p:cNvSpPr/>
          <p:nvPr/>
        </p:nvSpPr>
        <p:spPr>
          <a:xfrm>
            <a:off x="3276091" y="9450329"/>
            <a:ext cx="1512000" cy="216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卒業生からの評価</a:t>
            </a:r>
          </a:p>
        </p:txBody>
      </p:sp>
      <p:sp>
        <p:nvSpPr>
          <p:cNvPr id="603" name="正方形/長方形 602">
            <a:extLst>
              <a:ext uri="{FF2B5EF4-FFF2-40B4-BE49-F238E27FC236}">
                <a16:creationId xmlns:a16="http://schemas.microsoft.com/office/drawing/2014/main" id="{8621A1FD-D1B1-498E-80C0-B5599D296A73}"/>
              </a:ext>
            </a:extLst>
          </p:cNvPr>
          <p:cNvSpPr/>
          <p:nvPr/>
        </p:nvSpPr>
        <p:spPr>
          <a:xfrm>
            <a:off x="108083" y="9234305"/>
            <a:ext cx="3096000" cy="432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進路の決定状況等の卒業後の状況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（進学率</a:t>
            </a:r>
            <a:r>
              <a: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や就職率等）</a:t>
            </a: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4" name="正方形/長方形 603">
            <a:extLst>
              <a:ext uri="{FF2B5EF4-FFF2-40B4-BE49-F238E27FC236}">
                <a16:creationId xmlns:a16="http://schemas.microsoft.com/office/drawing/2014/main" id="{9ED284A9-4F77-42D6-86E6-F9B2C62922F6}"/>
              </a:ext>
            </a:extLst>
          </p:cNvPr>
          <p:cNvSpPr/>
          <p:nvPr/>
        </p:nvSpPr>
        <p:spPr>
          <a:xfrm>
            <a:off x="35731" y="8586233"/>
            <a:ext cx="6408000" cy="1152000"/>
          </a:xfrm>
          <a:prstGeom prst="rect">
            <a:avLst/>
          </a:prstGeom>
          <a:noFill/>
          <a:ln w="19050" cap="flat" cmpd="sng" algn="ctr">
            <a:solidFill>
              <a:srgbClr val="F79646">
                <a:lumMod val="75000"/>
              </a:srgbClr>
            </a:solidFill>
            <a:prstDash val="dash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5" name="正方形/長方形 604">
            <a:extLst>
              <a:ext uri="{FF2B5EF4-FFF2-40B4-BE49-F238E27FC236}">
                <a16:creationId xmlns:a16="http://schemas.microsoft.com/office/drawing/2014/main" id="{F2220CFB-7CE3-400B-B803-B147C09BC8DE}"/>
              </a:ext>
            </a:extLst>
          </p:cNvPr>
          <p:cNvSpPr/>
          <p:nvPr/>
        </p:nvSpPr>
        <p:spPr>
          <a:xfrm>
            <a:off x="108019" y="8658937"/>
            <a:ext cx="6264000" cy="216000"/>
          </a:xfrm>
          <a:prstGeom prst="rect">
            <a:avLst/>
          </a:prstGeom>
          <a:solidFill>
            <a:srgbClr val="F79646">
              <a:lumMod val="75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「卒業認定・学位授与の方針」に定められた学修目標の達成状況に関連するその他の情報</a:t>
            </a:r>
          </a:p>
        </p:txBody>
      </p:sp>
      <p:sp>
        <p:nvSpPr>
          <p:cNvPr id="606" name="正方形/長方形 605">
            <a:extLst>
              <a:ext uri="{FF2B5EF4-FFF2-40B4-BE49-F238E27FC236}">
                <a16:creationId xmlns:a16="http://schemas.microsoft.com/office/drawing/2014/main" id="{FFAF6C52-DEC0-40FE-AC54-67F0D291663F}"/>
              </a:ext>
            </a:extLst>
          </p:cNvPr>
          <p:cNvSpPr/>
          <p:nvPr/>
        </p:nvSpPr>
        <p:spPr>
          <a:xfrm>
            <a:off x="4860267" y="9450353"/>
            <a:ext cx="1512000" cy="216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卒業生に対する評価</a:t>
            </a:r>
          </a:p>
        </p:txBody>
      </p:sp>
      <p:sp>
        <p:nvSpPr>
          <p:cNvPr id="607" name="正方形/長方形 606">
            <a:extLst>
              <a:ext uri="{FF2B5EF4-FFF2-40B4-BE49-F238E27FC236}">
                <a16:creationId xmlns:a16="http://schemas.microsoft.com/office/drawing/2014/main" id="{5F729792-0B85-4272-8E05-00D0479A32A4}"/>
              </a:ext>
            </a:extLst>
          </p:cNvPr>
          <p:cNvSpPr/>
          <p:nvPr/>
        </p:nvSpPr>
        <p:spPr>
          <a:xfrm>
            <a:off x="3276435" y="8946881"/>
            <a:ext cx="3096000" cy="432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修業年限期間内に卒業する学生の割合、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留年率、中途退学率</a:t>
            </a:r>
          </a:p>
        </p:txBody>
      </p:sp>
      <p:sp>
        <p:nvSpPr>
          <p:cNvPr id="608" name="正方形/長方形 607">
            <a:extLst>
              <a:ext uri="{FF2B5EF4-FFF2-40B4-BE49-F238E27FC236}">
                <a16:creationId xmlns:a16="http://schemas.microsoft.com/office/drawing/2014/main" id="{3FFAEBCF-1DBE-437A-9255-B812B43F74CB}"/>
              </a:ext>
            </a:extLst>
          </p:cNvPr>
          <p:cNvSpPr/>
          <p:nvPr/>
        </p:nvSpPr>
        <p:spPr>
          <a:xfrm>
            <a:off x="1692083" y="8946297"/>
            <a:ext cx="1512000" cy="216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学修時間</a:t>
            </a:r>
          </a:p>
        </p:txBody>
      </p:sp>
      <p:sp>
        <p:nvSpPr>
          <p:cNvPr id="609" name="二等辺三角形 608">
            <a:extLst>
              <a:ext uri="{FF2B5EF4-FFF2-40B4-BE49-F238E27FC236}">
                <a16:creationId xmlns:a16="http://schemas.microsoft.com/office/drawing/2014/main" id="{BA3EFA95-D8A4-4457-A914-CF739048B8B0}"/>
              </a:ext>
            </a:extLst>
          </p:cNvPr>
          <p:cNvSpPr/>
          <p:nvPr/>
        </p:nvSpPr>
        <p:spPr>
          <a:xfrm>
            <a:off x="791943" y="8334101"/>
            <a:ext cx="1152000" cy="216000"/>
          </a:xfrm>
          <a:prstGeom prst="triangle">
            <a:avLst/>
          </a:prstGeom>
          <a:solidFill>
            <a:srgbClr val="F79646"/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10" name="正方形/長方形 609">
            <a:extLst>
              <a:ext uri="{FF2B5EF4-FFF2-40B4-BE49-F238E27FC236}">
                <a16:creationId xmlns:a16="http://schemas.microsoft.com/office/drawing/2014/main" id="{5E8D557D-3BF6-466C-90EE-31BDB8DFAF29}"/>
              </a:ext>
            </a:extLst>
          </p:cNvPr>
          <p:cNvSpPr/>
          <p:nvPr/>
        </p:nvSpPr>
        <p:spPr>
          <a:xfrm>
            <a:off x="107739" y="8946273"/>
            <a:ext cx="1512000" cy="216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  <a:miter lim="800000"/>
          </a:ln>
          <a:effectLst/>
        </p:spPr>
        <p:txBody>
          <a:bodyPr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学位の取得状況</a:t>
            </a:r>
          </a:p>
        </p:txBody>
      </p:sp>
      <p:sp>
        <p:nvSpPr>
          <p:cNvPr id="611" name="四角形: 角を丸くする 610">
            <a:extLst>
              <a:ext uri="{FF2B5EF4-FFF2-40B4-BE49-F238E27FC236}">
                <a16:creationId xmlns:a16="http://schemas.microsoft.com/office/drawing/2014/main" id="{142CF6DD-588A-4494-80A1-02D74661DEAE}"/>
              </a:ext>
            </a:extLst>
          </p:cNvPr>
          <p:cNvSpPr/>
          <p:nvPr/>
        </p:nvSpPr>
        <p:spPr>
          <a:xfrm>
            <a:off x="215751" y="7834166"/>
            <a:ext cx="2304000" cy="468000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vert="eaVert" wrap="square" lIns="72000" tIns="36000" rIns="72000" bIns="36000" rtlCol="0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…</a:t>
            </a:r>
          </a:p>
        </p:txBody>
      </p:sp>
      <p:sp>
        <p:nvSpPr>
          <p:cNvPr id="613" name="正方形/長方形 612">
            <a:extLst>
              <a:ext uri="{FF2B5EF4-FFF2-40B4-BE49-F238E27FC236}">
                <a16:creationId xmlns:a16="http://schemas.microsoft.com/office/drawing/2014/main" id="{4B49BF03-BA25-44B8-8CEC-60723747D026}"/>
              </a:ext>
            </a:extLst>
          </p:cNvPr>
          <p:cNvSpPr/>
          <p:nvPr/>
        </p:nvSpPr>
        <p:spPr>
          <a:xfrm>
            <a:off x="2375991" y="8298073"/>
            <a:ext cx="4068000" cy="288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36000" tIns="36000" rIns="36000" bIns="36000" rtlCol="0" anchor="ctr">
            <a:noAutofit/>
          </a:bodyPr>
          <a:lstStyle/>
          <a:p>
            <a:pPr marL="0" marR="0" lvl="0" indent="0" algn="just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kern="0" dirty="0">
                <a:latin typeface="Calibri" panose="020F0502020204030204"/>
                <a:ea typeface="游ゴシック" panose="020B0400000000000000" pitchFamily="50" charset="-128"/>
              </a:rPr>
              <a:t>※</a:t>
            </a:r>
            <a:r>
              <a:rPr kumimoji="0" lang="ja-JP" altLang="en-US" sz="700" b="1" kern="0" dirty="0">
                <a:latin typeface="Calibri" panose="020F0502020204030204"/>
                <a:ea typeface="游ゴシック" panose="020B0400000000000000" pitchFamily="50" charset="-128"/>
              </a:rPr>
              <a:t>学修ポートフォリオ</a:t>
            </a:r>
            <a:r>
              <a:rPr kumimoji="0" lang="ja-JP" altLang="en-US" sz="700" kern="0" dirty="0">
                <a:latin typeface="Calibri" panose="020F0502020204030204"/>
                <a:ea typeface="游ゴシック" panose="020B0400000000000000" pitchFamily="50" charset="-128"/>
              </a:rPr>
              <a:t>に蓄積された学修成果・教育成果に関する情報をエビデンスとして用いて、「卒業認定・学位授与の方針」に定められた資質・能力の修得状況を評価することも考えられる。</a:t>
            </a:r>
            <a:endParaRPr kumimoji="0" lang="ja-JP" altLang="en-US" sz="7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1" name="テキスト ボックス 1">
            <a:extLst>
              <a:ext uri="{FF2B5EF4-FFF2-40B4-BE49-F238E27FC236}">
                <a16:creationId xmlns:a16="http://schemas.microsoft.com/office/drawing/2014/main" id="{5AB8E8FB-75CE-4EAA-B35B-D63878C08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1" y="53157"/>
            <a:ext cx="3528000" cy="504000"/>
          </a:xfrm>
          <a:prstGeom prst="rect">
            <a:avLst/>
          </a:prstGeom>
          <a:noFill/>
          <a:ln w="50800" cmpd="dbl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marL="180340" indent="-180340" algn="ctr">
              <a:spcAft>
                <a:spcPts val="0"/>
              </a:spcAft>
            </a:pPr>
            <a:r>
              <a:rPr lang="ja-JP" altLang="en-US" sz="1200" kern="100" spc="1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</a:t>
            </a:r>
            <a:r>
              <a:rPr lang="ja-JP" sz="1200" kern="100" spc="1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Ⅲ　学修成果・教育成果の把握・可視化</a:t>
            </a:r>
            <a:r>
              <a:rPr lang="ja-JP" altLang="en-US" sz="1200" kern="100" spc="1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</a:t>
            </a:r>
            <a:endParaRPr lang="en-US" altLang="ja-JP" sz="1200" kern="100" spc="1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340" indent="-180340" algn="ctr">
              <a:spcAft>
                <a:spcPts val="0"/>
              </a:spcAft>
            </a:pPr>
            <a:r>
              <a:rPr lang="ja-JP" altLang="en-US" sz="12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関係</a:t>
            </a:r>
            <a:endParaRPr 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3" name="テキスト ボックス 5">
            <a:extLst>
              <a:ext uri="{FF2B5EF4-FFF2-40B4-BE49-F238E27FC236}">
                <a16:creationId xmlns:a16="http://schemas.microsoft.com/office/drawing/2014/main" id="{7ED28478-BEB2-4DD6-A642-8B28781AA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18253"/>
            <a:ext cx="6480175" cy="216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200" kern="100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４７</a:t>
            </a:r>
            <a:endParaRPr kumimoji="0" lang="ja-JP" altLang="en-US" sz="12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77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.potx" id="{64148B76-F13B-4AA6-A6C8-592CB6631E7E}" vid="{89AF1AA3-EDD6-4B20-88C7-7E35EA09776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442</TotalTime>
  <Words>416</Words>
  <Application>Microsoft Office PowerPoint</Application>
  <PresentationFormat>ユーザー設定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ＤＦ特太ゴシック体</vt:lpstr>
      <vt:lpstr>Meiryo Bold</vt:lpstr>
      <vt:lpstr>ＭＳ Ｐゴシック</vt:lpstr>
      <vt:lpstr>ＭＳ ゴシック</vt:lpstr>
      <vt:lpstr>ＭＳ 明朝</vt:lpstr>
      <vt:lpstr>游ゴシック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Company>2AD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教学マネジメント指針・別紙１</dc:title>
  <dc:creator>文部科学省</dc:creator>
  <cp:lastModifiedBy>m</cp:lastModifiedBy>
  <cp:revision>14</cp:revision>
  <cp:lastPrinted>2020-02-06T03:20:57Z</cp:lastPrinted>
  <dcterms:created xsi:type="dcterms:W3CDTF">2019-12-05T05:04:36Z</dcterms:created>
  <dcterms:modified xsi:type="dcterms:W3CDTF">2020-02-06T06:53:33Z</dcterms:modified>
</cp:coreProperties>
</file>