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89" r:id="rId2"/>
    <p:sldId id="307" r:id="rId3"/>
    <p:sldId id="300" r:id="rId4"/>
    <p:sldId id="302" r:id="rId5"/>
    <p:sldId id="296" r:id="rId6"/>
    <p:sldId id="308" r:id="rId7"/>
    <p:sldId id="305" r:id="rId8"/>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9694"/>
    <a:srgbClr val="EF476F"/>
    <a:srgbClr val="118BB2"/>
    <a:srgbClr val="073B4C"/>
    <a:srgbClr val="A3E7FF"/>
    <a:srgbClr val="CCFFFF"/>
    <a:srgbClr val="CCFF99"/>
    <a:srgbClr val="FF7C80"/>
    <a:srgbClr val="FF99C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3" autoAdjust="0"/>
    <p:restoredTop sz="94622" autoAdjust="0"/>
  </p:normalViewPr>
  <p:slideViewPr>
    <p:cSldViewPr>
      <p:cViewPr varScale="1">
        <p:scale>
          <a:sx n="68" d="100"/>
          <a:sy n="68" d="100"/>
        </p:scale>
        <p:origin x="1116" y="7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7D57A1B-6562-4CEC-A40E-B98327757B9A}" type="datetimeFigureOut">
              <a:rPr kumimoji="1" lang="ja-JP" altLang="en-US" smtClean="0"/>
              <a:t>2021/3/1</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9714CCE3-DC86-4AF6-AB4F-B9FFE6DAFB08}" type="slidenum">
              <a:rPr kumimoji="1" lang="ja-JP" altLang="en-US" smtClean="0"/>
              <a:t>‹#›</a:t>
            </a:fld>
            <a:endParaRPr kumimoji="1" lang="ja-JP" altLang="en-US"/>
          </a:p>
        </p:txBody>
      </p:sp>
    </p:spTree>
    <p:extLst>
      <p:ext uri="{BB962C8B-B14F-4D97-AF65-F5344CB8AC3E}">
        <p14:creationId xmlns:p14="http://schemas.microsoft.com/office/powerpoint/2010/main" val="39953811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714CCE3-DC86-4AF6-AB4F-B9FFE6DAFB08}" type="slidenum">
              <a:rPr kumimoji="1" lang="ja-JP" altLang="en-US" smtClean="0"/>
              <a:t>1</a:t>
            </a:fld>
            <a:endParaRPr kumimoji="1" lang="ja-JP" altLang="en-US"/>
          </a:p>
        </p:txBody>
      </p:sp>
    </p:spTree>
    <p:extLst>
      <p:ext uri="{BB962C8B-B14F-4D97-AF65-F5344CB8AC3E}">
        <p14:creationId xmlns:p14="http://schemas.microsoft.com/office/powerpoint/2010/main" val="4038082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2021/3/1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09813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2021/3/1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8242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2021/3/1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365964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2021/3/1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962165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2021/3/1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40489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2021/3/1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2516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26DF16-7525-422B-87F4-094CDA04A3FC}" type="datetimeFigureOut">
              <a:rPr kumimoji="1" lang="ja-JP" altLang="en-US" smtClean="0"/>
              <a:t>2021/3/1</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5837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A26DF16-7525-422B-87F4-094CDA04A3FC}" type="datetimeFigureOut">
              <a:rPr kumimoji="1" lang="ja-JP" altLang="en-US" smtClean="0"/>
              <a:t>2021/3/1</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53276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26DF16-7525-422B-87F4-094CDA04A3FC}" type="datetimeFigureOut">
              <a:rPr kumimoji="1" lang="ja-JP" altLang="en-US" smtClean="0"/>
              <a:t>2021/3/1</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75279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2021/3/1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94373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2021/3/1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693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6DF16-7525-422B-87F4-094CDA04A3FC}" type="datetimeFigureOut">
              <a:rPr kumimoji="1" lang="ja-JP" altLang="en-US" smtClean="0"/>
              <a:t>2021/3/1</a:t>
            </a:fld>
            <a:endParaRPr kumimoji="1" lang="ja-JP" altLang="en-US" dirty="0"/>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90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 name="角丸四角形 5"/>
          <p:cNvSpPr/>
          <p:nvPr/>
        </p:nvSpPr>
        <p:spPr>
          <a:xfrm>
            <a:off x="28338" y="333797"/>
            <a:ext cx="1396270"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t>事業の概要</a:t>
            </a:r>
            <a:endParaRPr lang="ja-JP" altLang="en-US" sz="1400" b="1" dirty="0"/>
          </a:p>
        </p:txBody>
      </p:sp>
      <p:sp>
        <p:nvSpPr>
          <p:cNvPr id="9" name="テキスト ボックス 8"/>
          <p:cNvSpPr txBox="1"/>
          <p:nvPr/>
        </p:nvSpPr>
        <p:spPr>
          <a:xfrm>
            <a:off x="197472" y="960244"/>
            <a:ext cx="9505056" cy="3785652"/>
          </a:xfrm>
          <a:prstGeom prst="rect">
            <a:avLst/>
          </a:prstGeom>
          <a:noFill/>
          <a:ln>
            <a:solidFill>
              <a:schemeClr val="tx2">
                <a:lumMod val="40000"/>
                <a:lumOff val="60000"/>
              </a:schemeClr>
            </a:solidFill>
            <a:prstDash val="dash"/>
          </a:ln>
        </p:spPr>
        <p:txBody>
          <a:bodyPr wrap="square" rtlCol="0">
            <a:spAutoFit/>
          </a:bodyPr>
          <a:lstStyle/>
          <a:p>
            <a:endParaRPr lang="en-US" altLang="ja-JP" sz="1200" dirty="0">
              <a:solidFill>
                <a:srgbClr val="FFC000"/>
              </a:solidFill>
            </a:endParaRPr>
          </a:p>
          <a:p>
            <a:r>
              <a:rPr lang="ja-JP" altLang="en-US" sz="1200" dirty="0" smtClean="0">
                <a:solidFill>
                  <a:schemeClr val="tx2">
                    <a:lumMod val="60000"/>
                    <a:lumOff val="40000"/>
                  </a:schemeClr>
                </a:solidFill>
              </a:rPr>
              <a:t>▼事業の目的を記載すること。</a:t>
            </a:r>
            <a:endParaRPr lang="en-US" altLang="ja-JP" sz="1200" dirty="0">
              <a:solidFill>
                <a:schemeClr val="tx2">
                  <a:lumMod val="60000"/>
                  <a:lumOff val="40000"/>
                </a:schemeClr>
              </a:solidFill>
            </a:endParaRPr>
          </a:p>
          <a:p>
            <a:endParaRPr lang="en-US" altLang="ja-JP" sz="1200" dirty="0" smtClean="0">
              <a:solidFill>
                <a:schemeClr val="tx2">
                  <a:lumMod val="60000"/>
                  <a:lumOff val="40000"/>
                </a:schemeClr>
              </a:solidFill>
            </a:endParaRPr>
          </a:p>
          <a:p>
            <a:pPr marL="177800" indent="-177800"/>
            <a:r>
              <a:rPr lang="ja-JP" altLang="en-US" sz="1200" dirty="0" smtClean="0">
                <a:solidFill>
                  <a:schemeClr val="tx2">
                    <a:lumMod val="60000"/>
                    <a:lumOff val="40000"/>
                  </a:schemeClr>
                </a:solidFill>
              </a:rPr>
              <a:t>▼事業を通じて</a:t>
            </a:r>
            <a:r>
              <a:rPr lang="ja-JP" altLang="en-US" sz="1200" dirty="0">
                <a:solidFill>
                  <a:schemeClr val="tx2">
                    <a:lumMod val="60000"/>
                    <a:lumOff val="40000"/>
                  </a:schemeClr>
                </a:solidFill>
              </a:rPr>
              <a:t>達成を目指す</a:t>
            </a:r>
            <a:r>
              <a:rPr lang="ja-JP" altLang="en-US" sz="1200" dirty="0" smtClean="0">
                <a:solidFill>
                  <a:schemeClr val="tx2">
                    <a:lumMod val="60000"/>
                    <a:lumOff val="40000"/>
                  </a:schemeClr>
                </a:solidFill>
                <a:latin typeface="+mn-ea"/>
              </a:rPr>
              <a:t>定量的</a:t>
            </a:r>
            <a:r>
              <a:rPr lang="ja-JP" altLang="en-US" sz="1200" dirty="0">
                <a:solidFill>
                  <a:schemeClr val="tx2">
                    <a:lumMod val="60000"/>
                    <a:lumOff val="40000"/>
                  </a:schemeClr>
                </a:solidFill>
                <a:latin typeface="+mn-ea"/>
              </a:rPr>
              <a:t>な数値</a:t>
            </a:r>
            <a:r>
              <a:rPr lang="ja-JP" altLang="en-US" sz="1200" dirty="0" smtClean="0">
                <a:solidFill>
                  <a:schemeClr val="tx2">
                    <a:lumMod val="60000"/>
                    <a:lumOff val="40000"/>
                  </a:schemeClr>
                </a:solidFill>
                <a:latin typeface="+mn-ea"/>
              </a:rPr>
              <a:t>目標（アウトプットとアウトカム）を</a:t>
            </a:r>
            <a:r>
              <a:rPr lang="ja-JP" altLang="en-US" sz="1200" dirty="0">
                <a:solidFill>
                  <a:schemeClr val="tx2">
                    <a:lumMod val="60000"/>
                    <a:lumOff val="40000"/>
                  </a:schemeClr>
                </a:solidFill>
                <a:latin typeface="+mn-ea"/>
              </a:rPr>
              <a:t>設定すること。</a:t>
            </a:r>
            <a:endParaRPr lang="en-US" altLang="ja-JP" sz="1200" dirty="0">
              <a:solidFill>
                <a:schemeClr val="tx2">
                  <a:lumMod val="60000"/>
                  <a:lumOff val="40000"/>
                </a:schemeClr>
              </a:solidFill>
              <a:latin typeface="+mn-ea"/>
            </a:endParaRPr>
          </a:p>
          <a:p>
            <a:pPr marL="177800" indent="-177800"/>
            <a:r>
              <a:rPr lang="ja-JP" altLang="en-US" sz="1200" dirty="0">
                <a:solidFill>
                  <a:schemeClr val="tx2">
                    <a:lumMod val="60000"/>
                    <a:lumOff val="40000"/>
                  </a:schemeClr>
                </a:solidFill>
                <a:latin typeface="+mn-ea"/>
              </a:rPr>
              <a:t>　必須指標：開設</a:t>
            </a:r>
            <a:r>
              <a:rPr lang="ja-JP" altLang="en-US" sz="1200" dirty="0" smtClean="0">
                <a:solidFill>
                  <a:schemeClr val="tx2">
                    <a:lumMod val="60000"/>
                    <a:lumOff val="40000"/>
                  </a:schemeClr>
                </a:solidFill>
                <a:latin typeface="+mn-ea"/>
              </a:rPr>
              <a:t>するプログラム数</a:t>
            </a:r>
            <a:r>
              <a:rPr lang="ja-JP" altLang="en-US" sz="1200" dirty="0">
                <a:solidFill>
                  <a:schemeClr val="tx2">
                    <a:lumMod val="60000"/>
                    <a:lumOff val="40000"/>
                  </a:schemeClr>
                </a:solidFill>
                <a:latin typeface="+mn-ea"/>
              </a:rPr>
              <a:t>、</a:t>
            </a:r>
            <a:r>
              <a:rPr lang="ja-JP" altLang="en-US" sz="1200" dirty="0" smtClean="0">
                <a:solidFill>
                  <a:schemeClr val="tx2">
                    <a:lumMod val="60000"/>
                    <a:lumOff val="40000"/>
                  </a:schemeClr>
                </a:solidFill>
                <a:latin typeface="+mn-ea"/>
              </a:rPr>
              <a:t>受講者数（１プログラム当たり</a:t>
            </a:r>
            <a:r>
              <a:rPr lang="en-US" altLang="ja-JP" sz="1200" dirty="0" smtClean="0">
                <a:solidFill>
                  <a:schemeClr val="tx2">
                    <a:lumMod val="60000"/>
                    <a:lumOff val="40000"/>
                  </a:schemeClr>
                </a:solidFill>
                <a:latin typeface="+mn-ea"/>
              </a:rPr>
              <a:t>30</a:t>
            </a:r>
            <a:r>
              <a:rPr lang="ja-JP" altLang="en-US" sz="1200" dirty="0" smtClean="0">
                <a:solidFill>
                  <a:schemeClr val="tx2">
                    <a:lumMod val="60000"/>
                    <a:lumOff val="40000"/>
                  </a:schemeClr>
                </a:solidFill>
                <a:latin typeface="+mn-ea"/>
              </a:rPr>
              <a:t>名程度）</a:t>
            </a:r>
            <a:r>
              <a:rPr lang="ja-JP" altLang="en-US" sz="1200" dirty="0">
                <a:solidFill>
                  <a:schemeClr val="tx2">
                    <a:lumMod val="60000"/>
                    <a:lumOff val="40000"/>
                  </a:schemeClr>
                </a:solidFill>
                <a:latin typeface="+mn-ea"/>
              </a:rPr>
              <a:t>、就職率（</a:t>
            </a:r>
            <a:r>
              <a:rPr lang="en-US" altLang="ja-JP" sz="1200" dirty="0">
                <a:solidFill>
                  <a:schemeClr val="tx2">
                    <a:lumMod val="60000"/>
                    <a:lumOff val="40000"/>
                  </a:schemeClr>
                </a:solidFill>
                <a:latin typeface="+mn-ea"/>
              </a:rPr>
              <a:t>67</a:t>
            </a:r>
            <a:r>
              <a:rPr lang="ja-JP" altLang="en-US" sz="1200" dirty="0">
                <a:solidFill>
                  <a:schemeClr val="tx2">
                    <a:lumMod val="60000"/>
                    <a:lumOff val="40000"/>
                  </a:schemeClr>
                </a:solidFill>
                <a:latin typeface="+mn-ea"/>
              </a:rPr>
              <a:t>％以上</a:t>
            </a:r>
            <a:r>
              <a:rPr lang="ja-JP" altLang="en-US" sz="1200" dirty="0" smtClean="0">
                <a:solidFill>
                  <a:schemeClr val="tx2">
                    <a:lumMod val="60000"/>
                    <a:lumOff val="40000"/>
                  </a:schemeClr>
                </a:solidFill>
                <a:latin typeface="+mn-ea"/>
              </a:rPr>
              <a:t>）、</a:t>
            </a:r>
            <a:r>
              <a:rPr lang="ja-JP" altLang="en-US" sz="1200" dirty="0" smtClean="0">
                <a:solidFill>
                  <a:schemeClr val="tx2">
                    <a:lumMod val="60000"/>
                    <a:lumOff val="40000"/>
                  </a:schemeClr>
                </a:solidFill>
                <a:latin typeface="+mn-ea"/>
              </a:rPr>
              <a:t>就職</a:t>
            </a:r>
            <a:r>
              <a:rPr lang="ja-JP" altLang="en-US" sz="1200" dirty="0">
                <a:solidFill>
                  <a:schemeClr val="tx2">
                    <a:lumMod val="60000"/>
                    <a:lumOff val="40000"/>
                  </a:schemeClr>
                </a:solidFill>
                <a:latin typeface="+mn-ea"/>
              </a:rPr>
              <a:t>・就業率（</a:t>
            </a:r>
            <a:r>
              <a:rPr lang="en-US" altLang="ja-JP" sz="1200" dirty="0">
                <a:solidFill>
                  <a:schemeClr val="tx2">
                    <a:lumMod val="60000"/>
                    <a:lumOff val="40000"/>
                  </a:schemeClr>
                </a:solidFill>
                <a:latin typeface="+mn-ea"/>
              </a:rPr>
              <a:t>80</a:t>
            </a:r>
            <a:r>
              <a:rPr lang="ja-JP" altLang="en-US" sz="1200" dirty="0">
                <a:solidFill>
                  <a:schemeClr val="tx2">
                    <a:lumMod val="60000"/>
                    <a:lumOff val="40000"/>
                  </a:schemeClr>
                </a:solidFill>
                <a:latin typeface="+mn-ea"/>
              </a:rPr>
              <a:t>％以上） </a:t>
            </a:r>
            <a:endParaRPr lang="en-US" altLang="ja-JP" sz="1200" dirty="0" smtClean="0">
              <a:solidFill>
                <a:schemeClr val="tx2">
                  <a:lumMod val="60000"/>
                  <a:lumOff val="40000"/>
                </a:schemeClr>
              </a:solidFill>
              <a:latin typeface="+mn-ea"/>
            </a:endParaRPr>
          </a:p>
          <a:p>
            <a:pPr marL="177800" indent="-177800"/>
            <a:r>
              <a:rPr lang="ja-JP" altLang="en-US" sz="1200" dirty="0">
                <a:solidFill>
                  <a:schemeClr val="tx2">
                    <a:lumMod val="60000"/>
                    <a:lumOff val="40000"/>
                  </a:schemeClr>
                </a:solidFill>
                <a:latin typeface="+mn-ea"/>
              </a:rPr>
              <a:t>　</a:t>
            </a:r>
            <a:r>
              <a:rPr lang="ja-JP" altLang="en-US" sz="1200" dirty="0" smtClean="0">
                <a:solidFill>
                  <a:schemeClr val="tx2">
                    <a:lumMod val="60000"/>
                    <a:lumOff val="40000"/>
                  </a:schemeClr>
                </a:solidFill>
                <a:latin typeface="+mn-ea"/>
              </a:rPr>
              <a:t>任意</a:t>
            </a:r>
            <a:r>
              <a:rPr lang="ja-JP" altLang="en-US" sz="1200" dirty="0">
                <a:solidFill>
                  <a:schemeClr val="tx2">
                    <a:lumMod val="60000"/>
                    <a:lumOff val="40000"/>
                  </a:schemeClr>
                </a:solidFill>
                <a:latin typeface="+mn-ea"/>
              </a:rPr>
              <a:t>指標：新規就職・転職者数　等</a:t>
            </a:r>
            <a:r>
              <a:rPr lang="ja-JP" altLang="en-US" sz="1200" dirty="0" smtClean="0">
                <a:solidFill>
                  <a:schemeClr val="tx2">
                    <a:lumMod val="60000"/>
                    <a:lumOff val="40000"/>
                  </a:schemeClr>
                </a:solidFill>
                <a:latin typeface="+mn-ea"/>
              </a:rPr>
              <a:t>（</a:t>
            </a:r>
            <a:r>
              <a:rPr lang="ja-JP" altLang="en-US" sz="1200" dirty="0">
                <a:solidFill>
                  <a:schemeClr val="tx2">
                    <a:lumMod val="60000"/>
                    <a:lumOff val="40000"/>
                  </a:schemeClr>
                </a:solidFill>
                <a:latin typeface="+mn-ea"/>
              </a:rPr>
              <a:t>その他</a:t>
            </a:r>
            <a:r>
              <a:rPr lang="ja-JP" altLang="en-US" sz="1200" dirty="0" smtClean="0">
                <a:solidFill>
                  <a:schemeClr val="tx2">
                    <a:lumMod val="60000"/>
                    <a:lumOff val="40000"/>
                  </a:schemeClr>
                </a:solidFill>
                <a:latin typeface="+mn-ea"/>
              </a:rPr>
              <a:t>、達成を目指す任意</a:t>
            </a:r>
            <a:r>
              <a:rPr lang="ja-JP" altLang="en-US" sz="1200" dirty="0">
                <a:solidFill>
                  <a:schemeClr val="tx2">
                    <a:lumMod val="60000"/>
                    <a:lumOff val="40000"/>
                  </a:schemeClr>
                </a:solidFill>
                <a:latin typeface="+mn-ea"/>
              </a:rPr>
              <a:t>指標を適宜設定すること）</a:t>
            </a:r>
            <a:endParaRPr lang="en-US" altLang="ja-JP" sz="1200" dirty="0">
              <a:solidFill>
                <a:schemeClr val="tx2">
                  <a:lumMod val="60000"/>
                  <a:lumOff val="40000"/>
                </a:schemeClr>
              </a:solidFill>
              <a:latin typeface="+mn-ea"/>
            </a:endParaRPr>
          </a:p>
          <a:p>
            <a:pPr marL="177800" indent="-177800"/>
            <a:r>
              <a:rPr lang="ja-JP" altLang="en-US" sz="1200" dirty="0">
                <a:solidFill>
                  <a:schemeClr val="tx2">
                    <a:lumMod val="60000"/>
                    <a:lumOff val="40000"/>
                  </a:schemeClr>
                </a:solidFill>
                <a:latin typeface="+mn-ea"/>
              </a:rPr>
              <a:t>　</a:t>
            </a:r>
            <a:r>
              <a:rPr lang="en-US" altLang="ja-JP" sz="1200" dirty="0">
                <a:solidFill>
                  <a:schemeClr val="tx2">
                    <a:lumMod val="60000"/>
                    <a:lumOff val="40000"/>
                  </a:schemeClr>
                </a:solidFill>
                <a:latin typeface="+mn-ea"/>
              </a:rPr>
              <a:t>※</a:t>
            </a:r>
            <a:r>
              <a:rPr lang="ja-JP" altLang="en-US" sz="1200" dirty="0">
                <a:solidFill>
                  <a:schemeClr val="tx2">
                    <a:lumMod val="60000"/>
                    <a:lumOff val="40000"/>
                  </a:schemeClr>
                </a:solidFill>
                <a:latin typeface="+mn-ea"/>
              </a:rPr>
              <a:t>数値目標の妥当性については、以下の要素を踏まえながら、その根拠について明記すること。</a:t>
            </a:r>
            <a:endParaRPr lang="en-US" altLang="ja-JP" sz="1200" dirty="0">
              <a:solidFill>
                <a:schemeClr val="tx2">
                  <a:lumMod val="60000"/>
                  <a:lumOff val="40000"/>
                </a:schemeClr>
              </a:solidFill>
              <a:latin typeface="+mn-ea"/>
            </a:endParaRPr>
          </a:p>
          <a:p>
            <a:pPr marL="177800" indent="-177800"/>
            <a:r>
              <a:rPr lang="ja-JP" altLang="en-US" sz="1200" dirty="0">
                <a:solidFill>
                  <a:schemeClr val="tx2">
                    <a:lumMod val="60000"/>
                    <a:lumOff val="40000"/>
                  </a:schemeClr>
                </a:solidFill>
                <a:latin typeface="+mn-ea"/>
              </a:rPr>
              <a:t>　　・当該リカレントプログラムを開設する根拠（分野、受講期間、開設数等）</a:t>
            </a:r>
            <a:endParaRPr lang="en-US" altLang="ja-JP" sz="1200" dirty="0">
              <a:solidFill>
                <a:schemeClr val="tx2">
                  <a:lumMod val="60000"/>
                  <a:lumOff val="40000"/>
                </a:schemeClr>
              </a:solidFill>
              <a:latin typeface="+mn-ea"/>
            </a:endParaRPr>
          </a:p>
          <a:p>
            <a:pPr marL="177800" indent="-177800"/>
            <a:r>
              <a:rPr lang="ja-JP" altLang="en-US" sz="1200" dirty="0">
                <a:solidFill>
                  <a:schemeClr val="tx2">
                    <a:lumMod val="60000"/>
                    <a:lumOff val="40000"/>
                  </a:schemeClr>
                </a:solidFill>
                <a:latin typeface="+mn-ea"/>
              </a:rPr>
              <a:t>　　・受講者募集方法の工夫</a:t>
            </a:r>
            <a:endParaRPr lang="en-US" altLang="ja-JP" sz="1200" dirty="0">
              <a:solidFill>
                <a:schemeClr val="tx2">
                  <a:lumMod val="60000"/>
                  <a:lumOff val="40000"/>
                </a:schemeClr>
              </a:solidFill>
              <a:latin typeface="+mn-ea"/>
            </a:endParaRPr>
          </a:p>
          <a:p>
            <a:pPr marL="177800" indent="-177800"/>
            <a:endParaRPr lang="en-US" altLang="ja-JP" sz="1200" dirty="0">
              <a:solidFill>
                <a:schemeClr val="tx2">
                  <a:lumMod val="60000"/>
                  <a:lumOff val="40000"/>
                </a:schemeClr>
              </a:solidFill>
              <a:latin typeface="+mn-ea"/>
            </a:endParaRPr>
          </a:p>
          <a:p>
            <a:pPr marL="177800" indent="-177800"/>
            <a:r>
              <a:rPr lang="ja-JP" altLang="en-US" sz="1200" dirty="0" smtClean="0">
                <a:solidFill>
                  <a:schemeClr val="tx2">
                    <a:lumMod val="60000"/>
                    <a:lumOff val="40000"/>
                  </a:schemeClr>
                </a:solidFill>
                <a:latin typeface="+mn-ea"/>
              </a:rPr>
              <a:t>▼新型コロナウイルス感染症感染予防の観点を記載すること。（学内の衛生環境の整備やオンライン授業の活用等）</a:t>
            </a:r>
            <a:endParaRPr lang="en-US" altLang="ja-JP" sz="1200" dirty="0" smtClean="0">
              <a:solidFill>
                <a:schemeClr val="tx2">
                  <a:lumMod val="60000"/>
                  <a:lumOff val="40000"/>
                </a:schemeClr>
              </a:solidFill>
              <a:latin typeface="+mn-ea"/>
            </a:endParaRPr>
          </a:p>
          <a:p>
            <a:pPr marL="177800" indent="-177800"/>
            <a:endParaRPr lang="en-US" altLang="ja-JP" sz="1200" dirty="0">
              <a:solidFill>
                <a:schemeClr val="tx2">
                  <a:lumMod val="60000"/>
                  <a:lumOff val="40000"/>
                </a:schemeClr>
              </a:solidFill>
              <a:latin typeface="+mn-ea"/>
            </a:endParaRPr>
          </a:p>
          <a:p>
            <a:pPr marL="177800" indent="-177800"/>
            <a:r>
              <a:rPr lang="ja-JP" altLang="en-US" sz="1200" dirty="0" smtClean="0">
                <a:solidFill>
                  <a:schemeClr val="tx2">
                    <a:lumMod val="60000"/>
                    <a:lumOff val="40000"/>
                  </a:schemeClr>
                </a:solidFill>
                <a:latin typeface="+mn-ea"/>
              </a:rPr>
              <a:t>▼開発したプログラムや形成したネットワークの発展的かつ継続的な活動内容の予定を記載すること。</a:t>
            </a:r>
            <a:endParaRPr lang="en-US" altLang="ja-JP" sz="1200" dirty="0" smtClean="0">
              <a:solidFill>
                <a:schemeClr val="tx2">
                  <a:lumMod val="60000"/>
                  <a:lumOff val="40000"/>
                </a:schemeClr>
              </a:solidFill>
              <a:latin typeface="+mn-ea"/>
            </a:endParaRPr>
          </a:p>
          <a:p>
            <a:pPr marL="177800" indent="-177800"/>
            <a:r>
              <a:rPr lang="ja-JP" altLang="en-US" sz="1200" dirty="0">
                <a:solidFill>
                  <a:schemeClr val="tx2">
                    <a:lumMod val="60000"/>
                    <a:lumOff val="40000"/>
                  </a:schemeClr>
                </a:solidFill>
                <a:latin typeface="+mn-ea"/>
              </a:rPr>
              <a:t>　</a:t>
            </a:r>
            <a:r>
              <a:rPr lang="ja-JP" altLang="en-US" sz="1200" dirty="0" smtClean="0">
                <a:solidFill>
                  <a:schemeClr val="tx2">
                    <a:lumMod val="60000"/>
                    <a:lumOff val="40000"/>
                  </a:schemeClr>
                </a:solidFill>
                <a:latin typeface="+mn-ea"/>
              </a:rPr>
              <a:t>（職業実践力育成プログラム（ＢＰ）申請の予定等）</a:t>
            </a:r>
            <a:endParaRPr lang="en-US" altLang="ja-JP" sz="1200" dirty="0">
              <a:solidFill>
                <a:schemeClr val="tx2">
                  <a:lumMod val="60000"/>
                  <a:lumOff val="40000"/>
                </a:schemeClr>
              </a:solidFill>
              <a:latin typeface="+mn-ea"/>
            </a:endParaRPr>
          </a:p>
          <a:p>
            <a:endParaRPr lang="en-US" altLang="ja-JP" sz="1200" dirty="0" smtClean="0">
              <a:solidFill>
                <a:schemeClr val="tx2">
                  <a:lumMod val="60000"/>
                  <a:lumOff val="40000"/>
                </a:schemeClr>
              </a:solidFill>
            </a:endParaRPr>
          </a:p>
          <a:p>
            <a:r>
              <a:rPr lang="ja-JP" altLang="en-US" sz="1200" dirty="0" smtClean="0">
                <a:solidFill>
                  <a:schemeClr val="tx2">
                    <a:lumMod val="60000"/>
                    <a:lumOff val="40000"/>
                  </a:schemeClr>
                </a:solidFill>
              </a:rPr>
              <a:t>▼報告書（成果物）記載事項のイメージ</a:t>
            </a:r>
            <a:endParaRPr lang="en-US" altLang="ja-JP" sz="1200" dirty="0">
              <a:solidFill>
                <a:srgbClr val="FF0000"/>
              </a:solidFill>
            </a:endParaRPr>
          </a:p>
          <a:p>
            <a:endParaRPr lang="en-US" altLang="ja-JP" sz="1200" dirty="0" smtClean="0">
              <a:solidFill>
                <a:schemeClr val="tx2">
                  <a:lumMod val="60000"/>
                  <a:lumOff val="40000"/>
                </a:schemeClr>
              </a:solidFill>
            </a:endParaRPr>
          </a:p>
          <a:p>
            <a:endParaRPr lang="en-US" altLang="ja-JP" sz="1200" dirty="0" smtClean="0">
              <a:solidFill>
                <a:schemeClr val="tx2">
                  <a:lumMod val="60000"/>
                  <a:lumOff val="40000"/>
                </a:schemeClr>
              </a:solidFill>
            </a:endParaRPr>
          </a:p>
          <a:p>
            <a:endParaRPr lang="en-US" altLang="ja-JP" sz="1200" dirty="0">
              <a:solidFill>
                <a:schemeClr val="tx2">
                  <a:lumMod val="60000"/>
                  <a:lumOff val="40000"/>
                </a:schemeClr>
              </a:solidFill>
            </a:endParaRPr>
          </a:p>
          <a:p>
            <a:endParaRPr lang="en-US" altLang="ja-JP" sz="1200" dirty="0" smtClean="0">
              <a:solidFill>
                <a:schemeClr val="tx2">
                  <a:lumMod val="60000"/>
                  <a:lumOff val="40000"/>
                </a:schemeClr>
              </a:solidFill>
            </a:endParaRPr>
          </a:p>
        </p:txBody>
      </p:sp>
      <p:sp>
        <p:nvSpPr>
          <p:cNvPr id="10" name="テキスト ボックス 9"/>
          <p:cNvSpPr txBox="1"/>
          <p:nvPr/>
        </p:nvSpPr>
        <p:spPr>
          <a:xfrm>
            <a:off x="197472" y="631968"/>
            <a:ext cx="7284140" cy="276999"/>
          </a:xfrm>
          <a:prstGeom prst="rect">
            <a:avLst/>
          </a:prstGeom>
          <a:noFill/>
          <a:ln>
            <a:noFill/>
            <a:prstDash val="dash"/>
          </a:ln>
        </p:spPr>
        <p:txBody>
          <a:bodyPr wrap="square" rtlCol="0">
            <a:spAutoFit/>
          </a:bodyPr>
          <a:lstStyle/>
          <a:p>
            <a:pPr marL="85725" indent="-85725"/>
            <a:r>
              <a:rPr lang="ja-JP" altLang="en-US" sz="1200" dirty="0">
                <a:solidFill>
                  <a:srgbClr val="FF0000"/>
                </a:solidFill>
              </a:rPr>
              <a:t>◇</a:t>
            </a:r>
            <a:r>
              <a:rPr lang="ja-JP" altLang="en-US" sz="1200" dirty="0" smtClean="0">
                <a:solidFill>
                  <a:srgbClr val="FF0000"/>
                </a:solidFill>
              </a:rPr>
              <a:t>様式</a:t>
            </a:r>
            <a:r>
              <a:rPr lang="ja-JP" altLang="en-US" sz="1200" dirty="0">
                <a:solidFill>
                  <a:srgbClr val="FF0000"/>
                </a:solidFill>
              </a:rPr>
              <a:t>自由（</a:t>
            </a:r>
            <a:r>
              <a:rPr lang="en-US" altLang="ja-JP" sz="1200" dirty="0">
                <a:solidFill>
                  <a:srgbClr val="FF0000"/>
                </a:solidFill>
              </a:rPr>
              <a:t>2</a:t>
            </a:r>
            <a:r>
              <a:rPr lang="ja-JP" altLang="en-US" sz="1200" dirty="0">
                <a:solidFill>
                  <a:srgbClr val="FF0000"/>
                </a:solidFill>
              </a:rPr>
              <a:t>ページ以内</a:t>
            </a:r>
            <a:r>
              <a:rPr lang="ja-JP" altLang="en-US" sz="1200" dirty="0" smtClean="0">
                <a:solidFill>
                  <a:srgbClr val="FF0000"/>
                </a:solidFill>
              </a:rPr>
              <a:t>）</a:t>
            </a:r>
            <a:r>
              <a:rPr lang="ja-JP" altLang="en-US" sz="1200" dirty="0">
                <a:solidFill>
                  <a:srgbClr val="FF0000"/>
                </a:solidFill>
                <a:latin typeface="+mn-ea"/>
              </a:rPr>
              <a:t>。</a:t>
            </a:r>
            <a:r>
              <a:rPr lang="ja-JP" altLang="en-US" sz="1200" dirty="0" smtClean="0">
                <a:solidFill>
                  <a:srgbClr val="FF0000"/>
                </a:solidFill>
                <a:latin typeface="+mn-ea"/>
              </a:rPr>
              <a:t>記載</a:t>
            </a:r>
            <a:r>
              <a:rPr lang="ja-JP" altLang="en-US" sz="1200" dirty="0">
                <a:solidFill>
                  <a:srgbClr val="FF0000"/>
                </a:solidFill>
                <a:latin typeface="+mn-ea"/>
              </a:rPr>
              <a:t>する文字は</a:t>
            </a:r>
            <a:r>
              <a:rPr lang="en-US" altLang="ja-JP" sz="1200" dirty="0">
                <a:solidFill>
                  <a:srgbClr val="FF0000"/>
                </a:solidFill>
                <a:latin typeface="+mn-ea"/>
              </a:rPr>
              <a:t>､MS</a:t>
            </a:r>
            <a:r>
              <a:rPr lang="ja-JP" altLang="en-US" sz="1200" dirty="0">
                <a:solidFill>
                  <a:srgbClr val="FF0000"/>
                </a:solidFill>
                <a:latin typeface="+mn-ea"/>
              </a:rPr>
              <a:t>ｺﾞｼｯｸ </a:t>
            </a:r>
            <a:r>
              <a:rPr lang="en-US" altLang="ja-JP" sz="1200" dirty="0">
                <a:solidFill>
                  <a:srgbClr val="FF0000"/>
                </a:solidFill>
                <a:latin typeface="+mn-ea"/>
              </a:rPr>
              <a:t>or </a:t>
            </a:r>
            <a:r>
              <a:rPr lang="ja-JP" altLang="en-US" sz="1200" dirty="0">
                <a:solidFill>
                  <a:srgbClr val="FF0000"/>
                </a:solidFill>
                <a:latin typeface="+mn-ea"/>
              </a:rPr>
              <a:t>ﾒｲﾘｵ </a:t>
            </a:r>
            <a:r>
              <a:rPr lang="en-US" altLang="ja-JP" sz="1200" dirty="0">
                <a:solidFill>
                  <a:srgbClr val="FF0000"/>
                </a:solidFill>
                <a:latin typeface="+mn-ea"/>
              </a:rPr>
              <a:t>11</a:t>
            </a:r>
            <a:r>
              <a:rPr lang="ja-JP" altLang="en-US" sz="1200" dirty="0">
                <a:solidFill>
                  <a:srgbClr val="FF0000"/>
                </a:solidFill>
                <a:latin typeface="+mn-ea"/>
              </a:rPr>
              <a:t>ﾎﾟｲﾝﾄ以上とすること</a:t>
            </a:r>
            <a:r>
              <a:rPr lang="en-US" altLang="ja-JP" sz="1200" dirty="0" smtClean="0">
                <a:solidFill>
                  <a:srgbClr val="FF0000"/>
                </a:solidFill>
                <a:latin typeface="+mn-ea"/>
              </a:rPr>
              <a:t>｡</a:t>
            </a:r>
            <a:endParaRPr lang="en-US" altLang="ja-JP" sz="1200" dirty="0">
              <a:solidFill>
                <a:srgbClr val="FF0000"/>
              </a:solidFill>
              <a:latin typeface="+mn-ea"/>
            </a:endParaRPr>
          </a:p>
        </p:txBody>
      </p:sp>
      <p:sp>
        <p:nvSpPr>
          <p:cNvPr id="15" name="正方形/長方形 14"/>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6" name="テキスト ボックス 15"/>
          <p:cNvSpPr txBox="1"/>
          <p:nvPr/>
        </p:nvSpPr>
        <p:spPr>
          <a:xfrm>
            <a:off x="-159568" y="21512"/>
            <a:ext cx="9076344" cy="261610"/>
          </a:xfrm>
          <a:prstGeom prst="rect">
            <a:avLst/>
          </a:prstGeom>
          <a:noFill/>
        </p:spPr>
        <p:txBody>
          <a:bodyPr wrap="square" rtlCol="0">
            <a:spAutoFit/>
          </a:bodyPr>
          <a:lstStyle/>
          <a:p>
            <a:pPr algn="ctr"/>
            <a:r>
              <a:rPr lang="ja-JP" altLang="en-US" sz="1000" spc="-120" dirty="0" smtClean="0">
                <a:solidFill>
                  <a:schemeClr val="bg1"/>
                </a:solidFill>
                <a:latin typeface="+mj-ea"/>
              </a:rPr>
              <a:t>令和２年度</a:t>
            </a:r>
            <a:r>
              <a:rPr lang="ja-JP" altLang="en-US" sz="1100" spc="-120" dirty="0" smtClean="0">
                <a:solidFill>
                  <a:schemeClr val="bg1"/>
                </a:solidFill>
                <a:latin typeface="+mj-ea"/>
              </a:rPr>
              <a:t>「就職・転職支援のための大学リカレント教育推進</a:t>
            </a:r>
            <a:r>
              <a:rPr lang="ja-JP" altLang="en-US" sz="1100" spc="-120" dirty="0">
                <a:solidFill>
                  <a:schemeClr val="bg1"/>
                </a:solidFill>
                <a:latin typeface="+mj-ea"/>
              </a:rPr>
              <a:t>事業</a:t>
            </a:r>
            <a:r>
              <a:rPr lang="ja-JP" altLang="en-US" sz="900" spc="-120" dirty="0">
                <a:solidFill>
                  <a:schemeClr val="bg1"/>
                </a:solidFill>
                <a:latin typeface="+mj-ea"/>
              </a:rPr>
              <a:t>（就職・転職支援のためのリカレント教育プログラムの開発・実施）</a:t>
            </a:r>
            <a:r>
              <a:rPr lang="ja-JP" altLang="en-US" sz="1100" spc="-120" dirty="0" smtClean="0">
                <a:solidFill>
                  <a:schemeClr val="bg1"/>
                </a:solidFill>
                <a:latin typeface="+mj-ea"/>
              </a:rPr>
              <a:t>」企画提案書（</a:t>
            </a:r>
            <a:r>
              <a:rPr lang="en-US" altLang="ja-JP" sz="1100" spc="-120" dirty="0" smtClean="0">
                <a:solidFill>
                  <a:schemeClr val="bg1"/>
                </a:solidFill>
                <a:latin typeface="+mj-ea"/>
              </a:rPr>
              <a:t>b: </a:t>
            </a:r>
            <a:r>
              <a:rPr lang="ja-JP" altLang="en-US" sz="1100" spc="-120" dirty="0" smtClean="0">
                <a:solidFill>
                  <a:schemeClr val="bg1"/>
                </a:solidFill>
                <a:latin typeface="+mj-ea"/>
              </a:rPr>
              <a:t>職業実践力）</a:t>
            </a:r>
            <a:r>
              <a:rPr lang="en-US" altLang="ja-JP" sz="1100" spc="-120" dirty="0" smtClean="0">
                <a:solidFill>
                  <a:schemeClr val="bg1"/>
                </a:solidFill>
                <a:latin typeface="+mj-ea"/>
              </a:rPr>
              <a:t>(P</a:t>
            </a:r>
            <a:fld id="{7DF22854-5471-4D76-A61C-50AF16AABE74}" type="slidenum">
              <a:rPr lang="en-US" altLang="ja-JP" sz="1100" spc="-120" smtClean="0">
                <a:solidFill>
                  <a:schemeClr val="bg1"/>
                </a:solidFill>
                <a:latin typeface="+mj-ea"/>
              </a:rPr>
              <a:pPr algn="ctr"/>
              <a:t>1</a:t>
            </a:fld>
            <a:r>
              <a:rPr lang="en-US" altLang="ja-JP" sz="1100" spc="-120" dirty="0" smtClean="0">
                <a:solidFill>
                  <a:schemeClr val="bg1"/>
                </a:solidFill>
                <a:latin typeface="+mj-ea"/>
              </a:rPr>
              <a:t>)</a:t>
            </a:r>
            <a:endParaRPr kumimoji="1" lang="ja-JP" altLang="en-US" sz="1100" dirty="0">
              <a:solidFill>
                <a:schemeClr val="bg1"/>
              </a:solidFill>
              <a:latin typeface="+mj-ea"/>
              <a:ea typeface="+mj-ea"/>
            </a:endParaRPr>
          </a:p>
        </p:txBody>
      </p:sp>
      <p:sp>
        <p:nvSpPr>
          <p:cNvPr id="17" name="テキスト ボックス 16"/>
          <p:cNvSpPr txBox="1"/>
          <p:nvPr/>
        </p:nvSpPr>
        <p:spPr>
          <a:xfrm>
            <a:off x="8725125" y="0"/>
            <a:ext cx="1334443" cy="261610"/>
          </a:xfrm>
          <a:prstGeom prst="rect">
            <a:avLst/>
          </a:prstGeom>
          <a:noFill/>
        </p:spPr>
        <p:txBody>
          <a:bodyPr wrap="square" rtlCol="0">
            <a:spAutoFit/>
          </a:bodyPr>
          <a:lstStyle/>
          <a:p>
            <a:r>
              <a:rPr kumimoji="1" lang="zh-TW" altLang="en-US" sz="1100" b="1" dirty="0" smtClean="0">
                <a:solidFill>
                  <a:schemeClr val="bg1"/>
                </a:solidFill>
              </a:rPr>
              <a:t>様式１（別紙１）</a:t>
            </a:r>
            <a:endParaRPr kumimoji="1" lang="ja-JP" altLang="en-US" sz="1100" b="1" dirty="0">
              <a:solidFill>
                <a:schemeClr val="bg1"/>
              </a:solidFill>
            </a:endParaRPr>
          </a:p>
        </p:txBody>
      </p:sp>
    </p:spTree>
    <p:extLst>
      <p:ext uri="{BB962C8B-B14F-4D97-AF65-F5344CB8AC3E}">
        <p14:creationId xmlns:p14="http://schemas.microsoft.com/office/powerpoint/2010/main" val="74935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1756310"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lt1"/>
                </a:solidFill>
                <a:latin typeface="+mj-ea"/>
                <a:ea typeface="+mj-ea"/>
              </a:rPr>
              <a:t>事業の概念図</a:t>
            </a:r>
            <a:endParaRPr lang="ja-JP" altLang="en-US" sz="1400" dirty="0">
              <a:solidFill>
                <a:schemeClr val="lt1"/>
              </a:solidFill>
              <a:latin typeface="+mj-ea"/>
              <a:ea typeface="+mj-ea"/>
            </a:endParaRPr>
          </a:p>
        </p:txBody>
      </p:sp>
      <p:sp>
        <p:nvSpPr>
          <p:cNvPr id="9" name="テキスト ボックス 8"/>
          <p:cNvSpPr txBox="1"/>
          <p:nvPr/>
        </p:nvSpPr>
        <p:spPr>
          <a:xfrm>
            <a:off x="125464" y="983268"/>
            <a:ext cx="9649072" cy="3970318"/>
          </a:xfrm>
          <a:prstGeom prst="rect">
            <a:avLst/>
          </a:prstGeom>
          <a:noFill/>
          <a:ln>
            <a:solidFill>
              <a:schemeClr val="tx2">
                <a:lumMod val="40000"/>
                <a:lumOff val="60000"/>
              </a:schemeClr>
            </a:solidFill>
            <a:prstDash val="dash"/>
          </a:ln>
        </p:spPr>
        <p:txBody>
          <a:bodyPr wrap="square" rtlCol="0">
            <a:spAutoFit/>
          </a:bodyPr>
          <a:lstStyle/>
          <a:p>
            <a:endParaRPr lang="ja-JP" altLang="en-US" sz="1200" dirty="0" smtClean="0">
              <a:solidFill>
                <a:srgbClr val="FFC000"/>
              </a:solidFill>
              <a:latin typeface="+mn-ea"/>
            </a:endParaRPr>
          </a:p>
          <a:p>
            <a:pPr marL="180000" indent="-180000"/>
            <a:r>
              <a:rPr lang="ja-JP" altLang="en-US" sz="1200" dirty="0" smtClean="0">
                <a:solidFill>
                  <a:schemeClr val="tx2">
                    <a:lumMod val="60000"/>
                    <a:lumOff val="40000"/>
                  </a:schemeClr>
                </a:solidFill>
                <a:latin typeface="+mn-ea"/>
              </a:rPr>
              <a:t>▼本事業で取り組む事業全体が分かるよう作成すること。文章のみで説明するのではなく、視覚的に分かりやすく説明してください。</a:t>
            </a:r>
            <a:endParaRPr lang="en-US" altLang="ja-JP" sz="1200" dirty="0" smtClean="0">
              <a:solidFill>
                <a:schemeClr val="tx2">
                  <a:lumMod val="60000"/>
                  <a:lumOff val="40000"/>
                </a:schemeClr>
              </a:solidFill>
              <a:latin typeface="+mn-ea"/>
            </a:endParaRPr>
          </a:p>
          <a:p>
            <a:pPr marL="180000" indent="-180000"/>
            <a:endParaRPr lang="en-US" altLang="ja-JP" sz="1200" dirty="0">
              <a:solidFill>
                <a:schemeClr val="tx2">
                  <a:lumMod val="60000"/>
                  <a:lumOff val="40000"/>
                </a:schemeClr>
              </a:solidFill>
              <a:latin typeface="+mn-ea"/>
            </a:endParaRPr>
          </a:p>
          <a:p>
            <a:pPr marL="180000" indent="-180000"/>
            <a:endParaRPr lang="en-US" altLang="ja-JP" sz="1200" dirty="0" smtClean="0">
              <a:solidFill>
                <a:schemeClr val="tx2">
                  <a:lumMod val="60000"/>
                  <a:lumOff val="40000"/>
                </a:schemeClr>
              </a:solidFill>
              <a:latin typeface="+mn-ea"/>
            </a:endParaRPr>
          </a:p>
          <a:p>
            <a:endParaRPr lang="en-US" altLang="ja-JP" sz="1200" dirty="0" smtClean="0">
              <a:solidFill>
                <a:srgbClr val="FFC000"/>
              </a:solidFill>
              <a:latin typeface="+mn-ea"/>
            </a:endParaRPr>
          </a:p>
          <a:p>
            <a:endParaRPr lang="en-US" altLang="ja-JP" sz="1200" dirty="0" smtClean="0">
              <a:solidFill>
                <a:srgbClr val="FFC000"/>
              </a:solidFill>
              <a:latin typeface="+mn-ea"/>
            </a:endParaRPr>
          </a:p>
          <a:p>
            <a:endParaRPr lang="en-US" altLang="ja-JP" sz="1200" dirty="0">
              <a:solidFill>
                <a:srgbClr val="FFC000"/>
              </a:solidFill>
              <a:latin typeface="+mn-ea"/>
            </a:endParaRPr>
          </a:p>
          <a:p>
            <a:endParaRPr lang="en-US" altLang="ja-JP" sz="1200" dirty="0" smtClean="0">
              <a:solidFill>
                <a:srgbClr val="FFC000"/>
              </a:solidFill>
              <a:latin typeface="+mn-ea"/>
            </a:endParaRPr>
          </a:p>
          <a:p>
            <a:endParaRPr lang="en-US" altLang="ja-JP" sz="1200" dirty="0">
              <a:solidFill>
                <a:srgbClr val="FFC000"/>
              </a:solidFill>
              <a:latin typeface="+mn-ea"/>
            </a:endParaRPr>
          </a:p>
          <a:p>
            <a:endParaRPr lang="en-US" altLang="ja-JP" sz="1200" dirty="0" smtClean="0">
              <a:solidFill>
                <a:srgbClr val="FFC000"/>
              </a:solidFill>
              <a:latin typeface="+mn-ea"/>
            </a:endParaRPr>
          </a:p>
          <a:p>
            <a:endParaRPr lang="en-US" altLang="ja-JP" sz="1200" dirty="0" smtClean="0">
              <a:solidFill>
                <a:srgbClr val="FFC000"/>
              </a:solidFill>
              <a:latin typeface="+mn-ea"/>
            </a:endParaRPr>
          </a:p>
          <a:p>
            <a:endParaRPr lang="en-US" altLang="ja-JP" sz="1200" dirty="0">
              <a:solidFill>
                <a:srgbClr val="FFC000"/>
              </a:solidFill>
              <a:latin typeface="+mn-ea"/>
            </a:endParaRPr>
          </a:p>
          <a:p>
            <a:endParaRPr lang="en-US" altLang="ja-JP" sz="1200" dirty="0" smtClean="0">
              <a:solidFill>
                <a:srgbClr val="FFC000"/>
              </a:solidFill>
              <a:latin typeface="+mn-ea"/>
            </a:endParaRPr>
          </a:p>
          <a:p>
            <a:endParaRPr lang="en-US" altLang="ja-JP" sz="1200" dirty="0">
              <a:solidFill>
                <a:srgbClr val="FFC000"/>
              </a:solidFill>
              <a:latin typeface="+mn-ea"/>
            </a:endParaRPr>
          </a:p>
          <a:p>
            <a:endParaRPr lang="en-US" altLang="ja-JP" sz="1200" dirty="0" smtClean="0">
              <a:solidFill>
                <a:srgbClr val="FFC000"/>
              </a:solidFill>
              <a:latin typeface="+mn-ea"/>
            </a:endParaRPr>
          </a:p>
          <a:p>
            <a:endParaRPr lang="en-US" altLang="ja-JP" sz="1200" dirty="0">
              <a:solidFill>
                <a:srgbClr val="FFC000"/>
              </a:solidFill>
              <a:latin typeface="+mn-ea"/>
            </a:endParaRPr>
          </a:p>
          <a:p>
            <a:endParaRPr lang="en-US" altLang="ja-JP" sz="1200" dirty="0" smtClean="0">
              <a:solidFill>
                <a:srgbClr val="FFC000"/>
              </a:solidFill>
              <a:latin typeface="+mn-ea"/>
            </a:endParaRPr>
          </a:p>
          <a:p>
            <a:endParaRPr lang="en-US" altLang="ja-JP" sz="1200" dirty="0">
              <a:solidFill>
                <a:srgbClr val="FFC000"/>
              </a:solidFill>
              <a:latin typeface="+mn-ea"/>
            </a:endParaRPr>
          </a:p>
          <a:p>
            <a:endParaRPr lang="en-US" altLang="ja-JP" sz="1200" dirty="0" smtClean="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p:txBody>
      </p:sp>
      <p:sp>
        <p:nvSpPr>
          <p:cNvPr id="8" name="正方形/長方形 7"/>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1" name="テキスト ボックス 10"/>
          <p:cNvSpPr txBox="1"/>
          <p:nvPr/>
        </p:nvSpPr>
        <p:spPr>
          <a:xfrm>
            <a:off x="197472" y="631968"/>
            <a:ext cx="7284140" cy="276999"/>
          </a:xfrm>
          <a:prstGeom prst="rect">
            <a:avLst/>
          </a:prstGeom>
          <a:noFill/>
          <a:ln>
            <a:noFill/>
            <a:prstDash val="dash"/>
          </a:ln>
        </p:spPr>
        <p:txBody>
          <a:bodyPr wrap="square" rtlCol="0">
            <a:spAutoFit/>
          </a:bodyPr>
          <a:lstStyle/>
          <a:p>
            <a:pPr marL="85725" indent="-85725"/>
            <a:r>
              <a:rPr lang="ja-JP" altLang="en-US" sz="1200" dirty="0">
                <a:solidFill>
                  <a:srgbClr val="FF0000"/>
                </a:solidFill>
              </a:rPr>
              <a:t>◇</a:t>
            </a:r>
            <a:r>
              <a:rPr lang="ja-JP" altLang="en-US" sz="1200" dirty="0" smtClean="0">
                <a:solidFill>
                  <a:srgbClr val="FF0000"/>
                </a:solidFill>
              </a:rPr>
              <a:t>様式自由</a:t>
            </a:r>
            <a:r>
              <a:rPr lang="ja-JP" altLang="en-US" sz="1200" dirty="0" smtClean="0">
                <a:solidFill>
                  <a:srgbClr val="FF0000"/>
                </a:solidFill>
                <a:latin typeface="+mn-ea"/>
              </a:rPr>
              <a:t>。記載</a:t>
            </a:r>
            <a:r>
              <a:rPr lang="ja-JP" altLang="en-US" sz="1200" dirty="0">
                <a:solidFill>
                  <a:srgbClr val="FF0000"/>
                </a:solidFill>
                <a:latin typeface="+mn-ea"/>
              </a:rPr>
              <a:t>する文字は</a:t>
            </a:r>
            <a:r>
              <a:rPr lang="en-US" altLang="ja-JP" sz="1200" dirty="0">
                <a:solidFill>
                  <a:srgbClr val="FF0000"/>
                </a:solidFill>
                <a:latin typeface="+mn-ea"/>
              </a:rPr>
              <a:t>､MS</a:t>
            </a:r>
            <a:r>
              <a:rPr lang="ja-JP" altLang="en-US" sz="1200" dirty="0">
                <a:solidFill>
                  <a:srgbClr val="FF0000"/>
                </a:solidFill>
                <a:latin typeface="+mn-ea"/>
              </a:rPr>
              <a:t>ｺﾞｼｯｸ </a:t>
            </a:r>
            <a:r>
              <a:rPr lang="en-US" altLang="ja-JP" sz="1200" dirty="0">
                <a:solidFill>
                  <a:srgbClr val="FF0000"/>
                </a:solidFill>
                <a:latin typeface="+mn-ea"/>
              </a:rPr>
              <a:t>or </a:t>
            </a:r>
            <a:r>
              <a:rPr lang="ja-JP" altLang="en-US" sz="1200" dirty="0">
                <a:solidFill>
                  <a:srgbClr val="FF0000"/>
                </a:solidFill>
                <a:latin typeface="+mn-ea"/>
              </a:rPr>
              <a:t>ﾒｲﾘｵ </a:t>
            </a:r>
            <a:r>
              <a:rPr lang="en-US" altLang="ja-JP" sz="1200" dirty="0">
                <a:solidFill>
                  <a:srgbClr val="FF0000"/>
                </a:solidFill>
                <a:latin typeface="+mn-ea"/>
              </a:rPr>
              <a:t>11</a:t>
            </a:r>
            <a:r>
              <a:rPr lang="ja-JP" altLang="en-US" sz="1200" dirty="0">
                <a:solidFill>
                  <a:srgbClr val="FF0000"/>
                </a:solidFill>
                <a:latin typeface="+mn-ea"/>
              </a:rPr>
              <a:t>ﾎﾟｲﾝﾄ以上とすること</a:t>
            </a:r>
            <a:r>
              <a:rPr lang="en-US" altLang="ja-JP" sz="1200" dirty="0" smtClean="0">
                <a:solidFill>
                  <a:srgbClr val="FF0000"/>
                </a:solidFill>
                <a:latin typeface="+mn-ea"/>
              </a:rPr>
              <a:t>｡</a:t>
            </a:r>
            <a:endParaRPr lang="en-US" altLang="ja-JP" sz="1200" dirty="0">
              <a:solidFill>
                <a:srgbClr val="FF0000"/>
              </a:solidFill>
              <a:latin typeface="+mn-ea"/>
            </a:endParaRPr>
          </a:p>
        </p:txBody>
      </p:sp>
      <p:sp>
        <p:nvSpPr>
          <p:cNvPr id="13" name="正方形/長方形 12"/>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4" name="テキスト ボックス 13"/>
          <p:cNvSpPr txBox="1"/>
          <p:nvPr/>
        </p:nvSpPr>
        <p:spPr>
          <a:xfrm>
            <a:off x="-159568" y="21512"/>
            <a:ext cx="9076344" cy="261610"/>
          </a:xfrm>
          <a:prstGeom prst="rect">
            <a:avLst/>
          </a:prstGeom>
          <a:noFill/>
        </p:spPr>
        <p:txBody>
          <a:bodyPr wrap="square" rtlCol="0">
            <a:spAutoFit/>
          </a:bodyPr>
          <a:lstStyle/>
          <a:p>
            <a:pPr algn="ctr"/>
            <a:r>
              <a:rPr lang="ja-JP" altLang="en-US" sz="1000" spc="-120" dirty="0" smtClean="0">
                <a:solidFill>
                  <a:schemeClr val="bg1"/>
                </a:solidFill>
                <a:latin typeface="+mj-ea"/>
              </a:rPr>
              <a:t>令和２年度</a:t>
            </a:r>
            <a:r>
              <a:rPr lang="ja-JP" altLang="en-US" sz="1100" spc="-120" dirty="0" smtClean="0">
                <a:solidFill>
                  <a:schemeClr val="bg1"/>
                </a:solidFill>
                <a:latin typeface="+mj-ea"/>
              </a:rPr>
              <a:t>「就職・転職支援のための大学リカレント教育推進</a:t>
            </a:r>
            <a:r>
              <a:rPr lang="ja-JP" altLang="en-US" sz="1100" spc="-120" dirty="0">
                <a:solidFill>
                  <a:schemeClr val="bg1"/>
                </a:solidFill>
                <a:latin typeface="+mj-ea"/>
              </a:rPr>
              <a:t>事業</a:t>
            </a:r>
            <a:r>
              <a:rPr lang="ja-JP" altLang="en-US" sz="900" spc="-120" dirty="0">
                <a:solidFill>
                  <a:schemeClr val="bg1"/>
                </a:solidFill>
                <a:latin typeface="+mj-ea"/>
              </a:rPr>
              <a:t>（就職・転職支援のためのリカレント教育プログラムの開発・実施）</a:t>
            </a:r>
            <a:r>
              <a:rPr lang="ja-JP" altLang="en-US" sz="1100" spc="-120" dirty="0" smtClean="0">
                <a:solidFill>
                  <a:schemeClr val="bg1"/>
                </a:solidFill>
                <a:latin typeface="+mj-ea"/>
              </a:rPr>
              <a:t>」企画提案書（</a:t>
            </a:r>
            <a:r>
              <a:rPr lang="en-US" altLang="ja-JP" sz="1100" spc="-120" dirty="0" smtClean="0">
                <a:solidFill>
                  <a:schemeClr val="bg1"/>
                </a:solidFill>
                <a:latin typeface="+mj-ea"/>
              </a:rPr>
              <a:t>b: </a:t>
            </a:r>
            <a:r>
              <a:rPr lang="ja-JP" altLang="en-US" sz="1100" spc="-120" dirty="0" smtClean="0">
                <a:solidFill>
                  <a:schemeClr val="bg1"/>
                </a:solidFill>
                <a:latin typeface="+mj-ea"/>
              </a:rPr>
              <a:t>職業実践力）</a:t>
            </a:r>
            <a:r>
              <a:rPr lang="en-US" altLang="ja-JP" sz="1100" spc="-120" dirty="0" smtClean="0">
                <a:solidFill>
                  <a:schemeClr val="bg1"/>
                </a:solidFill>
                <a:latin typeface="+mj-ea"/>
              </a:rPr>
              <a:t>(P</a:t>
            </a:r>
            <a:fld id="{7DF22854-5471-4D76-A61C-50AF16AABE74}" type="slidenum">
              <a:rPr lang="en-US" altLang="ja-JP" sz="1100" spc="-120" smtClean="0">
                <a:solidFill>
                  <a:schemeClr val="bg1"/>
                </a:solidFill>
                <a:latin typeface="+mj-ea"/>
              </a:rPr>
              <a:pPr algn="ctr"/>
              <a:t>2</a:t>
            </a:fld>
            <a:r>
              <a:rPr lang="en-US" altLang="ja-JP" sz="1100" spc="-120" dirty="0" smtClean="0">
                <a:solidFill>
                  <a:schemeClr val="bg1"/>
                </a:solidFill>
                <a:latin typeface="+mj-ea"/>
              </a:rPr>
              <a:t>)</a:t>
            </a:r>
            <a:endParaRPr kumimoji="1" lang="ja-JP" altLang="en-US" sz="1100" dirty="0">
              <a:solidFill>
                <a:schemeClr val="bg1"/>
              </a:solidFill>
              <a:latin typeface="+mj-ea"/>
              <a:ea typeface="+mj-ea"/>
            </a:endParaRPr>
          </a:p>
        </p:txBody>
      </p:sp>
      <p:sp>
        <p:nvSpPr>
          <p:cNvPr id="15" name="テキスト ボックス 14"/>
          <p:cNvSpPr txBox="1"/>
          <p:nvPr/>
        </p:nvSpPr>
        <p:spPr>
          <a:xfrm>
            <a:off x="8725125" y="0"/>
            <a:ext cx="1334443" cy="261610"/>
          </a:xfrm>
          <a:prstGeom prst="rect">
            <a:avLst/>
          </a:prstGeom>
          <a:noFill/>
        </p:spPr>
        <p:txBody>
          <a:bodyPr wrap="square" rtlCol="0">
            <a:spAutoFit/>
          </a:bodyPr>
          <a:lstStyle/>
          <a:p>
            <a:r>
              <a:rPr kumimoji="1" lang="zh-TW" altLang="en-US" sz="1100" b="1" dirty="0" smtClean="0">
                <a:solidFill>
                  <a:schemeClr val="bg1"/>
                </a:solidFill>
              </a:rPr>
              <a:t>様式１（別紙１）</a:t>
            </a:r>
            <a:endParaRPr kumimoji="1" lang="ja-JP" altLang="en-US" sz="1100" b="1" dirty="0">
              <a:solidFill>
                <a:schemeClr val="bg1"/>
              </a:solidFill>
            </a:endParaRPr>
          </a:p>
        </p:txBody>
      </p:sp>
    </p:spTree>
    <p:extLst>
      <p:ext uri="{BB962C8B-B14F-4D97-AF65-F5344CB8AC3E}">
        <p14:creationId xmlns:p14="http://schemas.microsoft.com/office/powerpoint/2010/main" val="2524188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182831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400" dirty="0" smtClean="0">
                <a:solidFill>
                  <a:schemeClr val="lt1"/>
                </a:solidFill>
                <a:latin typeface="+mj-ea"/>
                <a:ea typeface="+mj-ea"/>
              </a:rPr>
              <a:t>実施体制</a:t>
            </a:r>
            <a:r>
              <a:rPr lang="ja-JP" altLang="en-US" sz="1400" dirty="0" smtClean="0">
                <a:solidFill>
                  <a:schemeClr val="lt1"/>
                </a:solidFill>
                <a:latin typeface="+mj-ea"/>
                <a:ea typeface="+mj-ea"/>
              </a:rPr>
              <a:t>イメージ</a:t>
            </a:r>
            <a:endParaRPr lang="ja-JP" altLang="en-US" sz="1400" dirty="0">
              <a:solidFill>
                <a:schemeClr val="lt1"/>
              </a:solidFill>
              <a:latin typeface="+mj-ea"/>
              <a:ea typeface="+mj-ea"/>
            </a:endParaRPr>
          </a:p>
        </p:txBody>
      </p:sp>
      <p:sp>
        <p:nvSpPr>
          <p:cNvPr id="9" name="テキスト ボックス 8"/>
          <p:cNvSpPr txBox="1"/>
          <p:nvPr/>
        </p:nvSpPr>
        <p:spPr>
          <a:xfrm>
            <a:off x="125464" y="980728"/>
            <a:ext cx="9649072" cy="2677656"/>
          </a:xfrm>
          <a:prstGeom prst="rect">
            <a:avLst/>
          </a:prstGeom>
          <a:noFill/>
          <a:ln>
            <a:solidFill>
              <a:schemeClr val="tx2">
                <a:lumMod val="40000"/>
                <a:lumOff val="60000"/>
              </a:schemeClr>
            </a:solidFill>
            <a:prstDash val="dash"/>
          </a:ln>
        </p:spPr>
        <p:txBody>
          <a:bodyPr wrap="square" rtlCol="0">
            <a:spAutoFit/>
          </a:bodyPr>
          <a:lstStyle/>
          <a:p>
            <a:endParaRPr lang="ja-JP" altLang="en-US" sz="1200" dirty="0">
              <a:solidFill>
                <a:schemeClr val="tx2">
                  <a:lumMod val="60000"/>
                  <a:lumOff val="40000"/>
                </a:schemeClr>
              </a:solidFill>
              <a:latin typeface="+mn-ea"/>
            </a:endParaRPr>
          </a:p>
          <a:p>
            <a:pPr marL="180000" indent="-180000"/>
            <a:r>
              <a:rPr lang="ja-JP" altLang="en-US" sz="1200" dirty="0" smtClean="0">
                <a:solidFill>
                  <a:schemeClr val="tx2">
                    <a:lumMod val="60000"/>
                    <a:lumOff val="40000"/>
                  </a:schemeClr>
                </a:solidFill>
                <a:latin typeface="+mn-ea"/>
              </a:rPr>
              <a:t>▼</a:t>
            </a:r>
            <a:r>
              <a:rPr lang="ja-JP" altLang="en-US" sz="1200" dirty="0">
                <a:solidFill>
                  <a:schemeClr val="tx2">
                    <a:lumMod val="60000"/>
                    <a:lumOff val="40000"/>
                  </a:schemeClr>
                </a:solidFill>
                <a:latin typeface="+mn-ea"/>
              </a:rPr>
              <a:t>事業を推進するために構築する連携機関を含めた体制について、事業実施委員会の位置付けも含めて記載すること。文章のみで説明するのではなく、視覚的に分かりやすく説明してください。</a:t>
            </a:r>
            <a:endParaRPr lang="en-US" altLang="ja-JP" sz="1200" dirty="0">
              <a:solidFill>
                <a:schemeClr val="tx2">
                  <a:lumMod val="60000"/>
                  <a:lumOff val="40000"/>
                </a:schemeClr>
              </a:solidFill>
              <a:latin typeface="+mn-ea"/>
            </a:endParaRPr>
          </a:p>
          <a:p>
            <a:pPr marL="180000" indent="-180000"/>
            <a:endParaRPr lang="en-US" altLang="ja-JP" sz="1200" dirty="0" smtClean="0">
              <a:solidFill>
                <a:schemeClr val="tx2">
                  <a:lumMod val="60000"/>
                  <a:lumOff val="40000"/>
                </a:schemeClr>
              </a:solidFill>
              <a:latin typeface="+mn-ea"/>
            </a:endParaRPr>
          </a:p>
          <a:p>
            <a:pPr marL="180000" indent="-180000"/>
            <a:endParaRPr lang="en-US" altLang="ja-JP" sz="1200" dirty="0" smtClean="0">
              <a:solidFill>
                <a:schemeClr val="tx2">
                  <a:lumMod val="60000"/>
                  <a:lumOff val="40000"/>
                </a:schemeClr>
              </a:solidFill>
              <a:latin typeface="+mn-ea"/>
            </a:endParaRPr>
          </a:p>
          <a:p>
            <a:pPr marL="180000" indent="-180000"/>
            <a:r>
              <a:rPr lang="ja-JP" altLang="en-US" sz="1200" dirty="0" smtClean="0">
                <a:solidFill>
                  <a:schemeClr val="tx2">
                    <a:lumMod val="60000"/>
                    <a:lumOff val="40000"/>
                  </a:schemeClr>
                </a:solidFill>
                <a:latin typeface="+mn-ea"/>
              </a:rPr>
              <a:t>▼各機関</a:t>
            </a:r>
            <a:r>
              <a:rPr lang="ja-JP" altLang="en-US" sz="1200" dirty="0">
                <a:solidFill>
                  <a:schemeClr val="tx2">
                    <a:lumMod val="60000"/>
                    <a:lumOff val="40000"/>
                  </a:schemeClr>
                </a:solidFill>
                <a:latin typeface="+mn-ea"/>
              </a:rPr>
              <a:t>が果たす役割</a:t>
            </a:r>
            <a:r>
              <a:rPr lang="ja-JP" altLang="en-US" sz="1200" dirty="0" smtClean="0">
                <a:solidFill>
                  <a:schemeClr val="tx2">
                    <a:lumMod val="60000"/>
                    <a:lumOff val="40000"/>
                  </a:schemeClr>
                </a:solidFill>
                <a:latin typeface="+mn-ea"/>
              </a:rPr>
              <a:t>及びプログラム</a:t>
            </a:r>
            <a:r>
              <a:rPr lang="ja-JP" altLang="en-US" sz="1200" dirty="0">
                <a:solidFill>
                  <a:schemeClr val="tx2">
                    <a:lumMod val="60000"/>
                    <a:lumOff val="40000"/>
                  </a:schemeClr>
                </a:solidFill>
                <a:latin typeface="+mn-ea"/>
              </a:rPr>
              <a:t>の</a:t>
            </a:r>
            <a:r>
              <a:rPr lang="ja-JP" altLang="en-US" sz="1200" dirty="0" smtClean="0">
                <a:solidFill>
                  <a:schemeClr val="tx2">
                    <a:lumMod val="60000"/>
                    <a:lumOff val="40000"/>
                  </a:schemeClr>
                </a:solidFill>
                <a:latin typeface="+mn-ea"/>
              </a:rPr>
              <a:t>開発・実施に</a:t>
            </a:r>
            <a:r>
              <a:rPr lang="ja-JP" altLang="en-US" sz="1200" dirty="0">
                <a:solidFill>
                  <a:schemeClr val="tx2">
                    <a:lumMod val="60000"/>
                    <a:lumOff val="40000"/>
                  </a:schemeClr>
                </a:solidFill>
                <a:latin typeface="+mn-ea"/>
              </a:rPr>
              <a:t>当たって協力を得られる事項について、地方公共団体、企業等毎に具体的に</a:t>
            </a:r>
            <a:r>
              <a:rPr lang="ja-JP" altLang="en-US" sz="1200" dirty="0" smtClean="0">
                <a:solidFill>
                  <a:schemeClr val="tx2">
                    <a:lumMod val="60000"/>
                    <a:lumOff val="40000"/>
                  </a:schemeClr>
                </a:solidFill>
                <a:latin typeface="+mn-ea"/>
              </a:rPr>
              <a:t>記</a:t>
            </a:r>
            <a:endParaRPr lang="ja-JP" altLang="en-US" sz="1200" dirty="0">
              <a:solidFill>
                <a:schemeClr val="tx2">
                  <a:lumMod val="60000"/>
                  <a:lumOff val="40000"/>
                </a:schemeClr>
              </a:solidFill>
              <a:latin typeface="+mn-ea"/>
            </a:endParaRPr>
          </a:p>
          <a:p>
            <a:pPr marL="180000" indent="-180000"/>
            <a:r>
              <a:rPr lang="ja-JP" altLang="en-US" sz="1200" dirty="0">
                <a:solidFill>
                  <a:schemeClr val="tx2">
                    <a:lumMod val="60000"/>
                    <a:lumOff val="40000"/>
                  </a:schemeClr>
                </a:solidFill>
                <a:latin typeface="+mn-ea"/>
              </a:rPr>
              <a:t>　</a:t>
            </a:r>
            <a:r>
              <a:rPr lang="ja-JP" altLang="en-US" sz="1200" dirty="0" err="1">
                <a:solidFill>
                  <a:schemeClr val="tx2">
                    <a:lumMod val="60000"/>
                    <a:lumOff val="40000"/>
                  </a:schemeClr>
                </a:solidFill>
                <a:latin typeface="+mn-ea"/>
              </a:rPr>
              <a:t>載する</a:t>
            </a:r>
            <a:r>
              <a:rPr lang="ja-JP" altLang="en-US" sz="1200" dirty="0">
                <a:solidFill>
                  <a:schemeClr val="tx2">
                    <a:lumMod val="60000"/>
                    <a:lumOff val="40000"/>
                  </a:schemeClr>
                </a:solidFill>
                <a:latin typeface="+mn-ea"/>
              </a:rPr>
              <a:t>こと</a:t>
            </a:r>
            <a:r>
              <a:rPr lang="ja-JP" altLang="en-US" sz="1200" dirty="0" smtClean="0">
                <a:solidFill>
                  <a:schemeClr val="tx2">
                    <a:lumMod val="60000"/>
                    <a:lumOff val="40000"/>
                  </a:schemeClr>
                </a:solidFill>
                <a:latin typeface="+mn-ea"/>
              </a:rPr>
              <a:t>。</a:t>
            </a:r>
            <a:endParaRPr lang="en-US" altLang="ja-JP" sz="1200" dirty="0" smtClean="0">
              <a:solidFill>
                <a:schemeClr val="tx2">
                  <a:lumMod val="60000"/>
                  <a:lumOff val="40000"/>
                </a:schemeClr>
              </a:solidFill>
              <a:latin typeface="+mn-ea"/>
            </a:endParaRPr>
          </a:p>
          <a:p>
            <a:pPr marL="180000" indent="-180000"/>
            <a:endParaRPr lang="en-US" altLang="ja-JP" sz="1200" dirty="0">
              <a:solidFill>
                <a:schemeClr val="tx2">
                  <a:lumMod val="60000"/>
                  <a:lumOff val="40000"/>
                </a:schemeClr>
              </a:solidFill>
              <a:latin typeface="+mn-ea"/>
            </a:endParaRPr>
          </a:p>
          <a:p>
            <a:pPr marL="180000" indent="-180000"/>
            <a:r>
              <a:rPr lang="ja-JP" altLang="en-US" sz="1200" dirty="0" smtClean="0">
                <a:solidFill>
                  <a:schemeClr val="tx2">
                    <a:lumMod val="60000"/>
                    <a:lumOff val="40000"/>
                  </a:schemeClr>
                </a:solidFill>
                <a:latin typeface="+mn-ea"/>
              </a:rPr>
              <a:t>▼成果検証の実施方法について記載すること。</a:t>
            </a:r>
            <a:endParaRPr lang="en-US" altLang="ja-JP" sz="1200" dirty="0" smtClean="0">
              <a:solidFill>
                <a:schemeClr val="tx2">
                  <a:lumMod val="60000"/>
                  <a:lumOff val="40000"/>
                </a:schemeClr>
              </a:solidFill>
              <a:latin typeface="+mn-ea"/>
            </a:endParaRPr>
          </a:p>
          <a:p>
            <a:endParaRPr lang="en-US" altLang="ja-JP" sz="1200" dirty="0" smtClean="0">
              <a:solidFill>
                <a:schemeClr val="tx2">
                  <a:lumMod val="60000"/>
                  <a:lumOff val="40000"/>
                </a:schemeClr>
              </a:solidFill>
              <a:latin typeface="+mn-ea"/>
            </a:endParaRPr>
          </a:p>
          <a:p>
            <a:endParaRPr lang="en-US" altLang="ja-JP" sz="1200" dirty="0" smtClean="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p:txBody>
      </p:sp>
      <p:sp>
        <p:nvSpPr>
          <p:cNvPr id="8" name="正方形/長方形 7"/>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1" name="テキスト ボックス 10"/>
          <p:cNvSpPr txBox="1"/>
          <p:nvPr/>
        </p:nvSpPr>
        <p:spPr>
          <a:xfrm>
            <a:off x="197472" y="631968"/>
            <a:ext cx="7284140" cy="276999"/>
          </a:xfrm>
          <a:prstGeom prst="rect">
            <a:avLst/>
          </a:prstGeom>
          <a:noFill/>
          <a:ln>
            <a:noFill/>
            <a:prstDash val="dash"/>
          </a:ln>
        </p:spPr>
        <p:txBody>
          <a:bodyPr wrap="square" rtlCol="0">
            <a:spAutoFit/>
          </a:bodyPr>
          <a:lstStyle/>
          <a:p>
            <a:pPr marL="85725" indent="-85725"/>
            <a:r>
              <a:rPr lang="ja-JP" altLang="en-US" sz="1200" dirty="0">
                <a:solidFill>
                  <a:srgbClr val="FF0000"/>
                </a:solidFill>
              </a:rPr>
              <a:t>◇</a:t>
            </a:r>
            <a:r>
              <a:rPr lang="ja-JP" altLang="en-US" sz="1200" dirty="0" smtClean="0">
                <a:solidFill>
                  <a:srgbClr val="FF0000"/>
                </a:solidFill>
              </a:rPr>
              <a:t>様式</a:t>
            </a:r>
            <a:r>
              <a:rPr lang="ja-JP" altLang="en-US" sz="1200" dirty="0">
                <a:solidFill>
                  <a:srgbClr val="FF0000"/>
                </a:solidFill>
              </a:rPr>
              <a:t>自由（</a:t>
            </a:r>
            <a:r>
              <a:rPr lang="en-US" altLang="ja-JP" sz="1200" dirty="0">
                <a:solidFill>
                  <a:srgbClr val="FF0000"/>
                </a:solidFill>
              </a:rPr>
              <a:t>2</a:t>
            </a:r>
            <a:r>
              <a:rPr lang="ja-JP" altLang="en-US" sz="1200" dirty="0">
                <a:solidFill>
                  <a:srgbClr val="FF0000"/>
                </a:solidFill>
              </a:rPr>
              <a:t>ページ以内</a:t>
            </a:r>
            <a:r>
              <a:rPr lang="ja-JP" altLang="en-US" sz="1200" dirty="0" smtClean="0">
                <a:solidFill>
                  <a:srgbClr val="FF0000"/>
                </a:solidFill>
              </a:rPr>
              <a:t>）</a:t>
            </a:r>
            <a:r>
              <a:rPr lang="ja-JP" altLang="en-US" sz="1200" dirty="0">
                <a:solidFill>
                  <a:srgbClr val="FF0000"/>
                </a:solidFill>
                <a:latin typeface="+mn-ea"/>
              </a:rPr>
              <a:t>。</a:t>
            </a:r>
            <a:r>
              <a:rPr lang="ja-JP" altLang="en-US" sz="1200" dirty="0" smtClean="0">
                <a:solidFill>
                  <a:srgbClr val="FF0000"/>
                </a:solidFill>
                <a:latin typeface="+mn-ea"/>
              </a:rPr>
              <a:t>記載</a:t>
            </a:r>
            <a:r>
              <a:rPr lang="ja-JP" altLang="en-US" sz="1200" dirty="0">
                <a:solidFill>
                  <a:srgbClr val="FF0000"/>
                </a:solidFill>
                <a:latin typeface="+mn-ea"/>
              </a:rPr>
              <a:t>する文字は</a:t>
            </a:r>
            <a:r>
              <a:rPr lang="en-US" altLang="ja-JP" sz="1200" dirty="0">
                <a:solidFill>
                  <a:srgbClr val="FF0000"/>
                </a:solidFill>
                <a:latin typeface="+mn-ea"/>
              </a:rPr>
              <a:t>､MS</a:t>
            </a:r>
            <a:r>
              <a:rPr lang="ja-JP" altLang="en-US" sz="1200" dirty="0">
                <a:solidFill>
                  <a:srgbClr val="FF0000"/>
                </a:solidFill>
                <a:latin typeface="+mn-ea"/>
              </a:rPr>
              <a:t>ｺﾞｼｯｸ </a:t>
            </a:r>
            <a:r>
              <a:rPr lang="en-US" altLang="ja-JP" sz="1200" dirty="0">
                <a:solidFill>
                  <a:srgbClr val="FF0000"/>
                </a:solidFill>
                <a:latin typeface="+mn-ea"/>
              </a:rPr>
              <a:t>or </a:t>
            </a:r>
            <a:r>
              <a:rPr lang="ja-JP" altLang="en-US" sz="1200" dirty="0">
                <a:solidFill>
                  <a:srgbClr val="FF0000"/>
                </a:solidFill>
                <a:latin typeface="+mn-ea"/>
              </a:rPr>
              <a:t>ﾒｲﾘｵ </a:t>
            </a:r>
            <a:r>
              <a:rPr lang="en-US" altLang="ja-JP" sz="1200" dirty="0">
                <a:solidFill>
                  <a:srgbClr val="FF0000"/>
                </a:solidFill>
                <a:latin typeface="+mn-ea"/>
              </a:rPr>
              <a:t>11</a:t>
            </a:r>
            <a:r>
              <a:rPr lang="ja-JP" altLang="en-US" sz="1200" dirty="0">
                <a:solidFill>
                  <a:srgbClr val="FF0000"/>
                </a:solidFill>
                <a:latin typeface="+mn-ea"/>
              </a:rPr>
              <a:t>ﾎﾟｲﾝﾄ以上とすること</a:t>
            </a:r>
            <a:r>
              <a:rPr lang="en-US" altLang="ja-JP" sz="1200" dirty="0" smtClean="0">
                <a:solidFill>
                  <a:srgbClr val="FF0000"/>
                </a:solidFill>
                <a:latin typeface="+mn-ea"/>
              </a:rPr>
              <a:t>｡</a:t>
            </a:r>
            <a:endParaRPr lang="en-US" altLang="ja-JP" sz="1200" dirty="0">
              <a:solidFill>
                <a:srgbClr val="FF0000"/>
              </a:solidFill>
              <a:latin typeface="+mn-ea"/>
            </a:endParaRPr>
          </a:p>
        </p:txBody>
      </p:sp>
      <p:sp>
        <p:nvSpPr>
          <p:cNvPr id="13" name="正方形/長方形 12"/>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4" name="テキスト ボックス 13"/>
          <p:cNvSpPr txBox="1"/>
          <p:nvPr/>
        </p:nvSpPr>
        <p:spPr>
          <a:xfrm>
            <a:off x="-159568" y="21512"/>
            <a:ext cx="9076344" cy="261610"/>
          </a:xfrm>
          <a:prstGeom prst="rect">
            <a:avLst/>
          </a:prstGeom>
          <a:noFill/>
        </p:spPr>
        <p:txBody>
          <a:bodyPr wrap="square" rtlCol="0">
            <a:spAutoFit/>
          </a:bodyPr>
          <a:lstStyle/>
          <a:p>
            <a:pPr algn="ctr"/>
            <a:r>
              <a:rPr lang="ja-JP" altLang="en-US" sz="1000" spc="-120" dirty="0" smtClean="0">
                <a:solidFill>
                  <a:schemeClr val="bg1"/>
                </a:solidFill>
                <a:latin typeface="+mj-ea"/>
              </a:rPr>
              <a:t>令和２年度</a:t>
            </a:r>
            <a:r>
              <a:rPr lang="ja-JP" altLang="en-US" sz="1100" spc="-120" dirty="0" smtClean="0">
                <a:solidFill>
                  <a:schemeClr val="bg1"/>
                </a:solidFill>
                <a:latin typeface="+mj-ea"/>
              </a:rPr>
              <a:t>「就職・転職支援のための大学リカレント教育推進</a:t>
            </a:r>
            <a:r>
              <a:rPr lang="ja-JP" altLang="en-US" sz="1100" spc="-120" dirty="0">
                <a:solidFill>
                  <a:schemeClr val="bg1"/>
                </a:solidFill>
                <a:latin typeface="+mj-ea"/>
              </a:rPr>
              <a:t>事業</a:t>
            </a:r>
            <a:r>
              <a:rPr lang="ja-JP" altLang="en-US" sz="900" spc="-120" dirty="0">
                <a:solidFill>
                  <a:schemeClr val="bg1"/>
                </a:solidFill>
                <a:latin typeface="+mj-ea"/>
              </a:rPr>
              <a:t>（就職・転職支援のためのリカレント教育プログラムの開発・実施）</a:t>
            </a:r>
            <a:r>
              <a:rPr lang="ja-JP" altLang="en-US" sz="1100" spc="-120" dirty="0" smtClean="0">
                <a:solidFill>
                  <a:schemeClr val="bg1"/>
                </a:solidFill>
                <a:latin typeface="+mj-ea"/>
              </a:rPr>
              <a:t>」企画提案書（</a:t>
            </a:r>
            <a:r>
              <a:rPr lang="en-US" altLang="ja-JP" sz="1100" spc="-120" dirty="0" smtClean="0">
                <a:solidFill>
                  <a:schemeClr val="bg1"/>
                </a:solidFill>
                <a:latin typeface="+mj-ea"/>
              </a:rPr>
              <a:t>b: </a:t>
            </a:r>
            <a:r>
              <a:rPr lang="ja-JP" altLang="en-US" sz="1100" spc="-120" dirty="0" smtClean="0">
                <a:solidFill>
                  <a:schemeClr val="bg1"/>
                </a:solidFill>
                <a:latin typeface="+mj-ea"/>
              </a:rPr>
              <a:t>職業実践力）</a:t>
            </a:r>
            <a:r>
              <a:rPr lang="en-US" altLang="ja-JP" sz="1100" spc="-120" dirty="0" smtClean="0">
                <a:solidFill>
                  <a:schemeClr val="bg1"/>
                </a:solidFill>
                <a:latin typeface="+mj-ea"/>
              </a:rPr>
              <a:t>(P</a:t>
            </a:r>
            <a:fld id="{7DF22854-5471-4D76-A61C-50AF16AABE74}" type="slidenum">
              <a:rPr lang="en-US" altLang="ja-JP" sz="1100" spc="-120" smtClean="0">
                <a:solidFill>
                  <a:schemeClr val="bg1"/>
                </a:solidFill>
                <a:latin typeface="+mj-ea"/>
              </a:rPr>
              <a:pPr algn="ctr"/>
              <a:t>3</a:t>
            </a:fld>
            <a:r>
              <a:rPr lang="en-US" altLang="ja-JP" sz="1100" spc="-120" dirty="0" smtClean="0">
                <a:solidFill>
                  <a:schemeClr val="bg1"/>
                </a:solidFill>
                <a:latin typeface="+mj-ea"/>
              </a:rPr>
              <a:t>)</a:t>
            </a:r>
            <a:endParaRPr kumimoji="1" lang="ja-JP" altLang="en-US" sz="1100" dirty="0">
              <a:solidFill>
                <a:schemeClr val="bg1"/>
              </a:solidFill>
              <a:latin typeface="+mj-ea"/>
              <a:ea typeface="+mj-ea"/>
            </a:endParaRPr>
          </a:p>
        </p:txBody>
      </p:sp>
      <p:sp>
        <p:nvSpPr>
          <p:cNvPr id="15" name="テキスト ボックス 14"/>
          <p:cNvSpPr txBox="1"/>
          <p:nvPr/>
        </p:nvSpPr>
        <p:spPr>
          <a:xfrm>
            <a:off x="8725125" y="0"/>
            <a:ext cx="1334443" cy="261610"/>
          </a:xfrm>
          <a:prstGeom prst="rect">
            <a:avLst/>
          </a:prstGeom>
          <a:noFill/>
        </p:spPr>
        <p:txBody>
          <a:bodyPr wrap="square" rtlCol="0">
            <a:spAutoFit/>
          </a:bodyPr>
          <a:lstStyle/>
          <a:p>
            <a:r>
              <a:rPr kumimoji="1" lang="zh-TW" altLang="en-US" sz="1100" b="1" dirty="0" smtClean="0">
                <a:solidFill>
                  <a:schemeClr val="bg1"/>
                </a:solidFill>
              </a:rPr>
              <a:t>様式１（別紙１）</a:t>
            </a:r>
            <a:endParaRPr kumimoji="1" lang="ja-JP" altLang="en-US" sz="1100" b="1" dirty="0">
              <a:solidFill>
                <a:schemeClr val="bg1"/>
              </a:solidFill>
            </a:endParaRPr>
          </a:p>
        </p:txBody>
      </p:sp>
    </p:spTree>
    <p:extLst>
      <p:ext uri="{BB962C8B-B14F-4D97-AF65-F5344CB8AC3E}">
        <p14:creationId xmlns:p14="http://schemas.microsoft.com/office/powerpoint/2010/main" val="47481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 name="角丸四角形 5"/>
          <p:cNvSpPr/>
          <p:nvPr/>
        </p:nvSpPr>
        <p:spPr>
          <a:xfrm>
            <a:off x="28338" y="333797"/>
            <a:ext cx="1756310"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取組</a:t>
            </a:r>
            <a:r>
              <a:rPr lang="ja-JP" altLang="en-US" sz="1400" dirty="0" smtClean="0">
                <a:latin typeface="+mj-ea"/>
                <a:ea typeface="+mj-ea"/>
              </a:rPr>
              <a:t>の年間計画</a:t>
            </a:r>
            <a:endParaRPr lang="ja-JP" altLang="en-US" sz="1400" dirty="0">
              <a:latin typeface="+mj-ea"/>
              <a:ea typeface="+mj-ea"/>
            </a:endParaRPr>
          </a:p>
        </p:txBody>
      </p:sp>
      <p:cxnSp>
        <p:nvCxnSpPr>
          <p:cNvPr id="12" name="直線矢印コネクタ 11"/>
          <p:cNvCxnSpPr/>
          <p:nvPr/>
        </p:nvCxnSpPr>
        <p:spPr>
          <a:xfrm>
            <a:off x="161468" y="1340768"/>
            <a:ext cx="9577064" cy="0"/>
          </a:xfrm>
          <a:prstGeom prst="straightConnector1">
            <a:avLst/>
          </a:prstGeom>
          <a:ln w="57150">
            <a:solidFill>
              <a:srgbClr val="073B4C"/>
            </a:solidFill>
            <a:tailEnd type="arrow"/>
          </a:ln>
        </p:spPr>
        <p:style>
          <a:lnRef idx="1">
            <a:schemeClr val="accent1"/>
          </a:lnRef>
          <a:fillRef idx="0">
            <a:schemeClr val="accent1"/>
          </a:fillRef>
          <a:effectRef idx="0">
            <a:schemeClr val="accent1"/>
          </a:effectRef>
          <a:fontRef idx="minor">
            <a:schemeClr val="tx1"/>
          </a:fontRef>
        </p:style>
      </p:cxnSp>
      <p:sp>
        <p:nvSpPr>
          <p:cNvPr id="14" name="角丸四角形 10"/>
          <p:cNvSpPr/>
          <p:nvPr/>
        </p:nvSpPr>
        <p:spPr>
          <a:xfrm>
            <a:off x="3852214" y="1110579"/>
            <a:ext cx="1097786"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smtClean="0">
                <a:solidFill>
                  <a:schemeClr val="tx1"/>
                </a:solidFill>
              </a:rPr>
              <a:t>令和３年度</a:t>
            </a:r>
            <a:endParaRPr kumimoji="1" lang="ja-JP" altLang="en-US" sz="1200" dirty="0">
              <a:solidFill>
                <a:schemeClr val="tx1"/>
              </a:solidFill>
            </a:endParaRPr>
          </a:p>
        </p:txBody>
      </p:sp>
      <p:sp>
        <p:nvSpPr>
          <p:cNvPr id="18" name="テキスト ボックス 17"/>
          <p:cNvSpPr txBox="1"/>
          <p:nvPr/>
        </p:nvSpPr>
        <p:spPr>
          <a:xfrm>
            <a:off x="269466" y="1625426"/>
            <a:ext cx="9361040" cy="2492990"/>
          </a:xfrm>
          <a:prstGeom prst="rect">
            <a:avLst/>
          </a:prstGeom>
          <a:solidFill>
            <a:schemeClr val="bg1"/>
          </a:solidFill>
          <a:ln>
            <a:solidFill>
              <a:schemeClr val="tx2">
                <a:lumMod val="40000"/>
                <a:lumOff val="60000"/>
              </a:schemeClr>
            </a:solidFill>
            <a:prstDash val="dash"/>
          </a:ln>
        </p:spPr>
        <p:txBody>
          <a:bodyPr wrap="square" rtlCol="0">
            <a:spAutoFit/>
          </a:bodyPr>
          <a:lstStyle/>
          <a:p>
            <a:endParaRPr lang="ja-JP" altLang="en-US" sz="1200" dirty="0">
              <a:solidFill>
                <a:srgbClr val="FFC000"/>
              </a:solidFill>
              <a:latin typeface="+mn-ea"/>
            </a:endParaRPr>
          </a:p>
          <a:p>
            <a:r>
              <a:rPr lang="ja-JP" altLang="en-US" sz="1200" dirty="0" smtClean="0">
                <a:solidFill>
                  <a:schemeClr val="tx2">
                    <a:lumMod val="60000"/>
                    <a:lumOff val="40000"/>
                  </a:schemeClr>
                </a:solidFill>
                <a:latin typeface="+mn-ea"/>
              </a:rPr>
              <a:t>▼委員会の開催、プログラムの開発・実施、受講者募集、就職等支援等の取組</a:t>
            </a:r>
            <a:r>
              <a:rPr lang="ja-JP" altLang="en-US" sz="1200" dirty="0">
                <a:solidFill>
                  <a:schemeClr val="tx2">
                    <a:lumMod val="60000"/>
                    <a:lumOff val="40000"/>
                  </a:schemeClr>
                </a:solidFill>
                <a:latin typeface="+mn-ea"/>
              </a:rPr>
              <a:t>の概要</a:t>
            </a:r>
            <a:r>
              <a:rPr lang="ja-JP" altLang="en-US" sz="1200" dirty="0" smtClean="0">
                <a:solidFill>
                  <a:schemeClr val="tx2">
                    <a:lumMod val="60000"/>
                    <a:lumOff val="40000"/>
                  </a:schemeClr>
                </a:solidFill>
                <a:latin typeface="+mn-ea"/>
              </a:rPr>
              <a:t>（年間計画</a:t>
            </a:r>
            <a:r>
              <a:rPr lang="ja-JP" altLang="en-US" sz="1200" dirty="0">
                <a:solidFill>
                  <a:schemeClr val="tx2">
                    <a:lumMod val="60000"/>
                    <a:lumOff val="40000"/>
                  </a:schemeClr>
                </a:solidFill>
                <a:latin typeface="+mn-ea"/>
              </a:rPr>
              <a:t>）を具体的に記載すること。</a:t>
            </a:r>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kumimoji="1" lang="en-US" altLang="ja-JP" sz="1200" dirty="0" smtClean="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kumimoji="1" lang="en-US" altLang="ja-JP" sz="1200" dirty="0" smtClean="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kumimoji="1" lang="en-US" altLang="ja-JP" sz="1200" dirty="0" smtClean="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kumimoji="1" lang="en-US" altLang="ja-JP" sz="1200" dirty="0" smtClean="0">
              <a:solidFill>
                <a:schemeClr val="tx2">
                  <a:lumMod val="60000"/>
                  <a:lumOff val="40000"/>
                </a:schemeClr>
              </a:solidFill>
              <a:latin typeface="+mn-ea"/>
            </a:endParaRPr>
          </a:p>
          <a:p>
            <a:endParaRPr kumimoji="1" lang="en-US" altLang="ja-JP" sz="1200" dirty="0" smtClean="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kumimoji="1" lang="ja-JP" altLang="en-US" sz="1200" dirty="0">
              <a:solidFill>
                <a:schemeClr val="tx2">
                  <a:lumMod val="60000"/>
                  <a:lumOff val="40000"/>
                </a:schemeClr>
              </a:solidFill>
              <a:latin typeface="+mn-ea"/>
            </a:endParaRPr>
          </a:p>
        </p:txBody>
      </p:sp>
      <p:sp>
        <p:nvSpPr>
          <p:cNvPr id="9" name="テキスト ボックス 8"/>
          <p:cNvSpPr txBox="1"/>
          <p:nvPr/>
        </p:nvSpPr>
        <p:spPr>
          <a:xfrm>
            <a:off x="269480" y="687164"/>
            <a:ext cx="9001000" cy="415498"/>
          </a:xfrm>
          <a:prstGeom prst="rect">
            <a:avLst/>
          </a:prstGeom>
          <a:noFill/>
          <a:ln>
            <a:noFill/>
            <a:prstDash val="dash"/>
          </a:ln>
        </p:spPr>
        <p:txBody>
          <a:bodyPr wrap="square" rtlCol="0">
            <a:spAutoFit/>
          </a:bodyPr>
          <a:lstStyle/>
          <a:p>
            <a:pPr marL="177800" indent="-177800"/>
            <a:r>
              <a:rPr lang="ja-JP" altLang="en-US" sz="1200" dirty="0" smtClean="0">
                <a:solidFill>
                  <a:srgbClr val="FF0000"/>
                </a:solidFill>
                <a:latin typeface="+mn-ea"/>
              </a:rPr>
              <a:t>◇様式自由。記載</a:t>
            </a:r>
            <a:r>
              <a:rPr lang="ja-JP" altLang="en-US" sz="1200" dirty="0">
                <a:solidFill>
                  <a:srgbClr val="FF0000"/>
                </a:solidFill>
                <a:latin typeface="+mn-ea"/>
              </a:rPr>
              <a:t>する文字は、</a:t>
            </a:r>
            <a:r>
              <a:rPr lang="en-US" altLang="ja-JP" sz="1200" dirty="0">
                <a:solidFill>
                  <a:srgbClr val="FF0000"/>
                </a:solidFill>
                <a:latin typeface="+mn-ea"/>
              </a:rPr>
              <a:t>MS</a:t>
            </a:r>
            <a:r>
              <a:rPr lang="ja-JP" altLang="en-US" sz="1200" dirty="0">
                <a:solidFill>
                  <a:srgbClr val="FF0000"/>
                </a:solidFill>
                <a:latin typeface="+mn-ea"/>
              </a:rPr>
              <a:t>ｺﾞｼｯｸ </a:t>
            </a:r>
            <a:r>
              <a:rPr lang="en-US" altLang="ja-JP" sz="1200" dirty="0">
                <a:solidFill>
                  <a:srgbClr val="FF0000"/>
                </a:solidFill>
                <a:latin typeface="+mn-ea"/>
              </a:rPr>
              <a:t>or </a:t>
            </a:r>
            <a:r>
              <a:rPr lang="ja-JP" altLang="en-US" sz="1200" dirty="0">
                <a:solidFill>
                  <a:srgbClr val="FF0000"/>
                </a:solidFill>
                <a:latin typeface="+mn-ea"/>
              </a:rPr>
              <a:t>ﾒｲﾘｵ　１０ポイント以上とすること</a:t>
            </a:r>
            <a:r>
              <a:rPr lang="ja-JP" altLang="en-US" sz="1200" dirty="0" smtClean="0">
                <a:solidFill>
                  <a:srgbClr val="FF0000"/>
                </a:solidFill>
                <a:latin typeface="+mn-ea"/>
              </a:rPr>
              <a:t>。</a:t>
            </a:r>
            <a:endParaRPr lang="en-US" altLang="ja-JP" sz="1200" dirty="0" smtClean="0">
              <a:solidFill>
                <a:srgbClr val="FF0000"/>
              </a:solidFill>
              <a:latin typeface="+mn-ea"/>
            </a:endParaRPr>
          </a:p>
          <a:p>
            <a:pPr marL="177800" indent="-177800"/>
            <a:r>
              <a:rPr lang="ja-JP" altLang="en-US" sz="900" dirty="0" smtClean="0">
                <a:solidFill>
                  <a:srgbClr val="FF0000"/>
                </a:solidFill>
                <a:latin typeface="+mn-ea"/>
              </a:rPr>
              <a:t>開発</a:t>
            </a:r>
            <a:r>
              <a:rPr lang="ja-JP" altLang="en-US" sz="900" dirty="0">
                <a:solidFill>
                  <a:srgbClr val="FF0000"/>
                </a:solidFill>
                <a:latin typeface="+mn-ea"/>
              </a:rPr>
              <a:t>する教育プログラムの分量が多く</a:t>
            </a:r>
            <a:r>
              <a:rPr lang="ja-JP" altLang="en-US" sz="900" dirty="0" smtClean="0">
                <a:solidFill>
                  <a:srgbClr val="FF0000"/>
                </a:solidFill>
                <a:latin typeface="+mn-ea"/>
              </a:rPr>
              <a:t>、枠</a:t>
            </a:r>
            <a:r>
              <a:rPr lang="ja-JP" altLang="en-US" sz="900" dirty="0">
                <a:solidFill>
                  <a:srgbClr val="FF0000"/>
                </a:solidFill>
                <a:latin typeface="+mn-ea"/>
              </a:rPr>
              <a:t>に入り切らない場合のみ文字のポイントを調整しても構わないが</a:t>
            </a:r>
            <a:r>
              <a:rPr lang="ja-JP" altLang="en-US" sz="900" dirty="0" smtClean="0">
                <a:solidFill>
                  <a:srgbClr val="FF0000"/>
                </a:solidFill>
                <a:latin typeface="+mn-ea"/>
              </a:rPr>
              <a:t>、極端</a:t>
            </a:r>
            <a:r>
              <a:rPr lang="ja-JP" altLang="en-US" sz="900" dirty="0">
                <a:solidFill>
                  <a:srgbClr val="FF0000"/>
                </a:solidFill>
                <a:latin typeface="+mn-ea"/>
              </a:rPr>
              <a:t>に小さくならないよう注意すること</a:t>
            </a:r>
            <a:r>
              <a:rPr lang="ja-JP" altLang="en-US" sz="900" dirty="0" smtClean="0">
                <a:solidFill>
                  <a:srgbClr val="FF0000"/>
                </a:solidFill>
                <a:latin typeface="+mn-ea"/>
              </a:rPr>
              <a:t>。</a:t>
            </a:r>
            <a:endParaRPr lang="ja-JP" altLang="en-US" sz="900" dirty="0">
              <a:solidFill>
                <a:srgbClr val="FF0000"/>
              </a:solidFill>
              <a:latin typeface="+mn-ea"/>
            </a:endParaRPr>
          </a:p>
        </p:txBody>
      </p:sp>
      <p:sp>
        <p:nvSpPr>
          <p:cNvPr id="11" name="正方形/長方形 10"/>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smtClean="0">
                <a:solidFill>
                  <a:schemeClr val="bg1"/>
                </a:solidFill>
                <a:latin typeface="+mj-ea"/>
              </a:rPr>
              <a:t>令和２年度</a:t>
            </a:r>
            <a:r>
              <a:rPr lang="ja-JP" altLang="en-US" sz="1100" spc="-120" dirty="0" smtClean="0">
                <a:solidFill>
                  <a:schemeClr val="bg1"/>
                </a:solidFill>
                <a:latin typeface="+mj-ea"/>
              </a:rPr>
              <a:t>「就職・転職支援のための大学リカレント教育推進</a:t>
            </a:r>
            <a:r>
              <a:rPr lang="ja-JP" altLang="en-US" sz="1100" spc="-120" dirty="0">
                <a:solidFill>
                  <a:schemeClr val="bg1"/>
                </a:solidFill>
                <a:latin typeface="+mj-ea"/>
              </a:rPr>
              <a:t>事業</a:t>
            </a:r>
            <a:r>
              <a:rPr lang="ja-JP" altLang="en-US" sz="900" spc="-120" dirty="0">
                <a:solidFill>
                  <a:schemeClr val="bg1"/>
                </a:solidFill>
                <a:latin typeface="+mj-ea"/>
              </a:rPr>
              <a:t>（就職・転職支援のためのリカレント教育プログラムの開発・実施）</a:t>
            </a:r>
            <a:r>
              <a:rPr lang="ja-JP" altLang="en-US" sz="1100" spc="-120" dirty="0" smtClean="0">
                <a:solidFill>
                  <a:schemeClr val="bg1"/>
                </a:solidFill>
                <a:latin typeface="+mj-ea"/>
              </a:rPr>
              <a:t>」企画提案書（</a:t>
            </a:r>
            <a:r>
              <a:rPr lang="en-US" altLang="ja-JP" sz="1100" spc="-120" dirty="0" smtClean="0">
                <a:solidFill>
                  <a:schemeClr val="bg1"/>
                </a:solidFill>
                <a:latin typeface="+mj-ea"/>
              </a:rPr>
              <a:t>b: </a:t>
            </a:r>
            <a:r>
              <a:rPr lang="ja-JP" altLang="en-US" sz="1100" spc="-120" dirty="0" smtClean="0">
                <a:solidFill>
                  <a:schemeClr val="bg1"/>
                </a:solidFill>
                <a:latin typeface="+mj-ea"/>
              </a:rPr>
              <a:t>職業実践力）</a:t>
            </a:r>
            <a:r>
              <a:rPr lang="en-US" altLang="ja-JP" sz="1100" spc="-120" dirty="0" smtClean="0">
                <a:solidFill>
                  <a:schemeClr val="bg1"/>
                </a:solidFill>
                <a:latin typeface="+mj-ea"/>
              </a:rPr>
              <a:t>(P</a:t>
            </a:r>
            <a:fld id="{7DF22854-5471-4D76-A61C-50AF16AABE74}" type="slidenum">
              <a:rPr lang="en-US" altLang="ja-JP" sz="1100" spc="-120" smtClean="0">
                <a:solidFill>
                  <a:schemeClr val="bg1"/>
                </a:solidFill>
                <a:latin typeface="+mj-ea"/>
              </a:rPr>
              <a:pPr algn="ctr"/>
              <a:t>4</a:t>
            </a:fld>
            <a:r>
              <a:rPr lang="en-US" altLang="ja-JP" sz="1100" spc="-120" dirty="0" smtClean="0">
                <a:solidFill>
                  <a:schemeClr val="bg1"/>
                </a:solidFill>
                <a:latin typeface="+mj-ea"/>
              </a:rPr>
              <a:t>)</a:t>
            </a:r>
            <a:endParaRPr kumimoji="1" lang="ja-JP" altLang="en-US" sz="1100" dirty="0">
              <a:solidFill>
                <a:schemeClr val="bg1"/>
              </a:solidFill>
              <a:latin typeface="+mj-ea"/>
              <a:ea typeface="+mj-ea"/>
            </a:endParaRPr>
          </a:p>
        </p:txBody>
      </p:sp>
      <p:sp>
        <p:nvSpPr>
          <p:cNvPr id="15" name="テキスト ボックス 14"/>
          <p:cNvSpPr txBox="1"/>
          <p:nvPr/>
        </p:nvSpPr>
        <p:spPr>
          <a:xfrm>
            <a:off x="8725125" y="0"/>
            <a:ext cx="1334443" cy="261610"/>
          </a:xfrm>
          <a:prstGeom prst="rect">
            <a:avLst/>
          </a:prstGeom>
          <a:noFill/>
        </p:spPr>
        <p:txBody>
          <a:bodyPr wrap="square" rtlCol="0">
            <a:spAutoFit/>
          </a:bodyPr>
          <a:lstStyle/>
          <a:p>
            <a:r>
              <a:rPr kumimoji="1" lang="zh-TW" altLang="en-US" sz="1100" b="1" dirty="0" smtClean="0">
                <a:solidFill>
                  <a:schemeClr val="bg1"/>
                </a:solidFill>
              </a:rPr>
              <a:t>様式１（別紙１）</a:t>
            </a:r>
            <a:endParaRPr kumimoji="1" lang="ja-JP" altLang="en-US" sz="1100" b="1" dirty="0">
              <a:solidFill>
                <a:schemeClr val="bg1"/>
              </a:solidFill>
            </a:endParaRPr>
          </a:p>
        </p:txBody>
      </p:sp>
    </p:spTree>
    <p:extLst>
      <p:ext uri="{BB962C8B-B14F-4D97-AF65-F5344CB8AC3E}">
        <p14:creationId xmlns:p14="http://schemas.microsoft.com/office/powerpoint/2010/main" val="10471686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 name="角丸四角形 5"/>
          <p:cNvSpPr/>
          <p:nvPr/>
        </p:nvSpPr>
        <p:spPr>
          <a:xfrm>
            <a:off x="28338" y="333797"/>
            <a:ext cx="2260366" cy="286892"/>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bg1"/>
                </a:solidFill>
              </a:rPr>
              <a:t>受講者の就職支援</a:t>
            </a:r>
            <a:endParaRPr lang="ja-JP" altLang="en-US" sz="1400" b="1" dirty="0">
              <a:solidFill>
                <a:schemeClr val="bg1"/>
              </a:solidFill>
            </a:endParaRPr>
          </a:p>
        </p:txBody>
      </p:sp>
      <p:sp>
        <p:nvSpPr>
          <p:cNvPr id="19" name="テキスト ボックス 18"/>
          <p:cNvSpPr txBox="1"/>
          <p:nvPr/>
        </p:nvSpPr>
        <p:spPr>
          <a:xfrm>
            <a:off x="128464" y="1052736"/>
            <a:ext cx="9649073" cy="4339650"/>
          </a:xfrm>
          <a:prstGeom prst="rect">
            <a:avLst/>
          </a:prstGeom>
          <a:noFill/>
          <a:ln>
            <a:solidFill>
              <a:schemeClr val="tx2">
                <a:lumMod val="40000"/>
                <a:lumOff val="60000"/>
              </a:schemeClr>
            </a:solidFill>
            <a:prstDash val="dash"/>
          </a:ln>
        </p:spPr>
        <p:txBody>
          <a:bodyPr wrap="square" rtlCol="0">
            <a:spAutoFit/>
          </a:bodyPr>
          <a:lstStyle/>
          <a:p>
            <a:endParaRPr lang="en-US" altLang="ja-JP" sz="1200" dirty="0">
              <a:solidFill>
                <a:srgbClr val="FFC000"/>
              </a:solidFill>
            </a:endParaRPr>
          </a:p>
          <a:p>
            <a:r>
              <a:rPr lang="ja-JP" altLang="en-US" sz="1200" dirty="0" smtClean="0">
                <a:solidFill>
                  <a:schemeClr val="tx2">
                    <a:lumMod val="60000"/>
                    <a:lumOff val="40000"/>
                  </a:schemeClr>
                </a:solidFill>
              </a:rPr>
              <a:t>▼受講者の就職支援体制</a:t>
            </a:r>
            <a:endParaRPr lang="en-US" altLang="ja-JP" sz="1200" dirty="0" smtClean="0">
              <a:solidFill>
                <a:schemeClr val="tx2">
                  <a:lumMod val="60000"/>
                  <a:lumOff val="40000"/>
                </a:schemeClr>
              </a:solidFill>
            </a:endParaRPr>
          </a:p>
          <a:p>
            <a:r>
              <a:rPr lang="ja-JP" altLang="en-US" sz="1200" dirty="0" smtClean="0">
                <a:solidFill>
                  <a:schemeClr val="tx2">
                    <a:lumMod val="60000"/>
                    <a:lumOff val="40000"/>
                  </a:schemeClr>
                </a:solidFill>
              </a:rPr>
              <a:t>・</a:t>
            </a:r>
            <a:r>
              <a:rPr lang="ja-JP" altLang="en-US" sz="1200" dirty="0">
                <a:solidFill>
                  <a:schemeClr val="tx2">
                    <a:lumMod val="60000"/>
                    <a:lumOff val="40000"/>
                  </a:schemeClr>
                </a:solidFill>
              </a:rPr>
              <a:t>地方公共団体、労働局・ハローワーク、経済団体、関係企業等、具体的な連携体制について記述してください。</a:t>
            </a:r>
          </a:p>
          <a:p>
            <a:r>
              <a:rPr lang="ja-JP" altLang="en-US" sz="1200" dirty="0">
                <a:solidFill>
                  <a:schemeClr val="tx2">
                    <a:lumMod val="60000"/>
                    <a:lumOff val="40000"/>
                  </a:schemeClr>
                </a:solidFill>
              </a:rPr>
              <a:t>・上記の連携の下、受講者の円滑な転職・就職を促すための就職支援の実施方法について記述してください。</a:t>
            </a:r>
          </a:p>
          <a:p>
            <a:endParaRPr lang="en-US" altLang="ja-JP" sz="1200" dirty="0" smtClean="0">
              <a:solidFill>
                <a:schemeClr val="tx2">
                  <a:lumMod val="60000"/>
                  <a:lumOff val="40000"/>
                </a:schemeClr>
              </a:solidFill>
            </a:endParaRPr>
          </a:p>
          <a:p>
            <a:r>
              <a:rPr lang="ja-JP" altLang="en-US" sz="1200" dirty="0" smtClean="0">
                <a:solidFill>
                  <a:schemeClr val="tx2">
                    <a:lumMod val="60000"/>
                    <a:lumOff val="40000"/>
                  </a:schemeClr>
                </a:solidFill>
              </a:rPr>
              <a:t>■</a:t>
            </a:r>
            <a:r>
              <a:rPr lang="ja-JP" altLang="en-US" sz="1200" dirty="0">
                <a:solidFill>
                  <a:schemeClr val="tx2">
                    <a:lumMod val="60000"/>
                    <a:lumOff val="40000"/>
                  </a:schemeClr>
                </a:solidFill>
              </a:rPr>
              <a:t>連携体制</a:t>
            </a:r>
          </a:p>
          <a:p>
            <a:endParaRPr lang="ja-JP" altLang="en-US" sz="1200" dirty="0">
              <a:solidFill>
                <a:schemeClr val="tx2">
                  <a:lumMod val="60000"/>
                  <a:lumOff val="40000"/>
                </a:schemeClr>
              </a:solidFill>
            </a:endParaRPr>
          </a:p>
          <a:p>
            <a:endParaRPr lang="ja-JP" altLang="en-US" sz="1200" dirty="0">
              <a:solidFill>
                <a:schemeClr val="tx2">
                  <a:lumMod val="60000"/>
                  <a:lumOff val="40000"/>
                </a:schemeClr>
              </a:solidFill>
            </a:endParaRPr>
          </a:p>
          <a:p>
            <a:r>
              <a:rPr lang="ja-JP" altLang="en-US" sz="1200" dirty="0">
                <a:solidFill>
                  <a:schemeClr val="tx2">
                    <a:lumMod val="60000"/>
                    <a:lumOff val="40000"/>
                  </a:schemeClr>
                </a:solidFill>
              </a:rPr>
              <a:t>■実施方法</a:t>
            </a:r>
          </a:p>
          <a:p>
            <a:r>
              <a:rPr lang="ja-JP" altLang="en-US" sz="1200" dirty="0">
                <a:solidFill>
                  <a:schemeClr val="tx2">
                    <a:lumMod val="60000"/>
                    <a:lumOff val="40000"/>
                  </a:schemeClr>
                </a:solidFill>
              </a:rPr>
              <a:t>（例）</a:t>
            </a:r>
          </a:p>
          <a:p>
            <a:r>
              <a:rPr lang="ja-JP" altLang="en-US" sz="1200" dirty="0">
                <a:solidFill>
                  <a:schemeClr val="tx2">
                    <a:lumMod val="60000"/>
                    <a:lumOff val="40000"/>
                  </a:schemeClr>
                </a:solidFill>
              </a:rPr>
              <a:t>受講者に対して連携先企業や○○団体等と連携した就職面接会の実施</a:t>
            </a:r>
          </a:p>
          <a:p>
            <a:r>
              <a:rPr lang="ja-JP" altLang="en-US" sz="1200" dirty="0">
                <a:solidFill>
                  <a:schemeClr val="tx2">
                    <a:lumMod val="60000"/>
                    <a:lumOff val="40000"/>
                  </a:schemeClr>
                </a:solidFill>
              </a:rPr>
              <a:t>連携先企業や○○団体等と連携し、○○を実施することで受講者の就職を実現する。</a:t>
            </a:r>
          </a:p>
          <a:p>
            <a:r>
              <a:rPr lang="ja-JP" altLang="en-US" sz="1200" dirty="0">
                <a:solidFill>
                  <a:schemeClr val="tx2">
                    <a:lumMod val="60000"/>
                    <a:lumOff val="40000"/>
                  </a:schemeClr>
                </a:solidFill>
              </a:rPr>
              <a:t>労働局及びハローワークと連携し、受講者に対して就職支援に係る○○イベントの情報提供や事業主と受講者の職に係る要望の一致を図る○○を実施する。</a:t>
            </a:r>
          </a:p>
          <a:p>
            <a:endParaRPr lang="en-US" altLang="ja-JP" sz="1200" dirty="0" smtClean="0">
              <a:solidFill>
                <a:schemeClr val="tx2">
                  <a:lumMod val="60000"/>
                  <a:lumOff val="40000"/>
                </a:schemeClr>
              </a:solidFill>
            </a:endParaRPr>
          </a:p>
          <a:p>
            <a:r>
              <a:rPr lang="ja-JP" altLang="en-US" sz="1200" dirty="0">
                <a:solidFill>
                  <a:schemeClr val="tx2">
                    <a:lumMod val="60000"/>
                    <a:lumOff val="40000"/>
                  </a:schemeClr>
                </a:solidFill>
              </a:rPr>
              <a:t>▼キャリアコンサルティングの実施方法（実施する場合</a:t>
            </a:r>
            <a:r>
              <a:rPr lang="ja-JP" altLang="en-US" sz="1200" dirty="0" smtClean="0">
                <a:solidFill>
                  <a:schemeClr val="tx2">
                    <a:lumMod val="60000"/>
                    <a:lumOff val="40000"/>
                  </a:schemeClr>
                </a:solidFill>
              </a:rPr>
              <a:t>）</a:t>
            </a:r>
            <a:endParaRPr lang="en-US" altLang="ja-JP" sz="1200" dirty="0" smtClean="0">
              <a:solidFill>
                <a:schemeClr val="tx2">
                  <a:lumMod val="60000"/>
                  <a:lumOff val="40000"/>
                </a:schemeClr>
              </a:solidFill>
            </a:endParaRPr>
          </a:p>
          <a:p>
            <a:r>
              <a:rPr lang="ja-JP" altLang="en-US" sz="1200" dirty="0" smtClean="0">
                <a:solidFill>
                  <a:schemeClr val="tx2">
                    <a:lumMod val="60000"/>
                    <a:lumOff val="40000"/>
                  </a:schemeClr>
                </a:solidFill>
              </a:rPr>
              <a:t>・受講者</a:t>
            </a:r>
            <a:r>
              <a:rPr lang="ja-JP" altLang="en-US" sz="1200" dirty="0">
                <a:solidFill>
                  <a:schemeClr val="tx2">
                    <a:lumMod val="60000"/>
                    <a:lumOff val="40000"/>
                  </a:schemeClr>
                </a:solidFill>
              </a:rPr>
              <a:t>に対するキャリアコンサルティングの実施方法について記述してください。</a:t>
            </a:r>
          </a:p>
          <a:p>
            <a:r>
              <a:rPr lang="ja-JP" altLang="en-US" sz="1200" dirty="0">
                <a:solidFill>
                  <a:schemeClr val="tx2">
                    <a:lumMod val="60000"/>
                    <a:lumOff val="40000"/>
                  </a:schemeClr>
                </a:solidFill>
              </a:rPr>
              <a:t> （</a:t>
            </a:r>
            <a:r>
              <a:rPr lang="ja-JP" altLang="en-US" sz="1200" dirty="0" smtClean="0">
                <a:solidFill>
                  <a:schemeClr val="tx2">
                    <a:lumMod val="60000"/>
                    <a:lumOff val="40000"/>
                  </a:schemeClr>
                </a:solidFill>
              </a:rPr>
              <a:t>例）</a:t>
            </a:r>
            <a:endParaRPr lang="en-US" altLang="ja-JP" sz="1200" dirty="0">
              <a:solidFill>
                <a:schemeClr val="tx2">
                  <a:lumMod val="60000"/>
                  <a:lumOff val="40000"/>
                </a:schemeClr>
              </a:solidFill>
            </a:endParaRPr>
          </a:p>
          <a:p>
            <a:r>
              <a:rPr lang="ja-JP" altLang="en-US" sz="1200" dirty="0">
                <a:solidFill>
                  <a:schemeClr val="tx2">
                    <a:lumMod val="60000"/>
                    <a:lumOff val="40000"/>
                  </a:schemeClr>
                </a:solidFill>
              </a:rPr>
              <a:t>・プログラムを通じてキャリアコンサルティングを実施し、キャリア形成支援を</a:t>
            </a:r>
            <a:r>
              <a:rPr lang="ja-JP" altLang="en-US" sz="1200" dirty="0" smtClean="0">
                <a:solidFill>
                  <a:schemeClr val="tx2">
                    <a:lumMod val="60000"/>
                    <a:lumOff val="40000"/>
                  </a:schemeClr>
                </a:solidFill>
              </a:rPr>
              <a:t>行う</a:t>
            </a:r>
            <a:endParaRPr lang="en-US" altLang="ja-JP" sz="1200" dirty="0">
              <a:solidFill>
                <a:schemeClr val="tx2">
                  <a:lumMod val="60000"/>
                  <a:lumOff val="40000"/>
                </a:schemeClr>
              </a:solidFill>
            </a:endParaRPr>
          </a:p>
          <a:p>
            <a:endParaRPr lang="en-US" altLang="ja-JP" sz="1200" dirty="0" smtClean="0">
              <a:solidFill>
                <a:schemeClr val="tx2">
                  <a:lumMod val="60000"/>
                  <a:lumOff val="40000"/>
                </a:schemeClr>
              </a:solidFill>
            </a:endParaRPr>
          </a:p>
          <a:p>
            <a:endParaRPr lang="en-US" altLang="ja-JP" sz="1200" dirty="0">
              <a:solidFill>
                <a:schemeClr val="tx2">
                  <a:lumMod val="60000"/>
                  <a:lumOff val="40000"/>
                </a:schemeClr>
              </a:solidFill>
            </a:endParaRPr>
          </a:p>
          <a:p>
            <a:endParaRPr lang="en-US" altLang="ja-JP" sz="1200" dirty="0" smtClean="0">
              <a:solidFill>
                <a:schemeClr val="tx2">
                  <a:lumMod val="60000"/>
                  <a:lumOff val="40000"/>
                </a:schemeClr>
              </a:solidFill>
            </a:endParaRPr>
          </a:p>
          <a:p>
            <a:endParaRPr lang="ja-JP" altLang="en-US" sz="1200" dirty="0">
              <a:solidFill>
                <a:srgbClr val="FFC000"/>
              </a:solidFill>
            </a:endParaRPr>
          </a:p>
        </p:txBody>
      </p:sp>
      <p:sp>
        <p:nvSpPr>
          <p:cNvPr id="10" name="テキスト ボックス 9"/>
          <p:cNvSpPr txBox="1"/>
          <p:nvPr/>
        </p:nvSpPr>
        <p:spPr>
          <a:xfrm>
            <a:off x="128464" y="692695"/>
            <a:ext cx="7284140" cy="276999"/>
          </a:xfrm>
          <a:prstGeom prst="rect">
            <a:avLst/>
          </a:prstGeom>
          <a:noFill/>
          <a:ln>
            <a:noFill/>
            <a:prstDash val="dash"/>
          </a:ln>
        </p:spPr>
        <p:txBody>
          <a:bodyPr wrap="square" rtlCol="0">
            <a:spAutoFit/>
          </a:bodyPr>
          <a:lstStyle/>
          <a:p>
            <a:pPr marL="85725" indent="-85725"/>
            <a:r>
              <a:rPr lang="ja-JP" altLang="en-US" sz="1200" dirty="0">
                <a:solidFill>
                  <a:srgbClr val="FF0000"/>
                </a:solidFill>
              </a:rPr>
              <a:t>◇</a:t>
            </a:r>
            <a:r>
              <a:rPr lang="ja-JP" altLang="en-US" sz="1200" dirty="0" smtClean="0">
                <a:solidFill>
                  <a:srgbClr val="FF0000"/>
                </a:solidFill>
              </a:rPr>
              <a:t>様式自由</a:t>
            </a:r>
            <a:r>
              <a:rPr lang="ja-JP" altLang="en-US" sz="1200" dirty="0" smtClean="0">
                <a:solidFill>
                  <a:srgbClr val="FF0000"/>
                </a:solidFill>
                <a:latin typeface="+mn-ea"/>
              </a:rPr>
              <a:t>。記載</a:t>
            </a:r>
            <a:r>
              <a:rPr lang="ja-JP" altLang="en-US" sz="1200" dirty="0">
                <a:solidFill>
                  <a:srgbClr val="FF0000"/>
                </a:solidFill>
                <a:latin typeface="+mn-ea"/>
              </a:rPr>
              <a:t>する文字は</a:t>
            </a:r>
            <a:r>
              <a:rPr lang="en-US" altLang="ja-JP" sz="1200" dirty="0">
                <a:solidFill>
                  <a:srgbClr val="FF0000"/>
                </a:solidFill>
                <a:latin typeface="+mn-ea"/>
              </a:rPr>
              <a:t>､MS</a:t>
            </a:r>
            <a:r>
              <a:rPr lang="ja-JP" altLang="en-US" sz="1200" dirty="0">
                <a:solidFill>
                  <a:srgbClr val="FF0000"/>
                </a:solidFill>
                <a:latin typeface="+mn-ea"/>
              </a:rPr>
              <a:t>ｺﾞｼｯｸ </a:t>
            </a:r>
            <a:r>
              <a:rPr lang="en-US" altLang="ja-JP" sz="1200" dirty="0">
                <a:solidFill>
                  <a:srgbClr val="FF0000"/>
                </a:solidFill>
                <a:latin typeface="+mn-ea"/>
              </a:rPr>
              <a:t>or </a:t>
            </a:r>
            <a:r>
              <a:rPr lang="ja-JP" altLang="en-US" sz="1200" dirty="0">
                <a:solidFill>
                  <a:srgbClr val="FF0000"/>
                </a:solidFill>
                <a:latin typeface="+mn-ea"/>
              </a:rPr>
              <a:t>ﾒｲﾘｵ </a:t>
            </a:r>
            <a:r>
              <a:rPr lang="en-US" altLang="ja-JP" sz="1200" dirty="0">
                <a:solidFill>
                  <a:srgbClr val="FF0000"/>
                </a:solidFill>
                <a:latin typeface="+mn-ea"/>
              </a:rPr>
              <a:t>11</a:t>
            </a:r>
            <a:r>
              <a:rPr lang="ja-JP" altLang="en-US" sz="1200" dirty="0">
                <a:solidFill>
                  <a:srgbClr val="FF0000"/>
                </a:solidFill>
                <a:latin typeface="+mn-ea"/>
              </a:rPr>
              <a:t>ﾎﾟｲﾝﾄ以上とすること</a:t>
            </a:r>
            <a:r>
              <a:rPr lang="en-US" altLang="ja-JP" sz="1200" dirty="0" smtClean="0">
                <a:solidFill>
                  <a:srgbClr val="FF0000"/>
                </a:solidFill>
                <a:latin typeface="+mn-ea"/>
              </a:rPr>
              <a:t>｡</a:t>
            </a:r>
            <a:endParaRPr lang="en-US" altLang="ja-JP" sz="1200" dirty="0">
              <a:solidFill>
                <a:srgbClr val="FF0000"/>
              </a:solidFill>
              <a:latin typeface="+mn-ea"/>
            </a:endParaRPr>
          </a:p>
        </p:txBody>
      </p:sp>
      <p:sp>
        <p:nvSpPr>
          <p:cNvPr id="11" name="正方形/長方形 10"/>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2" name="テキスト ボックス 11"/>
          <p:cNvSpPr txBox="1"/>
          <p:nvPr/>
        </p:nvSpPr>
        <p:spPr>
          <a:xfrm>
            <a:off x="-159568" y="21512"/>
            <a:ext cx="9076344" cy="261610"/>
          </a:xfrm>
          <a:prstGeom prst="rect">
            <a:avLst/>
          </a:prstGeom>
          <a:noFill/>
        </p:spPr>
        <p:txBody>
          <a:bodyPr wrap="square" rtlCol="0">
            <a:spAutoFit/>
          </a:bodyPr>
          <a:lstStyle/>
          <a:p>
            <a:pPr algn="ctr"/>
            <a:r>
              <a:rPr lang="ja-JP" altLang="en-US" sz="1000" spc="-120" dirty="0" smtClean="0">
                <a:solidFill>
                  <a:schemeClr val="bg1"/>
                </a:solidFill>
                <a:latin typeface="+mj-ea"/>
              </a:rPr>
              <a:t>令和２年度</a:t>
            </a:r>
            <a:r>
              <a:rPr lang="ja-JP" altLang="en-US" sz="1100" spc="-120" dirty="0" smtClean="0">
                <a:solidFill>
                  <a:schemeClr val="bg1"/>
                </a:solidFill>
                <a:latin typeface="+mj-ea"/>
              </a:rPr>
              <a:t>「就職・転職支援のための大学リカレント教育推進</a:t>
            </a:r>
            <a:r>
              <a:rPr lang="ja-JP" altLang="en-US" sz="1100" spc="-120" dirty="0">
                <a:solidFill>
                  <a:schemeClr val="bg1"/>
                </a:solidFill>
                <a:latin typeface="+mj-ea"/>
              </a:rPr>
              <a:t>事業</a:t>
            </a:r>
            <a:r>
              <a:rPr lang="ja-JP" altLang="en-US" sz="900" spc="-120" dirty="0">
                <a:solidFill>
                  <a:schemeClr val="bg1"/>
                </a:solidFill>
                <a:latin typeface="+mj-ea"/>
              </a:rPr>
              <a:t>（就職・転職支援のためのリカレント教育プログラムの開発・実施）</a:t>
            </a:r>
            <a:r>
              <a:rPr lang="ja-JP" altLang="en-US" sz="1100" spc="-120" dirty="0" smtClean="0">
                <a:solidFill>
                  <a:schemeClr val="bg1"/>
                </a:solidFill>
                <a:latin typeface="+mj-ea"/>
              </a:rPr>
              <a:t>」企画提案書（</a:t>
            </a:r>
            <a:r>
              <a:rPr lang="en-US" altLang="ja-JP" sz="1100" spc="-120" dirty="0" smtClean="0">
                <a:solidFill>
                  <a:schemeClr val="bg1"/>
                </a:solidFill>
                <a:latin typeface="+mj-ea"/>
              </a:rPr>
              <a:t>b: </a:t>
            </a:r>
            <a:r>
              <a:rPr lang="ja-JP" altLang="en-US" sz="1100" spc="-120" dirty="0" smtClean="0">
                <a:solidFill>
                  <a:schemeClr val="bg1"/>
                </a:solidFill>
                <a:latin typeface="+mj-ea"/>
              </a:rPr>
              <a:t>職業実践力）</a:t>
            </a:r>
            <a:r>
              <a:rPr lang="en-US" altLang="ja-JP" sz="1100" spc="-120" dirty="0" smtClean="0">
                <a:solidFill>
                  <a:schemeClr val="bg1"/>
                </a:solidFill>
                <a:latin typeface="+mj-ea"/>
              </a:rPr>
              <a:t>(P</a:t>
            </a:r>
            <a:fld id="{7DF22854-5471-4D76-A61C-50AF16AABE74}" type="slidenum">
              <a:rPr lang="en-US" altLang="ja-JP" sz="1100" spc="-120" smtClean="0">
                <a:solidFill>
                  <a:schemeClr val="bg1"/>
                </a:solidFill>
                <a:latin typeface="+mj-ea"/>
              </a:rPr>
              <a:pPr algn="ctr"/>
              <a:t>5</a:t>
            </a:fld>
            <a:r>
              <a:rPr lang="en-US" altLang="ja-JP" sz="1100" spc="-120" dirty="0" smtClean="0">
                <a:solidFill>
                  <a:schemeClr val="bg1"/>
                </a:solidFill>
                <a:latin typeface="+mj-ea"/>
              </a:rPr>
              <a:t>)</a:t>
            </a:r>
            <a:endParaRPr kumimoji="1" lang="ja-JP" altLang="en-US" sz="1100" dirty="0">
              <a:solidFill>
                <a:schemeClr val="bg1"/>
              </a:solidFill>
              <a:latin typeface="+mj-ea"/>
              <a:ea typeface="+mj-ea"/>
            </a:endParaRPr>
          </a:p>
        </p:txBody>
      </p:sp>
      <p:sp>
        <p:nvSpPr>
          <p:cNvPr id="13" name="テキスト ボックス 12"/>
          <p:cNvSpPr txBox="1"/>
          <p:nvPr/>
        </p:nvSpPr>
        <p:spPr>
          <a:xfrm>
            <a:off x="8725125" y="0"/>
            <a:ext cx="1334443" cy="261610"/>
          </a:xfrm>
          <a:prstGeom prst="rect">
            <a:avLst/>
          </a:prstGeom>
          <a:noFill/>
        </p:spPr>
        <p:txBody>
          <a:bodyPr wrap="square" rtlCol="0">
            <a:spAutoFit/>
          </a:bodyPr>
          <a:lstStyle/>
          <a:p>
            <a:r>
              <a:rPr kumimoji="1" lang="zh-TW" altLang="en-US" sz="1100" b="1" dirty="0" smtClean="0">
                <a:solidFill>
                  <a:schemeClr val="bg1"/>
                </a:solidFill>
              </a:rPr>
              <a:t>様式１（別紙１）</a:t>
            </a:r>
            <a:endParaRPr kumimoji="1" lang="ja-JP" altLang="en-US" sz="1100" b="1" dirty="0">
              <a:solidFill>
                <a:schemeClr val="bg1"/>
              </a:solidFill>
            </a:endParaRPr>
          </a:p>
        </p:txBody>
      </p:sp>
    </p:spTree>
    <p:extLst>
      <p:ext uri="{BB962C8B-B14F-4D97-AF65-F5344CB8AC3E}">
        <p14:creationId xmlns:p14="http://schemas.microsoft.com/office/powerpoint/2010/main" val="1717250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 name="角丸四角形 5"/>
          <p:cNvSpPr/>
          <p:nvPr/>
        </p:nvSpPr>
        <p:spPr>
          <a:xfrm>
            <a:off x="28338" y="333797"/>
            <a:ext cx="3124462" cy="286892"/>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t>これまでのリカレント教育等の実績</a:t>
            </a:r>
            <a:endParaRPr lang="ja-JP" altLang="en-US" sz="1400" b="1" dirty="0"/>
          </a:p>
        </p:txBody>
      </p:sp>
      <p:sp>
        <p:nvSpPr>
          <p:cNvPr id="19" name="テキスト ボックス 18"/>
          <p:cNvSpPr txBox="1"/>
          <p:nvPr/>
        </p:nvSpPr>
        <p:spPr>
          <a:xfrm>
            <a:off x="197472" y="938446"/>
            <a:ext cx="9649073" cy="2677656"/>
          </a:xfrm>
          <a:prstGeom prst="rect">
            <a:avLst/>
          </a:prstGeom>
          <a:noFill/>
          <a:ln>
            <a:solidFill>
              <a:schemeClr val="tx2">
                <a:lumMod val="40000"/>
                <a:lumOff val="60000"/>
              </a:schemeClr>
            </a:solidFill>
            <a:prstDash val="dash"/>
          </a:ln>
        </p:spPr>
        <p:txBody>
          <a:bodyPr wrap="square" rtlCol="0">
            <a:spAutoFit/>
          </a:bodyPr>
          <a:lstStyle/>
          <a:p>
            <a:endParaRPr lang="en-US" altLang="ja-JP" sz="1200" dirty="0">
              <a:solidFill>
                <a:srgbClr val="FFC000"/>
              </a:solidFill>
            </a:endParaRPr>
          </a:p>
          <a:p>
            <a:r>
              <a:rPr lang="ja-JP" altLang="en-US" sz="1200" dirty="0" smtClean="0">
                <a:solidFill>
                  <a:schemeClr val="tx2">
                    <a:lumMod val="60000"/>
                    <a:lumOff val="40000"/>
                  </a:schemeClr>
                </a:solidFill>
              </a:rPr>
              <a:t>▼リカレント教育の実績、リカレント教育に係る地方公共団体・企業等との連携実績、社会人の就職支援実績、その他企画提案書の実現可能性の参考となる取組実績等があれば記載すること。</a:t>
            </a:r>
            <a:endParaRPr lang="en-US" altLang="ja-JP" sz="1200" dirty="0" smtClean="0">
              <a:solidFill>
                <a:schemeClr val="tx2">
                  <a:lumMod val="60000"/>
                  <a:lumOff val="40000"/>
                </a:schemeClr>
              </a:solidFill>
            </a:endParaRPr>
          </a:p>
          <a:p>
            <a:endParaRPr lang="en-US" altLang="ja-JP" sz="1100" dirty="0" smtClean="0">
              <a:solidFill>
                <a:schemeClr val="tx2">
                  <a:lumMod val="60000"/>
                  <a:lumOff val="40000"/>
                </a:schemeClr>
              </a:solidFill>
              <a:latin typeface="+mn-ea"/>
            </a:endParaRPr>
          </a:p>
          <a:p>
            <a:endParaRPr lang="en-US" altLang="ja-JP" sz="1100" dirty="0">
              <a:solidFill>
                <a:schemeClr val="tx2">
                  <a:lumMod val="60000"/>
                  <a:lumOff val="40000"/>
                </a:schemeClr>
              </a:solidFill>
              <a:latin typeface="+mn-ea"/>
            </a:endParaRPr>
          </a:p>
          <a:p>
            <a:endParaRPr lang="en-US" altLang="ja-JP" sz="1100" dirty="0" smtClean="0">
              <a:solidFill>
                <a:schemeClr val="tx2">
                  <a:lumMod val="60000"/>
                  <a:lumOff val="40000"/>
                </a:schemeClr>
              </a:solidFill>
              <a:latin typeface="+mn-ea"/>
            </a:endParaRPr>
          </a:p>
          <a:p>
            <a:endParaRPr lang="en-US" altLang="ja-JP" sz="1100" dirty="0">
              <a:solidFill>
                <a:schemeClr val="tx2">
                  <a:lumMod val="60000"/>
                  <a:lumOff val="40000"/>
                </a:schemeClr>
              </a:solidFill>
              <a:latin typeface="+mn-ea"/>
            </a:endParaRPr>
          </a:p>
          <a:p>
            <a:endParaRPr lang="en-US" altLang="ja-JP" sz="1100" dirty="0" smtClean="0">
              <a:solidFill>
                <a:schemeClr val="tx2">
                  <a:lumMod val="60000"/>
                  <a:lumOff val="40000"/>
                </a:schemeClr>
              </a:solidFill>
              <a:latin typeface="+mn-ea"/>
            </a:endParaRPr>
          </a:p>
          <a:p>
            <a:endParaRPr lang="en-US" altLang="ja-JP" sz="1100" dirty="0" smtClean="0">
              <a:solidFill>
                <a:schemeClr val="tx2">
                  <a:lumMod val="60000"/>
                  <a:lumOff val="40000"/>
                </a:schemeClr>
              </a:solidFill>
              <a:latin typeface="+mn-ea"/>
            </a:endParaRPr>
          </a:p>
          <a:p>
            <a:endParaRPr lang="en-US" altLang="ja-JP" sz="1100" dirty="0">
              <a:solidFill>
                <a:schemeClr val="tx2">
                  <a:lumMod val="60000"/>
                  <a:lumOff val="40000"/>
                </a:schemeClr>
              </a:solidFill>
              <a:latin typeface="+mn-ea"/>
            </a:endParaRPr>
          </a:p>
          <a:p>
            <a:endParaRPr lang="en-US" altLang="ja-JP" sz="1100" dirty="0" smtClean="0">
              <a:solidFill>
                <a:schemeClr val="tx2">
                  <a:lumMod val="60000"/>
                  <a:lumOff val="40000"/>
                </a:schemeClr>
              </a:solidFill>
              <a:latin typeface="+mn-ea"/>
            </a:endParaRPr>
          </a:p>
          <a:p>
            <a:endParaRPr lang="en-US" altLang="ja-JP" sz="1100" dirty="0">
              <a:solidFill>
                <a:schemeClr val="tx2">
                  <a:lumMod val="60000"/>
                  <a:lumOff val="40000"/>
                </a:schemeClr>
              </a:solidFill>
              <a:latin typeface="+mn-ea"/>
            </a:endParaRPr>
          </a:p>
          <a:p>
            <a:endParaRPr lang="en-US" altLang="ja-JP" sz="1100" dirty="0" smtClean="0">
              <a:solidFill>
                <a:schemeClr val="tx2">
                  <a:lumMod val="60000"/>
                  <a:lumOff val="40000"/>
                </a:schemeClr>
              </a:solidFill>
              <a:latin typeface="+mn-ea"/>
            </a:endParaRPr>
          </a:p>
          <a:p>
            <a:endParaRPr lang="en-US" altLang="ja-JP" sz="1100" dirty="0">
              <a:solidFill>
                <a:schemeClr val="tx2">
                  <a:lumMod val="60000"/>
                  <a:lumOff val="40000"/>
                </a:schemeClr>
              </a:solidFill>
              <a:latin typeface="+mn-ea"/>
            </a:endParaRPr>
          </a:p>
          <a:p>
            <a:endParaRPr lang="ja-JP" altLang="en-US" sz="1100" dirty="0">
              <a:solidFill>
                <a:srgbClr val="FFC000"/>
              </a:solidFill>
              <a:latin typeface="+mn-ea"/>
            </a:endParaRPr>
          </a:p>
        </p:txBody>
      </p:sp>
      <p:sp>
        <p:nvSpPr>
          <p:cNvPr id="10" name="テキスト ボックス 9"/>
          <p:cNvSpPr txBox="1"/>
          <p:nvPr/>
        </p:nvSpPr>
        <p:spPr>
          <a:xfrm>
            <a:off x="197472" y="631968"/>
            <a:ext cx="7284140" cy="276999"/>
          </a:xfrm>
          <a:prstGeom prst="rect">
            <a:avLst/>
          </a:prstGeom>
          <a:noFill/>
          <a:ln>
            <a:noFill/>
            <a:prstDash val="dash"/>
          </a:ln>
        </p:spPr>
        <p:txBody>
          <a:bodyPr wrap="square" rtlCol="0">
            <a:spAutoFit/>
          </a:bodyPr>
          <a:lstStyle/>
          <a:p>
            <a:pPr marL="85725" indent="-85725"/>
            <a:r>
              <a:rPr lang="ja-JP" altLang="en-US" sz="1200" dirty="0">
                <a:solidFill>
                  <a:srgbClr val="FF0000"/>
                </a:solidFill>
              </a:rPr>
              <a:t>◇</a:t>
            </a:r>
            <a:r>
              <a:rPr lang="ja-JP" altLang="en-US" sz="1200" dirty="0" smtClean="0">
                <a:solidFill>
                  <a:srgbClr val="FF0000"/>
                </a:solidFill>
              </a:rPr>
              <a:t>様式自由</a:t>
            </a:r>
            <a:r>
              <a:rPr lang="ja-JP" altLang="en-US" sz="1200" dirty="0" smtClean="0">
                <a:solidFill>
                  <a:srgbClr val="FF0000"/>
                </a:solidFill>
                <a:latin typeface="+mn-ea"/>
              </a:rPr>
              <a:t>。記載</a:t>
            </a:r>
            <a:r>
              <a:rPr lang="ja-JP" altLang="en-US" sz="1200" dirty="0">
                <a:solidFill>
                  <a:srgbClr val="FF0000"/>
                </a:solidFill>
                <a:latin typeface="+mn-ea"/>
              </a:rPr>
              <a:t>する文字は</a:t>
            </a:r>
            <a:r>
              <a:rPr lang="en-US" altLang="ja-JP" sz="1200" dirty="0">
                <a:solidFill>
                  <a:srgbClr val="FF0000"/>
                </a:solidFill>
                <a:latin typeface="+mn-ea"/>
              </a:rPr>
              <a:t>､MS</a:t>
            </a:r>
            <a:r>
              <a:rPr lang="ja-JP" altLang="en-US" sz="1200" dirty="0">
                <a:solidFill>
                  <a:srgbClr val="FF0000"/>
                </a:solidFill>
                <a:latin typeface="+mn-ea"/>
              </a:rPr>
              <a:t>ｺﾞｼｯｸ </a:t>
            </a:r>
            <a:r>
              <a:rPr lang="en-US" altLang="ja-JP" sz="1200" dirty="0">
                <a:solidFill>
                  <a:srgbClr val="FF0000"/>
                </a:solidFill>
                <a:latin typeface="+mn-ea"/>
              </a:rPr>
              <a:t>or </a:t>
            </a:r>
            <a:r>
              <a:rPr lang="ja-JP" altLang="en-US" sz="1200" dirty="0">
                <a:solidFill>
                  <a:srgbClr val="FF0000"/>
                </a:solidFill>
                <a:latin typeface="+mn-ea"/>
              </a:rPr>
              <a:t>ﾒｲﾘｵ </a:t>
            </a:r>
            <a:r>
              <a:rPr lang="en-US" altLang="ja-JP" sz="1200" dirty="0">
                <a:solidFill>
                  <a:srgbClr val="FF0000"/>
                </a:solidFill>
                <a:latin typeface="+mn-ea"/>
              </a:rPr>
              <a:t>11</a:t>
            </a:r>
            <a:r>
              <a:rPr lang="ja-JP" altLang="en-US" sz="1200" dirty="0">
                <a:solidFill>
                  <a:srgbClr val="FF0000"/>
                </a:solidFill>
                <a:latin typeface="+mn-ea"/>
              </a:rPr>
              <a:t>ﾎﾟｲﾝﾄ以上とすること</a:t>
            </a:r>
            <a:r>
              <a:rPr lang="en-US" altLang="ja-JP" sz="1200" dirty="0" smtClean="0">
                <a:solidFill>
                  <a:srgbClr val="FF0000"/>
                </a:solidFill>
                <a:latin typeface="+mn-ea"/>
              </a:rPr>
              <a:t>｡</a:t>
            </a:r>
            <a:endParaRPr lang="en-US" altLang="ja-JP" sz="1200" dirty="0">
              <a:solidFill>
                <a:srgbClr val="FF0000"/>
              </a:solidFill>
              <a:latin typeface="+mn-ea"/>
            </a:endParaRPr>
          </a:p>
        </p:txBody>
      </p:sp>
      <p:sp>
        <p:nvSpPr>
          <p:cNvPr id="11" name="正方形/長方形 10"/>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2" name="テキスト ボックス 11"/>
          <p:cNvSpPr txBox="1"/>
          <p:nvPr/>
        </p:nvSpPr>
        <p:spPr>
          <a:xfrm>
            <a:off x="-159568" y="21512"/>
            <a:ext cx="9076344" cy="261610"/>
          </a:xfrm>
          <a:prstGeom prst="rect">
            <a:avLst/>
          </a:prstGeom>
          <a:noFill/>
        </p:spPr>
        <p:txBody>
          <a:bodyPr wrap="square" rtlCol="0">
            <a:spAutoFit/>
          </a:bodyPr>
          <a:lstStyle/>
          <a:p>
            <a:pPr algn="ctr"/>
            <a:r>
              <a:rPr lang="ja-JP" altLang="en-US" sz="1000" spc="-120" dirty="0" smtClean="0">
                <a:solidFill>
                  <a:schemeClr val="bg1"/>
                </a:solidFill>
                <a:latin typeface="+mj-ea"/>
              </a:rPr>
              <a:t>令和２年度</a:t>
            </a:r>
            <a:r>
              <a:rPr lang="ja-JP" altLang="en-US" sz="1100" spc="-120" dirty="0" smtClean="0">
                <a:solidFill>
                  <a:schemeClr val="bg1"/>
                </a:solidFill>
                <a:latin typeface="+mj-ea"/>
              </a:rPr>
              <a:t>「就職・転職支援のための大学リカレント教育推進</a:t>
            </a:r>
            <a:r>
              <a:rPr lang="ja-JP" altLang="en-US" sz="1100" spc="-120" dirty="0">
                <a:solidFill>
                  <a:schemeClr val="bg1"/>
                </a:solidFill>
                <a:latin typeface="+mj-ea"/>
              </a:rPr>
              <a:t>事業</a:t>
            </a:r>
            <a:r>
              <a:rPr lang="ja-JP" altLang="en-US" sz="900" spc="-120" dirty="0">
                <a:solidFill>
                  <a:schemeClr val="bg1"/>
                </a:solidFill>
                <a:latin typeface="+mj-ea"/>
              </a:rPr>
              <a:t>（就職・転職支援のためのリカレント教育プログラムの開発・実施）</a:t>
            </a:r>
            <a:r>
              <a:rPr lang="ja-JP" altLang="en-US" sz="1100" spc="-120" dirty="0" smtClean="0">
                <a:solidFill>
                  <a:schemeClr val="bg1"/>
                </a:solidFill>
                <a:latin typeface="+mj-ea"/>
              </a:rPr>
              <a:t>」企画提案書（</a:t>
            </a:r>
            <a:r>
              <a:rPr lang="en-US" altLang="ja-JP" sz="1100" spc="-120" dirty="0" smtClean="0">
                <a:solidFill>
                  <a:schemeClr val="bg1"/>
                </a:solidFill>
                <a:latin typeface="+mj-ea"/>
              </a:rPr>
              <a:t>b: </a:t>
            </a:r>
            <a:r>
              <a:rPr lang="ja-JP" altLang="en-US" sz="1100" spc="-120" dirty="0" smtClean="0">
                <a:solidFill>
                  <a:schemeClr val="bg1"/>
                </a:solidFill>
                <a:latin typeface="+mj-ea"/>
              </a:rPr>
              <a:t>職業実践力）</a:t>
            </a:r>
            <a:r>
              <a:rPr lang="en-US" altLang="ja-JP" sz="1100" spc="-120" dirty="0" smtClean="0">
                <a:solidFill>
                  <a:schemeClr val="bg1"/>
                </a:solidFill>
                <a:latin typeface="+mj-ea"/>
              </a:rPr>
              <a:t>(P</a:t>
            </a:r>
            <a:fld id="{7DF22854-5471-4D76-A61C-50AF16AABE74}" type="slidenum">
              <a:rPr lang="en-US" altLang="ja-JP" sz="1100" spc="-120" smtClean="0">
                <a:solidFill>
                  <a:schemeClr val="bg1"/>
                </a:solidFill>
                <a:latin typeface="+mj-ea"/>
              </a:rPr>
              <a:pPr algn="ctr"/>
              <a:t>6</a:t>
            </a:fld>
            <a:r>
              <a:rPr lang="en-US" altLang="ja-JP" sz="1100" spc="-120" dirty="0" smtClean="0">
                <a:solidFill>
                  <a:schemeClr val="bg1"/>
                </a:solidFill>
                <a:latin typeface="+mj-ea"/>
              </a:rPr>
              <a:t>)</a:t>
            </a:r>
            <a:endParaRPr kumimoji="1" lang="ja-JP" altLang="en-US" sz="1100" dirty="0">
              <a:solidFill>
                <a:schemeClr val="bg1"/>
              </a:solidFill>
              <a:latin typeface="+mj-ea"/>
              <a:ea typeface="+mj-ea"/>
            </a:endParaRPr>
          </a:p>
        </p:txBody>
      </p:sp>
      <p:sp>
        <p:nvSpPr>
          <p:cNvPr id="13" name="テキスト ボックス 12"/>
          <p:cNvSpPr txBox="1"/>
          <p:nvPr/>
        </p:nvSpPr>
        <p:spPr>
          <a:xfrm>
            <a:off x="8725125" y="0"/>
            <a:ext cx="1334443" cy="261610"/>
          </a:xfrm>
          <a:prstGeom prst="rect">
            <a:avLst/>
          </a:prstGeom>
          <a:noFill/>
        </p:spPr>
        <p:txBody>
          <a:bodyPr wrap="square" rtlCol="0">
            <a:spAutoFit/>
          </a:bodyPr>
          <a:lstStyle/>
          <a:p>
            <a:r>
              <a:rPr kumimoji="1" lang="zh-TW" altLang="en-US" sz="1100" b="1" dirty="0" smtClean="0">
                <a:solidFill>
                  <a:schemeClr val="bg1"/>
                </a:solidFill>
              </a:rPr>
              <a:t>様式１（別紙１）</a:t>
            </a:r>
            <a:endParaRPr kumimoji="1" lang="ja-JP" altLang="en-US" sz="1100" b="1" dirty="0">
              <a:solidFill>
                <a:schemeClr val="bg1"/>
              </a:solidFill>
            </a:endParaRPr>
          </a:p>
        </p:txBody>
      </p:sp>
    </p:spTree>
    <p:extLst>
      <p:ext uri="{BB962C8B-B14F-4D97-AF65-F5344CB8AC3E}">
        <p14:creationId xmlns:p14="http://schemas.microsoft.com/office/powerpoint/2010/main" val="11300174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28464" y="1137463"/>
            <a:ext cx="9577064" cy="2308324"/>
          </a:xfrm>
          <a:prstGeom prst="rect">
            <a:avLst/>
          </a:prstGeom>
          <a:noFill/>
          <a:ln>
            <a:solidFill>
              <a:schemeClr val="tx2">
                <a:lumMod val="40000"/>
                <a:lumOff val="60000"/>
              </a:schemeClr>
            </a:solidFill>
            <a:prstDash val="dash"/>
          </a:ln>
        </p:spPr>
        <p:txBody>
          <a:bodyPr wrap="square" rtlCol="0">
            <a:spAutoFit/>
          </a:bodyPr>
          <a:lstStyle/>
          <a:p>
            <a:pPr marL="180975" indent="-180975"/>
            <a:endParaRPr lang="ja-JP" altLang="en-US" sz="1200" dirty="0">
              <a:solidFill>
                <a:srgbClr val="FFC000"/>
              </a:solidFill>
              <a:latin typeface="+mn-ea"/>
            </a:endParaRPr>
          </a:p>
          <a:p>
            <a:pPr marL="180975" indent="-180975"/>
            <a:r>
              <a:rPr lang="ja-JP" altLang="en-US" sz="1200" dirty="0" smtClean="0">
                <a:solidFill>
                  <a:schemeClr val="tx2">
                    <a:lumMod val="60000"/>
                    <a:lumOff val="40000"/>
                  </a:schemeClr>
                </a:solidFill>
                <a:latin typeface="+mn-ea"/>
              </a:rPr>
              <a:t>▼実施</a:t>
            </a:r>
            <a:r>
              <a:rPr lang="ja-JP" altLang="en-US" sz="1200" dirty="0">
                <a:solidFill>
                  <a:schemeClr val="tx2">
                    <a:lumMod val="60000"/>
                    <a:lumOff val="40000"/>
                  </a:schemeClr>
                </a:solidFill>
                <a:latin typeface="+mn-ea"/>
              </a:rPr>
              <a:t>事業に関すること</a:t>
            </a:r>
            <a:r>
              <a:rPr lang="ja-JP" altLang="en-US" sz="1200" dirty="0" smtClean="0">
                <a:solidFill>
                  <a:schemeClr val="tx2">
                    <a:lumMod val="60000"/>
                    <a:lumOff val="40000"/>
                  </a:schemeClr>
                </a:solidFill>
                <a:latin typeface="+mn-ea"/>
              </a:rPr>
              <a:t>で項目に記載</a:t>
            </a:r>
            <a:r>
              <a:rPr lang="ja-JP" altLang="en-US" sz="1200" dirty="0">
                <a:solidFill>
                  <a:schemeClr val="tx2">
                    <a:lumMod val="60000"/>
                    <a:lumOff val="40000"/>
                  </a:schemeClr>
                </a:solidFill>
                <a:latin typeface="+mn-ea"/>
              </a:rPr>
              <a:t>できなかった内容又は補足が必要な内容があれば</a:t>
            </a:r>
            <a:r>
              <a:rPr lang="en-US" altLang="ja-JP" sz="1200" dirty="0">
                <a:solidFill>
                  <a:schemeClr val="tx2">
                    <a:lumMod val="60000"/>
                    <a:lumOff val="40000"/>
                  </a:schemeClr>
                </a:solidFill>
                <a:latin typeface="+mn-ea"/>
              </a:rPr>
              <a:t>､</a:t>
            </a:r>
            <a:r>
              <a:rPr lang="ja-JP" altLang="en-US" sz="1200" dirty="0">
                <a:solidFill>
                  <a:schemeClr val="tx2">
                    <a:lumMod val="60000"/>
                    <a:lumOff val="40000"/>
                  </a:schemeClr>
                </a:solidFill>
                <a:latin typeface="+mn-ea"/>
              </a:rPr>
              <a:t>記載すること</a:t>
            </a:r>
            <a:r>
              <a:rPr lang="ja-JP" altLang="en-US" sz="1200" dirty="0" smtClean="0">
                <a:solidFill>
                  <a:schemeClr val="tx2">
                    <a:lumMod val="60000"/>
                    <a:lumOff val="40000"/>
                  </a:schemeClr>
                </a:solidFill>
                <a:latin typeface="+mn-ea"/>
              </a:rPr>
              <a:t>（各ページ</a:t>
            </a:r>
            <a:r>
              <a:rPr lang="ja-JP" altLang="en-US" sz="1200" dirty="0">
                <a:solidFill>
                  <a:schemeClr val="tx2">
                    <a:lumMod val="60000"/>
                    <a:lumOff val="40000"/>
                  </a:schemeClr>
                </a:solidFill>
                <a:latin typeface="+mn-ea"/>
              </a:rPr>
              <a:t>をそれぞれ複製して必要なページを増やすことも可）</a:t>
            </a:r>
            <a:r>
              <a:rPr lang="en-US" altLang="ja-JP" sz="1200" dirty="0">
                <a:solidFill>
                  <a:schemeClr val="tx2">
                    <a:lumMod val="60000"/>
                    <a:lumOff val="40000"/>
                  </a:schemeClr>
                </a:solidFill>
                <a:latin typeface="+mn-ea"/>
              </a:rPr>
              <a:t>｡</a:t>
            </a:r>
            <a:r>
              <a:rPr lang="ja-JP" altLang="en-US" sz="1200" dirty="0">
                <a:solidFill>
                  <a:schemeClr val="tx2">
                    <a:lumMod val="60000"/>
                    <a:lumOff val="40000"/>
                  </a:schemeClr>
                </a:solidFill>
                <a:latin typeface="+mn-ea"/>
              </a:rPr>
              <a:t>ただし</a:t>
            </a:r>
            <a:r>
              <a:rPr lang="en-US" altLang="ja-JP" sz="1200" dirty="0">
                <a:solidFill>
                  <a:schemeClr val="tx2">
                    <a:lumMod val="60000"/>
                    <a:lumOff val="40000"/>
                  </a:schemeClr>
                </a:solidFill>
                <a:latin typeface="+mn-ea"/>
              </a:rPr>
              <a:t>､</a:t>
            </a:r>
            <a:r>
              <a:rPr lang="ja-JP" altLang="en-US" sz="1200" dirty="0">
                <a:solidFill>
                  <a:schemeClr val="tx2">
                    <a:lumMod val="60000"/>
                    <a:lumOff val="40000"/>
                  </a:schemeClr>
                </a:solidFill>
                <a:latin typeface="+mn-ea"/>
              </a:rPr>
              <a:t>全体で</a:t>
            </a:r>
            <a:r>
              <a:rPr lang="ja-JP" altLang="en-US" sz="1200" dirty="0" smtClean="0">
                <a:solidFill>
                  <a:schemeClr val="tx2">
                    <a:lumMod val="60000"/>
                    <a:lumOff val="40000"/>
                  </a:schemeClr>
                </a:solidFill>
                <a:latin typeface="+mn-ea"/>
              </a:rPr>
              <a:t>原則１１枚</a:t>
            </a:r>
            <a:r>
              <a:rPr lang="ja-JP" altLang="en-US" sz="1200" dirty="0">
                <a:solidFill>
                  <a:schemeClr val="tx2">
                    <a:lumMod val="60000"/>
                    <a:lumOff val="40000"/>
                  </a:schemeClr>
                </a:solidFill>
                <a:latin typeface="+mn-ea"/>
              </a:rPr>
              <a:t>以内とすること。</a:t>
            </a:r>
            <a:endParaRPr lang="en-US" altLang="ja-JP" sz="1200" dirty="0">
              <a:solidFill>
                <a:schemeClr val="tx2">
                  <a:lumMod val="60000"/>
                  <a:lumOff val="40000"/>
                </a:schemeClr>
              </a:solidFill>
              <a:latin typeface="+mn-ea"/>
            </a:endParaRPr>
          </a:p>
          <a:p>
            <a:pPr marL="180975" indent="-180975"/>
            <a:endParaRPr lang="en-US" altLang="ja-JP" sz="1200" dirty="0" smtClean="0">
              <a:solidFill>
                <a:schemeClr val="tx2">
                  <a:lumMod val="60000"/>
                  <a:lumOff val="40000"/>
                </a:schemeClr>
              </a:solidFill>
              <a:latin typeface="+mn-ea"/>
            </a:endParaRPr>
          </a:p>
          <a:p>
            <a:pPr marL="180975" indent="-180975"/>
            <a:endParaRPr lang="en-US" altLang="ja-JP" sz="1200" dirty="0">
              <a:solidFill>
                <a:schemeClr val="tx2">
                  <a:lumMod val="60000"/>
                  <a:lumOff val="40000"/>
                </a:schemeClr>
              </a:solidFill>
              <a:latin typeface="+mn-ea"/>
            </a:endParaRPr>
          </a:p>
          <a:p>
            <a:pPr marL="180975" indent="-180975"/>
            <a:endParaRPr lang="en-US" altLang="ja-JP" sz="1200" dirty="0" smtClean="0">
              <a:solidFill>
                <a:schemeClr val="tx2">
                  <a:lumMod val="60000"/>
                  <a:lumOff val="40000"/>
                </a:schemeClr>
              </a:solidFill>
              <a:latin typeface="+mn-ea"/>
            </a:endParaRPr>
          </a:p>
          <a:p>
            <a:pPr marL="180975" indent="-180975"/>
            <a:endParaRPr lang="en-US" altLang="ja-JP" sz="1200" dirty="0">
              <a:solidFill>
                <a:schemeClr val="tx2">
                  <a:lumMod val="60000"/>
                  <a:lumOff val="40000"/>
                </a:schemeClr>
              </a:solidFill>
              <a:latin typeface="+mn-ea"/>
            </a:endParaRPr>
          </a:p>
          <a:p>
            <a:pPr marL="180975" indent="-180975"/>
            <a:endParaRPr lang="en-US" altLang="ja-JP" sz="1200" dirty="0" smtClean="0">
              <a:solidFill>
                <a:schemeClr val="tx2">
                  <a:lumMod val="60000"/>
                  <a:lumOff val="40000"/>
                </a:schemeClr>
              </a:solidFill>
              <a:latin typeface="+mn-ea"/>
            </a:endParaRPr>
          </a:p>
          <a:p>
            <a:pPr marL="180975" indent="-180975"/>
            <a:endParaRPr lang="en-US" altLang="ja-JP" sz="1200" dirty="0">
              <a:solidFill>
                <a:schemeClr val="tx2">
                  <a:lumMod val="60000"/>
                  <a:lumOff val="40000"/>
                </a:schemeClr>
              </a:solidFill>
              <a:latin typeface="+mn-ea"/>
            </a:endParaRPr>
          </a:p>
          <a:p>
            <a:pPr marL="180975" indent="-180975"/>
            <a:endParaRPr lang="en-US" altLang="ja-JP" sz="1200" dirty="0" smtClean="0">
              <a:solidFill>
                <a:schemeClr val="tx2">
                  <a:lumMod val="60000"/>
                  <a:lumOff val="40000"/>
                </a:schemeClr>
              </a:solidFill>
              <a:latin typeface="+mn-ea"/>
            </a:endParaRPr>
          </a:p>
          <a:p>
            <a:pPr marL="180975" indent="-180975"/>
            <a:endParaRPr lang="en-US" altLang="ja-JP" sz="1200" dirty="0">
              <a:solidFill>
                <a:schemeClr val="tx2">
                  <a:lumMod val="60000"/>
                  <a:lumOff val="40000"/>
                </a:schemeClr>
              </a:solidFill>
              <a:latin typeface="+mn-ea"/>
            </a:endParaRPr>
          </a:p>
          <a:p>
            <a:pPr marL="180975" indent="-180975"/>
            <a:endParaRPr lang="en-US" altLang="ja-JP" sz="1200" dirty="0" smtClean="0">
              <a:solidFill>
                <a:schemeClr val="tx2">
                  <a:lumMod val="60000"/>
                  <a:lumOff val="40000"/>
                </a:schemeClr>
              </a:solidFill>
              <a:latin typeface="+mn-ea"/>
            </a:endParaRPr>
          </a:p>
        </p:txBody>
      </p:sp>
      <p:sp>
        <p:nvSpPr>
          <p:cNvPr id="6" name="正方形/長方形 5"/>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8" name="角丸四角形 7"/>
          <p:cNvSpPr/>
          <p:nvPr/>
        </p:nvSpPr>
        <p:spPr>
          <a:xfrm>
            <a:off x="28338" y="333797"/>
            <a:ext cx="3124462" cy="286892"/>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t>その他補足が必要な内容等</a:t>
            </a:r>
            <a:endParaRPr lang="ja-JP" altLang="en-US" sz="1400" b="1" dirty="0"/>
          </a:p>
        </p:txBody>
      </p:sp>
      <p:sp>
        <p:nvSpPr>
          <p:cNvPr id="10" name="テキスト ボックス 9"/>
          <p:cNvSpPr txBox="1"/>
          <p:nvPr/>
        </p:nvSpPr>
        <p:spPr>
          <a:xfrm>
            <a:off x="128464" y="664143"/>
            <a:ext cx="9001000" cy="415498"/>
          </a:xfrm>
          <a:prstGeom prst="rect">
            <a:avLst/>
          </a:prstGeom>
          <a:noFill/>
          <a:ln>
            <a:noFill/>
            <a:prstDash val="dash"/>
          </a:ln>
        </p:spPr>
        <p:txBody>
          <a:bodyPr wrap="square" rtlCol="0">
            <a:spAutoFit/>
          </a:bodyPr>
          <a:lstStyle/>
          <a:p>
            <a:pPr marL="177800" indent="-177800"/>
            <a:r>
              <a:rPr lang="ja-JP" altLang="en-US" sz="1200" dirty="0" smtClean="0">
                <a:solidFill>
                  <a:srgbClr val="FF0000"/>
                </a:solidFill>
                <a:latin typeface="+mn-ea"/>
              </a:rPr>
              <a:t>◇様式自由。記載</a:t>
            </a:r>
            <a:r>
              <a:rPr lang="ja-JP" altLang="en-US" sz="1200" dirty="0">
                <a:solidFill>
                  <a:srgbClr val="FF0000"/>
                </a:solidFill>
                <a:latin typeface="+mn-ea"/>
              </a:rPr>
              <a:t>する文字は、</a:t>
            </a:r>
            <a:r>
              <a:rPr lang="en-US" altLang="ja-JP" sz="1200" dirty="0">
                <a:solidFill>
                  <a:srgbClr val="FF0000"/>
                </a:solidFill>
                <a:latin typeface="+mn-ea"/>
              </a:rPr>
              <a:t>MS</a:t>
            </a:r>
            <a:r>
              <a:rPr lang="ja-JP" altLang="en-US" sz="1200" dirty="0">
                <a:solidFill>
                  <a:srgbClr val="FF0000"/>
                </a:solidFill>
                <a:latin typeface="+mn-ea"/>
              </a:rPr>
              <a:t>ｺﾞｼｯｸ </a:t>
            </a:r>
            <a:r>
              <a:rPr lang="en-US" altLang="ja-JP" sz="1200" dirty="0">
                <a:solidFill>
                  <a:srgbClr val="FF0000"/>
                </a:solidFill>
                <a:latin typeface="+mn-ea"/>
              </a:rPr>
              <a:t>or </a:t>
            </a:r>
            <a:r>
              <a:rPr lang="ja-JP" altLang="en-US" sz="1200" dirty="0">
                <a:solidFill>
                  <a:srgbClr val="FF0000"/>
                </a:solidFill>
                <a:latin typeface="+mn-ea"/>
              </a:rPr>
              <a:t>ﾒｲﾘｵ　１０ポイント以上とすること</a:t>
            </a:r>
            <a:r>
              <a:rPr lang="ja-JP" altLang="en-US" sz="1200" dirty="0" smtClean="0">
                <a:solidFill>
                  <a:srgbClr val="FF0000"/>
                </a:solidFill>
                <a:latin typeface="+mn-ea"/>
              </a:rPr>
              <a:t>。</a:t>
            </a:r>
            <a:endParaRPr lang="en-US" altLang="ja-JP" sz="1200" dirty="0" smtClean="0">
              <a:solidFill>
                <a:srgbClr val="FF0000"/>
              </a:solidFill>
              <a:latin typeface="+mn-ea"/>
            </a:endParaRPr>
          </a:p>
          <a:p>
            <a:pPr marL="177800" indent="-177800"/>
            <a:r>
              <a:rPr lang="en-US" altLang="ja-JP" sz="900" dirty="0" smtClean="0">
                <a:solidFill>
                  <a:srgbClr val="FF0000"/>
                </a:solidFill>
                <a:latin typeface="+mn-ea"/>
              </a:rPr>
              <a:t>(</a:t>
            </a:r>
            <a:r>
              <a:rPr lang="ja-JP" altLang="en-US" sz="900" dirty="0">
                <a:solidFill>
                  <a:srgbClr val="FF0000"/>
                </a:solidFill>
                <a:latin typeface="+mn-ea"/>
              </a:rPr>
              <a:t>一部の文字がどうしても枠に入りきらない場合にはﾎﾟｲﾝﾄを調整しても構わないが</a:t>
            </a:r>
            <a:r>
              <a:rPr lang="en-US" altLang="ja-JP" sz="900" dirty="0">
                <a:solidFill>
                  <a:srgbClr val="FF0000"/>
                </a:solidFill>
                <a:latin typeface="+mn-ea"/>
              </a:rPr>
              <a:t>､</a:t>
            </a:r>
            <a:r>
              <a:rPr lang="ja-JP" altLang="en-US" sz="900" dirty="0">
                <a:solidFill>
                  <a:srgbClr val="FF0000"/>
                </a:solidFill>
                <a:latin typeface="+mn-ea"/>
              </a:rPr>
              <a:t>極端に小さくならないようにすること</a:t>
            </a:r>
            <a:r>
              <a:rPr lang="en-US" altLang="ja-JP" sz="900" dirty="0" smtClean="0">
                <a:solidFill>
                  <a:srgbClr val="FF0000"/>
                </a:solidFill>
                <a:latin typeface="+mn-ea"/>
              </a:rPr>
              <a:t>)</a:t>
            </a:r>
            <a:endParaRPr lang="ja-JP" altLang="en-US" sz="900" dirty="0">
              <a:solidFill>
                <a:srgbClr val="FF0000"/>
              </a:solidFill>
              <a:latin typeface="+mn-ea"/>
            </a:endParaRPr>
          </a:p>
        </p:txBody>
      </p:sp>
      <p:sp>
        <p:nvSpPr>
          <p:cNvPr id="12" name="正方形/長方形 11"/>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smtClean="0">
                <a:solidFill>
                  <a:schemeClr val="bg1"/>
                </a:solidFill>
                <a:latin typeface="+mj-ea"/>
              </a:rPr>
              <a:t>令和２年度</a:t>
            </a:r>
            <a:r>
              <a:rPr lang="ja-JP" altLang="en-US" sz="1100" spc="-120" dirty="0" smtClean="0">
                <a:solidFill>
                  <a:schemeClr val="bg1"/>
                </a:solidFill>
                <a:latin typeface="+mj-ea"/>
              </a:rPr>
              <a:t>「就職・転職支援のための大学リカレント教育推進</a:t>
            </a:r>
            <a:r>
              <a:rPr lang="ja-JP" altLang="en-US" sz="1100" spc="-120" dirty="0">
                <a:solidFill>
                  <a:schemeClr val="bg1"/>
                </a:solidFill>
                <a:latin typeface="+mj-ea"/>
              </a:rPr>
              <a:t>事業</a:t>
            </a:r>
            <a:r>
              <a:rPr lang="ja-JP" altLang="en-US" sz="900" spc="-120" dirty="0">
                <a:solidFill>
                  <a:schemeClr val="bg1"/>
                </a:solidFill>
                <a:latin typeface="+mj-ea"/>
              </a:rPr>
              <a:t>（就職・転職支援のためのリカレント教育プログラムの開発・実施）</a:t>
            </a:r>
            <a:r>
              <a:rPr lang="ja-JP" altLang="en-US" sz="1100" spc="-120" dirty="0" smtClean="0">
                <a:solidFill>
                  <a:schemeClr val="bg1"/>
                </a:solidFill>
                <a:latin typeface="+mj-ea"/>
              </a:rPr>
              <a:t>」企画提案書（</a:t>
            </a:r>
            <a:r>
              <a:rPr lang="en-US" altLang="ja-JP" sz="1100" spc="-120" dirty="0" smtClean="0">
                <a:solidFill>
                  <a:schemeClr val="bg1"/>
                </a:solidFill>
                <a:latin typeface="+mj-ea"/>
              </a:rPr>
              <a:t>b: </a:t>
            </a:r>
            <a:r>
              <a:rPr lang="ja-JP" altLang="en-US" sz="1100" spc="-120" dirty="0" smtClean="0">
                <a:solidFill>
                  <a:schemeClr val="bg1"/>
                </a:solidFill>
                <a:latin typeface="+mj-ea"/>
              </a:rPr>
              <a:t>職業実践力）</a:t>
            </a:r>
            <a:r>
              <a:rPr lang="en-US" altLang="ja-JP" sz="1100" spc="-120" dirty="0" smtClean="0">
                <a:solidFill>
                  <a:schemeClr val="bg1"/>
                </a:solidFill>
                <a:latin typeface="+mj-ea"/>
              </a:rPr>
              <a:t>(P</a:t>
            </a:r>
            <a:fld id="{7DF22854-5471-4D76-A61C-50AF16AABE74}" type="slidenum">
              <a:rPr lang="en-US" altLang="ja-JP" sz="1100" spc="-120" smtClean="0">
                <a:solidFill>
                  <a:schemeClr val="bg1"/>
                </a:solidFill>
                <a:latin typeface="+mj-ea"/>
              </a:rPr>
              <a:pPr algn="ctr"/>
              <a:t>7</a:t>
            </a:fld>
            <a:r>
              <a:rPr lang="en-US" altLang="ja-JP" sz="1100" spc="-120" dirty="0" smtClean="0">
                <a:solidFill>
                  <a:schemeClr val="bg1"/>
                </a:solidFill>
                <a:latin typeface="+mj-ea"/>
              </a:rPr>
              <a:t>)</a:t>
            </a:r>
            <a:endParaRPr kumimoji="1" lang="ja-JP" altLang="en-US" sz="1100" dirty="0">
              <a:solidFill>
                <a:schemeClr val="bg1"/>
              </a:solidFill>
              <a:latin typeface="+mj-ea"/>
              <a:ea typeface="+mj-ea"/>
            </a:endParaRPr>
          </a:p>
        </p:txBody>
      </p:sp>
      <p:sp>
        <p:nvSpPr>
          <p:cNvPr id="14" name="テキスト ボックス 13"/>
          <p:cNvSpPr txBox="1"/>
          <p:nvPr/>
        </p:nvSpPr>
        <p:spPr>
          <a:xfrm>
            <a:off x="8725125" y="0"/>
            <a:ext cx="1334443" cy="261610"/>
          </a:xfrm>
          <a:prstGeom prst="rect">
            <a:avLst/>
          </a:prstGeom>
          <a:noFill/>
        </p:spPr>
        <p:txBody>
          <a:bodyPr wrap="square" rtlCol="0">
            <a:spAutoFit/>
          </a:bodyPr>
          <a:lstStyle/>
          <a:p>
            <a:r>
              <a:rPr kumimoji="1" lang="zh-TW" altLang="en-US" sz="1100" b="1" dirty="0" smtClean="0">
                <a:solidFill>
                  <a:schemeClr val="bg1"/>
                </a:solidFill>
              </a:rPr>
              <a:t>様式１（別紙１）</a:t>
            </a:r>
            <a:endParaRPr kumimoji="1" lang="ja-JP" altLang="en-US" sz="1100" b="1" dirty="0">
              <a:solidFill>
                <a:schemeClr val="bg1"/>
              </a:solidFill>
            </a:endParaRPr>
          </a:p>
        </p:txBody>
      </p:sp>
    </p:spTree>
    <p:extLst>
      <p:ext uri="{BB962C8B-B14F-4D97-AF65-F5344CB8AC3E}">
        <p14:creationId xmlns:p14="http://schemas.microsoft.com/office/powerpoint/2010/main" val="3816749634"/>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9266</TotalTime>
  <Words>1246</Words>
  <Application>Microsoft Office PowerPoint</Application>
  <PresentationFormat>A4 210 x 297 mm</PresentationFormat>
  <Paragraphs>132</Paragraphs>
  <Slides>7</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メイリオ</vt:lpstr>
      <vt:lpstr>游ゴシック</vt:lpstr>
      <vt:lpstr>游ゴシック Bold</vt:lpstr>
      <vt:lpstr>Arial</vt:lpstr>
      <vt:lpstr>Segoe UI</vt:lpstr>
      <vt:lpstr>blank</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文部科学省</dc:creator>
  <cp:lastModifiedBy>m</cp:lastModifiedBy>
  <cp:revision>215</cp:revision>
  <cp:lastPrinted>2021-02-04T12:41:27Z</cp:lastPrinted>
  <dcterms:created xsi:type="dcterms:W3CDTF">2015-11-11T08:20:08Z</dcterms:created>
  <dcterms:modified xsi:type="dcterms:W3CDTF">2021-03-01T09:52:57Z</dcterms:modified>
</cp:coreProperties>
</file>