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87" r:id="rId2"/>
  </p:sldIdLst>
  <p:sldSz cx="9906000" cy="6858000" type="A4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99CCFF"/>
    <a:srgbClr val="66CCFF"/>
    <a:srgbClr val="66FFFF"/>
    <a:srgbClr val="0000FF"/>
    <a:srgbClr val="66FF33"/>
    <a:srgbClr val="FF6600"/>
    <a:srgbClr val="003366"/>
    <a:srgbClr val="C0C0C0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29" autoAdjust="0"/>
    <p:restoredTop sz="98741" autoAdjust="0"/>
  </p:normalViewPr>
  <p:slideViewPr>
    <p:cSldViewPr>
      <p:cViewPr>
        <p:scale>
          <a:sx n="75" d="100"/>
          <a:sy n="75" d="100"/>
        </p:scale>
        <p:origin x="-330" y="-108"/>
      </p:cViewPr>
      <p:guideLst>
        <p:guide orient="horz" pos="28"/>
        <p:guide pos="623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50375" cy="497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29" tIns="46115" rIns="92229" bIns="46115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en-US" altLang="ja-JP"/>
              <a:t>【機密性○】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5221" y="2"/>
            <a:ext cx="2950374" cy="497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29" tIns="46115" rIns="92229" bIns="46115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40372"/>
            <a:ext cx="2950375" cy="497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29" tIns="46115" rIns="92229" bIns="46115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5221" y="9440372"/>
            <a:ext cx="2950374" cy="497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29" tIns="46115" rIns="92229" bIns="46115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06FABE11-A267-43EA-A58F-7C2DA1CAC28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23230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50375" cy="497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29" tIns="46115" rIns="92229" bIns="46115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en-US" altLang="ja-JP"/>
              <a:t>【機密性○】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221" y="2"/>
            <a:ext cx="2950374" cy="497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29" tIns="46115" rIns="92229" bIns="46115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4538"/>
            <a:ext cx="5386388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40" y="4720985"/>
            <a:ext cx="5446723" cy="4473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29" tIns="46115" rIns="92229" bIns="46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40372"/>
            <a:ext cx="2950375" cy="497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29" tIns="46115" rIns="92229" bIns="46115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221" y="9440372"/>
            <a:ext cx="2950374" cy="497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29" tIns="46115" rIns="92229" bIns="46115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0BD941F0-F483-4281-B116-59B1F374D0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6752136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9414" indent="-288236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52944" indent="-230589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14122" indent="-230589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75299" indent="-230589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36477" indent="-230589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97655" indent="-230589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58832" indent="-230589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920010" indent="-230589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mtClean="0"/>
              <a:t>【機密性○】</a:t>
            </a:r>
          </a:p>
        </p:txBody>
      </p:sp>
      <p:sp>
        <p:nvSpPr>
          <p:cNvPr id="819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9414" indent="-288236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52944" indent="-230589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14122" indent="-230589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75299" indent="-230589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36477" indent="-230589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97655" indent="-230589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58832" indent="-230589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920010" indent="-230589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C7F06FB1-0770-4C03-BFB1-120B8E6D4708}" type="slidenum">
              <a:rPr lang="en-US" altLang="ja-JP" smtClean="0"/>
              <a:pPr eaLnBrk="1" hangingPunct="1"/>
              <a:t>1</a:t>
            </a:fld>
            <a:endParaRPr lang="en-US" altLang="ja-JP" smtClean="0"/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EE0C4-E58D-4A7F-8AE1-687EC7074B8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77284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5D690A-07E0-4931-AC92-A5C47F9D89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21440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333375"/>
            <a:ext cx="2228850" cy="579278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333375"/>
            <a:ext cx="6534150" cy="579278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B38751-1222-4120-A60B-C797D002895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87418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54C18-8B76-45FA-BFC7-5F2F8CE3519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48609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69C82-C96E-4588-A112-C32B580E3A7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94214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F2734-AE83-4D27-9395-967A4D9FB02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21652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8F30E-2154-425E-925C-7C64A274AEA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4588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45A677-AE9F-4181-BE15-CC9AD5E569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58024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D3FB93-46E0-4965-A372-8BA09CF1E27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47347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4473B4-5FFA-4F47-ACB9-65B3F036B6E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31093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07EC5-428B-411B-9E9E-C53ED8CCB60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33096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333375"/>
            <a:ext cx="8915400" cy="1084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45EDF708-CDAE-48C8-B730-F0637D0070A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31" name="Text Box 8"/>
          <p:cNvSpPr txBox="1">
            <a:spLocks noChangeArrowheads="1"/>
          </p:cNvSpPr>
          <p:nvPr/>
        </p:nvSpPr>
        <p:spPr bwMode="auto">
          <a:xfrm>
            <a:off x="508000" y="177800"/>
            <a:ext cx="2333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69" name="Rectangle 29"/>
          <p:cNvSpPr>
            <a:spLocks noChangeArrowheads="1"/>
          </p:cNvSpPr>
          <p:nvPr/>
        </p:nvSpPr>
        <p:spPr bwMode="auto">
          <a:xfrm>
            <a:off x="0" y="-27384"/>
            <a:ext cx="9906000" cy="612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wrap="none" tIns="108000" anchor="ctr"/>
          <a:lstStyle/>
          <a:p>
            <a:pPr algn="ctr">
              <a:lnSpc>
                <a:spcPts val="2000"/>
              </a:lnSpc>
              <a:defRPr/>
            </a:pPr>
            <a:r>
              <a:rPr lang="ja-JP" altLang="en-US" sz="2000" dirty="0" smtClean="0">
                <a:solidFill>
                  <a:schemeClr val="bg1"/>
                </a:solidFill>
                <a:ea typeface="HGS創英角ｺﾞｼｯｸUB" pitchFamily="50" charset="-128"/>
              </a:rPr>
              <a:t>「</a:t>
            </a:r>
            <a:r>
              <a:rPr lang="ja-JP" altLang="en-US" sz="2000" dirty="0" smtClean="0">
                <a:solidFill>
                  <a:schemeClr val="bg1"/>
                </a:solidFill>
                <a:ea typeface="HGS創英角ｺﾞｼｯｸUB" pitchFamily="50" charset="-128"/>
              </a:rPr>
              <a:t>研究</a:t>
            </a:r>
            <a:r>
              <a:rPr lang="ja-JP" altLang="en-US" sz="2000" dirty="0">
                <a:solidFill>
                  <a:schemeClr val="bg1"/>
                </a:solidFill>
                <a:ea typeface="HGS創英角ｺﾞｼｯｸUB" pitchFamily="50" charset="-128"/>
              </a:rPr>
              <a:t>大学強化</a:t>
            </a:r>
            <a:r>
              <a:rPr lang="ja-JP" altLang="en-US" sz="2000" dirty="0" smtClean="0">
                <a:solidFill>
                  <a:schemeClr val="bg1"/>
                </a:solidFill>
                <a:ea typeface="HGS創英角ｺﾞｼｯｸUB" pitchFamily="50" charset="-128"/>
              </a:rPr>
              <a:t>促進事業</a:t>
            </a:r>
            <a:r>
              <a:rPr lang="ja-JP" altLang="en-US" sz="2000" dirty="0" smtClean="0">
                <a:solidFill>
                  <a:schemeClr val="bg1"/>
                </a:solidFill>
                <a:ea typeface="HGS創英角ｺﾞｼｯｸUB" pitchFamily="50" charset="-128"/>
              </a:rPr>
              <a:t>」</a:t>
            </a:r>
            <a:r>
              <a:rPr lang="ja-JP" altLang="en-US" sz="2000" dirty="0">
                <a:solidFill>
                  <a:schemeClr val="bg1"/>
                </a:solidFill>
                <a:ea typeface="HGS創英角ｺﾞｼｯｸUB" pitchFamily="50" charset="-128"/>
              </a:rPr>
              <a:t>中間評価</a:t>
            </a:r>
            <a:endParaRPr lang="en-US" altLang="ja-JP" sz="2000" dirty="0" smtClean="0">
              <a:solidFill>
                <a:schemeClr val="bg1"/>
              </a:solidFill>
              <a:ea typeface="HGS創英角ｺﾞｼｯｸUB" pitchFamily="50" charset="-128"/>
            </a:endParaRPr>
          </a:p>
          <a:p>
            <a:pPr algn="ctr">
              <a:lnSpc>
                <a:spcPts val="2000"/>
              </a:lnSpc>
              <a:defRPr/>
            </a:pPr>
            <a:r>
              <a:rPr lang="ja-JP" altLang="en-US" sz="2000" dirty="0" smtClean="0">
                <a:solidFill>
                  <a:schemeClr val="bg1"/>
                </a:solidFill>
                <a:ea typeface="HGS創英角ｺﾞｼｯｸUB" pitchFamily="50" charset="-128"/>
              </a:rPr>
              <a:t>進捗状況概要　○○大学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8464" y="620688"/>
            <a:ext cx="9685610" cy="1502976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 smtClean="0"/>
              <a:t>以下の項目について、記載してください</a:t>
            </a:r>
            <a:r>
              <a:rPr lang="ja-JP" altLang="en-US" sz="1200" dirty="0" smtClean="0">
                <a:latin typeface="+mj-ea"/>
                <a:ea typeface="+mj-ea"/>
              </a:rPr>
              <a:t>。</a:t>
            </a:r>
            <a:r>
              <a:rPr lang="ja-JP" altLang="en-US" sz="1200" dirty="0">
                <a:latin typeface="+mj-ea"/>
                <a:ea typeface="+mj-ea"/>
              </a:rPr>
              <a:t> </a:t>
            </a:r>
            <a:r>
              <a:rPr lang="ja-JP" altLang="ja-JP" sz="1200" dirty="0">
                <a:latin typeface="+mj-ea"/>
                <a:ea typeface="+mj-ea"/>
              </a:rPr>
              <a:t>（提出の際には</a:t>
            </a:r>
            <a:r>
              <a:rPr lang="ja-JP" altLang="ja-JP" sz="1200" dirty="0" smtClean="0">
                <a:latin typeface="+mj-ea"/>
                <a:ea typeface="+mj-ea"/>
              </a:rPr>
              <a:t>、</a:t>
            </a:r>
            <a:r>
              <a:rPr lang="ja-JP" altLang="en-US" sz="1200" dirty="0">
                <a:latin typeface="+mj-ea"/>
                <a:ea typeface="+mj-ea"/>
              </a:rPr>
              <a:t>本</a:t>
            </a:r>
            <a:r>
              <a:rPr lang="ja-JP" altLang="ja-JP" sz="1200" dirty="0" smtClean="0">
                <a:latin typeface="+mj-ea"/>
                <a:ea typeface="+mj-ea"/>
              </a:rPr>
              <a:t>枠</a:t>
            </a:r>
            <a:r>
              <a:rPr lang="ja-JP" altLang="ja-JP" sz="1200" dirty="0">
                <a:latin typeface="+mj-ea"/>
                <a:ea typeface="+mj-ea"/>
              </a:rPr>
              <a:t>を削除してください。） </a:t>
            </a:r>
            <a:endParaRPr lang="en-US" altLang="ja-JP" sz="1200" dirty="0" smtClean="0">
              <a:latin typeface="+mj-ea"/>
              <a:ea typeface="+mj-ea"/>
            </a:endParaRPr>
          </a:p>
          <a:p>
            <a:pPr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endParaRPr lang="en-US" altLang="ja-JP" sz="1200" dirty="0" smtClean="0"/>
          </a:p>
          <a:p>
            <a:pPr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 smtClean="0"/>
              <a:t>　　　</a:t>
            </a:r>
            <a:r>
              <a:rPr lang="ja-JP" altLang="en-US" sz="1200" dirty="0"/>
              <a:t>・</a:t>
            </a:r>
            <a:r>
              <a:rPr lang="ja-JP" altLang="en-US" sz="1200" dirty="0" smtClean="0"/>
              <a:t>目的</a:t>
            </a:r>
            <a:endParaRPr lang="en-US" altLang="ja-JP" sz="1200" dirty="0" smtClean="0"/>
          </a:p>
          <a:p>
            <a:pPr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 smtClean="0"/>
              <a:t>　　　・これまでの実績</a:t>
            </a:r>
            <a:r>
              <a:rPr lang="ja-JP" altLang="en-US" sz="1200" dirty="0" smtClean="0"/>
              <a:t>・</a:t>
            </a:r>
            <a:r>
              <a:rPr lang="ja-JP" altLang="en-US" sz="1200" dirty="0"/>
              <a:t>取組</a:t>
            </a:r>
            <a:r>
              <a:rPr lang="ja-JP" altLang="en-US" sz="1200" dirty="0" smtClean="0"/>
              <a:t>状況</a:t>
            </a:r>
            <a:endParaRPr lang="en-US" altLang="ja-JP" sz="1200" dirty="0" smtClean="0"/>
          </a:p>
          <a:p>
            <a:pPr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 smtClean="0"/>
              <a:t>　　</a:t>
            </a:r>
            <a:r>
              <a:rPr lang="ja-JP" altLang="en-US" sz="1200" dirty="0"/>
              <a:t>　・</a:t>
            </a:r>
            <a:r>
              <a:rPr lang="ja-JP" altLang="en-US" sz="1200" dirty="0" smtClean="0"/>
              <a:t>今後</a:t>
            </a:r>
            <a:r>
              <a:rPr lang="ja-JP" altLang="en-US" sz="1200" dirty="0" smtClean="0"/>
              <a:t>５年間の将来構想</a:t>
            </a:r>
            <a:endParaRPr lang="en-US" altLang="ja-JP" sz="1200" dirty="0" smtClean="0"/>
          </a:p>
          <a:p>
            <a:pPr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endParaRPr lang="en-US" altLang="ja-JP" sz="1200" dirty="0" smtClean="0"/>
          </a:p>
          <a:p>
            <a:pPr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 smtClean="0"/>
              <a:t>　</a:t>
            </a:r>
            <a:r>
              <a:rPr lang="en-US" altLang="ja-JP" sz="1200" dirty="0" smtClean="0"/>
              <a:t>※</a:t>
            </a:r>
            <a:r>
              <a:rPr lang="ja-JP" altLang="en-US" sz="1200" dirty="0" smtClean="0"/>
              <a:t>本資料は、公表することを前提とし、分かり易い表現で、簡潔に</a:t>
            </a:r>
            <a:r>
              <a:rPr lang="ja-JP" altLang="en-US" sz="1200" dirty="0"/>
              <a:t>記載</a:t>
            </a:r>
            <a:r>
              <a:rPr lang="ja-JP" altLang="en-US" sz="1200" dirty="0" smtClean="0"/>
              <a:t>してください。</a:t>
            </a:r>
            <a:endParaRPr lang="en-US" altLang="ja-JP" sz="1200" dirty="0" smtClean="0"/>
          </a:p>
          <a:p>
            <a:pPr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 smtClean="0"/>
              <a:t>　</a:t>
            </a:r>
            <a:r>
              <a:rPr lang="en-US" altLang="ja-JP" sz="1200" dirty="0" smtClean="0"/>
              <a:t>※</a:t>
            </a:r>
            <a:r>
              <a:rPr lang="ja-JP" altLang="en-US" sz="1200" dirty="0" smtClean="0"/>
              <a:t>概要は１枚</a:t>
            </a:r>
            <a:r>
              <a:rPr lang="ja-JP" altLang="en-US" sz="1200" dirty="0"/>
              <a:t>に収めてください</a:t>
            </a:r>
            <a:r>
              <a:rPr lang="ja-JP" altLang="en-US" sz="1200" dirty="0" smtClean="0"/>
              <a:t>。</a:t>
            </a:r>
            <a:endParaRPr lang="en-US" altLang="ja-JP" sz="1200" dirty="0" smtClean="0"/>
          </a:p>
          <a:p>
            <a:pPr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 smtClean="0"/>
              <a:t>　</a:t>
            </a:r>
            <a:r>
              <a:rPr lang="en-US" altLang="ja-JP" sz="1200" dirty="0" smtClean="0"/>
              <a:t>※</a:t>
            </a:r>
            <a:r>
              <a:rPr lang="ja-JP" altLang="en-US" sz="1200" dirty="0" smtClean="0"/>
              <a:t>文字</a:t>
            </a:r>
            <a:r>
              <a:rPr lang="ja-JP" altLang="en-US" sz="1200" dirty="0"/>
              <a:t>のフォント、ポイント</a:t>
            </a:r>
            <a:r>
              <a:rPr lang="ja-JP" altLang="en-US" sz="1200" dirty="0" smtClean="0"/>
              <a:t>、行数</a:t>
            </a:r>
            <a:r>
              <a:rPr lang="ja-JP" altLang="en-US" sz="1200" dirty="0">
                <a:latin typeface="ＭＳ ゴシック" pitchFamily="49" charset="-128"/>
                <a:ea typeface="ＭＳ ゴシック" pitchFamily="49" charset="-128"/>
              </a:rPr>
              <a:t>（枠の高さを変更いただいて結構です。</a:t>
            </a:r>
            <a:r>
              <a:rPr lang="ja-JP" altLang="en-US" sz="1200" dirty="0" smtClean="0">
                <a:latin typeface="ＭＳ ゴシック" pitchFamily="49" charset="-128"/>
                <a:ea typeface="ＭＳ ゴシック" pitchFamily="49" charset="-128"/>
              </a:rPr>
              <a:t>）</a:t>
            </a:r>
            <a:r>
              <a:rPr lang="ja-JP" altLang="en-US" sz="1200" dirty="0" smtClean="0"/>
              <a:t>、文章量</a:t>
            </a:r>
            <a:r>
              <a:rPr lang="ja-JP" altLang="en-US" sz="1200" dirty="0"/>
              <a:t>は自由です。</a:t>
            </a:r>
            <a:endParaRPr lang="en-US" altLang="ja-JP" sz="1200" dirty="0"/>
          </a:p>
          <a:p>
            <a:pPr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 smtClean="0"/>
              <a:t>　</a:t>
            </a:r>
            <a:r>
              <a:rPr lang="en-US" altLang="ja-JP" sz="1200" dirty="0" smtClean="0"/>
              <a:t>※</a:t>
            </a:r>
            <a:r>
              <a:rPr lang="ja-JP" altLang="en-US" sz="1200" dirty="0" smtClean="0"/>
              <a:t>図・表・写真等（カラー可）を</a:t>
            </a:r>
            <a:r>
              <a:rPr lang="ja-JP" altLang="en-US" sz="1200" dirty="0"/>
              <a:t>使用し、分かりやすく表現してください</a:t>
            </a:r>
            <a:r>
              <a:rPr lang="ja-JP" altLang="en-US" sz="1200" dirty="0" smtClean="0"/>
              <a:t>。　</a:t>
            </a:r>
            <a:endParaRPr lang="en-US" altLang="ja-JP" sz="1200" dirty="0"/>
          </a:p>
        </p:txBody>
      </p:sp>
      <p:sp>
        <p:nvSpPr>
          <p:cNvPr id="7" name="Text Box 47"/>
          <p:cNvSpPr txBox="1">
            <a:spLocks noChangeArrowheads="1"/>
          </p:cNvSpPr>
          <p:nvPr/>
        </p:nvSpPr>
        <p:spPr bwMode="auto">
          <a:xfrm>
            <a:off x="8890644" y="116632"/>
            <a:ext cx="936104" cy="391628"/>
          </a:xfrm>
          <a:prstGeom prst="rect">
            <a:avLst/>
          </a:prstGeom>
          <a:solidFill>
            <a:sysClr val="window" lastClr="FFFFFF"/>
          </a:solidFill>
          <a:ln w="38100" cmpd="dbl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square" lIns="72000" tIns="72000" rIns="0" bIns="72000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itchFamily="49" charset="-128"/>
                <a:ea typeface="ＭＳ ゴシック" pitchFamily="49" charset="-128"/>
              </a:rPr>
              <a:t>　</a:t>
            </a:r>
            <a:r>
              <a:rPr kumimoji="1" lang="ja-JP" altLang="en-US" sz="16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公表</a:t>
            </a:r>
            <a:endParaRPr kumimoji="1" lang="ja-JP" altLang="en-US" sz="16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左大かっこ 1"/>
          <p:cNvSpPr/>
          <p:nvPr/>
        </p:nvSpPr>
        <p:spPr bwMode="auto">
          <a:xfrm>
            <a:off x="427796" y="844172"/>
            <a:ext cx="72008" cy="568604"/>
          </a:xfrm>
          <a:prstGeom prst="leftBracke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10800" rIns="0" bIns="10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31895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36000" tIns="10800" rIns="0" bIns="10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36000" tIns="10800" rIns="0" bIns="10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4479</TotalTime>
  <Words>41</Words>
  <Application>Microsoft Office PowerPoint</Application>
  <PresentationFormat>A4 210 x 297 mm</PresentationFormat>
  <Paragraphs>15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blank</vt:lpstr>
      <vt:lpstr>PowerPoint プレゼンテーション</vt:lpstr>
    </vt:vector>
  </TitlesOfParts>
  <Company>文部科学省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文部科学省</dc:creator>
  <cp:lastModifiedBy>文部科学省</cp:lastModifiedBy>
  <cp:revision>238</cp:revision>
  <cp:lastPrinted>2015-08-26T02:21:34Z</cp:lastPrinted>
  <dcterms:created xsi:type="dcterms:W3CDTF">2012-07-31T06:29:53Z</dcterms:created>
  <dcterms:modified xsi:type="dcterms:W3CDTF">2016-10-06T06:53:42Z</dcterms:modified>
</cp:coreProperties>
</file>