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4"/>
  </p:notesMasterIdLst>
  <p:sldIdLst>
    <p:sldId id="256" r:id="rId2"/>
    <p:sldId id="259" r:id="rId3"/>
  </p:sldIdLst>
  <p:sldSz cx="9144000" cy="6858000" type="screen4x3"/>
  <p:notesSz cx="6807200" cy="99393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1570" y="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5838" y="0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FE861C-486B-4E18-A0E9-A790238A915C}" type="datetimeFigureOut">
              <a:rPr lang="en-US" smtClean="0"/>
              <a:t>9/17/2025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65700" cy="3725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0720" y="4721186"/>
            <a:ext cx="5445760" cy="44727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0646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5838" y="9440646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811066-0135-4CAA-8AD4-89A97190AC0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811066-0135-4CAA-8AD4-89A97190AC00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8D873DC-71E1-832F-7D46-60F0EA611C0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D365CB9-C5A0-C5D5-F314-F1CCA9B1878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54D48B1-CD8E-1DD1-D66A-AE5537A90AA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31CBE04-F82E-1C07-5EF2-BC362CDF536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811066-0135-4CAA-8AD4-89A97190AC00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6010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02BAB4-8B8D-41DD-85C7-81A0CA962007}" type="datetimeFigureOut">
              <a:rPr lang="en-US" smtClean="0"/>
              <a:t>9/17/2025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4824F-EBE0-443F-8A8F-F64816AF04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11193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02BAB4-8B8D-41DD-85C7-81A0CA962007}" type="datetimeFigureOut">
              <a:rPr lang="en-US" smtClean="0"/>
              <a:t>9/17/2025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4824F-EBE0-443F-8A8F-F64816AF04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41332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02BAB4-8B8D-41DD-85C7-81A0CA962007}" type="datetimeFigureOut">
              <a:rPr lang="en-US" smtClean="0"/>
              <a:t>9/17/2025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4824F-EBE0-443F-8A8F-F64816AF04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33924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02BAB4-8B8D-41DD-85C7-81A0CA962007}" type="datetimeFigureOut">
              <a:rPr lang="en-US" smtClean="0"/>
              <a:t>9/17/2025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4824F-EBE0-443F-8A8F-F64816AF04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31213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02BAB4-8B8D-41DD-85C7-81A0CA962007}" type="datetimeFigureOut">
              <a:rPr lang="en-US" smtClean="0"/>
              <a:t>9/17/2025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4824F-EBE0-443F-8A8F-F64816AF04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27318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02BAB4-8B8D-41DD-85C7-81A0CA962007}" type="datetimeFigureOut">
              <a:rPr lang="en-US" smtClean="0"/>
              <a:t>9/17/2025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4824F-EBE0-443F-8A8F-F64816AF04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5586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02BAB4-8B8D-41DD-85C7-81A0CA962007}" type="datetimeFigureOut">
              <a:rPr lang="en-US" smtClean="0"/>
              <a:t>9/17/2025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4824F-EBE0-443F-8A8F-F64816AF04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9298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02BAB4-8B8D-41DD-85C7-81A0CA962007}" type="datetimeFigureOut">
              <a:rPr lang="en-US" smtClean="0"/>
              <a:t>9/17/2025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4824F-EBE0-443F-8A8F-F64816AF04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66388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02BAB4-8B8D-41DD-85C7-81A0CA962007}" type="datetimeFigureOut">
              <a:rPr lang="en-US" smtClean="0"/>
              <a:t>9/17/2025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4824F-EBE0-443F-8A8F-F64816AF04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48173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02BAB4-8B8D-41DD-85C7-81A0CA962007}" type="datetimeFigureOut">
              <a:rPr lang="en-US" smtClean="0"/>
              <a:t>9/17/2025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4824F-EBE0-443F-8A8F-F64816AF04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50882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02BAB4-8B8D-41DD-85C7-81A0CA962007}" type="datetimeFigureOut">
              <a:rPr lang="en-US" smtClean="0"/>
              <a:t>9/17/2025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4824F-EBE0-443F-8A8F-F64816AF04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01891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02BAB4-8B8D-41DD-85C7-81A0CA962007}" type="datetimeFigureOut">
              <a:rPr lang="en-US" smtClean="0"/>
              <a:t>9/17/2025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44824F-EBE0-443F-8A8F-F64816AF04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585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164B4AD9-DC74-44F1-EDDB-65523902134F}"/>
              </a:ext>
            </a:extLst>
          </p:cNvPr>
          <p:cNvSpPr txBox="1"/>
          <p:nvPr/>
        </p:nvSpPr>
        <p:spPr>
          <a:xfrm>
            <a:off x="256767" y="920401"/>
            <a:ext cx="67830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/>
              <a:t>〇〇〇〇</a:t>
            </a:r>
            <a:r>
              <a:rPr kumimoji="1" lang="ja-JP" altLang="en-US" sz="2000" dirty="0">
                <a:solidFill>
                  <a:srgbClr val="FF0000"/>
                </a:solidFill>
              </a:rPr>
              <a:t>（事業名</a:t>
            </a:r>
            <a:r>
              <a:rPr kumimoji="1" lang="en-US" altLang="ja-JP" sz="2000" dirty="0">
                <a:solidFill>
                  <a:srgbClr val="FF0000"/>
                </a:solidFill>
              </a:rPr>
              <a:t>※</a:t>
            </a:r>
            <a:r>
              <a:rPr kumimoji="1" lang="ja-JP" altLang="en-US" sz="2000" dirty="0">
                <a:solidFill>
                  <a:srgbClr val="FF0000"/>
                </a:solidFill>
              </a:rPr>
              <a:t>応募様式の名称と揃えること）</a:t>
            </a:r>
            <a:endParaRPr kumimoji="1" lang="ja-JP" altLang="en-US" sz="2400" dirty="0">
              <a:solidFill>
                <a:srgbClr val="FF0000"/>
              </a:solidFill>
            </a:endParaRPr>
          </a:p>
        </p:txBody>
      </p:sp>
      <p:sp>
        <p:nvSpPr>
          <p:cNvPr id="8" name="四角形: 角を丸くする 7">
            <a:extLst>
              <a:ext uri="{FF2B5EF4-FFF2-40B4-BE49-F238E27FC236}">
                <a16:creationId xmlns:a16="http://schemas.microsoft.com/office/drawing/2014/main" id="{1505EE6F-E9B4-A2A5-2959-A3A29F79C47A}"/>
              </a:ext>
            </a:extLst>
          </p:cNvPr>
          <p:cNvSpPr/>
          <p:nvPr/>
        </p:nvSpPr>
        <p:spPr>
          <a:xfrm>
            <a:off x="7224378" y="434503"/>
            <a:ext cx="1828800" cy="6400799"/>
          </a:xfrm>
          <a:prstGeom prst="roundRect">
            <a:avLst>
              <a:gd name="adj" fmla="val 8442"/>
            </a:avLst>
          </a:prstGeom>
          <a:pattFill prst="wdUpDiag">
            <a:fgClr>
              <a:schemeClr val="accent1">
                <a:lumMod val="40000"/>
                <a:lumOff val="60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フローチャート: 代替処理 8">
            <a:extLst>
              <a:ext uri="{FF2B5EF4-FFF2-40B4-BE49-F238E27FC236}">
                <a16:creationId xmlns:a16="http://schemas.microsoft.com/office/drawing/2014/main" id="{1B66A25F-BB1A-1A32-45FB-C21BF40DDFFE}"/>
              </a:ext>
            </a:extLst>
          </p:cNvPr>
          <p:cNvSpPr/>
          <p:nvPr/>
        </p:nvSpPr>
        <p:spPr>
          <a:xfrm>
            <a:off x="7368700" y="513198"/>
            <a:ext cx="1447800" cy="369332"/>
          </a:xfrm>
          <a:prstGeom prst="flowChartAlternateProcess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>
                <a:solidFill>
                  <a:schemeClr val="tx2">
                    <a:lumMod val="75000"/>
                  </a:schemeClr>
                </a:solidFill>
              </a:rPr>
              <a:t>基礎情報</a:t>
            </a: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5C6AA97B-9454-1FA0-BA5D-CA2FA335C0CD}"/>
              </a:ext>
            </a:extLst>
          </p:cNvPr>
          <p:cNvSpPr/>
          <p:nvPr/>
        </p:nvSpPr>
        <p:spPr>
          <a:xfrm>
            <a:off x="7389777" y="3185458"/>
            <a:ext cx="1447800" cy="22098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00" dirty="0">
                <a:solidFill>
                  <a:schemeClr val="tx2">
                    <a:lumMod val="75000"/>
                  </a:schemeClr>
                </a:solidFill>
                <a:latin typeface="BIZ UDゴシック" panose="020B0400000000000000" pitchFamily="49" charset="-128"/>
                <a:ea typeface="BIZ UDゴシック" panose="020B0400000000000000" pitchFamily="49" charset="-128"/>
              </a:rPr>
              <a:t>対　象　者</a:t>
            </a: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FD944001-267E-4957-4252-B9FD9C913E02}"/>
              </a:ext>
            </a:extLst>
          </p:cNvPr>
          <p:cNvSpPr/>
          <p:nvPr/>
        </p:nvSpPr>
        <p:spPr>
          <a:xfrm>
            <a:off x="7394868" y="3394534"/>
            <a:ext cx="1447801" cy="78159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>
                <a:solidFill>
                  <a:schemeClr val="tx2">
                    <a:lumMod val="75000"/>
                  </a:schemeClr>
                </a:solidFill>
              </a:rPr>
              <a:t>（例）小学生</a:t>
            </a: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5FD1FC33-D3BE-02F0-B36A-9D90FBA5735D}"/>
              </a:ext>
            </a:extLst>
          </p:cNvPr>
          <p:cNvSpPr/>
          <p:nvPr/>
        </p:nvSpPr>
        <p:spPr>
          <a:xfrm>
            <a:off x="7389777" y="4402041"/>
            <a:ext cx="1447802" cy="22098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00" dirty="0">
                <a:solidFill>
                  <a:schemeClr val="tx2">
                    <a:lumMod val="75000"/>
                  </a:schemeClr>
                </a:solidFill>
                <a:latin typeface="BIZ UDゴシック" panose="020B0400000000000000" pitchFamily="49" charset="-128"/>
                <a:ea typeface="BIZ UDゴシック" panose="020B0400000000000000" pitchFamily="49" charset="-128"/>
              </a:rPr>
              <a:t>実　施　日　程</a:t>
            </a:r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D726F4FD-D57D-0C1C-72B8-EBCB7DF428B8}"/>
              </a:ext>
            </a:extLst>
          </p:cNvPr>
          <p:cNvSpPr/>
          <p:nvPr/>
        </p:nvSpPr>
        <p:spPr>
          <a:xfrm>
            <a:off x="7454046" y="5722980"/>
            <a:ext cx="1447802" cy="22098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00" dirty="0">
                <a:solidFill>
                  <a:schemeClr val="tx2">
                    <a:lumMod val="75000"/>
                  </a:schemeClr>
                </a:solidFill>
                <a:latin typeface="BIZ UDゴシック" panose="020B0400000000000000" pitchFamily="49" charset="-128"/>
                <a:ea typeface="BIZ UDゴシック" panose="020B0400000000000000" pitchFamily="49" charset="-128"/>
              </a:rPr>
              <a:t>参　加　者　数</a:t>
            </a: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70644E0F-9C85-5111-C5A1-76B5B5316682}"/>
              </a:ext>
            </a:extLst>
          </p:cNvPr>
          <p:cNvSpPr/>
          <p:nvPr/>
        </p:nvSpPr>
        <p:spPr>
          <a:xfrm>
            <a:off x="7421620" y="4625708"/>
            <a:ext cx="1447802" cy="84083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>
                <a:solidFill>
                  <a:schemeClr val="tx2">
                    <a:lumMod val="75000"/>
                  </a:schemeClr>
                </a:solidFill>
              </a:rPr>
              <a:t>（例）令和６年７月～８月</a:t>
            </a:r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177A8C95-7058-404E-9914-BEE3E20E5134}"/>
              </a:ext>
            </a:extLst>
          </p:cNvPr>
          <p:cNvSpPr/>
          <p:nvPr/>
        </p:nvSpPr>
        <p:spPr>
          <a:xfrm>
            <a:off x="7444318" y="5934360"/>
            <a:ext cx="1447802" cy="7774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>
                <a:solidFill>
                  <a:schemeClr val="tx2">
                    <a:lumMod val="75000"/>
                  </a:schemeClr>
                </a:solidFill>
              </a:rPr>
              <a:t>（例）のべ３００人</a:t>
            </a:r>
          </a:p>
        </p:txBody>
      </p:sp>
      <p:sp>
        <p:nvSpPr>
          <p:cNvPr id="18" name="フローチャート: 端子 17">
            <a:extLst>
              <a:ext uri="{FF2B5EF4-FFF2-40B4-BE49-F238E27FC236}">
                <a16:creationId xmlns:a16="http://schemas.microsoft.com/office/drawing/2014/main" id="{0F034972-EABB-E7C6-409D-67B0CFBE111D}"/>
              </a:ext>
            </a:extLst>
          </p:cNvPr>
          <p:cNvSpPr/>
          <p:nvPr/>
        </p:nvSpPr>
        <p:spPr>
          <a:xfrm>
            <a:off x="266474" y="1686633"/>
            <a:ext cx="1371600" cy="369332"/>
          </a:xfrm>
          <a:prstGeom prst="flowChartTerminator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>
                <a:latin typeface="BIZ UDゴシック" panose="020B0400000000000000" pitchFamily="49" charset="-128"/>
                <a:ea typeface="BIZ UDゴシック" panose="020B0400000000000000" pitchFamily="49" charset="-128"/>
              </a:rPr>
              <a:t>キーワード</a:t>
            </a:r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F0664E19-91E9-3C19-FE5E-82AA0996616D}"/>
              </a:ext>
            </a:extLst>
          </p:cNvPr>
          <p:cNvSpPr/>
          <p:nvPr/>
        </p:nvSpPr>
        <p:spPr>
          <a:xfrm>
            <a:off x="1567544" y="2105540"/>
            <a:ext cx="5410198" cy="635793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400" dirty="0">
                <a:solidFill>
                  <a:srgbClr val="FF0000"/>
                </a:solidFill>
              </a:rPr>
              <a:t>（取組の概要を記載）</a:t>
            </a: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B6DE796B-37EB-F0FF-1FA4-10EDA8D165C8}"/>
              </a:ext>
            </a:extLst>
          </p:cNvPr>
          <p:cNvSpPr/>
          <p:nvPr/>
        </p:nvSpPr>
        <p:spPr>
          <a:xfrm>
            <a:off x="304574" y="2104601"/>
            <a:ext cx="1295400" cy="635793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>
                <a:latin typeface="BIZ UDゴシック" panose="020B0400000000000000" pitchFamily="49" charset="-128"/>
                <a:ea typeface="BIZ UDゴシック" panose="020B0400000000000000" pitchFamily="49" charset="-128"/>
              </a:rPr>
              <a:t>取　組　概　要</a:t>
            </a: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E00A61D9-B89E-9968-21D5-9C4E4D96CAC9}"/>
              </a:ext>
            </a:extLst>
          </p:cNvPr>
          <p:cNvSpPr txBox="1"/>
          <p:nvPr/>
        </p:nvSpPr>
        <p:spPr>
          <a:xfrm>
            <a:off x="1748349" y="1662009"/>
            <a:ext cx="487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>
                <a:solidFill>
                  <a:srgbClr val="FF0000"/>
                </a:solidFill>
              </a:rPr>
              <a:t>環境教育／エネルギー／食育　など</a:t>
            </a:r>
          </a:p>
        </p:txBody>
      </p: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80E5377C-D56D-0299-2E1C-F7977556ABB9}"/>
              </a:ext>
            </a:extLst>
          </p:cNvPr>
          <p:cNvSpPr/>
          <p:nvPr/>
        </p:nvSpPr>
        <p:spPr>
          <a:xfrm>
            <a:off x="304574" y="2847207"/>
            <a:ext cx="4876800" cy="3962400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400" dirty="0">
                <a:solidFill>
                  <a:srgbClr val="FF0000"/>
                </a:solidFill>
              </a:rPr>
              <a:t>（取組の詳細を記載）</a:t>
            </a:r>
            <a:endParaRPr kumimoji="1" lang="en-US" altLang="ja-JP" sz="1400" dirty="0">
              <a:solidFill>
                <a:srgbClr val="FF0000"/>
              </a:solidFill>
            </a:endParaRPr>
          </a:p>
          <a:p>
            <a:r>
              <a:rPr kumimoji="1" lang="ja-JP" altLang="en-US" sz="1400" dirty="0">
                <a:solidFill>
                  <a:srgbClr val="FF0000"/>
                </a:solidFill>
              </a:rPr>
              <a:t>（写真、文字など、様式自由）</a:t>
            </a: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3B2E11A8-BE72-A295-3A74-774DD5B28CB2}"/>
              </a:ext>
            </a:extLst>
          </p:cNvPr>
          <p:cNvSpPr/>
          <p:nvPr/>
        </p:nvSpPr>
        <p:spPr>
          <a:xfrm>
            <a:off x="304574" y="2789030"/>
            <a:ext cx="4876800" cy="369332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>
                <a:latin typeface="BIZ UDゴシック" panose="020B0400000000000000" pitchFamily="49" charset="-128"/>
                <a:ea typeface="BIZ UDゴシック" panose="020B0400000000000000" pitchFamily="49" charset="-128"/>
              </a:rPr>
              <a:t>取　組　詳　細</a:t>
            </a: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7423F8EB-F295-0BB5-E7E3-7CFB116AA908}"/>
              </a:ext>
            </a:extLst>
          </p:cNvPr>
          <p:cNvSpPr/>
          <p:nvPr/>
        </p:nvSpPr>
        <p:spPr>
          <a:xfrm>
            <a:off x="7370544" y="1077063"/>
            <a:ext cx="1447800" cy="22098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00" dirty="0">
                <a:solidFill>
                  <a:schemeClr val="tx2">
                    <a:lumMod val="75000"/>
                  </a:schemeClr>
                </a:solidFill>
                <a:latin typeface="BIZ UDゴシック" panose="020B0400000000000000" pitchFamily="49" charset="-128"/>
                <a:ea typeface="BIZ UDゴシック" panose="020B0400000000000000" pitchFamily="49" charset="-128"/>
              </a:rPr>
              <a:t>企　業　所　在　地</a:t>
            </a: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00FB709B-5871-1767-E08B-F61FAD7F57D1}"/>
              </a:ext>
            </a:extLst>
          </p:cNvPr>
          <p:cNvSpPr/>
          <p:nvPr/>
        </p:nvSpPr>
        <p:spPr>
          <a:xfrm>
            <a:off x="7368700" y="1265465"/>
            <a:ext cx="1447801" cy="54739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>
                <a:solidFill>
                  <a:schemeClr val="tx2">
                    <a:lumMod val="75000"/>
                  </a:schemeClr>
                </a:solidFill>
              </a:rPr>
              <a:t>（例）東京都</a:t>
            </a: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97E917F7-65F6-E9EA-58F8-6AB2F0F7C9C3}"/>
              </a:ext>
            </a:extLst>
          </p:cNvPr>
          <p:cNvSpPr/>
          <p:nvPr/>
        </p:nvSpPr>
        <p:spPr>
          <a:xfrm>
            <a:off x="7368700" y="2001262"/>
            <a:ext cx="1447800" cy="22098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00" dirty="0">
                <a:solidFill>
                  <a:schemeClr val="tx2">
                    <a:lumMod val="75000"/>
                  </a:schemeClr>
                </a:solidFill>
                <a:latin typeface="BIZ UDゴシック" panose="020B0400000000000000" pitchFamily="49" charset="-128"/>
                <a:ea typeface="BIZ UDゴシック" panose="020B0400000000000000" pitchFamily="49" charset="-128"/>
              </a:rPr>
              <a:t>活動場所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3608A3E1-3814-A61B-D3A8-32588B02D390}"/>
              </a:ext>
            </a:extLst>
          </p:cNvPr>
          <p:cNvSpPr/>
          <p:nvPr/>
        </p:nvSpPr>
        <p:spPr>
          <a:xfrm>
            <a:off x="7368700" y="2212334"/>
            <a:ext cx="1447801" cy="8025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>
                <a:solidFill>
                  <a:schemeClr val="tx2">
                    <a:lumMod val="75000"/>
                  </a:schemeClr>
                </a:solidFill>
              </a:rPr>
              <a:t>（例）・小学校</a:t>
            </a:r>
            <a:endParaRPr kumimoji="1" lang="en-US" altLang="ja-JP" sz="1200" dirty="0">
              <a:solidFill>
                <a:schemeClr val="tx2">
                  <a:lumMod val="75000"/>
                </a:schemeClr>
              </a:solidFill>
            </a:endParaRPr>
          </a:p>
          <a:p>
            <a:pPr algn="ctr"/>
            <a:r>
              <a:rPr kumimoji="1" lang="ja-JP" altLang="en-US" sz="1200" dirty="0">
                <a:solidFill>
                  <a:schemeClr val="tx2">
                    <a:lumMod val="75000"/>
                  </a:schemeClr>
                </a:solidFill>
              </a:rPr>
              <a:t>・〇〇海岸</a:t>
            </a:r>
          </a:p>
        </p:txBody>
      </p:sp>
      <p:cxnSp>
        <p:nvCxnSpPr>
          <p:cNvPr id="32" name="直線コネクタ 31">
            <a:extLst>
              <a:ext uri="{FF2B5EF4-FFF2-40B4-BE49-F238E27FC236}">
                <a16:creationId xmlns:a16="http://schemas.microsoft.com/office/drawing/2014/main" id="{A88B9C6E-18F6-E8AA-193A-5516803FED1A}"/>
              </a:ext>
            </a:extLst>
          </p:cNvPr>
          <p:cNvCxnSpPr>
            <a:cxnSpLocks/>
          </p:cNvCxnSpPr>
          <p:nvPr/>
        </p:nvCxnSpPr>
        <p:spPr>
          <a:xfrm>
            <a:off x="304800" y="1561860"/>
            <a:ext cx="6672942" cy="0"/>
          </a:xfrm>
          <a:prstGeom prst="line">
            <a:avLst/>
          </a:prstGeom>
          <a:ln w="28575"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CCF5EF31-7195-116A-5238-2D0AA168BD2D}"/>
              </a:ext>
            </a:extLst>
          </p:cNvPr>
          <p:cNvSpPr txBox="1"/>
          <p:nvPr/>
        </p:nvSpPr>
        <p:spPr>
          <a:xfrm>
            <a:off x="340752" y="3337343"/>
            <a:ext cx="4231247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50" dirty="0">
                <a:solidFill>
                  <a:srgbClr val="FF0000"/>
                </a:solidFill>
              </a:rPr>
              <a:t>赤字は削除の上、必ず</a:t>
            </a:r>
            <a:r>
              <a:rPr kumimoji="1" lang="en-US" altLang="ja-JP" sz="1050" dirty="0">
                <a:solidFill>
                  <a:srgbClr val="FF0000"/>
                </a:solidFill>
              </a:rPr>
              <a:t>PDF</a:t>
            </a:r>
            <a:r>
              <a:rPr kumimoji="1" lang="ja-JP" altLang="en-US" sz="1050" dirty="0">
                <a:solidFill>
                  <a:srgbClr val="FF0000"/>
                </a:solidFill>
              </a:rPr>
              <a:t>化し、提出してください　</a:t>
            </a:r>
            <a:endParaRPr kumimoji="1" lang="en-US" altLang="ja-JP" sz="1050" dirty="0">
              <a:solidFill>
                <a:srgbClr val="FF0000"/>
              </a:solidFill>
            </a:endParaRPr>
          </a:p>
          <a:p>
            <a:r>
              <a:rPr kumimoji="1" lang="en-US" altLang="ja-JP" sz="1050" dirty="0">
                <a:solidFill>
                  <a:srgbClr val="FF0000"/>
                </a:solidFill>
              </a:rPr>
              <a:t>※</a:t>
            </a:r>
            <a:r>
              <a:rPr kumimoji="1" lang="ja-JP" altLang="en-US" sz="1050" dirty="0">
                <a:solidFill>
                  <a:srgbClr val="FF0000"/>
                </a:solidFill>
              </a:rPr>
              <a:t>枠、様式を変更しないこと</a:t>
            </a:r>
          </a:p>
        </p:txBody>
      </p:sp>
      <p:sp>
        <p:nvSpPr>
          <p:cNvPr id="41" name="フローチャート: 代替処理 40">
            <a:extLst>
              <a:ext uri="{FF2B5EF4-FFF2-40B4-BE49-F238E27FC236}">
                <a16:creationId xmlns:a16="http://schemas.microsoft.com/office/drawing/2014/main" id="{6C09B3E2-7477-234D-3892-6A3C758D2F6A}"/>
              </a:ext>
            </a:extLst>
          </p:cNvPr>
          <p:cNvSpPr/>
          <p:nvPr/>
        </p:nvSpPr>
        <p:spPr>
          <a:xfrm>
            <a:off x="244690" y="508664"/>
            <a:ext cx="6733052" cy="369325"/>
          </a:xfrm>
          <a:prstGeom prst="flowChartAlternateProcess">
            <a:avLst/>
          </a:prstGeom>
          <a:pattFill prst="pct20">
            <a:fgClr>
              <a:schemeClr val="tx2">
                <a:lumMod val="20000"/>
                <a:lumOff val="80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E67C4010-2982-E46B-3658-5A9FF6AC9B89}"/>
              </a:ext>
            </a:extLst>
          </p:cNvPr>
          <p:cNvSpPr txBox="1"/>
          <p:nvPr/>
        </p:nvSpPr>
        <p:spPr>
          <a:xfrm>
            <a:off x="304574" y="508657"/>
            <a:ext cx="266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〇〇〇〇株式会社</a:t>
            </a:r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B7DF195A-3A69-31CD-70EB-645E895FB60D}"/>
              </a:ext>
            </a:extLst>
          </p:cNvPr>
          <p:cNvSpPr txBox="1"/>
          <p:nvPr/>
        </p:nvSpPr>
        <p:spPr>
          <a:xfrm>
            <a:off x="238933" y="135471"/>
            <a:ext cx="1125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050" dirty="0">
                <a:solidFill>
                  <a:schemeClr val="tx2">
                    <a:lumMod val="75000"/>
                  </a:schemeClr>
                </a:solidFill>
              </a:rPr>
              <a:t>【</a:t>
            </a:r>
            <a:r>
              <a:rPr kumimoji="1" lang="ja-JP" altLang="en-US" sz="1050" dirty="0">
                <a:solidFill>
                  <a:schemeClr val="tx2">
                    <a:lumMod val="75000"/>
                  </a:schemeClr>
                </a:solidFill>
              </a:rPr>
              <a:t>大企業</a:t>
            </a:r>
            <a:r>
              <a:rPr kumimoji="1" lang="en-US" altLang="ja-JP" sz="1050" dirty="0">
                <a:solidFill>
                  <a:schemeClr val="tx2">
                    <a:lumMod val="75000"/>
                  </a:schemeClr>
                </a:solidFill>
              </a:rPr>
              <a:t>】</a:t>
            </a:r>
            <a:endParaRPr kumimoji="1" lang="ja-JP" altLang="en-US" sz="105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F7696A46-5B9C-16D5-F71E-AEC338A6890B}"/>
              </a:ext>
            </a:extLst>
          </p:cNvPr>
          <p:cNvSpPr/>
          <p:nvPr/>
        </p:nvSpPr>
        <p:spPr>
          <a:xfrm>
            <a:off x="5254559" y="2804645"/>
            <a:ext cx="1748246" cy="345126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>
                <a:latin typeface="BIZ UDゴシック" panose="020B0400000000000000" pitchFamily="49" charset="-128"/>
                <a:ea typeface="BIZ UDゴシック" panose="020B0400000000000000" pitchFamily="49" charset="-128"/>
              </a:rPr>
              <a:t>成　果</a:t>
            </a: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4EC65DF9-5CA9-2C90-6465-AD5349ABFE03}"/>
              </a:ext>
            </a:extLst>
          </p:cNvPr>
          <p:cNvSpPr/>
          <p:nvPr/>
        </p:nvSpPr>
        <p:spPr>
          <a:xfrm>
            <a:off x="5265650" y="4815470"/>
            <a:ext cx="1748246" cy="345126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>
                <a:latin typeface="BIZ UDゴシック" panose="020B0400000000000000" pitchFamily="49" charset="-128"/>
                <a:ea typeface="BIZ UDゴシック" panose="020B0400000000000000" pitchFamily="49" charset="-128"/>
              </a:rPr>
              <a:t>参　加　者　の　声</a:t>
            </a:r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8EA1C8C3-E313-6A63-6ABD-1D2C0ACF3F93}"/>
              </a:ext>
            </a:extLst>
          </p:cNvPr>
          <p:cNvSpPr/>
          <p:nvPr/>
        </p:nvSpPr>
        <p:spPr>
          <a:xfrm>
            <a:off x="5259651" y="3166195"/>
            <a:ext cx="1748246" cy="1597564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400" dirty="0">
                <a:solidFill>
                  <a:schemeClr val="tx1"/>
                </a:solidFill>
              </a:rPr>
              <a:t>・〇〇〇〇〇。</a:t>
            </a:r>
            <a:endParaRPr kumimoji="1" lang="en-US" altLang="ja-JP" sz="1400" dirty="0">
              <a:solidFill>
                <a:schemeClr val="tx1"/>
              </a:solidFill>
            </a:endParaRPr>
          </a:p>
          <a:p>
            <a:r>
              <a:rPr kumimoji="1" lang="ja-JP" altLang="en-US" sz="1400" dirty="0">
                <a:solidFill>
                  <a:schemeClr val="tx1"/>
                </a:solidFill>
              </a:rPr>
              <a:t>・〇〇〇〇〇。</a:t>
            </a:r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3BFD377A-5C8B-23A5-5E61-187CE1C16EA1}"/>
              </a:ext>
            </a:extLst>
          </p:cNvPr>
          <p:cNvSpPr/>
          <p:nvPr/>
        </p:nvSpPr>
        <p:spPr>
          <a:xfrm>
            <a:off x="5259651" y="5160596"/>
            <a:ext cx="1748246" cy="1642525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400" dirty="0">
                <a:solidFill>
                  <a:schemeClr val="tx1"/>
                </a:solidFill>
              </a:rPr>
              <a:t>・〇〇〇〇〇。</a:t>
            </a:r>
            <a:endParaRPr kumimoji="1" lang="en-US" altLang="ja-JP" sz="1400" dirty="0">
              <a:solidFill>
                <a:schemeClr val="tx1"/>
              </a:solidFill>
            </a:endParaRPr>
          </a:p>
          <a:p>
            <a:r>
              <a:rPr kumimoji="1" lang="ja-JP" altLang="en-US" sz="1400" dirty="0">
                <a:solidFill>
                  <a:schemeClr val="tx1"/>
                </a:solidFill>
              </a:rPr>
              <a:t>・〇〇〇〇〇。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14209A6D-7E07-45CE-838C-F7C05C4801FC}"/>
              </a:ext>
            </a:extLst>
          </p:cNvPr>
          <p:cNvSpPr txBox="1"/>
          <p:nvPr/>
        </p:nvSpPr>
        <p:spPr>
          <a:xfrm>
            <a:off x="4943242" y="94892"/>
            <a:ext cx="456227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050" dirty="0">
                <a:solidFill>
                  <a:srgbClr val="FF0000"/>
                </a:solidFill>
              </a:rPr>
              <a:t>【</a:t>
            </a:r>
            <a:r>
              <a:rPr kumimoji="1" lang="ja-JP" altLang="en-US" sz="1050" dirty="0">
                <a:solidFill>
                  <a:srgbClr val="FF0000"/>
                </a:solidFill>
              </a:rPr>
              <a:t>令和７年度「青少年の体験活動推進企業表彰」募集要項：別添２</a:t>
            </a:r>
            <a:r>
              <a:rPr kumimoji="1" lang="en-US" altLang="ja-JP" sz="1050" dirty="0">
                <a:solidFill>
                  <a:srgbClr val="FF0000"/>
                </a:solidFill>
              </a:rPr>
              <a:t>】</a:t>
            </a:r>
            <a:endParaRPr kumimoji="1" lang="ja-JP" altLang="en-US" sz="105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224714B-E2A8-31C3-179D-D47911D00FA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882A1772-59B5-F73A-939F-B6B8F8CF649C}"/>
              </a:ext>
            </a:extLst>
          </p:cNvPr>
          <p:cNvSpPr txBox="1"/>
          <p:nvPr/>
        </p:nvSpPr>
        <p:spPr>
          <a:xfrm>
            <a:off x="256767" y="920401"/>
            <a:ext cx="67830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/>
              <a:t>〇〇〇〇</a:t>
            </a:r>
            <a:r>
              <a:rPr kumimoji="1" lang="ja-JP" altLang="en-US" sz="2000" dirty="0">
                <a:solidFill>
                  <a:srgbClr val="FF0000"/>
                </a:solidFill>
              </a:rPr>
              <a:t>（事業名</a:t>
            </a:r>
            <a:r>
              <a:rPr kumimoji="1" lang="en-US" altLang="ja-JP" sz="2000" dirty="0">
                <a:solidFill>
                  <a:srgbClr val="FF0000"/>
                </a:solidFill>
              </a:rPr>
              <a:t>※</a:t>
            </a:r>
            <a:r>
              <a:rPr kumimoji="1" lang="ja-JP" altLang="en-US" sz="2000" dirty="0">
                <a:solidFill>
                  <a:srgbClr val="FF0000"/>
                </a:solidFill>
              </a:rPr>
              <a:t>応募様式の名称と揃えること）</a:t>
            </a:r>
            <a:endParaRPr kumimoji="1" lang="ja-JP" altLang="en-US" sz="2400" dirty="0">
              <a:solidFill>
                <a:srgbClr val="FF0000"/>
              </a:solidFill>
            </a:endParaRPr>
          </a:p>
        </p:txBody>
      </p:sp>
      <p:sp>
        <p:nvSpPr>
          <p:cNvPr id="8" name="四角形: 角を丸くする 7">
            <a:extLst>
              <a:ext uri="{FF2B5EF4-FFF2-40B4-BE49-F238E27FC236}">
                <a16:creationId xmlns:a16="http://schemas.microsoft.com/office/drawing/2014/main" id="{2155C352-1180-C5E2-2E46-7401D5C2702F}"/>
              </a:ext>
            </a:extLst>
          </p:cNvPr>
          <p:cNvSpPr/>
          <p:nvPr/>
        </p:nvSpPr>
        <p:spPr>
          <a:xfrm>
            <a:off x="7224378" y="434503"/>
            <a:ext cx="1828800" cy="6400799"/>
          </a:xfrm>
          <a:prstGeom prst="roundRect">
            <a:avLst>
              <a:gd name="adj" fmla="val 8442"/>
            </a:avLst>
          </a:prstGeom>
          <a:pattFill prst="wdUpDiag">
            <a:fgClr>
              <a:schemeClr val="accent2">
                <a:lumMod val="40000"/>
                <a:lumOff val="60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フローチャート: 代替処理 8">
            <a:extLst>
              <a:ext uri="{FF2B5EF4-FFF2-40B4-BE49-F238E27FC236}">
                <a16:creationId xmlns:a16="http://schemas.microsoft.com/office/drawing/2014/main" id="{48671FFE-50A7-779D-23F5-D822B07605BC}"/>
              </a:ext>
            </a:extLst>
          </p:cNvPr>
          <p:cNvSpPr/>
          <p:nvPr/>
        </p:nvSpPr>
        <p:spPr>
          <a:xfrm>
            <a:off x="7368700" y="513198"/>
            <a:ext cx="1447800" cy="369332"/>
          </a:xfrm>
          <a:prstGeom prst="flowChartAlternateProcess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>
                <a:solidFill>
                  <a:schemeClr val="tx1"/>
                </a:solidFill>
              </a:rPr>
              <a:t>基礎情報</a:t>
            </a: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85B6AEDF-9603-AEE7-E6FA-4B979C26F367}"/>
              </a:ext>
            </a:extLst>
          </p:cNvPr>
          <p:cNvSpPr/>
          <p:nvPr/>
        </p:nvSpPr>
        <p:spPr>
          <a:xfrm>
            <a:off x="7389777" y="3185458"/>
            <a:ext cx="1447800" cy="22098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00" dirty="0">
                <a:solidFill>
                  <a:schemeClr val="tx2">
                    <a:lumMod val="75000"/>
                  </a:schemeClr>
                </a:solidFill>
                <a:latin typeface="BIZ UDゴシック" panose="020B0400000000000000" pitchFamily="49" charset="-128"/>
                <a:ea typeface="BIZ UDゴシック" panose="020B0400000000000000" pitchFamily="49" charset="-128"/>
              </a:rPr>
              <a:t>対　象　者</a:t>
            </a: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0AD0FBFB-1D9B-5706-017F-C93DA33B8AFA}"/>
              </a:ext>
            </a:extLst>
          </p:cNvPr>
          <p:cNvSpPr/>
          <p:nvPr/>
        </p:nvSpPr>
        <p:spPr>
          <a:xfrm>
            <a:off x="7394868" y="3394534"/>
            <a:ext cx="1447801" cy="78159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>
                <a:solidFill>
                  <a:schemeClr val="tx2">
                    <a:lumMod val="75000"/>
                  </a:schemeClr>
                </a:solidFill>
              </a:rPr>
              <a:t>（例）小学生</a:t>
            </a: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DC9CAAA5-D959-4C04-B5DA-8E28722BF7F7}"/>
              </a:ext>
            </a:extLst>
          </p:cNvPr>
          <p:cNvSpPr/>
          <p:nvPr/>
        </p:nvSpPr>
        <p:spPr>
          <a:xfrm>
            <a:off x="7389777" y="4402041"/>
            <a:ext cx="1447802" cy="22098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00" dirty="0">
                <a:solidFill>
                  <a:schemeClr val="tx2">
                    <a:lumMod val="75000"/>
                  </a:schemeClr>
                </a:solidFill>
                <a:latin typeface="BIZ UDゴシック" panose="020B0400000000000000" pitchFamily="49" charset="-128"/>
                <a:ea typeface="BIZ UDゴシック" panose="020B0400000000000000" pitchFamily="49" charset="-128"/>
              </a:rPr>
              <a:t>実　施　日　程</a:t>
            </a:r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2314D43F-E482-B41F-4F49-AA2146095DA6}"/>
              </a:ext>
            </a:extLst>
          </p:cNvPr>
          <p:cNvSpPr/>
          <p:nvPr/>
        </p:nvSpPr>
        <p:spPr>
          <a:xfrm>
            <a:off x="7454046" y="5722980"/>
            <a:ext cx="1447802" cy="22098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00" dirty="0">
                <a:solidFill>
                  <a:schemeClr val="tx2">
                    <a:lumMod val="75000"/>
                  </a:schemeClr>
                </a:solidFill>
                <a:latin typeface="BIZ UDゴシック" panose="020B0400000000000000" pitchFamily="49" charset="-128"/>
                <a:ea typeface="BIZ UDゴシック" panose="020B0400000000000000" pitchFamily="49" charset="-128"/>
              </a:rPr>
              <a:t>参　加　者　数</a:t>
            </a: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43FE502D-7109-864C-584F-21C739ADF33C}"/>
              </a:ext>
            </a:extLst>
          </p:cNvPr>
          <p:cNvSpPr/>
          <p:nvPr/>
        </p:nvSpPr>
        <p:spPr>
          <a:xfrm>
            <a:off x="7421620" y="4625708"/>
            <a:ext cx="1447802" cy="84083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>
                <a:solidFill>
                  <a:schemeClr val="tx2">
                    <a:lumMod val="75000"/>
                  </a:schemeClr>
                </a:solidFill>
              </a:rPr>
              <a:t>（例）令和６年７月～８月</a:t>
            </a:r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3B458248-D34B-7F84-87AD-A30074F715EC}"/>
              </a:ext>
            </a:extLst>
          </p:cNvPr>
          <p:cNvSpPr/>
          <p:nvPr/>
        </p:nvSpPr>
        <p:spPr>
          <a:xfrm>
            <a:off x="7444318" y="5934360"/>
            <a:ext cx="1447802" cy="7774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>
                <a:solidFill>
                  <a:schemeClr val="tx2">
                    <a:lumMod val="75000"/>
                  </a:schemeClr>
                </a:solidFill>
              </a:rPr>
              <a:t>（例）のべ３００人</a:t>
            </a:r>
          </a:p>
        </p:txBody>
      </p:sp>
      <p:sp>
        <p:nvSpPr>
          <p:cNvPr id="18" name="フローチャート: 端子 17">
            <a:extLst>
              <a:ext uri="{FF2B5EF4-FFF2-40B4-BE49-F238E27FC236}">
                <a16:creationId xmlns:a16="http://schemas.microsoft.com/office/drawing/2014/main" id="{61DD2831-A545-0A1C-206D-03D74B0E4EDE}"/>
              </a:ext>
            </a:extLst>
          </p:cNvPr>
          <p:cNvSpPr/>
          <p:nvPr/>
        </p:nvSpPr>
        <p:spPr>
          <a:xfrm>
            <a:off x="266474" y="1686633"/>
            <a:ext cx="1371600" cy="369332"/>
          </a:xfrm>
          <a:prstGeom prst="flowChartTerminator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>
                <a:latin typeface="BIZ UDゴシック" panose="020B0400000000000000" pitchFamily="49" charset="-128"/>
                <a:ea typeface="BIZ UDゴシック" panose="020B0400000000000000" pitchFamily="49" charset="-128"/>
              </a:rPr>
              <a:t>キーワード</a:t>
            </a:r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A4B2A1B0-5F62-1D7E-AEE1-22AE87ED1830}"/>
              </a:ext>
            </a:extLst>
          </p:cNvPr>
          <p:cNvSpPr/>
          <p:nvPr/>
        </p:nvSpPr>
        <p:spPr>
          <a:xfrm>
            <a:off x="1567544" y="2105540"/>
            <a:ext cx="5410198" cy="635793"/>
          </a:xfrm>
          <a:prstGeom prst="rect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400" dirty="0">
                <a:solidFill>
                  <a:srgbClr val="FF0000"/>
                </a:solidFill>
              </a:rPr>
              <a:t>（取組の概要を記載）</a:t>
            </a: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5941645C-246C-B974-D169-06AF09689429}"/>
              </a:ext>
            </a:extLst>
          </p:cNvPr>
          <p:cNvSpPr/>
          <p:nvPr/>
        </p:nvSpPr>
        <p:spPr>
          <a:xfrm>
            <a:off x="304574" y="2104601"/>
            <a:ext cx="1295400" cy="635793"/>
          </a:xfrm>
          <a:prstGeom prst="rect">
            <a:avLst/>
          </a:prstGeom>
          <a:solidFill>
            <a:schemeClr val="accent2"/>
          </a:solidFill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>
                <a:latin typeface="BIZ UDゴシック" panose="020B0400000000000000" pitchFamily="49" charset="-128"/>
                <a:ea typeface="BIZ UDゴシック" panose="020B0400000000000000" pitchFamily="49" charset="-128"/>
              </a:rPr>
              <a:t>取　組　概　要</a:t>
            </a: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32D2D6F5-8F2F-6F59-21EC-0A5D0A2C8063}"/>
              </a:ext>
            </a:extLst>
          </p:cNvPr>
          <p:cNvSpPr txBox="1"/>
          <p:nvPr/>
        </p:nvSpPr>
        <p:spPr>
          <a:xfrm>
            <a:off x="1748349" y="1662009"/>
            <a:ext cx="487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>
                <a:solidFill>
                  <a:srgbClr val="FF0000"/>
                </a:solidFill>
              </a:rPr>
              <a:t>環境教育／エネルギー／食育　など</a:t>
            </a:r>
          </a:p>
        </p:txBody>
      </p: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3C77BF15-A52D-D185-24F4-4346E692B57B}"/>
              </a:ext>
            </a:extLst>
          </p:cNvPr>
          <p:cNvSpPr/>
          <p:nvPr/>
        </p:nvSpPr>
        <p:spPr>
          <a:xfrm>
            <a:off x="304574" y="2847207"/>
            <a:ext cx="4876800" cy="3962400"/>
          </a:xfrm>
          <a:prstGeom prst="rect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400" dirty="0">
                <a:solidFill>
                  <a:srgbClr val="FF0000"/>
                </a:solidFill>
              </a:rPr>
              <a:t>（取組の詳細を記載）</a:t>
            </a:r>
            <a:endParaRPr kumimoji="1" lang="en-US" altLang="ja-JP" sz="1400" dirty="0">
              <a:solidFill>
                <a:srgbClr val="FF0000"/>
              </a:solidFill>
            </a:endParaRPr>
          </a:p>
          <a:p>
            <a:r>
              <a:rPr kumimoji="1" lang="ja-JP" altLang="en-US" sz="1400" dirty="0">
                <a:solidFill>
                  <a:srgbClr val="FF0000"/>
                </a:solidFill>
              </a:rPr>
              <a:t>（写真、文字など、様式自由）</a:t>
            </a: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A7D81C84-2681-5872-E97C-F1E30FBEF4E1}"/>
              </a:ext>
            </a:extLst>
          </p:cNvPr>
          <p:cNvSpPr/>
          <p:nvPr/>
        </p:nvSpPr>
        <p:spPr>
          <a:xfrm>
            <a:off x="304574" y="2816126"/>
            <a:ext cx="4876800" cy="369332"/>
          </a:xfrm>
          <a:prstGeom prst="rect">
            <a:avLst/>
          </a:prstGeom>
          <a:solidFill>
            <a:schemeClr val="accent2"/>
          </a:solidFill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>
                <a:latin typeface="BIZ UDゴシック" panose="020B0400000000000000" pitchFamily="49" charset="-128"/>
                <a:ea typeface="BIZ UDゴシック" panose="020B0400000000000000" pitchFamily="49" charset="-128"/>
              </a:rPr>
              <a:t>取　組　詳　細</a:t>
            </a: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3370BB58-2284-E8BA-4A76-98BC3B5460B5}"/>
              </a:ext>
            </a:extLst>
          </p:cNvPr>
          <p:cNvSpPr/>
          <p:nvPr/>
        </p:nvSpPr>
        <p:spPr>
          <a:xfrm>
            <a:off x="7370544" y="1077063"/>
            <a:ext cx="1447800" cy="22098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00" dirty="0">
                <a:solidFill>
                  <a:schemeClr val="tx2">
                    <a:lumMod val="75000"/>
                  </a:schemeClr>
                </a:solidFill>
                <a:latin typeface="BIZ UDゴシック" panose="020B0400000000000000" pitchFamily="49" charset="-128"/>
                <a:ea typeface="BIZ UDゴシック" panose="020B0400000000000000" pitchFamily="49" charset="-128"/>
              </a:rPr>
              <a:t>企　業　所　在　地</a:t>
            </a: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97437DD8-D6D4-4828-E2E6-2676EC4607A5}"/>
              </a:ext>
            </a:extLst>
          </p:cNvPr>
          <p:cNvSpPr/>
          <p:nvPr/>
        </p:nvSpPr>
        <p:spPr>
          <a:xfrm>
            <a:off x="7368700" y="1265465"/>
            <a:ext cx="1447801" cy="54739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>
                <a:solidFill>
                  <a:schemeClr val="tx2">
                    <a:lumMod val="75000"/>
                  </a:schemeClr>
                </a:solidFill>
              </a:rPr>
              <a:t>（例）東京都</a:t>
            </a: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FD581879-5583-AA31-0098-E3B4DE44C1E7}"/>
              </a:ext>
            </a:extLst>
          </p:cNvPr>
          <p:cNvSpPr/>
          <p:nvPr/>
        </p:nvSpPr>
        <p:spPr>
          <a:xfrm>
            <a:off x="7368700" y="2001262"/>
            <a:ext cx="1447800" cy="22098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00" dirty="0">
                <a:solidFill>
                  <a:schemeClr val="tx2">
                    <a:lumMod val="75000"/>
                  </a:schemeClr>
                </a:solidFill>
                <a:latin typeface="BIZ UDゴシック" panose="020B0400000000000000" pitchFamily="49" charset="-128"/>
                <a:ea typeface="BIZ UDゴシック" panose="020B0400000000000000" pitchFamily="49" charset="-128"/>
              </a:rPr>
              <a:t>活動場所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A4ECFDCB-04E5-8567-E51D-12EDE54BB1BF}"/>
              </a:ext>
            </a:extLst>
          </p:cNvPr>
          <p:cNvSpPr/>
          <p:nvPr/>
        </p:nvSpPr>
        <p:spPr>
          <a:xfrm>
            <a:off x="7368700" y="2212334"/>
            <a:ext cx="1447801" cy="8025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>
                <a:solidFill>
                  <a:schemeClr val="tx2">
                    <a:lumMod val="75000"/>
                  </a:schemeClr>
                </a:solidFill>
              </a:rPr>
              <a:t>（例）・小学校</a:t>
            </a:r>
            <a:endParaRPr kumimoji="1" lang="en-US" altLang="ja-JP" sz="1200" dirty="0">
              <a:solidFill>
                <a:schemeClr val="tx2">
                  <a:lumMod val="75000"/>
                </a:schemeClr>
              </a:solidFill>
            </a:endParaRPr>
          </a:p>
          <a:p>
            <a:pPr algn="ctr"/>
            <a:r>
              <a:rPr kumimoji="1" lang="ja-JP" altLang="en-US" sz="1200" dirty="0">
                <a:solidFill>
                  <a:schemeClr val="tx2">
                    <a:lumMod val="75000"/>
                  </a:schemeClr>
                </a:solidFill>
              </a:rPr>
              <a:t>・〇〇海岸</a:t>
            </a:r>
          </a:p>
        </p:txBody>
      </p:sp>
      <p:cxnSp>
        <p:nvCxnSpPr>
          <p:cNvPr id="32" name="直線コネクタ 31">
            <a:extLst>
              <a:ext uri="{FF2B5EF4-FFF2-40B4-BE49-F238E27FC236}">
                <a16:creationId xmlns:a16="http://schemas.microsoft.com/office/drawing/2014/main" id="{DC4E88B4-F525-254C-2476-B573064E4EA1}"/>
              </a:ext>
            </a:extLst>
          </p:cNvPr>
          <p:cNvCxnSpPr>
            <a:cxnSpLocks/>
          </p:cNvCxnSpPr>
          <p:nvPr/>
        </p:nvCxnSpPr>
        <p:spPr>
          <a:xfrm>
            <a:off x="304800" y="1561860"/>
            <a:ext cx="6672942" cy="0"/>
          </a:xfrm>
          <a:prstGeom prst="line">
            <a:avLst/>
          </a:prstGeom>
          <a:ln w="28575">
            <a:solidFill>
              <a:schemeClr val="accent2"/>
            </a:solidFill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DE4AFD91-B5E6-037A-DD90-0CEFE564E1C5}"/>
              </a:ext>
            </a:extLst>
          </p:cNvPr>
          <p:cNvSpPr txBox="1"/>
          <p:nvPr/>
        </p:nvSpPr>
        <p:spPr>
          <a:xfrm>
            <a:off x="340752" y="3337343"/>
            <a:ext cx="4231247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50" dirty="0">
                <a:solidFill>
                  <a:srgbClr val="FF0000"/>
                </a:solidFill>
              </a:rPr>
              <a:t>赤字は削除の上、必ず</a:t>
            </a:r>
            <a:r>
              <a:rPr kumimoji="1" lang="en-US" altLang="ja-JP" sz="1050" dirty="0">
                <a:solidFill>
                  <a:srgbClr val="FF0000"/>
                </a:solidFill>
              </a:rPr>
              <a:t>PDF</a:t>
            </a:r>
            <a:r>
              <a:rPr kumimoji="1" lang="ja-JP" altLang="en-US" sz="1050" dirty="0">
                <a:solidFill>
                  <a:srgbClr val="FF0000"/>
                </a:solidFill>
              </a:rPr>
              <a:t>化し、提出してください　</a:t>
            </a:r>
            <a:endParaRPr kumimoji="1" lang="en-US" altLang="ja-JP" sz="1050" dirty="0">
              <a:solidFill>
                <a:srgbClr val="FF0000"/>
              </a:solidFill>
            </a:endParaRPr>
          </a:p>
          <a:p>
            <a:r>
              <a:rPr kumimoji="1" lang="en-US" altLang="ja-JP" sz="1050" dirty="0">
                <a:solidFill>
                  <a:srgbClr val="FF0000"/>
                </a:solidFill>
              </a:rPr>
              <a:t>※</a:t>
            </a:r>
            <a:r>
              <a:rPr kumimoji="1" lang="ja-JP" altLang="en-US" sz="1050" dirty="0">
                <a:solidFill>
                  <a:srgbClr val="FF0000"/>
                </a:solidFill>
              </a:rPr>
              <a:t>枠、様式を変更しないこと</a:t>
            </a:r>
          </a:p>
        </p:txBody>
      </p:sp>
      <p:sp>
        <p:nvSpPr>
          <p:cNvPr id="41" name="フローチャート: 代替処理 40">
            <a:extLst>
              <a:ext uri="{FF2B5EF4-FFF2-40B4-BE49-F238E27FC236}">
                <a16:creationId xmlns:a16="http://schemas.microsoft.com/office/drawing/2014/main" id="{2FD4AEF0-D7E8-974D-4327-281C1F3D742E}"/>
              </a:ext>
            </a:extLst>
          </p:cNvPr>
          <p:cNvSpPr/>
          <p:nvPr/>
        </p:nvSpPr>
        <p:spPr>
          <a:xfrm>
            <a:off x="269753" y="526066"/>
            <a:ext cx="6733052" cy="369325"/>
          </a:xfrm>
          <a:prstGeom prst="flowChartAlternateProcess">
            <a:avLst/>
          </a:prstGeom>
          <a:pattFill prst="pct20">
            <a:fgClr>
              <a:schemeClr val="accent2">
                <a:lumMod val="40000"/>
                <a:lumOff val="60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5866A1D0-9FB7-AACD-BC9A-7D3E4A380204}"/>
              </a:ext>
            </a:extLst>
          </p:cNvPr>
          <p:cNvSpPr txBox="1"/>
          <p:nvPr/>
        </p:nvSpPr>
        <p:spPr>
          <a:xfrm>
            <a:off x="304574" y="535635"/>
            <a:ext cx="266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〇〇〇〇株式会社</a:t>
            </a:r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211A0429-FF6A-5455-772B-66885E77E637}"/>
              </a:ext>
            </a:extLst>
          </p:cNvPr>
          <p:cNvSpPr txBox="1"/>
          <p:nvPr/>
        </p:nvSpPr>
        <p:spPr>
          <a:xfrm>
            <a:off x="238933" y="135471"/>
            <a:ext cx="112575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050" dirty="0">
                <a:solidFill>
                  <a:schemeClr val="tx2">
                    <a:lumMod val="75000"/>
                  </a:schemeClr>
                </a:solidFill>
              </a:rPr>
              <a:t>【</a:t>
            </a:r>
            <a:r>
              <a:rPr lang="ja-JP" altLang="en-US" sz="1050" dirty="0">
                <a:solidFill>
                  <a:schemeClr val="tx2">
                    <a:lumMod val="75000"/>
                  </a:schemeClr>
                </a:solidFill>
              </a:rPr>
              <a:t>中小</a:t>
            </a:r>
            <a:r>
              <a:rPr kumimoji="1" lang="ja-JP" altLang="en-US" sz="1050" dirty="0">
                <a:solidFill>
                  <a:schemeClr val="tx2">
                    <a:lumMod val="75000"/>
                  </a:schemeClr>
                </a:solidFill>
              </a:rPr>
              <a:t>企業</a:t>
            </a:r>
            <a:r>
              <a:rPr kumimoji="1" lang="en-US" altLang="ja-JP" sz="1050" dirty="0">
                <a:solidFill>
                  <a:schemeClr val="tx2">
                    <a:lumMod val="75000"/>
                  </a:schemeClr>
                </a:solidFill>
              </a:rPr>
              <a:t>】</a:t>
            </a:r>
            <a:endParaRPr kumimoji="1" lang="ja-JP" altLang="en-US" sz="105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4745208E-EEF3-F873-DDBF-3A22F23B613D}"/>
              </a:ext>
            </a:extLst>
          </p:cNvPr>
          <p:cNvSpPr/>
          <p:nvPr/>
        </p:nvSpPr>
        <p:spPr>
          <a:xfrm>
            <a:off x="5254559" y="2804645"/>
            <a:ext cx="1748246" cy="345126"/>
          </a:xfrm>
          <a:prstGeom prst="rect">
            <a:avLst/>
          </a:prstGeom>
          <a:solidFill>
            <a:schemeClr val="accent2"/>
          </a:solidFill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>
                <a:latin typeface="BIZ UDゴシック" panose="020B0400000000000000" pitchFamily="49" charset="-128"/>
                <a:ea typeface="BIZ UDゴシック" panose="020B0400000000000000" pitchFamily="49" charset="-128"/>
              </a:rPr>
              <a:t>成　果</a:t>
            </a: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CDB0F83A-416B-E067-9470-8DA0A7F8E9E2}"/>
              </a:ext>
            </a:extLst>
          </p:cNvPr>
          <p:cNvSpPr/>
          <p:nvPr/>
        </p:nvSpPr>
        <p:spPr>
          <a:xfrm>
            <a:off x="5265650" y="4815470"/>
            <a:ext cx="1748246" cy="345126"/>
          </a:xfrm>
          <a:prstGeom prst="rect">
            <a:avLst/>
          </a:prstGeom>
          <a:solidFill>
            <a:schemeClr val="accent2"/>
          </a:solidFill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>
                <a:latin typeface="BIZ UDゴシック" panose="020B0400000000000000" pitchFamily="49" charset="-128"/>
                <a:ea typeface="BIZ UDゴシック" panose="020B0400000000000000" pitchFamily="49" charset="-128"/>
              </a:rPr>
              <a:t>参　加　者　の　声</a:t>
            </a:r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0E01E7B8-9D06-9139-191A-360C534CB76B}"/>
              </a:ext>
            </a:extLst>
          </p:cNvPr>
          <p:cNvSpPr/>
          <p:nvPr/>
        </p:nvSpPr>
        <p:spPr>
          <a:xfrm>
            <a:off x="5259651" y="3166195"/>
            <a:ext cx="1748246" cy="1597564"/>
          </a:xfrm>
          <a:prstGeom prst="rect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400" dirty="0">
                <a:solidFill>
                  <a:schemeClr val="tx1"/>
                </a:solidFill>
              </a:rPr>
              <a:t>・〇〇〇〇〇。</a:t>
            </a:r>
            <a:endParaRPr kumimoji="1" lang="en-US" altLang="ja-JP" sz="1400" dirty="0">
              <a:solidFill>
                <a:schemeClr val="tx1"/>
              </a:solidFill>
            </a:endParaRPr>
          </a:p>
          <a:p>
            <a:r>
              <a:rPr kumimoji="1" lang="ja-JP" altLang="en-US" sz="1400" dirty="0">
                <a:solidFill>
                  <a:schemeClr val="tx1"/>
                </a:solidFill>
              </a:rPr>
              <a:t>・〇〇〇〇〇。</a:t>
            </a:r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4ACC2155-10B3-8B6E-E029-F9C82CE44FB1}"/>
              </a:ext>
            </a:extLst>
          </p:cNvPr>
          <p:cNvSpPr/>
          <p:nvPr/>
        </p:nvSpPr>
        <p:spPr>
          <a:xfrm>
            <a:off x="5259651" y="5160596"/>
            <a:ext cx="1748246" cy="1642525"/>
          </a:xfrm>
          <a:prstGeom prst="rect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400" dirty="0">
                <a:solidFill>
                  <a:schemeClr val="tx1"/>
                </a:solidFill>
              </a:rPr>
              <a:t>・〇〇〇〇〇。</a:t>
            </a:r>
            <a:endParaRPr kumimoji="1" lang="en-US" altLang="ja-JP" sz="1400" dirty="0">
              <a:solidFill>
                <a:schemeClr val="tx1"/>
              </a:solidFill>
            </a:endParaRPr>
          </a:p>
          <a:p>
            <a:r>
              <a:rPr kumimoji="1" lang="ja-JP" altLang="en-US" sz="1400" dirty="0">
                <a:solidFill>
                  <a:schemeClr val="tx1"/>
                </a:solidFill>
              </a:rPr>
              <a:t>・〇〇〇〇〇。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E04277F-6FC0-6FFA-CB73-548468C6FB5E}"/>
              </a:ext>
            </a:extLst>
          </p:cNvPr>
          <p:cNvSpPr txBox="1"/>
          <p:nvPr/>
        </p:nvSpPr>
        <p:spPr>
          <a:xfrm>
            <a:off x="4943242" y="94892"/>
            <a:ext cx="456227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050" dirty="0">
                <a:solidFill>
                  <a:srgbClr val="FF0000"/>
                </a:solidFill>
              </a:rPr>
              <a:t>【</a:t>
            </a:r>
            <a:r>
              <a:rPr kumimoji="1" lang="ja-JP" altLang="en-US" sz="1050" dirty="0">
                <a:solidFill>
                  <a:srgbClr val="FF0000"/>
                </a:solidFill>
              </a:rPr>
              <a:t>令和７年度「青少年の体験活動推進企業表彰」募集要項：別添２</a:t>
            </a:r>
            <a:r>
              <a:rPr kumimoji="1" lang="en-US" altLang="ja-JP" sz="1050" dirty="0">
                <a:solidFill>
                  <a:srgbClr val="FF0000"/>
                </a:solidFill>
              </a:rPr>
              <a:t>】</a:t>
            </a:r>
            <a:endParaRPr kumimoji="1" lang="ja-JP" altLang="en-US" sz="105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12736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2013 - 2022 テーマ">
  <a:themeElements>
    <a:clrScheme name="Office 2013 - 2022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2013 - 2022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13 - 2022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95</TotalTime>
  <Words>329</Words>
  <Application>Microsoft Office PowerPoint</Application>
  <PresentationFormat>画面に合わせる (4:3)</PresentationFormat>
  <Paragraphs>64</Paragraphs>
  <Slides>2</Slides>
  <Notes>2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BIZ UDゴシック</vt:lpstr>
      <vt:lpstr>Arial</vt:lpstr>
      <vt:lpstr>Calibri</vt:lpstr>
      <vt:lpstr>Calibri Light</vt:lpstr>
      <vt:lpstr>Office 2013 - 2022 テーマ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渡部万葉</dc:creator>
  <cp:lastModifiedBy>渡部万葉</cp:lastModifiedBy>
  <cp:revision>5</cp:revision>
  <cp:lastPrinted>2025-09-10T06:12:10Z</cp:lastPrinted>
  <dcterms:created xsi:type="dcterms:W3CDTF">2012-08-24T00:53:15Z</dcterms:created>
  <dcterms:modified xsi:type="dcterms:W3CDTF">2025-09-17T10:43:49Z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d899a617-f30e-4fb8-b81c-fb6d0b94ac5b_Enabled">
    <vt:lpwstr>true</vt:lpwstr>
  </property>
  <property fmtid="{D5CDD505-2E9C-101B-9397-08002B2CF9AE}" pid="3" name="MSIP_Label_d899a617-f30e-4fb8-b81c-fb6d0b94ac5b_SetDate">
    <vt:lpwstr>2025-08-18T11:56:51Z</vt:lpwstr>
  </property>
  <property fmtid="{D5CDD505-2E9C-101B-9397-08002B2CF9AE}" pid="4" name="MSIP_Label_d899a617-f30e-4fb8-b81c-fb6d0b94ac5b_Method">
    <vt:lpwstr>Standard</vt:lpwstr>
  </property>
  <property fmtid="{D5CDD505-2E9C-101B-9397-08002B2CF9AE}" pid="5" name="MSIP_Label_d899a617-f30e-4fb8-b81c-fb6d0b94ac5b_Name">
    <vt:lpwstr>機密性2情報</vt:lpwstr>
  </property>
  <property fmtid="{D5CDD505-2E9C-101B-9397-08002B2CF9AE}" pid="6" name="MSIP_Label_d899a617-f30e-4fb8-b81c-fb6d0b94ac5b_SiteId">
    <vt:lpwstr>545810b0-36cb-4290-8926-48dbc0f9e92f</vt:lpwstr>
  </property>
  <property fmtid="{D5CDD505-2E9C-101B-9397-08002B2CF9AE}" pid="7" name="MSIP_Label_d899a617-f30e-4fb8-b81c-fb6d0b94ac5b_ActionId">
    <vt:lpwstr>71622bd9-5c90-48a8-bdac-78c0dd0dcaf3</vt:lpwstr>
  </property>
  <property fmtid="{D5CDD505-2E9C-101B-9397-08002B2CF9AE}" pid="8" name="MSIP_Label_d899a617-f30e-4fb8-b81c-fb6d0b94ac5b_ContentBits">
    <vt:lpwstr>0</vt:lpwstr>
  </property>
  <property fmtid="{D5CDD505-2E9C-101B-9397-08002B2CF9AE}" pid="9" name="MSIP_Label_d899a617-f30e-4fb8-b81c-fb6d0b94ac5b_Tag">
    <vt:lpwstr>10, 3, 0, 1</vt:lpwstr>
  </property>
</Properties>
</file>