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07200" cy="99393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1570" y="5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0FE861C-486B-4E18-A0E9-A790238A915C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5700" cy="37258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0720" y="4721186"/>
            <a:ext cx="5445760" cy="44727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40646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5838" y="9440646"/>
            <a:ext cx="2949787" cy="49696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811066-0135-4CAA-8AD4-89A97190AC0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811066-0135-4CAA-8AD4-89A97190AC00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811066-0135-4CAA-8AD4-89A97190AC00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0555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02BAB4-8B8D-41DD-85C7-81A0CA962007}" type="datetimeFigureOut">
              <a:rPr lang="en-US" smtClean="0"/>
              <a:t>8/9/2024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44824F-EBE0-443F-8A8F-F64816AF04D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64B4AD9-DC74-44F1-EDDB-65523902134F}"/>
              </a:ext>
            </a:extLst>
          </p:cNvPr>
          <p:cNvSpPr txBox="1"/>
          <p:nvPr/>
        </p:nvSpPr>
        <p:spPr>
          <a:xfrm>
            <a:off x="337457" y="457200"/>
            <a:ext cx="6324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/>
              <a:t>〇〇〇〇（活動の名称）</a:t>
            </a:r>
          </a:p>
        </p:txBody>
      </p:sp>
      <p:sp>
        <p:nvSpPr>
          <p:cNvPr id="8" name="四角形: 角を丸くする 7">
            <a:extLst>
              <a:ext uri="{FF2B5EF4-FFF2-40B4-BE49-F238E27FC236}">
                <a16:creationId xmlns:a16="http://schemas.microsoft.com/office/drawing/2014/main" id="{1505EE6F-E9B4-A2A5-2959-A3A29F79C47A}"/>
              </a:ext>
            </a:extLst>
          </p:cNvPr>
          <p:cNvSpPr/>
          <p:nvPr/>
        </p:nvSpPr>
        <p:spPr>
          <a:xfrm>
            <a:off x="7239000" y="76199"/>
            <a:ext cx="1828800" cy="6400799"/>
          </a:xfrm>
          <a:prstGeom prst="roundRect">
            <a:avLst>
              <a:gd name="adj" fmla="val 8442"/>
            </a:avLst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フローチャート: 代替処理 8">
            <a:extLst>
              <a:ext uri="{FF2B5EF4-FFF2-40B4-BE49-F238E27FC236}">
                <a16:creationId xmlns:a16="http://schemas.microsoft.com/office/drawing/2014/main" id="{1B66A25F-BB1A-1A32-45FB-C21BF40DDFFE}"/>
              </a:ext>
            </a:extLst>
          </p:cNvPr>
          <p:cNvSpPr/>
          <p:nvPr/>
        </p:nvSpPr>
        <p:spPr>
          <a:xfrm>
            <a:off x="7391400" y="164068"/>
            <a:ext cx="1447800" cy="369332"/>
          </a:xfrm>
          <a:prstGeom prst="flowChartAlternateProcess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2">
                    <a:lumMod val="75000"/>
                  </a:schemeClr>
                </a:solidFill>
              </a:rPr>
              <a:t>基礎情報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5C6AA97B-9454-1FA0-BA5D-CA2FA335C0CD}"/>
              </a:ext>
            </a:extLst>
          </p:cNvPr>
          <p:cNvSpPr/>
          <p:nvPr/>
        </p:nvSpPr>
        <p:spPr>
          <a:xfrm>
            <a:off x="7391400" y="2598420"/>
            <a:ext cx="1447800" cy="22098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tx2">
                    <a:lumMod val="75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対　象　者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FD944001-267E-4957-4252-B9FD9C913E02}"/>
              </a:ext>
            </a:extLst>
          </p:cNvPr>
          <p:cNvSpPr/>
          <p:nvPr/>
        </p:nvSpPr>
        <p:spPr>
          <a:xfrm>
            <a:off x="7391398" y="2876006"/>
            <a:ext cx="1447801" cy="78159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（例）小学生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5FD1FC33-D3BE-02F0-B36A-9D90FBA5735D}"/>
              </a:ext>
            </a:extLst>
          </p:cNvPr>
          <p:cNvSpPr/>
          <p:nvPr/>
        </p:nvSpPr>
        <p:spPr>
          <a:xfrm>
            <a:off x="7391398" y="3817620"/>
            <a:ext cx="1447802" cy="22098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tx2">
                    <a:lumMod val="75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実　施　日　程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D726F4FD-D57D-0C1C-72B8-EBCB7DF428B8}"/>
              </a:ext>
            </a:extLst>
          </p:cNvPr>
          <p:cNvSpPr/>
          <p:nvPr/>
        </p:nvSpPr>
        <p:spPr>
          <a:xfrm>
            <a:off x="7391398" y="5105400"/>
            <a:ext cx="1447802" cy="22098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tx2">
                    <a:lumMod val="75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参　加　者　数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70644E0F-9C85-5111-C5A1-76B5B5316682}"/>
              </a:ext>
            </a:extLst>
          </p:cNvPr>
          <p:cNvSpPr/>
          <p:nvPr/>
        </p:nvSpPr>
        <p:spPr>
          <a:xfrm>
            <a:off x="7391398" y="4112164"/>
            <a:ext cx="1447802" cy="84083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（例）令和５年７月～８月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177A8C95-7058-404E-9914-BEE3E20E5134}"/>
              </a:ext>
            </a:extLst>
          </p:cNvPr>
          <p:cNvSpPr/>
          <p:nvPr/>
        </p:nvSpPr>
        <p:spPr>
          <a:xfrm>
            <a:off x="7391398" y="5394799"/>
            <a:ext cx="1447802" cy="777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（例）のべ３００人</a:t>
            </a:r>
          </a:p>
        </p:txBody>
      </p:sp>
      <p:sp>
        <p:nvSpPr>
          <p:cNvPr id="18" name="フローチャート: 端子 17">
            <a:extLst>
              <a:ext uri="{FF2B5EF4-FFF2-40B4-BE49-F238E27FC236}">
                <a16:creationId xmlns:a16="http://schemas.microsoft.com/office/drawing/2014/main" id="{0F034972-EABB-E7C6-409D-67B0CFBE111D}"/>
              </a:ext>
            </a:extLst>
          </p:cNvPr>
          <p:cNvSpPr/>
          <p:nvPr/>
        </p:nvSpPr>
        <p:spPr>
          <a:xfrm>
            <a:off x="278674" y="1002268"/>
            <a:ext cx="1371600" cy="369332"/>
          </a:xfrm>
          <a:prstGeom prst="flowChartTerminator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キーワード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F0664E19-91E9-3C19-FE5E-82AA0996616D}"/>
              </a:ext>
            </a:extLst>
          </p:cNvPr>
          <p:cNvSpPr/>
          <p:nvPr/>
        </p:nvSpPr>
        <p:spPr>
          <a:xfrm>
            <a:off x="1600201" y="1421607"/>
            <a:ext cx="5410198" cy="635793"/>
          </a:xfrm>
          <a:prstGeom prst="rect">
            <a:avLst/>
          </a:prstGeom>
          <a:noFill/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</a:rPr>
              <a:t>（取組の概要を記載）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B6DE796B-37EB-F0FF-1FA4-10EDA8D165C8}"/>
              </a:ext>
            </a:extLst>
          </p:cNvPr>
          <p:cNvSpPr/>
          <p:nvPr/>
        </p:nvSpPr>
        <p:spPr>
          <a:xfrm>
            <a:off x="304801" y="1421607"/>
            <a:ext cx="1295400" cy="635793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取　組　概　要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E00A61D9-B89E-9968-21D5-9C4E4D96CAC9}"/>
              </a:ext>
            </a:extLst>
          </p:cNvPr>
          <p:cNvSpPr txBox="1"/>
          <p:nvPr/>
        </p:nvSpPr>
        <p:spPr>
          <a:xfrm>
            <a:off x="1600200" y="990600"/>
            <a:ext cx="4876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環境教育／エネルギー／食育　など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0E5377C-D56D-0299-2E1C-F7977556ABB9}"/>
              </a:ext>
            </a:extLst>
          </p:cNvPr>
          <p:cNvSpPr/>
          <p:nvPr/>
        </p:nvSpPr>
        <p:spPr>
          <a:xfrm>
            <a:off x="304800" y="2514600"/>
            <a:ext cx="4876800" cy="3962400"/>
          </a:xfrm>
          <a:prstGeom prst="rect">
            <a:avLst/>
          </a:prstGeom>
          <a:noFill/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</a:rPr>
              <a:t>（取組の詳細を記載）</a:t>
            </a:r>
            <a:endParaRPr kumimoji="1" lang="en-US" altLang="ja-JP" sz="1400" dirty="0">
              <a:solidFill>
                <a:schemeClr val="tx1"/>
              </a:solidFill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</a:rPr>
              <a:t>（写真、文字など、様式自由）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3B2E11A8-BE72-A295-3A74-774DD5B28CB2}"/>
              </a:ext>
            </a:extLst>
          </p:cNvPr>
          <p:cNvSpPr/>
          <p:nvPr/>
        </p:nvSpPr>
        <p:spPr>
          <a:xfrm>
            <a:off x="304800" y="2145268"/>
            <a:ext cx="4876800" cy="36933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取　組　詳　細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7423F8EB-F295-0BB5-E7E3-7CFB116AA908}"/>
              </a:ext>
            </a:extLst>
          </p:cNvPr>
          <p:cNvSpPr/>
          <p:nvPr/>
        </p:nvSpPr>
        <p:spPr>
          <a:xfrm>
            <a:off x="7391400" y="609600"/>
            <a:ext cx="1447800" cy="22098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tx2">
                    <a:lumMod val="75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企　業　所　在　地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0FB709B-5871-1767-E08B-F61FAD7F57D1}"/>
              </a:ext>
            </a:extLst>
          </p:cNvPr>
          <p:cNvSpPr/>
          <p:nvPr/>
        </p:nvSpPr>
        <p:spPr>
          <a:xfrm>
            <a:off x="7391398" y="887186"/>
            <a:ext cx="1447801" cy="40821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（例）東京都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97E917F7-65F6-E9EA-58F8-6AB2F0F7C9C3}"/>
              </a:ext>
            </a:extLst>
          </p:cNvPr>
          <p:cNvSpPr/>
          <p:nvPr/>
        </p:nvSpPr>
        <p:spPr>
          <a:xfrm>
            <a:off x="7391398" y="1524000"/>
            <a:ext cx="1447800" cy="22098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tx2">
                    <a:lumMod val="75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活動場所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3608A3E1-3814-A61B-D3A8-32588B02D390}"/>
              </a:ext>
            </a:extLst>
          </p:cNvPr>
          <p:cNvSpPr/>
          <p:nvPr/>
        </p:nvSpPr>
        <p:spPr>
          <a:xfrm>
            <a:off x="7391400" y="1836420"/>
            <a:ext cx="1447801" cy="58867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（例）・小学校</a:t>
            </a:r>
            <a:endParaRPr kumimoji="1" lang="en-US" altLang="ja-JP" sz="1200" dirty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・〇〇海岸</a:t>
            </a:r>
          </a:p>
        </p:txBody>
      </p:sp>
      <p:cxnSp>
        <p:nvCxnSpPr>
          <p:cNvPr id="32" name="直線コネクタ 31">
            <a:extLst>
              <a:ext uri="{FF2B5EF4-FFF2-40B4-BE49-F238E27FC236}">
                <a16:creationId xmlns:a16="http://schemas.microsoft.com/office/drawing/2014/main" id="{A88B9C6E-18F6-E8AA-193A-5516803FED1A}"/>
              </a:ext>
            </a:extLst>
          </p:cNvPr>
          <p:cNvCxnSpPr>
            <a:cxnSpLocks/>
          </p:cNvCxnSpPr>
          <p:nvPr/>
        </p:nvCxnSpPr>
        <p:spPr>
          <a:xfrm>
            <a:off x="337457" y="914400"/>
            <a:ext cx="6672942" cy="0"/>
          </a:xfrm>
          <a:prstGeom prst="line">
            <a:avLst/>
          </a:prstGeom>
          <a:ln w="28575"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CCF5EF31-7195-116A-5238-2D0AA168BD2D}"/>
              </a:ext>
            </a:extLst>
          </p:cNvPr>
          <p:cNvSpPr txBox="1"/>
          <p:nvPr/>
        </p:nvSpPr>
        <p:spPr>
          <a:xfrm>
            <a:off x="2590800" y="6477000"/>
            <a:ext cx="60524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必ず</a:t>
            </a:r>
            <a:r>
              <a:rPr kumimoji="1" lang="en-US" altLang="ja-JP" dirty="0">
                <a:solidFill>
                  <a:srgbClr val="FF0000"/>
                </a:solidFill>
              </a:rPr>
              <a:t>PDF</a:t>
            </a:r>
            <a:r>
              <a:rPr kumimoji="1" lang="ja-JP" altLang="en-US" dirty="0">
                <a:solidFill>
                  <a:srgbClr val="FF0000"/>
                </a:solidFill>
              </a:rPr>
              <a:t>化し、提出してください　</a:t>
            </a:r>
            <a:r>
              <a:rPr kumimoji="1" lang="en-US" altLang="ja-JP" dirty="0">
                <a:solidFill>
                  <a:srgbClr val="FF0000"/>
                </a:solidFill>
              </a:rPr>
              <a:t>※</a:t>
            </a:r>
            <a:r>
              <a:rPr kumimoji="1" lang="ja-JP" altLang="en-US" dirty="0">
                <a:solidFill>
                  <a:srgbClr val="FF0000"/>
                </a:solidFill>
              </a:rPr>
              <a:t>枠、様式を変更しないこと</a:t>
            </a:r>
          </a:p>
        </p:txBody>
      </p:sp>
      <p:sp>
        <p:nvSpPr>
          <p:cNvPr id="41" name="フローチャート: 代替処理 40">
            <a:extLst>
              <a:ext uri="{FF2B5EF4-FFF2-40B4-BE49-F238E27FC236}">
                <a16:creationId xmlns:a16="http://schemas.microsoft.com/office/drawing/2014/main" id="{6C09B3E2-7477-234D-3892-6A3C758D2F6A}"/>
              </a:ext>
            </a:extLst>
          </p:cNvPr>
          <p:cNvSpPr/>
          <p:nvPr/>
        </p:nvSpPr>
        <p:spPr>
          <a:xfrm>
            <a:off x="76200" y="52001"/>
            <a:ext cx="7010400" cy="369325"/>
          </a:xfrm>
          <a:prstGeom prst="flowChartAlternateProcess">
            <a:avLst/>
          </a:prstGeom>
          <a:pattFill prst="pct20">
            <a:fgClr>
              <a:schemeClr val="tx2">
                <a:lumMod val="20000"/>
                <a:lumOff val="80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E67C4010-2982-E46B-3658-5A9FF6AC9B89}"/>
              </a:ext>
            </a:extLst>
          </p:cNvPr>
          <p:cNvSpPr txBox="1"/>
          <p:nvPr/>
        </p:nvSpPr>
        <p:spPr>
          <a:xfrm>
            <a:off x="2133600" y="52001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〇〇〇〇株式会社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B7DF195A-3A69-31CD-70EB-645E895FB60D}"/>
              </a:ext>
            </a:extLst>
          </p:cNvPr>
          <p:cNvSpPr txBox="1"/>
          <p:nvPr/>
        </p:nvSpPr>
        <p:spPr>
          <a:xfrm>
            <a:off x="76200" y="52251"/>
            <a:ext cx="228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>
                <a:solidFill>
                  <a:schemeClr val="tx2">
                    <a:lumMod val="75000"/>
                  </a:schemeClr>
                </a:solidFill>
              </a:rPr>
              <a:t>【</a:t>
            </a:r>
            <a:r>
              <a:rPr kumimoji="1" lang="ja-JP" altLang="en-US" dirty="0">
                <a:solidFill>
                  <a:schemeClr val="tx2">
                    <a:lumMod val="75000"/>
                  </a:schemeClr>
                </a:solidFill>
              </a:rPr>
              <a:t>大企業</a:t>
            </a:r>
            <a:r>
              <a:rPr kumimoji="1" lang="en-US" altLang="ja-JP" dirty="0">
                <a:solidFill>
                  <a:schemeClr val="tx2">
                    <a:lumMod val="75000"/>
                  </a:schemeClr>
                </a:solidFill>
              </a:rPr>
              <a:t>】</a:t>
            </a:r>
            <a:endParaRPr kumimoji="1" lang="ja-JP" altLang="en-US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F7696A46-5B9C-16D5-F71E-AEC338A6890B}"/>
              </a:ext>
            </a:extLst>
          </p:cNvPr>
          <p:cNvSpPr/>
          <p:nvPr/>
        </p:nvSpPr>
        <p:spPr>
          <a:xfrm>
            <a:off x="5305697" y="2141806"/>
            <a:ext cx="1748246" cy="345126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成　果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4EC65DF9-5CA9-2C90-6465-AD5349ABFE03}"/>
              </a:ext>
            </a:extLst>
          </p:cNvPr>
          <p:cNvSpPr/>
          <p:nvPr/>
        </p:nvSpPr>
        <p:spPr>
          <a:xfrm>
            <a:off x="5283926" y="4267200"/>
            <a:ext cx="1748246" cy="345126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参　加　者　の　声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8EA1C8C3-E313-6A63-6ABD-1D2C0ACF3F93}"/>
              </a:ext>
            </a:extLst>
          </p:cNvPr>
          <p:cNvSpPr/>
          <p:nvPr/>
        </p:nvSpPr>
        <p:spPr>
          <a:xfrm>
            <a:off x="5305697" y="2514600"/>
            <a:ext cx="1748246" cy="1597564"/>
          </a:xfrm>
          <a:prstGeom prst="rect">
            <a:avLst/>
          </a:prstGeom>
          <a:noFill/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</a:rPr>
              <a:t>・〇〇〇〇〇。</a:t>
            </a:r>
            <a:endParaRPr kumimoji="1" lang="en-US" altLang="ja-JP" sz="1400" dirty="0">
              <a:solidFill>
                <a:schemeClr val="tx1"/>
              </a:solidFill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</a:rPr>
              <a:t>・〇〇〇〇〇。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3BFD377A-5C8B-23A5-5E61-187CE1C16EA1}"/>
              </a:ext>
            </a:extLst>
          </p:cNvPr>
          <p:cNvSpPr/>
          <p:nvPr/>
        </p:nvSpPr>
        <p:spPr>
          <a:xfrm>
            <a:off x="5283926" y="4648200"/>
            <a:ext cx="1748246" cy="1828798"/>
          </a:xfrm>
          <a:prstGeom prst="rect">
            <a:avLst/>
          </a:prstGeom>
          <a:noFill/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</a:rPr>
              <a:t>・〇〇〇〇〇。</a:t>
            </a:r>
            <a:endParaRPr kumimoji="1" lang="en-US" altLang="ja-JP" sz="1400" dirty="0">
              <a:solidFill>
                <a:schemeClr val="tx1"/>
              </a:solidFill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</a:rPr>
              <a:t>・〇〇〇〇〇。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64B4AD9-DC74-44F1-EDDB-65523902134F}"/>
              </a:ext>
            </a:extLst>
          </p:cNvPr>
          <p:cNvSpPr txBox="1"/>
          <p:nvPr/>
        </p:nvSpPr>
        <p:spPr>
          <a:xfrm>
            <a:off x="337457" y="457200"/>
            <a:ext cx="6324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/>
              <a:t>〇〇〇〇（活動の名称）</a:t>
            </a:r>
          </a:p>
        </p:txBody>
      </p:sp>
      <p:sp>
        <p:nvSpPr>
          <p:cNvPr id="8" name="四角形: 角を丸くする 7">
            <a:extLst>
              <a:ext uri="{FF2B5EF4-FFF2-40B4-BE49-F238E27FC236}">
                <a16:creationId xmlns:a16="http://schemas.microsoft.com/office/drawing/2014/main" id="{1505EE6F-E9B4-A2A5-2959-A3A29F79C47A}"/>
              </a:ext>
            </a:extLst>
          </p:cNvPr>
          <p:cNvSpPr/>
          <p:nvPr/>
        </p:nvSpPr>
        <p:spPr>
          <a:xfrm>
            <a:off x="7239000" y="76199"/>
            <a:ext cx="1828800" cy="6400799"/>
          </a:xfrm>
          <a:prstGeom prst="roundRect">
            <a:avLst>
              <a:gd name="adj" fmla="val 8442"/>
            </a:avLst>
          </a:prstGeom>
          <a:pattFill prst="wdUpDiag">
            <a:fgClr>
              <a:schemeClr val="accent6">
                <a:lumMod val="40000"/>
                <a:lumOff val="60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フローチャート: 代替処理 8">
            <a:extLst>
              <a:ext uri="{FF2B5EF4-FFF2-40B4-BE49-F238E27FC236}">
                <a16:creationId xmlns:a16="http://schemas.microsoft.com/office/drawing/2014/main" id="{1B66A25F-BB1A-1A32-45FB-C21BF40DDFFE}"/>
              </a:ext>
            </a:extLst>
          </p:cNvPr>
          <p:cNvSpPr/>
          <p:nvPr/>
        </p:nvSpPr>
        <p:spPr>
          <a:xfrm>
            <a:off x="7391400" y="164068"/>
            <a:ext cx="1447800" cy="369332"/>
          </a:xfrm>
          <a:prstGeom prst="flowChartAlternateProcess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accent6">
                    <a:lumMod val="50000"/>
                  </a:schemeClr>
                </a:solidFill>
              </a:rPr>
              <a:t>基礎情報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5C6AA97B-9454-1FA0-BA5D-CA2FA335C0CD}"/>
              </a:ext>
            </a:extLst>
          </p:cNvPr>
          <p:cNvSpPr/>
          <p:nvPr/>
        </p:nvSpPr>
        <p:spPr>
          <a:xfrm>
            <a:off x="7391400" y="2598420"/>
            <a:ext cx="1447800" cy="22098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accent6">
                    <a:lumMod val="50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対　象　者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FD944001-267E-4957-4252-B9FD9C913E02}"/>
              </a:ext>
            </a:extLst>
          </p:cNvPr>
          <p:cNvSpPr/>
          <p:nvPr/>
        </p:nvSpPr>
        <p:spPr>
          <a:xfrm>
            <a:off x="7391398" y="2876006"/>
            <a:ext cx="1447801" cy="78159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（例）小学生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5FD1FC33-D3BE-02F0-B36A-9D90FBA5735D}"/>
              </a:ext>
            </a:extLst>
          </p:cNvPr>
          <p:cNvSpPr/>
          <p:nvPr/>
        </p:nvSpPr>
        <p:spPr>
          <a:xfrm>
            <a:off x="7391398" y="3817620"/>
            <a:ext cx="1447802" cy="22098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accent6">
                    <a:lumMod val="50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実　施　日　程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D726F4FD-D57D-0C1C-72B8-EBCB7DF428B8}"/>
              </a:ext>
            </a:extLst>
          </p:cNvPr>
          <p:cNvSpPr/>
          <p:nvPr/>
        </p:nvSpPr>
        <p:spPr>
          <a:xfrm>
            <a:off x="7391398" y="5105400"/>
            <a:ext cx="1447802" cy="22098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accent6">
                    <a:lumMod val="50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参　加　者　数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70644E0F-9C85-5111-C5A1-76B5B5316682}"/>
              </a:ext>
            </a:extLst>
          </p:cNvPr>
          <p:cNvSpPr/>
          <p:nvPr/>
        </p:nvSpPr>
        <p:spPr>
          <a:xfrm>
            <a:off x="7391398" y="4112164"/>
            <a:ext cx="1447802" cy="84083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（例）令和５年７月～８月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177A8C95-7058-404E-9914-BEE3E20E5134}"/>
              </a:ext>
            </a:extLst>
          </p:cNvPr>
          <p:cNvSpPr/>
          <p:nvPr/>
        </p:nvSpPr>
        <p:spPr>
          <a:xfrm>
            <a:off x="7391398" y="5394799"/>
            <a:ext cx="1447802" cy="77740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（例）のべ３００人</a:t>
            </a:r>
          </a:p>
        </p:txBody>
      </p:sp>
      <p:sp>
        <p:nvSpPr>
          <p:cNvPr id="18" name="フローチャート: 端子 17">
            <a:extLst>
              <a:ext uri="{FF2B5EF4-FFF2-40B4-BE49-F238E27FC236}">
                <a16:creationId xmlns:a16="http://schemas.microsoft.com/office/drawing/2014/main" id="{0F034972-EABB-E7C6-409D-67B0CFBE111D}"/>
              </a:ext>
            </a:extLst>
          </p:cNvPr>
          <p:cNvSpPr/>
          <p:nvPr/>
        </p:nvSpPr>
        <p:spPr>
          <a:xfrm>
            <a:off x="278674" y="1002268"/>
            <a:ext cx="1371600" cy="369332"/>
          </a:xfrm>
          <a:prstGeom prst="flowChartTerminator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キーワード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F0664E19-91E9-3C19-FE5E-82AA0996616D}"/>
              </a:ext>
            </a:extLst>
          </p:cNvPr>
          <p:cNvSpPr/>
          <p:nvPr/>
        </p:nvSpPr>
        <p:spPr>
          <a:xfrm>
            <a:off x="1600201" y="1421607"/>
            <a:ext cx="5410198" cy="635793"/>
          </a:xfrm>
          <a:prstGeom prst="rect">
            <a:avLst/>
          </a:prstGeom>
          <a:noFill/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</a:rPr>
              <a:t>（取組の概要を記載）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B6DE796B-37EB-F0FF-1FA4-10EDA8D165C8}"/>
              </a:ext>
            </a:extLst>
          </p:cNvPr>
          <p:cNvSpPr/>
          <p:nvPr/>
        </p:nvSpPr>
        <p:spPr>
          <a:xfrm>
            <a:off x="304801" y="1421607"/>
            <a:ext cx="1295400" cy="635793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取　組　概　要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E00A61D9-B89E-9968-21D5-9C4E4D96CAC9}"/>
              </a:ext>
            </a:extLst>
          </p:cNvPr>
          <p:cNvSpPr txBox="1"/>
          <p:nvPr/>
        </p:nvSpPr>
        <p:spPr>
          <a:xfrm>
            <a:off x="1600200" y="990600"/>
            <a:ext cx="4876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環境教育／エネルギー／食育　など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0E5377C-D56D-0299-2E1C-F7977556ABB9}"/>
              </a:ext>
            </a:extLst>
          </p:cNvPr>
          <p:cNvSpPr/>
          <p:nvPr/>
        </p:nvSpPr>
        <p:spPr>
          <a:xfrm>
            <a:off x="304800" y="2514600"/>
            <a:ext cx="4876800" cy="3962400"/>
          </a:xfrm>
          <a:prstGeom prst="rect">
            <a:avLst/>
          </a:prstGeom>
          <a:noFill/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</a:rPr>
              <a:t>（取組の詳細を記載）</a:t>
            </a:r>
            <a:endParaRPr kumimoji="1" lang="en-US" altLang="ja-JP" sz="1400" dirty="0">
              <a:solidFill>
                <a:schemeClr val="tx1"/>
              </a:solidFill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</a:rPr>
              <a:t>（写真、文字など、様式自由）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3B2E11A8-BE72-A295-3A74-774DD5B28CB2}"/>
              </a:ext>
            </a:extLst>
          </p:cNvPr>
          <p:cNvSpPr/>
          <p:nvPr/>
        </p:nvSpPr>
        <p:spPr>
          <a:xfrm>
            <a:off x="304800" y="2145268"/>
            <a:ext cx="4876800" cy="369332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取　組　詳　細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7423F8EB-F295-0BB5-E7E3-7CFB116AA908}"/>
              </a:ext>
            </a:extLst>
          </p:cNvPr>
          <p:cNvSpPr/>
          <p:nvPr/>
        </p:nvSpPr>
        <p:spPr>
          <a:xfrm>
            <a:off x="7391400" y="609600"/>
            <a:ext cx="1447800" cy="22098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accent6">
                    <a:lumMod val="50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企　業　所　在　地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0FB709B-5871-1767-E08B-F61FAD7F57D1}"/>
              </a:ext>
            </a:extLst>
          </p:cNvPr>
          <p:cNvSpPr/>
          <p:nvPr/>
        </p:nvSpPr>
        <p:spPr>
          <a:xfrm>
            <a:off x="7391398" y="887186"/>
            <a:ext cx="1447801" cy="40821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（例）東京都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97E917F7-65F6-E9EA-58F8-6AB2F0F7C9C3}"/>
              </a:ext>
            </a:extLst>
          </p:cNvPr>
          <p:cNvSpPr/>
          <p:nvPr/>
        </p:nvSpPr>
        <p:spPr>
          <a:xfrm>
            <a:off x="7391398" y="1524000"/>
            <a:ext cx="1447800" cy="22098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>
                <a:solidFill>
                  <a:schemeClr val="accent6">
                    <a:lumMod val="50000"/>
                  </a:schemeClr>
                </a:solidFill>
                <a:latin typeface="BIZ UDゴシック" panose="020B0400000000000000" pitchFamily="49" charset="-128"/>
                <a:ea typeface="BIZ UDゴシック" panose="020B0400000000000000" pitchFamily="49" charset="-128"/>
              </a:rPr>
              <a:t>活動場所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3608A3E1-3814-A61B-D3A8-32588B02D390}"/>
              </a:ext>
            </a:extLst>
          </p:cNvPr>
          <p:cNvSpPr/>
          <p:nvPr/>
        </p:nvSpPr>
        <p:spPr>
          <a:xfrm>
            <a:off x="7391400" y="1836420"/>
            <a:ext cx="1447801" cy="58867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（例）・小学校</a:t>
            </a:r>
            <a:endParaRPr kumimoji="1" lang="en-US" altLang="ja-JP" sz="1200" dirty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kumimoji="1" lang="ja-JP" altLang="en-US" sz="1200" dirty="0">
                <a:solidFill>
                  <a:schemeClr val="tx2">
                    <a:lumMod val="75000"/>
                  </a:schemeClr>
                </a:solidFill>
              </a:rPr>
              <a:t>・〇〇海岸</a:t>
            </a:r>
          </a:p>
        </p:txBody>
      </p:sp>
      <p:cxnSp>
        <p:nvCxnSpPr>
          <p:cNvPr id="32" name="直線コネクタ 31">
            <a:extLst>
              <a:ext uri="{FF2B5EF4-FFF2-40B4-BE49-F238E27FC236}">
                <a16:creationId xmlns:a16="http://schemas.microsoft.com/office/drawing/2014/main" id="{A88B9C6E-18F6-E8AA-193A-5516803FED1A}"/>
              </a:ext>
            </a:extLst>
          </p:cNvPr>
          <p:cNvCxnSpPr>
            <a:cxnSpLocks/>
          </p:cNvCxnSpPr>
          <p:nvPr/>
        </p:nvCxnSpPr>
        <p:spPr>
          <a:xfrm>
            <a:off x="337457" y="914400"/>
            <a:ext cx="6672942" cy="0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CCF5EF31-7195-116A-5238-2D0AA168BD2D}"/>
              </a:ext>
            </a:extLst>
          </p:cNvPr>
          <p:cNvSpPr txBox="1"/>
          <p:nvPr/>
        </p:nvSpPr>
        <p:spPr>
          <a:xfrm>
            <a:off x="2590800" y="6477000"/>
            <a:ext cx="60524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必ず</a:t>
            </a:r>
            <a:r>
              <a:rPr kumimoji="1" lang="en-US" altLang="ja-JP" dirty="0">
                <a:solidFill>
                  <a:srgbClr val="FF0000"/>
                </a:solidFill>
              </a:rPr>
              <a:t>PDF</a:t>
            </a:r>
            <a:r>
              <a:rPr kumimoji="1" lang="ja-JP" altLang="en-US" dirty="0">
                <a:solidFill>
                  <a:srgbClr val="FF0000"/>
                </a:solidFill>
              </a:rPr>
              <a:t>化し、提出してください　</a:t>
            </a:r>
            <a:r>
              <a:rPr kumimoji="1" lang="en-US" altLang="ja-JP" dirty="0">
                <a:solidFill>
                  <a:srgbClr val="FF0000"/>
                </a:solidFill>
              </a:rPr>
              <a:t>※</a:t>
            </a:r>
            <a:r>
              <a:rPr kumimoji="1" lang="ja-JP" altLang="en-US" dirty="0">
                <a:solidFill>
                  <a:srgbClr val="FF0000"/>
                </a:solidFill>
              </a:rPr>
              <a:t>枠、様式を変更しないこと</a:t>
            </a:r>
          </a:p>
        </p:txBody>
      </p:sp>
      <p:sp>
        <p:nvSpPr>
          <p:cNvPr id="41" name="フローチャート: 代替処理 40">
            <a:extLst>
              <a:ext uri="{FF2B5EF4-FFF2-40B4-BE49-F238E27FC236}">
                <a16:creationId xmlns:a16="http://schemas.microsoft.com/office/drawing/2014/main" id="{6C09B3E2-7477-234D-3892-6A3C758D2F6A}"/>
              </a:ext>
            </a:extLst>
          </p:cNvPr>
          <p:cNvSpPr/>
          <p:nvPr/>
        </p:nvSpPr>
        <p:spPr>
          <a:xfrm>
            <a:off x="76200" y="52001"/>
            <a:ext cx="7010400" cy="369325"/>
          </a:xfrm>
          <a:prstGeom prst="flowChartAlternateProcess">
            <a:avLst/>
          </a:prstGeom>
          <a:pattFill prst="pct20">
            <a:fgClr>
              <a:schemeClr val="accent6">
                <a:lumMod val="40000"/>
                <a:lumOff val="60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E67C4010-2982-E46B-3658-5A9FF6AC9B89}"/>
              </a:ext>
            </a:extLst>
          </p:cNvPr>
          <p:cNvSpPr txBox="1"/>
          <p:nvPr/>
        </p:nvSpPr>
        <p:spPr>
          <a:xfrm>
            <a:off x="2133600" y="52001"/>
            <a:ext cx="2667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/>
              <a:t>〇〇〇〇株式会社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B7DF195A-3A69-31CD-70EB-645E895FB60D}"/>
              </a:ext>
            </a:extLst>
          </p:cNvPr>
          <p:cNvSpPr txBox="1"/>
          <p:nvPr/>
        </p:nvSpPr>
        <p:spPr>
          <a:xfrm>
            <a:off x="76200" y="52251"/>
            <a:ext cx="228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>
                <a:solidFill>
                  <a:schemeClr val="accent6">
                    <a:lumMod val="50000"/>
                  </a:schemeClr>
                </a:solidFill>
              </a:rPr>
              <a:t>【</a:t>
            </a:r>
            <a:r>
              <a:rPr kumimoji="1" lang="ja-JP" altLang="en-US" dirty="0">
                <a:solidFill>
                  <a:schemeClr val="accent6">
                    <a:lumMod val="50000"/>
                  </a:schemeClr>
                </a:solidFill>
              </a:rPr>
              <a:t>中小企業</a:t>
            </a:r>
            <a:r>
              <a:rPr kumimoji="1" lang="en-US" altLang="ja-JP" dirty="0">
                <a:solidFill>
                  <a:schemeClr val="accent6">
                    <a:lumMod val="50000"/>
                  </a:schemeClr>
                </a:solidFill>
              </a:rPr>
              <a:t>】</a:t>
            </a:r>
            <a:endParaRPr kumimoji="1" lang="ja-JP" altLang="en-US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F7696A46-5B9C-16D5-F71E-AEC338A6890B}"/>
              </a:ext>
            </a:extLst>
          </p:cNvPr>
          <p:cNvSpPr/>
          <p:nvPr/>
        </p:nvSpPr>
        <p:spPr>
          <a:xfrm>
            <a:off x="5305697" y="2141806"/>
            <a:ext cx="1748246" cy="345126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成　果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4EC65DF9-5CA9-2C90-6465-AD5349ABFE03}"/>
              </a:ext>
            </a:extLst>
          </p:cNvPr>
          <p:cNvSpPr/>
          <p:nvPr/>
        </p:nvSpPr>
        <p:spPr>
          <a:xfrm>
            <a:off x="5283926" y="4267200"/>
            <a:ext cx="1748246" cy="345126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BIZ UDゴシック" panose="020B0400000000000000" pitchFamily="49" charset="-128"/>
                <a:ea typeface="BIZ UDゴシック" panose="020B0400000000000000" pitchFamily="49" charset="-128"/>
              </a:rPr>
              <a:t>参　加　者　の　声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8EA1C8C3-E313-6A63-6ABD-1D2C0ACF3F93}"/>
              </a:ext>
            </a:extLst>
          </p:cNvPr>
          <p:cNvSpPr/>
          <p:nvPr/>
        </p:nvSpPr>
        <p:spPr>
          <a:xfrm>
            <a:off x="5305697" y="2514600"/>
            <a:ext cx="1748246" cy="1597564"/>
          </a:xfrm>
          <a:prstGeom prst="rect">
            <a:avLst/>
          </a:prstGeom>
          <a:noFill/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</a:rPr>
              <a:t>・〇〇〇〇〇。</a:t>
            </a:r>
            <a:endParaRPr kumimoji="1" lang="en-US" altLang="ja-JP" sz="1400" dirty="0">
              <a:solidFill>
                <a:schemeClr val="tx1"/>
              </a:solidFill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</a:rPr>
              <a:t>・〇〇〇〇〇。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3BFD377A-5C8B-23A5-5E61-187CE1C16EA1}"/>
              </a:ext>
            </a:extLst>
          </p:cNvPr>
          <p:cNvSpPr/>
          <p:nvPr/>
        </p:nvSpPr>
        <p:spPr>
          <a:xfrm>
            <a:off x="5283926" y="4648200"/>
            <a:ext cx="1748246" cy="1828798"/>
          </a:xfrm>
          <a:prstGeom prst="rect">
            <a:avLst/>
          </a:prstGeom>
          <a:noFill/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>
                <a:solidFill>
                  <a:schemeClr val="tx1"/>
                </a:solidFill>
              </a:rPr>
              <a:t>・〇〇〇〇〇。</a:t>
            </a:r>
            <a:endParaRPr kumimoji="1" lang="en-US" altLang="ja-JP" sz="1400" dirty="0">
              <a:solidFill>
                <a:schemeClr val="tx1"/>
              </a:solidFill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</a:rPr>
              <a:t>・〇〇〇〇〇。</a:t>
            </a:r>
          </a:p>
        </p:txBody>
      </p:sp>
    </p:spTree>
    <p:extLst>
      <p:ext uri="{BB962C8B-B14F-4D97-AF65-F5344CB8AC3E}">
        <p14:creationId xmlns:p14="http://schemas.microsoft.com/office/powerpoint/2010/main" val="33274306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269</Words>
  <Application>Microsoft Office PowerPoint</Application>
  <PresentationFormat>画面に合わせる (4:3)</PresentationFormat>
  <Paragraphs>60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BIZ UDゴシック</vt:lpstr>
      <vt:lpstr>Arial</vt:lpstr>
      <vt:lpstr>Calibri</vt:lpstr>
      <vt:lpstr>Office Theme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2012-08-24T00:53:15Z</dcterms:created>
  <dcterms:modified xsi:type="dcterms:W3CDTF">2024-08-09T02:11:53Z</dcterms:modified>
</cp:coreProperties>
</file>

<file path=docProps/thumbnail.jpeg>
</file>