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2" y="49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2015/6/12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2015/6/12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906000" cy="5486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dirty="0" smtClean="0">
                <a:solidFill>
                  <a:schemeClr val="tx1"/>
                </a:solidFill>
              </a:rPr>
              <a:t>　　平成</a:t>
            </a:r>
            <a:r>
              <a:rPr lang="en-US" altLang="ja-JP" sz="1600" dirty="0">
                <a:solidFill>
                  <a:schemeClr val="tx1"/>
                </a:solidFill>
              </a:rPr>
              <a:t>27</a:t>
            </a:r>
            <a:r>
              <a:rPr lang="ja-JP" altLang="en-US" sz="1600" dirty="0">
                <a:solidFill>
                  <a:schemeClr val="tx1"/>
                </a:solidFill>
              </a:rPr>
              <a:t>年度</a:t>
            </a:r>
            <a:r>
              <a:rPr lang="ja-JP" altLang="en-US" sz="1600" dirty="0" smtClean="0">
                <a:solidFill>
                  <a:schemeClr val="tx1"/>
                </a:solidFill>
              </a:rPr>
              <a:t>「東日本大震災からの復興を担う専門人材育成支援事業」</a:t>
            </a:r>
            <a:r>
              <a:rPr lang="ja-JP" altLang="en-US" sz="1600" dirty="0">
                <a:solidFill>
                  <a:schemeClr val="tx1"/>
                </a:solidFill>
              </a:rPr>
              <a:t>　事業計画</a:t>
            </a:r>
            <a:r>
              <a:rPr lang="ja-JP" altLang="en-US" sz="1600" dirty="0" smtClean="0">
                <a:solidFill>
                  <a:schemeClr val="tx1"/>
                </a:solidFill>
              </a:rPr>
              <a:t>概要</a:t>
            </a:r>
            <a:r>
              <a:rPr lang="ja-JP" altLang="en-US" sz="1000" dirty="0" smtClean="0">
                <a:solidFill>
                  <a:schemeClr val="tx1"/>
                </a:solidFill>
              </a:rPr>
              <a:t>　　　</a:t>
            </a:r>
            <a:r>
              <a:rPr lang="ja-JP" altLang="en-US" sz="1000" dirty="0" smtClean="0">
                <a:solidFill>
                  <a:schemeClr val="tx1"/>
                </a:solidFill>
                <a:latin typeface="+mn-ea"/>
              </a:rPr>
              <a:t>（様式１）（別紙４）①</a:t>
            </a:r>
            <a:endParaRPr lang="en-US" altLang="ja-JP" sz="1000" dirty="0" smtClean="0">
              <a:solidFill>
                <a:schemeClr val="tx1"/>
              </a:solidFill>
              <a:latin typeface="+mn-ea"/>
            </a:endParaRPr>
          </a:p>
          <a:p>
            <a:r>
              <a:rPr lang="ja-JP" altLang="en-US" sz="1600" dirty="0" smtClean="0">
                <a:solidFill>
                  <a:schemeClr val="tx1"/>
                </a:solidFill>
              </a:rPr>
              <a:t>　　</a:t>
            </a:r>
            <a:r>
              <a:rPr lang="ja-JP" altLang="en-US" sz="1600" dirty="0">
                <a:solidFill>
                  <a:schemeClr val="tx1"/>
                </a:solidFill>
              </a:rPr>
              <a:t>　　</a:t>
            </a:r>
            <a:r>
              <a:rPr lang="ja-JP" altLang="en-US" sz="1600" dirty="0" smtClean="0">
                <a:solidFill>
                  <a:schemeClr val="tx1"/>
                </a:solidFill>
              </a:rPr>
              <a:t>　</a:t>
            </a:r>
            <a:r>
              <a:rPr kumimoji="1" lang="ja-JP" altLang="en-US" sz="1600" dirty="0" smtClean="0">
                <a:solidFill>
                  <a:schemeClr val="tx1"/>
                </a:solidFill>
              </a:rPr>
              <a:t>　「事業名」（学校名）</a:t>
            </a:r>
            <a:endParaRPr kumimoji="1" lang="en-US" altLang="ja-JP" sz="1600" dirty="0" smtClean="0">
              <a:solidFill>
                <a:schemeClr val="tx1"/>
              </a:solidFill>
            </a:endParaRPr>
          </a:p>
        </p:txBody>
      </p:sp>
      <p:sp>
        <p:nvSpPr>
          <p:cNvPr id="10" name="正方形/長方形 9"/>
          <p:cNvSpPr/>
          <p:nvPr/>
        </p:nvSpPr>
        <p:spPr>
          <a:xfrm>
            <a:off x="5080254" y="5436432"/>
            <a:ext cx="4790374" cy="13484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2" name="正方形/長方形 11"/>
          <p:cNvSpPr/>
          <p:nvPr/>
        </p:nvSpPr>
        <p:spPr>
          <a:xfrm>
            <a:off x="5080254" y="3830754"/>
            <a:ext cx="4727238" cy="13420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3" name="角丸四角形 12"/>
          <p:cNvSpPr/>
          <p:nvPr/>
        </p:nvSpPr>
        <p:spPr>
          <a:xfrm>
            <a:off x="5082401" y="3642907"/>
            <a:ext cx="1755049" cy="360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実施体制イメージ図</a:t>
            </a:r>
            <a:endParaRPr kumimoji="1" lang="ja-JP" altLang="en-US" sz="1200" dirty="0">
              <a:solidFill>
                <a:schemeClr val="tx1"/>
              </a:solidFill>
            </a:endParaRPr>
          </a:p>
        </p:txBody>
      </p:sp>
      <p:sp>
        <p:nvSpPr>
          <p:cNvPr id="14" name="角丸四角形 13"/>
          <p:cNvSpPr/>
          <p:nvPr/>
        </p:nvSpPr>
        <p:spPr>
          <a:xfrm>
            <a:off x="5080254" y="5243230"/>
            <a:ext cx="1640632" cy="360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参加・協力機関</a:t>
            </a:r>
            <a:endParaRPr kumimoji="1" lang="ja-JP" altLang="en-US" sz="1200" dirty="0">
              <a:solidFill>
                <a:schemeClr val="tx1"/>
              </a:solidFill>
            </a:endParaRPr>
          </a:p>
        </p:txBody>
      </p:sp>
      <p:sp>
        <p:nvSpPr>
          <p:cNvPr id="16" name="AutoShape 17"/>
          <p:cNvSpPr>
            <a:spLocks noChangeArrowheads="1"/>
          </p:cNvSpPr>
          <p:nvPr/>
        </p:nvSpPr>
        <p:spPr bwMode="auto">
          <a:xfrm>
            <a:off x="5845369" y="4085958"/>
            <a:ext cx="10795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17" name="AutoShape 19"/>
          <p:cNvSpPr>
            <a:spLocks noChangeArrowheads="1"/>
          </p:cNvSpPr>
          <p:nvPr/>
        </p:nvSpPr>
        <p:spPr bwMode="auto">
          <a:xfrm>
            <a:off x="6061269" y="4792496"/>
            <a:ext cx="647700" cy="252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18" name="AutoShape 20"/>
          <p:cNvSpPr>
            <a:spLocks noChangeArrowheads="1"/>
          </p:cNvSpPr>
          <p:nvPr/>
        </p:nvSpPr>
        <p:spPr bwMode="auto">
          <a:xfrm>
            <a:off x="5340544" y="4805559"/>
            <a:ext cx="647700" cy="252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19" name="AutoShape 21"/>
          <p:cNvSpPr>
            <a:spLocks noChangeArrowheads="1"/>
          </p:cNvSpPr>
          <p:nvPr/>
        </p:nvSpPr>
        <p:spPr bwMode="auto">
          <a:xfrm>
            <a:off x="6780406" y="4792496"/>
            <a:ext cx="719138" cy="252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cxnSp>
        <p:nvCxnSpPr>
          <p:cNvPr id="20" name="AutoShape 22"/>
          <p:cNvCxnSpPr>
            <a:cxnSpLocks noChangeShapeType="1"/>
            <a:stCxn id="16" idx="2"/>
            <a:endCxn id="17" idx="0"/>
          </p:cNvCxnSpPr>
          <p:nvPr/>
        </p:nvCxnSpPr>
        <p:spPr bwMode="auto">
          <a:xfrm>
            <a:off x="6385119" y="4301958"/>
            <a:ext cx="0" cy="4905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AutoShape 23"/>
          <p:cNvCxnSpPr>
            <a:cxnSpLocks noChangeShapeType="1"/>
            <a:endCxn id="19" idx="0"/>
          </p:cNvCxnSpPr>
          <p:nvPr/>
        </p:nvCxnSpPr>
        <p:spPr bwMode="auto">
          <a:xfrm flipV="1">
            <a:off x="5670743" y="4792496"/>
            <a:ext cx="1469232" cy="6352"/>
          </a:xfrm>
          <a:prstGeom prst="bentConnector4">
            <a:avLst>
              <a:gd name="adj1" fmla="val -131"/>
              <a:gd name="adj2" fmla="val 3698866"/>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AutoShape 24"/>
          <p:cNvSpPr>
            <a:spLocks/>
          </p:cNvSpPr>
          <p:nvPr/>
        </p:nvSpPr>
        <p:spPr bwMode="auto">
          <a:xfrm>
            <a:off x="7475852" y="4086376"/>
            <a:ext cx="156013" cy="1039763"/>
          </a:xfrm>
          <a:prstGeom prst="rightBracket">
            <a:avLst>
              <a:gd name="adj" fmla="val 58395"/>
            </a:avLst>
          </a:prstGeom>
          <a:noFill/>
          <a:ln w="9525">
            <a:solidFill>
              <a:schemeClr val="tx1"/>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3" name="AutoShape 26"/>
          <p:cNvSpPr>
            <a:spLocks noChangeArrowheads="1"/>
          </p:cNvSpPr>
          <p:nvPr/>
        </p:nvSpPr>
        <p:spPr bwMode="auto">
          <a:xfrm>
            <a:off x="8148831" y="4179678"/>
            <a:ext cx="12600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4" name="AutoShape 27"/>
          <p:cNvSpPr>
            <a:spLocks noChangeArrowheads="1"/>
          </p:cNvSpPr>
          <p:nvPr/>
        </p:nvSpPr>
        <p:spPr bwMode="auto">
          <a:xfrm>
            <a:off x="8148831" y="4518604"/>
            <a:ext cx="12600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5" name="AutoShape 28"/>
          <p:cNvSpPr>
            <a:spLocks noChangeArrowheads="1"/>
          </p:cNvSpPr>
          <p:nvPr/>
        </p:nvSpPr>
        <p:spPr bwMode="auto">
          <a:xfrm>
            <a:off x="8161531" y="4841559"/>
            <a:ext cx="12600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cxnSp>
        <p:nvCxnSpPr>
          <p:cNvPr id="26" name="AutoShape 44"/>
          <p:cNvCxnSpPr>
            <a:cxnSpLocks noChangeShapeType="1"/>
            <a:stCxn id="23" idx="1"/>
            <a:endCxn id="25" idx="1"/>
          </p:cNvCxnSpPr>
          <p:nvPr/>
        </p:nvCxnSpPr>
        <p:spPr bwMode="auto">
          <a:xfrm rot="10800000" flipH="1" flipV="1">
            <a:off x="8148831" y="4287677"/>
            <a:ext cx="12700" cy="661881"/>
          </a:xfrm>
          <a:prstGeom prst="bentConnector3">
            <a:avLst>
              <a:gd name="adj1" fmla="val -180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Line 47"/>
          <p:cNvSpPr>
            <a:spLocks noChangeShapeType="1"/>
          </p:cNvSpPr>
          <p:nvPr/>
        </p:nvSpPr>
        <p:spPr bwMode="auto">
          <a:xfrm>
            <a:off x="7645594" y="4625017"/>
            <a:ext cx="503237"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 name="正方形/長方形 30"/>
          <p:cNvSpPr/>
          <p:nvPr/>
        </p:nvSpPr>
        <p:spPr>
          <a:xfrm>
            <a:off x="5175812" y="5774700"/>
            <a:ext cx="4631680" cy="963519"/>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a:solidFill>
                <a:srgbClr val="FF0000"/>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5175812" y="3412166"/>
            <a:ext cx="4624219" cy="285900"/>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smtClean="0">
                <a:solidFill>
                  <a:srgbClr val="FF0000"/>
                </a:solidFill>
                <a:latin typeface="ＭＳ ゴシック" panose="020B0609070205080204" pitchFamily="49" charset="-128"/>
                <a:ea typeface="ＭＳ ゴシック" panose="020B0609070205080204" pitchFamily="49" charset="-128"/>
              </a:rPr>
              <a:t>○イメージ図や協力機関等を記載して、実施体制をわかりやすく記載する。</a:t>
            </a:r>
            <a:endParaRPr lang="en-US" altLang="ja-JP" sz="1050" dirty="0">
              <a:solidFill>
                <a:srgbClr val="FF0000"/>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7783807" y="5512527"/>
            <a:ext cx="2016224" cy="298179"/>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000" dirty="0">
                <a:solidFill>
                  <a:srgbClr val="FF0000"/>
                </a:solidFill>
                <a:latin typeface="ＭＳ ゴシック" panose="020B0609070205080204" pitchFamily="49" charset="-128"/>
                <a:ea typeface="ＭＳ ゴシック" panose="020B0609070205080204" pitchFamily="49" charset="-128"/>
              </a:rPr>
              <a:t>※</a:t>
            </a:r>
            <a:r>
              <a:rPr lang="ja-JP" altLang="en-US" sz="1000" dirty="0">
                <a:solidFill>
                  <a:srgbClr val="FF0000"/>
                </a:solidFill>
                <a:latin typeface="ＭＳ ゴシック" panose="020B0609070205080204" pitchFamily="49" charset="-128"/>
                <a:ea typeface="ＭＳ ゴシック" panose="020B0609070205080204" pitchFamily="49" charset="-128"/>
              </a:rPr>
              <a:t>代表機関には</a:t>
            </a:r>
            <a:r>
              <a:rPr lang="ja-JP" altLang="en-US" sz="1000" u="sng" dirty="0">
                <a:solidFill>
                  <a:srgbClr val="FF0000"/>
                </a:solidFill>
                <a:latin typeface="ＭＳ ゴシック" panose="020B0609070205080204" pitchFamily="49" charset="-128"/>
                <a:ea typeface="ＭＳ ゴシック" panose="020B0609070205080204" pitchFamily="49" charset="-128"/>
              </a:rPr>
              <a:t>下線</a:t>
            </a:r>
            <a:r>
              <a:rPr lang="ja-JP" altLang="en-US" sz="1000" dirty="0">
                <a:solidFill>
                  <a:srgbClr val="FF0000"/>
                </a:solidFill>
                <a:latin typeface="ＭＳ ゴシック" panose="020B0609070205080204" pitchFamily="49" charset="-128"/>
                <a:ea typeface="ＭＳ ゴシック" panose="020B0609070205080204" pitchFamily="49" charset="-128"/>
              </a:rPr>
              <a:t>を引くこと。</a:t>
            </a: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5175812" y="5759646"/>
            <a:ext cx="1728191" cy="923330"/>
          </a:xfrm>
          <a:prstGeom prst="rect">
            <a:avLst/>
          </a:prstGeom>
          <a:noFill/>
        </p:spPr>
        <p:txBody>
          <a:bodyPr wrap="square" rtlCol="0">
            <a:spAutoFit/>
          </a:bodyPr>
          <a:lstStyle/>
          <a:p>
            <a:r>
              <a:rPr lang="ja-JP" altLang="en-US" sz="900" dirty="0">
                <a:solidFill>
                  <a:srgbClr val="FF0000"/>
                </a:solidFill>
                <a:latin typeface="ＭＳ ゴシック" panose="020B0609070205080204" pitchFamily="49" charset="-128"/>
                <a:ea typeface="ＭＳ ゴシック" panose="020B0609070205080204" pitchFamily="49" charset="-128"/>
              </a:rPr>
              <a:t>参加・協力機関：○○機関</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①教育機関（○○機関）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u="sng" dirty="0">
                <a:solidFill>
                  <a:srgbClr val="FF0000"/>
                </a:solidFill>
                <a:latin typeface="ＭＳ ゴシック" panose="020B0609070205080204" pitchFamily="49" charset="-128"/>
                <a:ea typeface="ＭＳ ゴシック" panose="020B0609070205080204" pitchFamily="49" charset="-128"/>
              </a:rPr>
              <a:t>◇◇◇◇</a:t>
            </a:r>
            <a:r>
              <a:rPr lang="ja-JP" altLang="en-US" sz="900" dirty="0">
                <a:solidFill>
                  <a:srgbClr val="FF0000"/>
                </a:solidFill>
                <a:latin typeface="ＭＳ ゴシック" panose="020B0609070205080204" pitchFamily="49" charset="-128"/>
                <a:ea typeface="ＭＳ ゴシック" panose="020B0609070205080204" pitchFamily="49" charset="-128"/>
              </a:rPr>
              <a:t>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p:txBody>
      </p:sp>
      <p:sp>
        <p:nvSpPr>
          <p:cNvPr id="36" name="テキスト ボックス 35"/>
          <p:cNvSpPr txBox="1"/>
          <p:nvPr/>
        </p:nvSpPr>
        <p:spPr>
          <a:xfrm>
            <a:off x="6854532" y="5901700"/>
            <a:ext cx="1338828" cy="646331"/>
          </a:xfrm>
          <a:prstGeom prst="rect">
            <a:avLst/>
          </a:prstGeom>
          <a:noFill/>
        </p:spPr>
        <p:txBody>
          <a:bodyPr wrap="none" rtlCol="0">
            <a:spAutoFit/>
          </a:bodyPr>
          <a:lstStyle/>
          <a:p>
            <a:r>
              <a:rPr lang="ja-JP" altLang="en-US" sz="900" dirty="0" smtClean="0">
                <a:solidFill>
                  <a:srgbClr val="FF0000"/>
                </a:solidFill>
                <a:latin typeface="ＭＳ ゴシック" panose="020B0609070205080204" pitchFamily="49" charset="-128"/>
                <a:ea typeface="ＭＳ ゴシック" panose="020B0609070205080204" pitchFamily="49" charset="-128"/>
              </a:rPr>
              <a:t>②産業界（○○機関）</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r>
              <a:rPr lang="ja-JP" altLang="en-US" sz="900" dirty="0">
                <a:solidFill>
                  <a:srgbClr val="FF0000"/>
                </a:solidFill>
                <a:latin typeface="ＭＳ ゴシック" panose="020B0609070205080204" pitchFamily="49" charset="-128"/>
                <a:ea typeface="ＭＳ ゴシック" panose="020B0609070205080204" pitchFamily="49" charset="-128"/>
              </a:rPr>
              <a:t>◆◆</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900" dirty="0" smtClean="0">
                <a:solidFill>
                  <a:srgbClr val="FF0000"/>
                </a:solidFill>
                <a:latin typeface="ＭＳ ゴシック" panose="020B0609070205080204" pitchFamily="49" charset="-128"/>
                <a:ea typeface="ＭＳ ゴシック" panose="020B0609070205080204" pitchFamily="49" charset="-128"/>
              </a:rPr>
              <a:t>　▲</a:t>
            </a:r>
            <a:r>
              <a:rPr lang="ja-JP" altLang="en-US" sz="900" dirty="0">
                <a:solidFill>
                  <a:srgbClr val="FF0000"/>
                </a:solidFill>
                <a:latin typeface="ＭＳ ゴシック" panose="020B0609070205080204" pitchFamily="49" charset="-128"/>
                <a:ea typeface="ＭＳ ゴシック" panose="020B0609070205080204" pitchFamily="49" charset="-128"/>
              </a:rPr>
              <a:t>▲▲</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r>
              <a:rPr lang="ja-JP" altLang="en-US" sz="900" dirty="0">
                <a:solidFill>
                  <a:srgbClr val="FF0000"/>
                </a:solidFill>
                <a:latin typeface="ＭＳ ゴシック" panose="020B0609070205080204" pitchFamily="49" charset="-128"/>
                <a:ea typeface="ＭＳ ゴシック" panose="020B0609070205080204" pitchFamily="49" charset="-128"/>
              </a:rPr>
              <a:t>■■</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a:solidFill>
                <a:srgbClr val="FF0000"/>
              </a:solidFill>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8306060" y="5903789"/>
            <a:ext cx="1454244" cy="369332"/>
          </a:xfrm>
          <a:prstGeom prst="rect">
            <a:avLst/>
          </a:prstGeom>
          <a:noFill/>
        </p:spPr>
        <p:txBody>
          <a:bodyPr wrap="none" rtlCol="0">
            <a:spAutoFit/>
          </a:bodyPr>
          <a:lstStyle/>
          <a:p>
            <a:r>
              <a:rPr lang="ja-JP" altLang="en-US" sz="900" dirty="0" smtClean="0">
                <a:solidFill>
                  <a:srgbClr val="FF0000"/>
                </a:solidFill>
                <a:latin typeface="ＭＳ ゴシック" panose="020B0609070205080204" pitchFamily="49" charset="-128"/>
                <a:ea typeface="ＭＳ ゴシック" panose="020B0609070205080204" pitchFamily="49" charset="-128"/>
              </a:rPr>
              <a:t>③行政機関（○○機関）</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38" name="正方形/長方形 37"/>
          <p:cNvSpPr/>
          <p:nvPr/>
        </p:nvSpPr>
        <p:spPr>
          <a:xfrm>
            <a:off x="5256314" y="730453"/>
            <a:ext cx="4406038" cy="262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39" name="角丸四角形 38"/>
          <p:cNvSpPr/>
          <p:nvPr/>
        </p:nvSpPr>
        <p:spPr>
          <a:xfrm>
            <a:off x="5255238" y="603795"/>
            <a:ext cx="2664295"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平成２７年度の具体的な取組内容</a:t>
            </a:r>
            <a:endParaRPr kumimoji="1" lang="ja-JP" altLang="en-US" sz="1200" dirty="0">
              <a:solidFill>
                <a:schemeClr val="tx1"/>
              </a:solidFill>
            </a:endParaRPr>
          </a:p>
        </p:txBody>
      </p:sp>
      <p:sp>
        <p:nvSpPr>
          <p:cNvPr id="44" name="テキスト ボックス 43"/>
          <p:cNvSpPr txBox="1"/>
          <p:nvPr/>
        </p:nvSpPr>
        <p:spPr>
          <a:xfrm>
            <a:off x="8906" y="1119563"/>
            <a:ext cx="4955203" cy="5262979"/>
          </a:xfrm>
          <a:prstGeom prst="rect">
            <a:avLst/>
          </a:prstGeom>
          <a:noFill/>
        </p:spPr>
        <p:txBody>
          <a:bodyPr wrap="none" rtlCol="0">
            <a:spAutoFit/>
          </a:bodyPr>
          <a:lstStyle/>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東日本大震災により大きく変化した被災地の人材ニーズ、被災地</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特有</a:t>
            </a:r>
            <a:r>
              <a:rPr lang="ja-JP" altLang="en-US" sz="1200" dirty="0">
                <a:solidFill>
                  <a:srgbClr val="FF0000"/>
                </a:solidFill>
                <a:latin typeface="ＭＳ ゴシック" panose="020B0609070205080204" pitchFamily="49" charset="-128"/>
                <a:ea typeface="ＭＳ ゴシック" panose="020B0609070205080204" pitchFamily="49" charset="-128"/>
              </a:rPr>
              <a:t>の課題や分野の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特性など</a:t>
            </a:r>
            <a:r>
              <a:rPr lang="ja-JP" altLang="en-US" sz="1200" dirty="0">
                <a:solidFill>
                  <a:srgbClr val="FF0000"/>
                </a:solidFill>
                <a:latin typeface="ＭＳ ゴシック" panose="020B0609070205080204" pitchFamily="49" charset="-128"/>
                <a:ea typeface="ＭＳ ゴシック" panose="020B0609070205080204" pitchFamily="49" charset="-128"/>
              </a:rPr>
              <a:t>を</a:t>
            </a:r>
            <a:r>
              <a:rPr lang="ja-JP" altLang="en-US" sz="1200" dirty="0" smtClean="0">
                <a:solidFill>
                  <a:srgbClr val="FF0000"/>
                </a:solidFill>
                <a:latin typeface="ＭＳ ゴシック" panose="020B0609070205080204" pitchFamily="49" charset="-128"/>
                <a:ea typeface="ＭＳ ゴシック" panose="020B0609070205080204" pitchFamily="49" charset="-128"/>
              </a:rPr>
              <a:t>踏まえた</a:t>
            </a:r>
            <a:r>
              <a:rPr lang="ja-JP" altLang="en-US" sz="1200" dirty="0">
                <a:solidFill>
                  <a:srgbClr val="FF0000"/>
                </a:solidFill>
                <a:latin typeface="ＭＳ ゴシック" panose="020B0609070205080204" pitchFamily="49" charset="-128"/>
                <a:ea typeface="ＭＳ ゴシック" panose="020B0609070205080204" pitchFamily="49" charset="-128"/>
              </a:rPr>
              <a:t>取組の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必要性や事業</a:t>
            </a:r>
            <a:r>
              <a:rPr lang="ja-JP" altLang="en-US" sz="1200" dirty="0">
                <a:solidFill>
                  <a:srgbClr val="FF0000"/>
                </a:solidFill>
                <a:latin typeface="ＭＳ ゴシック" panose="020B0609070205080204" pitchFamily="49" charset="-128"/>
                <a:ea typeface="ＭＳ ゴシック" panose="020B0609070205080204" pitchFamily="49" charset="-128"/>
              </a:rPr>
              <a:t>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目的</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を</a:t>
            </a:r>
            <a:r>
              <a:rPr lang="ja-JP" altLang="en-US" sz="1200" dirty="0">
                <a:solidFill>
                  <a:srgbClr val="FF0000"/>
                </a:solidFill>
                <a:latin typeface="ＭＳ ゴシック" panose="020B0609070205080204" pitchFamily="49" charset="-128"/>
                <a:ea typeface="ＭＳ ゴシック" panose="020B0609070205080204" pitchFamily="49" charset="-128"/>
              </a:rPr>
              <a:t>簡潔</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に記載する。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例</a:t>
            </a:r>
            <a:r>
              <a:rPr lang="ja-JP" altLang="en-US" sz="1200" dirty="0">
                <a:solidFill>
                  <a:srgbClr val="FF0000"/>
                </a:solidFill>
                <a:latin typeface="ＭＳ ゴシック" panose="020B0609070205080204" pitchFamily="49" charset="-128"/>
                <a:ea typeface="ＭＳ ゴシック" panose="020B0609070205080204" pitchFamily="49" charset="-128"/>
              </a:rPr>
              <a:t>：①国内外の市場や産業分野の動向</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　　②▲▲地域では■■の人材が不足している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　　③国内の新たな付加価値創造に資する人材供給の必要性</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　　④再就職や学び直しの機会の提供の必要性　　等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平成２７年度の事業を実施するにあたり、平成２６年度</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まで</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に</a:t>
            </a:r>
            <a:r>
              <a:rPr lang="ja-JP" altLang="en-US" sz="1200" dirty="0">
                <a:solidFill>
                  <a:srgbClr val="FF0000"/>
                </a:solidFill>
                <a:latin typeface="ＭＳ ゴシック" panose="020B0609070205080204" pitchFamily="49" charset="-128"/>
                <a:ea typeface="ＭＳ ゴシック" panose="020B0609070205080204" pitchFamily="49" charset="-128"/>
              </a:rPr>
              <a:t>実施</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して</a:t>
            </a:r>
            <a:r>
              <a:rPr lang="ja-JP" altLang="en-US" sz="1200" dirty="0">
                <a:solidFill>
                  <a:srgbClr val="FF0000"/>
                </a:solidFill>
                <a:latin typeface="ＭＳ ゴシック" panose="020B0609070205080204" pitchFamily="49" charset="-128"/>
                <a:ea typeface="ＭＳ ゴシック" panose="020B0609070205080204" pitchFamily="49" charset="-128"/>
              </a:rPr>
              <a:t>きた取組成果（活用状況含む）や、当該成果・</a:t>
            </a:r>
            <a:r>
              <a:rPr lang="ja-JP" altLang="en-US" sz="1200" dirty="0" smtClean="0">
                <a:solidFill>
                  <a:srgbClr val="FF0000"/>
                </a:solidFill>
                <a:latin typeface="ＭＳ ゴシック" panose="020B0609070205080204" pitchFamily="49" charset="-128"/>
                <a:ea typeface="ＭＳ ゴシック" panose="020B0609070205080204" pitchFamily="49" charset="-128"/>
              </a:rPr>
              <a:t>課題</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と</a:t>
            </a:r>
            <a:r>
              <a:rPr lang="ja-JP" altLang="en-US" sz="1200" dirty="0">
                <a:solidFill>
                  <a:srgbClr val="FF0000"/>
                </a:solidFill>
                <a:latin typeface="ＭＳ ゴシック" panose="020B0609070205080204" pitchFamily="49" charset="-128"/>
                <a:ea typeface="ＭＳ ゴシック" panose="020B0609070205080204" pitchFamily="49" charset="-128"/>
              </a:rPr>
              <a:t>２７年度事業</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との</a:t>
            </a:r>
            <a:r>
              <a:rPr lang="ja-JP" altLang="en-US" sz="1200" dirty="0">
                <a:solidFill>
                  <a:srgbClr val="FF0000"/>
                </a:solidFill>
                <a:latin typeface="ＭＳ ゴシック" panose="020B0609070205080204" pitchFamily="49" charset="-128"/>
                <a:ea typeface="ＭＳ ゴシック" panose="020B0609070205080204" pitchFamily="49" charset="-128"/>
              </a:rPr>
              <a:t>継続性・関連性、及び実施する上での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課題</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など</a:t>
            </a:r>
            <a:r>
              <a:rPr lang="ja-JP" altLang="en-US" sz="1200" dirty="0">
                <a:solidFill>
                  <a:srgbClr val="FF0000"/>
                </a:solidFill>
                <a:latin typeface="ＭＳ ゴシック" panose="020B0609070205080204" pitchFamily="49" charset="-128"/>
                <a:ea typeface="ＭＳ ゴシック" panose="020B0609070205080204" pitchFamily="49" charset="-128"/>
              </a:rPr>
              <a:t>を記載する</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（２６年度までの実施事業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２７年度</a:t>
            </a:r>
            <a:r>
              <a:rPr lang="ja-JP" altLang="en-US" sz="1200" dirty="0">
                <a:solidFill>
                  <a:srgbClr val="FF0000"/>
                </a:solidFill>
                <a:latin typeface="ＭＳ ゴシック" panose="020B0609070205080204" pitchFamily="49" charset="-128"/>
                <a:ea typeface="ＭＳ ゴシック" panose="020B0609070205080204" pitchFamily="49" charset="-128"/>
              </a:rPr>
              <a:t>実施事業との関連性）</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ａ</a:t>
            </a:r>
            <a:r>
              <a:rPr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smtClean="0">
                <a:solidFill>
                  <a:srgbClr val="FF0000"/>
                </a:solidFill>
                <a:latin typeface="ＭＳ ゴシック" panose="020B0609070205080204" pitchFamily="49" charset="-128"/>
                <a:ea typeface="ＭＳ ゴシック" panose="020B0609070205080204" pitchFamily="49" charset="-128"/>
              </a:rPr>
              <a:t>被災地の人材ニーズを踏まえたカリキュラムの開発</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年度</a:t>
            </a:r>
            <a:r>
              <a:rPr lang="ja-JP" altLang="en-US" sz="1200" dirty="0">
                <a:solidFill>
                  <a:srgbClr val="FF0000"/>
                </a:solidFill>
                <a:latin typeface="ＭＳ ゴシック" panose="020B0609070205080204" pitchFamily="49" charset="-128"/>
                <a:ea typeface="ＭＳ ゴシック" panose="020B0609070205080204" pitchFamily="49" charset="-128"/>
              </a:rPr>
              <a:t>で終了し、これを活用</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した取組</a:t>
            </a:r>
            <a:r>
              <a:rPr lang="ja-JP" altLang="en-US" sz="1200" dirty="0">
                <a:solidFill>
                  <a:srgbClr val="FF0000"/>
                </a:solidFill>
                <a:latin typeface="ＭＳ ゴシック" panose="020B0609070205080204" pitchFamily="49" charset="-128"/>
                <a:ea typeface="ＭＳ ゴシック" panose="020B0609070205080204" pitchFamily="49" charset="-128"/>
              </a:rPr>
              <a:t>を</a:t>
            </a:r>
            <a:r>
              <a:rPr lang="ja-JP" altLang="en-US" sz="1200" dirty="0" smtClean="0">
                <a:solidFill>
                  <a:srgbClr val="FF0000"/>
                </a:solidFill>
                <a:latin typeface="ＭＳ ゴシック" panose="020B0609070205080204" pitchFamily="49" charset="-128"/>
                <a:ea typeface="ＭＳ ゴシック" panose="020B0609070205080204" pitchFamily="49" charset="-128"/>
              </a:rPr>
              <a:t>２７年度において</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実証</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err="1">
                <a:solidFill>
                  <a:srgbClr val="FF0000"/>
                </a:solidFill>
                <a:latin typeface="ＭＳ ゴシック" panose="020B0609070205080204" pitchFamily="49" charset="-128"/>
                <a:ea typeface="ＭＳ ゴシック" panose="020B0609070205080204" pitchFamily="49" charset="-128"/>
              </a:rPr>
              <a:t>ｂ</a:t>
            </a:r>
            <a:r>
              <a:rPr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smtClean="0">
                <a:solidFill>
                  <a:srgbClr val="FF0000"/>
                </a:solidFill>
                <a:latin typeface="ＭＳ ゴシック" panose="020B0609070205080204" pitchFamily="49" charset="-128"/>
                <a:ea typeface="ＭＳ ゴシック" panose="020B0609070205080204" pitchFamily="49" charset="-128"/>
              </a:rPr>
              <a:t>被災の人材ニーズを踏まえたカリキュラムの実証</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　２７年度</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は、○○年度に開発</a:t>
            </a:r>
            <a:r>
              <a:rPr lang="ja-JP" altLang="en-US" sz="1200" dirty="0">
                <a:solidFill>
                  <a:srgbClr val="FF0000"/>
                </a:solidFill>
                <a:latin typeface="ＭＳ ゴシック" panose="020B0609070205080204" pitchFamily="49" charset="-128"/>
                <a:ea typeface="ＭＳ ゴシック" panose="020B0609070205080204" pitchFamily="49" charset="-128"/>
              </a:rPr>
              <a:t>したカリキュラムの実証を○</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学校</a:t>
            </a:r>
            <a:r>
              <a:rPr lang="ja-JP" altLang="en-US" sz="1200" dirty="0">
                <a:solidFill>
                  <a:srgbClr val="FF0000"/>
                </a:solidFill>
                <a:latin typeface="ＭＳ ゴシック" panose="020B0609070205080204" pitchFamily="49" charset="-128"/>
                <a:ea typeface="ＭＳ ゴシック" panose="020B0609070205080204" pitchFamily="49" charset="-128"/>
              </a:rPr>
              <a:t>で実施。</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また、その際には、○○の視点を取り入れて改善</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する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err="1">
                <a:solidFill>
                  <a:srgbClr val="FF0000"/>
                </a:solidFill>
                <a:latin typeface="ＭＳ ゴシック" panose="020B0609070205080204" pitchFamily="49" charset="-128"/>
                <a:ea typeface="ＭＳ ゴシック" panose="020B0609070205080204" pitchFamily="49" charset="-128"/>
              </a:rPr>
              <a:t>ｃ</a:t>
            </a:r>
            <a:r>
              <a:rPr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smtClean="0">
                <a:solidFill>
                  <a:srgbClr val="FF0000"/>
                </a:solidFill>
                <a:latin typeface="ＭＳ ゴシック" panose="020B0609070205080204" pitchFamily="49" charset="-128"/>
                <a:ea typeface="ＭＳ ゴシック" panose="020B0609070205080204" pitchFamily="49" charset="-128"/>
              </a:rPr>
              <a:t>成果の普及</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　２７年度</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は、○○年度に実証</a:t>
            </a:r>
            <a:r>
              <a:rPr lang="ja-JP" altLang="en-US" sz="1200" smtClean="0">
                <a:solidFill>
                  <a:srgbClr val="FF0000"/>
                </a:solidFill>
                <a:latin typeface="ＭＳ ゴシック" panose="020B0609070205080204" pitchFamily="49" charset="-128"/>
                <a:ea typeface="ＭＳ ゴシック" panose="020B0609070205080204" pitchFamily="49" charset="-128"/>
              </a:rPr>
              <a:t>したカリキュラムを</a:t>
            </a:r>
            <a:r>
              <a:rPr lang="ja-JP" altLang="en-US" sz="1200" dirty="0" smtClean="0">
                <a:solidFill>
                  <a:srgbClr val="FF0000"/>
                </a:solidFill>
                <a:latin typeface="ＭＳ ゴシック" panose="020B0609070205080204" pitchFamily="49" charset="-128"/>
                <a:ea typeface="ＭＳ ゴシック" panose="020B0609070205080204" pitchFamily="49" charset="-128"/>
              </a:rPr>
              <a:t>○○学校</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において講座として開設。</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また、○○年度には、新たな○○学科を開設する予定。</a:t>
            </a:r>
            <a:endParaRPr lang="ja-JP" altLang="en-US" sz="1200" dirty="0"/>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46" name="右矢印 45"/>
          <p:cNvSpPr/>
          <p:nvPr/>
        </p:nvSpPr>
        <p:spPr>
          <a:xfrm>
            <a:off x="4757930" y="1657390"/>
            <a:ext cx="860157" cy="484632"/>
          </a:xfrm>
          <a:prstGeom prst="rightArrow">
            <a:avLst/>
          </a:prstGeom>
          <a:solidFill>
            <a:srgbClr val="00206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5745089" y="994493"/>
            <a:ext cx="3807916" cy="2290491"/>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rgbClr val="FF0000"/>
                </a:solidFill>
                <a:latin typeface="ＭＳ ゴシック" panose="020B0609070205080204" pitchFamily="49" charset="-128"/>
                <a:ea typeface="ＭＳ ゴシック" panose="020B0609070205080204" pitchFamily="49" charset="-128"/>
              </a:rPr>
              <a:t>①企画・検討</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・○○分野における単位互換や履修証明について</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○○会議で検討　　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②実証講座の開催</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・対象者／対象機関：■■■■</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・実施期間：</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③開発したカリキュラムの普及活動</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・関係機関への成果報告書の配布</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④開発したカリキュラムの活用状況アンケート調査</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の実施</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⑤その他</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33" name="正方形/長方形 32"/>
          <p:cNvSpPr/>
          <p:nvPr/>
        </p:nvSpPr>
        <p:spPr>
          <a:xfrm>
            <a:off x="8044832" y="314681"/>
            <a:ext cx="1825796" cy="468000"/>
          </a:xfrm>
          <a:prstGeom prst="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200" dirty="0" smtClean="0">
                <a:solidFill>
                  <a:srgbClr val="FF0000"/>
                </a:solidFill>
                <a:latin typeface="ＭＳ ゴシック" panose="020B0609070205080204" pitchFamily="49" charset="-128"/>
                <a:ea typeface="ＭＳ ゴシック" panose="020B0609070205080204" pitchFamily="49" charset="-128"/>
              </a:rPr>
              <a:t>事業計画策定時点の取組概要をまとめる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48" name="正方形/長方形 47"/>
          <p:cNvSpPr/>
          <p:nvPr/>
        </p:nvSpPr>
        <p:spPr>
          <a:xfrm>
            <a:off x="21828" y="761473"/>
            <a:ext cx="4942281" cy="60306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6" name="角丸四角形 5"/>
          <p:cNvSpPr/>
          <p:nvPr/>
        </p:nvSpPr>
        <p:spPr>
          <a:xfrm>
            <a:off x="20512" y="604453"/>
            <a:ext cx="2052167"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課題・ニーズ・背景・目的</a:t>
            </a:r>
            <a:endParaRPr kumimoji="1" lang="ja-JP" altLang="en-US" sz="1200" dirty="0">
              <a:solidFill>
                <a:schemeClr val="tx1"/>
              </a:solidFill>
            </a:endParaRPr>
          </a:p>
        </p:txBody>
      </p:sp>
    </p:spTree>
    <p:extLst>
      <p:ext uri="{BB962C8B-B14F-4D97-AF65-F5344CB8AC3E}">
        <p14:creationId xmlns:p14="http://schemas.microsoft.com/office/powerpoint/2010/main" val="39550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6172" y="875247"/>
            <a:ext cx="9756328" cy="4114545"/>
          </a:xfrm>
          <a:prstGeom prst="roundRect">
            <a:avLst>
              <a:gd name="adj" fmla="val 2677"/>
            </a:avLst>
          </a:prstGeom>
          <a:pattFill prst="pct10">
            <a:fgClr>
              <a:schemeClr val="bg1">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669160" y="1110646"/>
            <a:ext cx="5112000" cy="374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7" name="右矢印 6"/>
          <p:cNvSpPr/>
          <p:nvPr/>
        </p:nvSpPr>
        <p:spPr>
          <a:xfrm rot="5400000">
            <a:off x="3028871" y="4939666"/>
            <a:ext cx="588474" cy="484632"/>
          </a:xfrm>
          <a:prstGeom prst="rightArrow">
            <a:avLst/>
          </a:prstGeom>
          <a:solidFill>
            <a:srgbClr val="00206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27168" y="1115061"/>
            <a:ext cx="4314868" cy="37313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3" name="角丸四角形 12"/>
          <p:cNvSpPr/>
          <p:nvPr/>
        </p:nvSpPr>
        <p:spPr>
          <a:xfrm>
            <a:off x="221556" y="935041"/>
            <a:ext cx="1872208"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成果目標（アウトカム）</a:t>
            </a:r>
            <a:endParaRPr kumimoji="1" lang="ja-JP" altLang="en-US" sz="1200" dirty="0">
              <a:solidFill>
                <a:schemeClr val="tx1"/>
              </a:solidFill>
            </a:endParaRPr>
          </a:p>
        </p:txBody>
      </p:sp>
      <p:sp>
        <p:nvSpPr>
          <p:cNvPr id="15" name="正方形/長方形 14"/>
          <p:cNvSpPr/>
          <p:nvPr/>
        </p:nvSpPr>
        <p:spPr>
          <a:xfrm>
            <a:off x="149672" y="5325982"/>
            <a:ext cx="9501405" cy="15033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6" name="角丸四角形 15"/>
          <p:cNvSpPr/>
          <p:nvPr/>
        </p:nvSpPr>
        <p:spPr>
          <a:xfrm>
            <a:off x="142416" y="5152954"/>
            <a:ext cx="2019875"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平成２７年度の成果の活用</a:t>
            </a:r>
            <a:endParaRPr kumimoji="1" lang="ja-JP" altLang="en-US" sz="1200" dirty="0">
              <a:solidFill>
                <a:schemeClr val="tx1"/>
              </a:solidFill>
            </a:endParaRPr>
          </a:p>
        </p:txBody>
      </p:sp>
      <p:sp>
        <p:nvSpPr>
          <p:cNvPr id="20" name="正方形/長方形 19"/>
          <p:cNvSpPr/>
          <p:nvPr/>
        </p:nvSpPr>
        <p:spPr>
          <a:xfrm>
            <a:off x="4734880" y="1376624"/>
            <a:ext cx="4968000" cy="3363022"/>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○事業目的や成果目標を踏まえ、</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・カリキュラムや学習ユニット積み上げ方式の構築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・達成度評価基準・方法の開発</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・学修成果を評価・活用するための単位互換・履修証明の構築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（目的や内容を簡潔に記載）</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等の具体的な成果・内容について記載すること。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○「平成２７年度の具体的な取組</a:t>
            </a:r>
            <a:r>
              <a:rPr lang="ja-JP" altLang="en-US" sz="1200" dirty="0" smtClean="0">
                <a:solidFill>
                  <a:srgbClr val="FF0000"/>
                </a:solidFill>
                <a:latin typeface="ＭＳ ゴシック" panose="020B0609070205080204" pitchFamily="49" charset="-128"/>
                <a:ea typeface="ＭＳ ゴシック" panose="020B0609070205080204" pitchFamily="49" charset="-128"/>
              </a:rPr>
              <a:t>内容」で記載した取組の具体的な活</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動指標について記載する。また、取組内容とアウトプットと</a:t>
            </a:r>
            <a:r>
              <a:rPr lang="ja-JP" altLang="en-US" sz="1200" dirty="0">
                <a:solidFill>
                  <a:srgbClr val="FF0000"/>
                </a:solidFill>
                <a:latin typeface="ＭＳ ゴシック" panose="020B0609070205080204" pitchFamily="49" charset="-128"/>
                <a:ea typeface="ＭＳ ゴシック" panose="020B0609070205080204" pitchFamily="49" charset="-128"/>
              </a:rPr>
              <a:t>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関連</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性がわかる</a:t>
            </a:r>
            <a:r>
              <a:rPr lang="ja-JP" altLang="en-US" sz="1200" dirty="0">
                <a:solidFill>
                  <a:srgbClr val="FF0000"/>
                </a:solidFill>
                <a:latin typeface="ＭＳ ゴシック" panose="020B0609070205080204" pitchFamily="49" charset="-128"/>
                <a:ea typeface="ＭＳ ゴシック" panose="020B0609070205080204" pitchFamily="49" charset="-128"/>
              </a:rPr>
              <a:t>ように記載してください。</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（例）</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・実証講座受講者数：○○人受講（うち社会人○人／女性○人）</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（取組②関連）</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・成果物の配布先：○件（教育機関○件、企業○件、行政機関○</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件）（取組③関連）</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・これまで開発した教育カリキュラムの普及状況：○箇所（機</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関）で実施（取組④関連）　　　等</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314772" y="1376625"/>
            <a:ext cx="4140000" cy="3363021"/>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○本事業の成果目標を記載。</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rPr>
              <a:t>課題・ニーズ・背景・</a:t>
            </a:r>
            <a:r>
              <a:rPr lang="ja-JP" altLang="en-US" sz="1200" dirty="0" smtClean="0">
                <a:solidFill>
                  <a:srgbClr val="FF0000"/>
                </a:solidFill>
              </a:rPr>
              <a:t>目的</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」で記載した課題等を踏まえ、将来の社会を見据えた上で、目指すべき必要な専門人材育成のイメージが分かるように成果目標（アウトカム）や目指すべき人材像を記載する</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成果目標は具体的な数値目標を設定することが望ましい。</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en-US" altLang="ja-JP" sz="1200" dirty="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上記「</a:t>
            </a:r>
            <a:r>
              <a:rPr lang="ja-JP" altLang="en-US" sz="1200" dirty="0">
                <a:solidFill>
                  <a:srgbClr val="FF0000"/>
                </a:solidFill>
              </a:rPr>
              <a:t>課題・ニーズ・背景・目的</a:t>
            </a:r>
            <a:r>
              <a:rPr lang="ja-JP" altLang="en-US" sz="1200" dirty="0">
                <a:solidFill>
                  <a:srgbClr val="FF0000"/>
                </a:solidFill>
                <a:latin typeface="ＭＳ ゴシック" panose="020B0609070205080204" pitchFamily="49" charset="-128"/>
                <a:ea typeface="ＭＳ ゴシック" panose="020B0609070205080204" pitchFamily="49" charset="-128"/>
              </a:rPr>
              <a:t>」との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関連性がわかる</a:t>
            </a:r>
            <a:r>
              <a:rPr lang="ja-JP" altLang="en-US" sz="1200" dirty="0">
                <a:solidFill>
                  <a:srgbClr val="FF0000"/>
                </a:solidFill>
                <a:latin typeface="ＭＳ ゴシック" panose="020B0609070205080204" pitchFamily="49" charset="-128"/>
                <a:ea typeface="ＭＳ ゴシック" panose="020B0609070205080204" pitchFamily="49" charset="-128"/>
              </a:rPr>
              <a:t>ように記載してください。</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（例）</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・被災地において不足していた○○人材を対象とした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講座を実施し、受講生が地元の企業へ就職する人数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を（</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H23</a:t>
            </a:r>
            <a:r>
              <a:rPr lang="ja-JP" altLang="en-US" sz="1200" dirty="0" smtClean="0">
                <a:solidFill>
                  <a:srgbClr val="FF0000"/>
                </a:solidFill>
                <a:latin typeface="ＭＳ ゴシック" panose="020B0609070205080204" pitchFamily="49" charset="-128"/>
                <a:ea typeface="ＭＳ ゴシック" panose="020B0609070205080204" pitchFamily="49" charset="-128"/>
              </a:rPr>
              <a:t>○人→）</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H27</a:t>
            </a:r>
            <a:r>
              <a:rPr lang="ja-JP" altLang="en-US" sz="1200" dirty="0" smtClean="0">
                <a:solidFill>
                  <a:srgbClr val="FF0000"/>
                </a:solidFill>
                <a:latin typeface="ＭＳ ゴシック" panose="020B0609070205080204" pitchFamily="49" charset="-128"/>
                <a:ea typeface="ＭＳ ゴシック" panose="020B0609070205080204" pitchFamily="49" charset="-128"/>
              </a:rPr>
              <a:t>○人に引き上げる（課題②関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連）</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・社会人の学び直しを促進するため、社会人の講座受</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講者を（○人→）○人に増加させる（課題④関連）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22" name="正方形/長方形 21"/>
          <p:cNvSpPr/>
          <p:nvPr/>
        </p:nvSpPr>
        <p:spPr>
          <a:xfrm>
            <a:off x="524508" y="5477056"/>
            <a:ext cx="8856984" cy="1296144"/>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rgbClr val="FF0000"/>
                </a:solidFill>
                <a:latin typeface="ＭＳ ゴシック" panose="020B0609070205080204" pitchFamily="49" charset="-128"/>
                <a:ea typeface="ＭＳ ゴシック" panose="020B0609070205080204" pitchFamily="49" charset="-128"/>
              </a:rPr>
              <a:t>○　平成２７年度の成果をどのように活用していくのかを具体的に記載すること。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（例）・○○学科において正規のカリキュラムとして活用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・○○を社会人向けの短期プログラムとして活用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・○○の普及を図るため、全国○校の専門学校において実証</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これまで本事業に採択された申請者は、これまでの取組が本年度の取組や次年度以降の取組にどのようにつながるのか、「（様式１）（別紙４）③」に記載すること。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0" y="1"/>
            <a:ext cx="9906000" cy="5486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dirty="0" smtClean="0">
                <a:solidFill>
                  <a:schemeClr val="tx1"/>
                </a:solidFill>
              </a:rPr>
              <a:t>　　</a:t>
            </a:r>
            <a:r>
              <a:rPr lang="ja-JP" altLang="en-US" sz="1600" dirty="0">
                <a:solidFill>
                  <a:schemeClr val="tx1"/>
                </a:solidFill>
              </a:rPr>
              <a:t>平成</a:t>
            </a:r>
            <a:r>
              <a:rPr lang="en-US" altLang="ja-JP" sz="1600" dirty="0">
                <a:solidFill>
                  <a:schemeClr val="tx1"/>
                </a:solidFill>
              </a:rPr>
              <a:t>27</a:t>
            </a:r>
            <a:r>
              <a:rPr lang="ja-JP" altLang="en-US" sz="1600" dirty="0">
                <a:solidFill>
                  <a:schemeClr val="tx1"/>
                </a:solidFill>
              </a:rPr>
              <a:t>年度「東日本大震災からの復興を担う専門人材育成支援事業」　事業計画概要</a:t>
            </a:r>
            <a:r>
              <a:rPr lang="ja-JP" altLang="en-US" sz="1000" dirty="0">
                <a:solidFill>
                  <a:schemeClr val="tx1"/>
                </a:solidFill>
              </a:rPr>
              <a:t>　　　</a:t>
            </a:r>
            <a:r>
              <a:rPr lang="ja-JP" altLang="en-US" sz="1000" dirty="0">
                <a:solidFill>
                  <a:schemeClr val="tx1"/>
                </a:solidFill>
                <a:latin typeface="+mn-ea"/>
              </a:rPr>
              <a:t>（様式１）（別紙４</a:t>
            </a:r>
            <a:r>
              <a:rPr lang="ja-JP" altLang="en-US" sz="1000" dirty="0" smtClean="0">
                <a:solidFill>
                  <a:schemeClr val="tx1"/>
                </a:solidFill>
                <a:latin typeface="+mn-ea"/>
              </a:rPr>
              <a:t>）②</a:t>
            </a:r>
            <a:endParaRPr lang="en-US" altLang="ja-JP" sz="1000" dirty="0">
              <a:solidFill>
                <a:schemeClr val="tx1"/>
              </a:solidFill>
              <a:latin typeface="+mn-ea"/>
            </a:endParaRPr>
          </a:p>
          <a:p>
            <a:r>
              <a:rPr lang="ja-JP" altLang="en-US" sz="1600" dirty="0">
                <a:solidFill>
                  <a:schemeClr val="tx1"/>
                </a:solidFill>
              </a:rPr>
              <a:t>　　　　　　「事業名」（学校名）</a:t>
            </a:r>
            <a:endParaRPr lang="en-US" altLang="ja-JP" sz="1600" dirty="0">
              <a:solidFill>
                <a:schemeClr val="tx1"/>
              </a:solidFill>
            </a:endParaRPr>
          </a:p>
          <a:p>
            <a:pPr algn="ctr"/>
            <a:endParaRPr kumimoji="1" lang="en-US" altLang="ja-JP" sz="1600" dirty="0" smtClean="0">
              <a:solidFill>
                <a:schemeClr val="tx1"/>
              </a:solidFill>
            </a:endParaRPr>
          </a:p>
        </p:txBody>
      </p:sp>
      <p:sp>
        <p:nvSpPr>
          <p:cNvPr id="10" name="上カーブ矢印 9"/>
          <p:cNvSpPr/>
          <p:nvPr/>
        </p:nvSpPr>
        <p:spPr>
          <a:xfrm rot="10800000">
            <a:off x="3895012" y="611128"/>
            <a:ext cx="1294048" cy="432048"/>
          </a:xfrm>
          <a:prstGeom prst="curvedUpArrow">
            <a:avLst>
              <a:gd name="adj1" fmla="val 25000"/>
              <a:gd name="adj2" fmla="val 80477"/>
              <a:gd name="adj3" fmla="val 25000"/>
            </a:avLst>
          </a:prstGeom>
          <a:solidFill>
            <a:srgbClr val="00206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角丸四角形 8"/>
          <p:cNvSpPr/>
          <p:nvPr/>
        </p:nvSpPr>
        <p:spPr>
          <a:xfrm>
            <a:off x="4669160" y="942040"/>
            <a:ext cx="1872208"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活動指標（アウトプット）</a:t>
            </a:r>
            <a:endParaRPr kumimoji="1" lang="ja-JP" altLang="en-US" sz="1200" dirty="0">
              <a:solidFill>
                <a:schemeClr val="tx1"/>
              </a:solidFill>
            </a:endParaRPr>
          </a:p>
        </p:txBody>
      </p:sp>
    </p:spTree>
    <p:extLst>
      <p:ext uri="{BB962C8B-B14F-4D97-AF65-F5344CB8AC3E}">
        <p14:creationId xmlns:p14="http://schemas.microsoft.com/office/powerpoint/2010/main" val="135248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89475" y="1057424"/>
            <a:ext cx="1260000" cy="41898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２３年度</a:t>
            </a:r>
            <a:endParaRPr kumimoji="1" lang="ja-JP" altLang="en-US" sz="1400" dirty="0">
              <a:solidFill>
                <a:schemeClr val="tx1"/>
              </a:solidFill>
            </a:endParaRPr>
          </a:p>
        </p:txBody>
      </p:sp>
      <p:sp>
        <p:nvSpPr>
          <p:cNvPr id="39" name="正方形/長方形 38"/>
          <p:cNvSpPr/>
          <p:nvPr/>
        </p:nvSpPr>
        <p:spPr>
          <a:xfrm>
            <a:off x="6915720" y="1480765"/>
            <a:ext cx="1911189" cy="537723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9" name="正方形/長方形 18"/>
          <p:cNvSpPr/>
          <p:nvPr/>
        </p:nvSpPr>
        <p:spPr>
          <a:xfrm>
            <a:off x="8827077" y="1061780"/>
            <a:ext cx="1080000" cy="41898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２８年度以降</a:t>
            </a:r>
            <a:endParaRPr kumimoji="1" lang="ja-JP" altLang="en-US" sz="1200" dirty="0"/>
          </a:p>
        </p:txBody>
      </p:sp>
      <p:sp>
        <p:nvSpPr>
          <p:cNvPr id="17" name="正方形/長方形 16"/>
          <p:cNvSpPr/>
          <p:nvPr/>
        </p:nvSpPr>
        <p:spPr>
          <a:xfrm>
            <a:off x="6915720" y="1061780"/>
            <a:ext cx="1911189" cy="41898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２７年度</a:t>
            </a:r>
            <a:endParaRPr kumimoji="1" lang="ja-JP" altLang="en-US" sz="1400" dirty="0">
              <a:solidFill>
                <a:schemeClr val="tx1"/>
              </a:solidFill>
            </a:endParaRPr>
          </a:p>
        </p:txBody>
      </p:sp>
      <p:sp>
        <p:nvSpPr>
          <p:cNvPr id="18" name="正方形/長方形 17"/>
          <p:cNvSpPr/>
          <p:nvPr/>
        </p:nvSpPr>
        <p:spPr>
          <a:xfrm>
            <a:off x="5655720" y="1061780"/>
            <a:ext cx="1260000" cy="41898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２６年度</a:t>
            </a:r>
            <a:endParaRPr kumimoji="1" lang="ja-JP" altLang="en-US" sz="1400" dirty="0">
              <a:solidFill>
                <a:schemeClr val="tx1"/>
              </a:solidFill>
            </a:endParaRPr>
          </a:p>
        </p:txBody>
      </p:sp>
      <p:sp>
        <p:nvSpPr>
          <p:cNvPr id="16" name="正方形/長方形 15"/>
          <p:cNvSpPr/>
          <p:nvPr/>
        </p:nvSpPr>
        <p:spPr>
          <a:xfrm>
            <a:off x="4396537" y="1052736"/>
            <a:ext cx="1260000" cy="418985"/>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２５年度</a:t>
            </a:r>
            <a:endParaRPr kumimoji="1" lang="ja-JP" altLang="en-US" sz="1400" dirty="0">
              <a:solidFill>
                <a:schemeClr val="tx1"/>
              </a:solidFill>
            </a:endParaRPr>
          </a:p>
        </p:txBody>
      </p:sp>
      <p:sp>
        <p:nvSpPr>
          <p:cNvPr id="12" name="正方形/長方形 11"/>
          <p:cNvSpPr/>
          <p:nvPr/>
        </p:nvSpPr>
        <p:spPr>
          <a:xfrm>
            <a:off x="3143385" y="1067726"/>
            <a:ext cx="1260000" cy="41898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２４年度</a:t>
            </a:r>
            <a:endParaRPr kumimoji="1" lang="ja-JP" altLang="en-US" sz="1400" dirty="0">
              <a:solidFill>
                <a:schemeClr val="tx1"/>
              </a:solidFill>
            </a:endParaRPr>
          </a:p>
        </p:txBody>
      </p:sp>
      <p:sp>
        <p:nvSpPr>
          <p:cNvPr id="4" name="正方形/長方形 3"/>
          <p:cNvSpPr/>
          <p:nvPr/>
        </p:nvSpPr>
        <p:spPr>
          <a:xfrm>
            <a:off x="0" y="0"/>
            <a:ext cx="9906000" cy="7647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ja-JP" altLang="en-US" sz="1000" dirty="0" smtClean="0">
                <a:solidFill>
                  <a:schemeClr val="tx1"/>
                </a:solidFill>
                <a:latin typeface="+mn-ea"/>
              </a:rPr>
              <a:t>（様式１）（別紙４）③</a:t>
            </a:r>
            <a:endParaRPr lang="en-US" altLang="ja-JP" sz="1000" dirty="0" smtClean="0">
              <a:solidFill>
                <a:schemeClr val="tx1"/>
              </a:solidFill>
              <a:latin typeface="+mn-ea"/>
            </a:endParaRPr>
          </a:p>
          <a:p>
            <a:r>
              <a:rPr lang="ja-JP" altLang="en-US" sz="1600" dirty="0" smtClean="0">
                <a:solidFill>
                  <a:schemeClr val="tx1"/>
                </a:solidFill>
              </a:rPr>
              <a:t>　　　　　　　　　平成</a:t>
            </a:r>
            <a:r>
              <a:rPr lang="en-US" altLang="ja-JP" sz="1600" dirty="0">
                <a:solidFill>
                  <a:schemeClr val="tx1"/>
                </a:solidFill>
              </a:rPr>
              <a:t>27</a:t>
            </a:r>
            <a:r>
              <a:rPr lang="ja-JP" altLang="en-US" sz="1600" dirty="0">
                <a:solidFill>
                  <a:schemeClr val="tx1"/>
                </a:solidFill>
              </a:rPr>
              <a:t>年度「東日本大震災からの復興を担う専門人材育成支援事業」　事業計画概要</a:t>
            </a:r>
            <a:r>
              <a:rPr lang="ja-JP" altLang="en-US" sz="1000" dirty="0">
                <a:solidFill>
                  <a:schemeClr val="tx1"/>
                </a:solidFill>
              </a:rPr>
              <a:t>　　　</a:t>
            </a:r>
            <a:r>
              <a:rPr lang="ja-JP" altLang="en-US" sz="1600" dirty="0">
                <a:solidFill>
                  <a:schemeClr val="tx1"/>
                </a:solidFill>
              </a:rPr>
              <a:t>　　　　　</a:t>
            </a:r>
            <a:endParaRPr lang="en-US" altLang="ja-JP" sz="1600" dirty="0" smtClean="0">
              <a:solidFill>
                <a:schemeClr val="tx1"/>
              </a:solidFill>
            </a:endParaRPr>
          </a:p>
          <a:p>
            <a:r>
              <a:rPr lang="ja-JP" altLang="en-US" sz="1600" dirty="0" smtClean="0">
                <a:solidFill>
                  <a:schemeClr val="tx1"/>
                </a:solidFill>
              </a:rPr>
              <a:t>　　　　　　　　　　　</a:t>
            </a:r>
            <a:r>
              <a:rPr lang="ja-JP" altLang="en-US" sz="1600" dirty="0">
                <a:solidFill>
                  <a:schemeClr val="tx1"/>
                </a:solidFill>
              </a:rPr>
              <a:t>　「事業名」（学校名）</a:t>
            </a:r>
            <a:endParaRPr lang="en-US" altLang="ja-JP" sz="1600" dirty="0">
              <a:solidFill>
                <a:schemeClr val="tx1"/>
              </a:solidFill>
            </a:endParaRPr>
          </a:p>
          <a:p>
            <a:endParaRPr kumimoji="1" lang="en-US" altLang="ja-JP" sz="1600" dirty="0" smtClean="0">
              <a:solidFill>
                <a:schemeClr val="tx1"/>
              </a:solidFill>
            </a:endParaRPr>
          </a:p>
        </p:txBody>
      </p:sp>
      <p:cxnSp>
        <p:nvCxnSpPr>
          <p:cNvPr id="6" name="直線コネクタ 5"/>
          <p:cNvCxnSpPr/>
          <p:nvPr/>
        </p:nvCxnSpPr>
        <p:spPr>
          <a:xfrm>
            <a:off x="24283" y="1052736"/>
            <a:ext cx="99000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24283" y="1052736"/>
            <a:ext cx="0" cy="58052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409" y="1471721"/>
            <a:ext cx="98640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a:xfrm>
            <a:off x="1886785" y="1052736"/>
            <a:ext cx="0" cy="58052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396537" y="1080789"/>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5656537" y="1052736"/>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3149475" y="1052736"/>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813045" y="1052736"/>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40925" y="1629063"/>
            <a:ext cx="1356462" cy="246221"/>
          </a:xfrm>
          <a:prstGeom prst="rect">
            <a:avLst/>
          </a:prstGeom>
          <a:noFill/>
        </p:spPr>
        <p:txBody>
          <a:bodyPr wrap="none" rtlCol="0">
            <a:spAutoFit/>
          </a:bodyPr>
          <a:lstStyle/>
          <a:p>
            <a:r>
              <a:rPr kumimoji="1" lang="ja-JP" altLang="en-US" sz="1000" dirty="0" smtClean="0"/>
              <a:t>①カリキュラムの開発</a:t>
            </a:r>
            <a:endParaRPr kumimoji="1" lang="ja-JP" altLang="en-US" sz="1000" dirty="0"/>
          </a:p>
        </p:txBody>
      </p:sp>
      <p:sp>
        <p:nvSpPr>
          <p:cNvPr id="27" name="ホームベース 26"/>
          <p:cNvSpPr/>
          <p:nvPr/>
        </p:nvSpPr>
        <p:spPr>
          <a:xfrm>
            <a:off x="2072680" y="1629063"/>
            <a:ext cx="3592985" cy="253916"/>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1678" y="2160290"/>
            <a:ext cx="1356462" cy="246221"/>
          </a:xfrm>
          <a:prstGeom prst="rect">
            <a:avLst/>
          </a:prstGeom>
          <a:noFill/>
        </p:spPr>
        <p:txBody>
          <a:bodyPr wrap="none" rtlCol="0">
            <a:spAutoFit/>
          </a:bodyPr>
          <a:lstStyle/>
          <a:p>
            <a:r>
              <a:rPr kumimoji="1" lang="ja-JP" altLang="en-US" sz="1000" dirty="0" smtClean="0"/>
              <a:t>②カリキュラムの実証</a:t>
            </a:r>
            <a:endParaRPr kumimoji="1" lang="ja-JP" altLang="en-US" sz="1000" dirty="0"/>
          </a:p>
        </p:txBody>
      </p:sp>
      <p:sp>
        <p:nvSpPr>
          <p:cNvPr id="33" name="ホームベース 32"/>
          <p:cNvSpPr/>
          <p:nvPr/>
        </p:nvSpPr>
        <p:spPr>
          <a:xfrm>
            <a:off x="5665665" y="2806454"/>
            <a:ext cx="3135851" cy="253916"/>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p:cNvCxnSpPr/>
          <p:nvPr/>
        </p:nvCxnSpPr>
        <p:spPr>
          <a:xfrm>
            <a:off x="24283" y="4077072"/>
            <a:ext cx="98639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98158" y="4169382"/>
            <a:ext cx="1388522" cy="461665"/>
          </a:xfrm>
          <a:prstGeom prst="rect">
            <a:avLst/>
          </a:prstGeom>
          <a:noFill/>
        </p:spPr>
        <p:txBody>
          <a:bodyPr wrap="none" rtlCol="0">
            <a:spAutoFit/>
          </a:bodyPr>
          <a:lstStyle/>
          <a:p>
            <a:pPr algn="ctr"/>
            <a:r>
              <a:rPr kumimoji="1" lang="ja-JP" altLang="en-US" sz="1200" dirty="0" smtClean="0"/>
              <a:t>それぞれの年度に</a:t>
            </a:r>
            <a:endParaRPr kumimoji="1" lang="en-US" altLang="ja-JP" sz="1200" dirty="0" smtClean="0"/>
          </a:p>
          <a:p>
            <a:pPr algn="ctr"/>
            <a:r>
              <a:rPr kumimoji="1" lang="ja-JP" altLang="en-US" sz="1200" dirty="0" smtClean="0"/>
              <a:t>おける成果</a:t>
            </a:r>
            <a:endParaRPr kumimoji="1" lang="ja-JP" altLang="en-US" sz="1200" dirty="0"/>
          </a:p>
        </p:txBody>
      </p:sp>
      <p:sp>
        <p:nvSpPr>
          <p:cNvPr id="37" name="ホームベース 36"/>
          <p:cNvSpPr/>
          <p:nvPr/>
        </p:nvSpPr>
        <p:spPr>
          <a:xfrm>
            <a:off x="8952283" y="2805504"/>
            <a:ext cx="972000" cy="253916"/>
          </a:xfrm>
          <a:prstGeom prst="homePlat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09440" y="4869160"/>
            <a:ext cx="1509007" cy="1512168"/>
          </a:xfrm>
          <a:prstGeom prst="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rgbClr val="FF0000"/>
                </a:solidFill>
                <a:latin typeface="+mn-ea"/>
              </a:rPr>
              <a:t>過去から継続した取組の場合には、事業計画書「６．事業の内容等」の「（３）前年度までの取組概要・成果と本事業との継続性」の記載の内容等を基に記載すること。</a:t>
            </a:r>
            <a:endParaRPr kumimoji="1" lang="ja-JP" altLang="en-US" sz="1050" dirty="0">
              <a:solidFill>
                <a:srgbClr val="FF0000"/>
              </a:solidFill>
              <a:latin typeface="+mn-ea"/>
            </a:endParaRPr>
          </a:p>
        </p:txBody>
      </p:sp>
      <p:sp>
        <p:nvSpPr>
          <p:cNvPr id="44" name="テキスト ボックス 43"/>
          <p:cNvSpPr txBox="1"/>
          <p:nvPr/>
        </p:nvSpPr>
        <p:spPr>
          <a:xfrm>
            <a:off x="2025448" y="4129337"/>
            <a:ext cx="3614852" cy="338554"/>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・○○においてカリキュラムの開発を実施した。</a:t>
            </a:r>
            <a:endParaRPr kumimoji="1" lang="en-US" altLang="ja-JP" sz="800" dirty="0" smtClean="0">
              <a:solidFill>
                <a:srgbClr val="FF0000"/>
              </a:solidFill>
            </a:endParaRPr>
          </a:p>
          <a:p>
            <a:r>
              <a:rPr lang="ja-JP" altLang="en-US" sz="800" dirty="0" smtClean="0">
                <a:solidFill>
                  <a:srgbClr val="FF0000"/>
                </a:solidFill>
              </a:rPr>
              <a:t>（平成○○年度～○○年度）</a:t>
            </a:r>
            <a:endParaRPr kumimoji="1" lang="ja-JP" altLang="en-US" sz="800" dirty="0">
              <a:solidFill>
                <a:srgbClr val="FF0000"/>
              </a:solidFill>
            </a:endParaRPr>
          </a:p>
        </p:txBody>
      </p:sp>
      <p:sp>
        <p:nvSpPr>
          <p:cNvPr id="45" name="テキスト ボックス 44"/>
          <p:cNvSpPr txBox="1"/>
          <p:nvPr/>
        </p:nvSpPr>
        <p:spPr>
          <a:xfrm>
            <a:off x="4403385" y="4534783"/>
            <a:ext cx="3606653" cy="584775"/>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・平成２３年度に</a:t>
            </a:r>
            <a:r>
              <a:rPr lang="ja-JP" altLang="en-US" sz="800" dirty="0" smtClean="0">
                <a:solidFill>
                  <a:srgbClr val="FF0000"/>
                </a:solidFill>
              </a:rPr>
              <a:t>開発したカリキュラムを平成２４年度においては○校で、２５年度においては○校で、２６年度においては○校で実証した。</a:t>
            </a:r>
            <a:endParaRPr lang="en-US" altLang="ja-JP" sz="800" dirty="0" smtClean="0">
              <a:solidFill>
                <a:srgbClr val="FF0000"/>
              </a:solidFill>
            </a:endParaRPr>
          </a:p>
          <a:p>
            <a:r>
              <a:rPr kumimoji="1" lang="ja-JP" altLang="en-US" sz="800" dirty="0" smtClean="0">
                <a:solidFill>
                  <a:srgbClr val="FF0000"/>
                </a:solidFill>
              </a:rPr>
              <a:t>受講者数：○○人（２４年度）</a:t>
            </a:r>
            <a:r>
              <a:rPr lang="ja-JP" altLang="en-US" sz="800" dirty="0" smtClean="0">
                <a:solidFill>
                  <a:srgbClr val="FF0000"/>
                </a:solidFill>
              </a:rPr>
              <a:t>／○○人（２５年度）／○○人（２６年度）</a:t>
            </a:r>
            <a:endParaRPr lang="en-US" altLang="ja-JP" sz="800" dirty="0" smtClean="0">
              <a:solidFill>
                <a:srgbClr val="FF0000"/>
              </a:solidFill>
            </a:endParaRPr>
          </a:p>
          <a:p>
            <a:r>
              <a:rPr kumimoji="1" lang="ja-JP" altLang="en-US" sz="800" dirty="0" smtClean="0">
                <a:solidFill>
                  <a:srgbClr val="FF0000"/>
                </a:solidFill>
              </a:rPr>
              <a:t>・その後、カリキュラムは、</a:t>
            </a:r>
            <a:r>
              <a:rPr lang="ja-JP" altLang="en-US" sz="800" dirty="0" smtClean="0">
                <a:solidFill>
                  <a:srgbClr val="FF0000"/>
                </a:solidFill>
              </a:rPr>
              <a:t>○○校にて講座として活用している。</a:t>
            </a:r>
            <a:endParaRPr kumimoji="1" lang="en-US" altLang="ja-JP" sz="800" dirty="0" smtClean="0">
              <a:solidFill>
                <a:srgbClr val="FF0000"/>
              </a:solidFill>
            </a:endParaRPr>
          </a:p>
        </p:txBody>
      </p:sp>
      <p:cxnSp>
        <p:nvCxnSpPr>
          <p:cNvPr id="48" name="カギ線コネクタ 47"/>
          <p:cNvCxnSpPr>
            <a:endCxn id="29" idx="1"/>
          </p:cNvCxnSpPr>
          <p:nvPr/>
        </p:nvCxnSpPr>
        <p:spPr>
          <a:xfrm>
            <a:off x="4029823" y="1882979"/>
            <a:ext cx="428723" cy="404269"/>
          </a:xfrm>
          <a:prstGeom prst="bentConnector3">
            <a:avLst>
              <a:gd name="adj1" fmla="val -1798"/>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ホームベース 28"/>
          <p:cNvSpPr/>
          <p:nvPr/>
        </p:nvSpPr>
        <p:spPr>
          <a:xfrm>
            <a:off x="4458546" y="2160290"/>
            <a:ext cx="3654348" cy="253916"/>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カギ線コネクタ 59"/>
          <p:cNvCxnSpPr/>
          <p:nvPr/>
        </p:nvCxnSpPr>
        <p:spPr>
          <a:xfrm>
            <a:off x="5211577" y="2464430"/>
            <a:ext cx="428723" cy="444696"/>
          </a:xfrm>
          <a:prstGeom prst="bentConnector3">
            <a:avLst>
              <a:gd name="adj1" fmla="val -1798"/>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5656536" y="5210150"/>
            <a:ext cx="4231714" cy="830997"/>
          </a:xfrm>
          <a:prstGeom prst="rect">
            <a:avLst/>
          </a:prstGeom>
          <a:solidFill>
            <a:schemeClr val="bg1"/>
          </a:solidFill>
          <a:ln w="3175">
            <a:solidFill>
              <a:srgbClr val="FF0000"/>
            </a:solidFill>
          </a:ln>
        </p:spPr>
        <p:txBody>
          <a:bodyPr wrap="square" rtlCol="0">
            <a:spAutoFit/>
          </a:bodyPr>
          <a:lstStyle/>
          <a:p>
            <a:r>
              <a:rPr lang="ja-JP" altLang="en-US" sz="800" dirty="0" smtClean="0">
                <a:solidFill>
                  <a:srgbClr val="FF0000"/>
                </a:solidFill>
              </a:rPr>
              <a:t>・○校で、カリキュラムを活用する。</a:t>
            </a:r>
            <a:endParaRPr lang="en-US" altLang="ja-JP" sz="800" dirty="0" smtClean="0">
              <a:solidFill>
                <a:srgbClr val="FF0000"/>
              </a:solidFill>
            </a:endParaRPr>
          </a:p>
          <a:p>
            <a:r>
              <a:rPr lang="ja-JP" altLang="en-US" sz="800" dirty="0" smtClean="0">
                <a:solidFill>
                  <a:srgbClr val="FF0000"/>
                </a:solidFill>
              </a:rPr>
              <a:t>・開発したカリキュラムを活用し、○○講座を開設した。</a:t>
            </a:r>
            <a:endParaRPr lang="en-US" altLang="ja-JP" sz="800" dirty="0" smtClean="0">
              <a:solidFill>
                <a:srgbClr val="FF0000"/>
              </a:solidFill>
            </a:endParaRPr>
          </a:p>
          <a:p>
            <a:r>
              <a:rPr lang="ja-JP" altLang="en-US" sz="800" dirty="0" smtClean="0">
                <a:solidFill>
                  <a:srgbClr val="FF0000"/>
                </a:solidFill>
              </a:rPr>
              <a:t>　受講者数：○○人（○○年度）</a:t>
            </a:r>
            <a:endParaRPr lang="en-US" altLang="ja-JP" sz="800" dirty="0" smtClean="0">
              <a:solidFill>
                <a:srgbClr val="FF0000"/>
              </a:solidFill>
            </a:endParaRPr>
          </a:p>
          <a:p>
            <a:r>
              <a:rPr lang="ja-JP" altLang="en-US" sz="800" dirty="0" smtClean="0">
                <a:solidFill>
                  <a:srgbClr val="FF0000"/>
                </a:solidFill>
              </a:rPr>
              <a:t>・開発したカリキュラムをベースに○○学科を開設する予定。</a:t>
            </a:r>
            <a:endParaRPr lang="en-US" altLang="ja-JP" sz="800" dirty="0" smtClean="0">
              <a:solidFill>
                <a:srgbClr val="FF0000"/>
              </a:solidFill>
            </a:endParaRPr>
          </a:p>
          <a:p>
            <a:r>
              <a:rPr kumimoji="1" lang="ja-JP" altLang="en-US" sz="800" dirty="0" smtClean="0">
                <a:solidFill>
                  <a:srgbClr val="FF0000"/>
                </a:solidFill>
              </a:rPr>
              <a:t>・○○シンポジウムにて、成果を発表する。　</a:t>
            </a:r>
            <a:endParaRPr kumimoji="1" lang="en-US" altLang="ja-JP" sz="800" dirty="0" smtClean="0">
              <a:solidFill>
                <a:srgbClr val="FF0000"/>
              </a:solidFill>
            </a:endParaRPr>
          </a:p>
          <a:p>
            <a:r>
              <a:rPr lang="ja-JP" altLang="en-US" sz="800" dirty="0">
                <a:solidFill>
                  <a:srgbClr val="FF0000"/>
                </a:solidFill>
              </a:rPr>
              <a:t>・平成２８年以降は、○○にて○○を実施する</a:t>
            </a:r>
            <a:r>
              <a:rPr lang="ja-JP" altLang="en-US" sz="800" dirty="0" smtClean="0">
                <a:solidFill>
                  <a:srgbClr val="FF0000"/>
                </a:solidFill>
              </a:rPr>
              <a:t>。　</a:t>
            </a:r>
            <a:r>
              <a:rPr kumimoji="1" lang="ja-JP" altLang="en-US" sz="800" dirty="0" smtClean="0">
                <a:solidFill>
                  <a:srgbClr val="FF0000"/>
                </a:solidFill>
              </a:rPr>
              <a:t>等</a:t>
            </a:r>
            <a:endParaRPr kumimoji="1" lang="en-US" altLang="ja-JP" sz="800" dirty="0" smtClean="0">
              <a:solidFill>
                <a:srgbClr val="FF0000"/>
              </a:solidFill>
            </a:endParaRPr>
          </a:p>
        </p:txBody>
      </p:sp>
      <p:sp>
        <p:nvSpPr>
          <p:cNvPr id="63" name="テキスト ボックス 62"/>
          <p:cNvSpPr txBox="1"/>
          <p:nvPr/>
        </p:nvSpPr>
        <p:spPr>
          <a:xfrm>
            <a:off x="-36675" y="2844854"/>
            <a:ext cx="1467068" cy="246221"/>
          </a:xfrm>
          <a:prstGeom prst="rect">
            <a:avLst/>
          </a:prstGeom>
          <a:noFill/>
        </p:spPr>
        <p:txBody>
          <a:bodyPr wrap="none" rtlCol="0">
            <a:spAutoFit/>
          </a:bodyPr>
          <a:lstStyle/>
          <a:p>
            <a:r>
              <a:rPr lang="ja-JP" altLang="en-US" sz="1000" dirty="0"/>
              <a:t>③</a:t>
            </a:r>
            <a:r>
              <a:rPr lang="ja-JP" altLang="en-US" sz="1000" dirty="0" smtClean="0"/>
              <a:t>成果の普及への取組</a:t>
            </a:r>
            <a:endParaRPr kumimoji="1" lang="ja-JP" altLang="en-US" sz="1000" dirty="0"/>
          </a:p>
        </p:txBody>
      </p:sp>
      <p:sp>
        <p:nvSpPr>
          <p:cNvPr id="64" name="テキスト ボックス 63"/>
          <p:cNvSpPr txBox="1"/>
          <p:nvPr/>
        </p:nvSpPr>
        <p:spPr>
          <a:xfrm>
            <a:off x="8697416" y="277608"/>
            <a:ext cx="1027729" cy="369332"/>
          </a:xfrm>
          <a:prstGeom prst="rect">
            <a:avLst/>
          </a:prstGeom>
          <a:solidFill>
            <a:schemeClr val="bg1"/>
          </a:solidFill>
          <a:ln w="3175">
            <a:solidFill>
              <a:srgbClr val="FF0000"/>
            </a:solidFill>
          </a:ln>
        </p:spPr>
        <p:txBody>
          <a:bodyPr wrap="square" rtlCol="0">
            <a:spAutoFit/>
          </a:bodyPr>
          <a:lstStyle/>
          <a:p>
            <a:pPr algn="ctr"/>
            <a:r>
              <a:rPr kumimoji="1" lang="ja-JP" altLang="en-US" dirty="0" smtClean="0">
                <a:solidFill>
                  <a:srgbClr val="FF0000"/>
                </a:solidFill>
              </a:rPr>
              <a:t>記載例</a:t>
            </a:r>
            <a:endParaRPr kumimoji="1" lang="ja-JP" altLang="en-US" dirty="0">
              <a:solidFill>
                <a:srgbClr val="FF0000"/>
              </a:solidFill>
            </a:endParaRPr>
          </a:p>
        </p:txBody>
      </p:sp>
    </p:spTree>
    <p:extLst>
      <p:ext uri="{BB962C8B-B14F-4D97-AF65-F5344CB8AC3E}">
        <p14:creationId xmlns:p14="http://schemas.microsoft.com/office/powerpoint/2010/main" val="424628928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1187</TotalTime>
  <Words>316</Words>
  <Application>Microsoft Office PowerPoint</Application>
  <PresentationFormat>A4 210 x 297 mm</PresentationFormat>
  <Paragraphs>130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blank</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（様式1）（別紙4）平成27年度「東日本大震災からの復興を担う専門人材育成支援事業」事業取組の概要</dc:title>
  <dc:creator>文部科学省</dc:creator>
  <cp:lastModifiedBy>文部科学省</cp:lastModifiedBy>
  <cp:revision>46</cp:revision>
  <cp:lastPrinted>2015-05-19T13:40:27Z</cp:lastPrinted>
  <dcterms:created xsi:type="dcterms:W3CDTF">2015-04-09T11:56:18Z</dcterms:created>
  <dcterms:modified xsi:type="dcterms:W3CDTF">2015-06-12T08:49:41Z</dcterms:modified>
</cp:coreProperties>
</file>