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95" r:id="rId4"/>
    <p:sldId id="299" r:id="rId5"/>
    <p:sldId id="258" r:id="rId6"/>
    <p:sldId id="259" r:id="rId7"/>
    <p:sldId id="260" r:id="rId8"/>
    <p:sldId id="300" r:id="rId9"/>
    <p:sldId id="281" r:id="rId10"/>
    <p:sldId id="261" r:id="rId11"/>
    <p:sldId id="262" r:id="rId12"/>
    <p:sldId id="301" r:id="rId13"/>
    <p:sldId id="282" r:id="rId14"/>
    <p:sldId id="263" r:id="rId15"/>
    <p:sldId id="264" r:id="rId16"/>
    <p:sldId id="302" r:id="rId17"/>
    <p:sldId id="280" r:id="rId18"/>
    <p:sldId id="310" r:id="rId19"/>
    <p:sldId id="265" r:id="rId20"/>
    <p:sldId id="266" r:id="rId21"/>
    <p:sldId id="303" r:id="rId22"/>
    <p:sldId id="283" r:id="rId23"/>
    <p:sldId id="269" r:id="rId24"/>
    <p:sldId id="268" r:id="rId25"/>
    <p:sldId id="304" r:id="rId26"/>
    <p:sldId id="284" r:id="rId27"/>
    <p:sldId id="267" r:id="rId28"/>
    <p:sldId id="270" r:id="rId29"/>
    <p:sldId id="305" r:id="rId30"/>
    <p:sldId id="285" r:id="rId31"/>
    <p:sldId id="311" r:id="rId32"/>
    <p:sldId id="312" r:id="rId33"/>
    <p:sldId id="271" r:id="rId34"/>
    <p:sldId id="272" r:id="rId35"/>
    <p:sldId id="306" r:id="rId36"/>
    <p:sldId id="289" r:id="rId37"/>
    <p:sldId id="273" r:id="rId38"/>
    <p:sldId id="274" r:id="rId39"/>
    <p:sldId id="307" r:id="rId40"/>
    <p:sldId id="288" r:id="rId41"/>
    <p:sldId id="275" r:id="rId42"/>
    <p:sldId id="276" r:id="rId43"/>
    <p:sldId id="308" r:id="rId44"/>
    <p:sldId id="287" r:id="rId45"/>
    <p:sldId id="277" r:id="rId46"/>
    <p:sldId id="278" r:id="rId47"/>
    <p:sldId id="309" r:id="rId48"/>
    <p:sldId id="279" r:id="rId49"/>
    <p:sldId id="290" r:id="rId50"/>
    <p:sldId id="291" r:id="rId51"/>
    <p:sldId id="292" r:id="rId52"/>
    <p:sldId id="293" r:id="rId53"/>
    <p:sldId id="294" r:id="rId54"/>
    <p:sldId id="297" r:id="rId55"/>
    <p:sldId id="298" r:id="rId56"/>
    <p:sldId id="296" r:id="rId5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66CCFF"/>
    <a:srgbClr val="0033CC"/>
    <a:srgbClr val="3399FF"/>
    <a:srgbClr val="0066FF"/>
    <a:srgbClr val="33CCFF"/>
    <a:srgbClr val="0000FF"/>
    <a:srgbClr val="FF0066"/>
    <a:srgbClr val="CCFF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95511E-12D6-4D1A-A2BA-CFAB6CBB0164}" type="datetimeFigureOut">
              <a:rPr kumimoji="1" lang="ja-JP" altLang="en-US" smtClean="0"/>
              <a:t>2021/10/4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095B9-DF46-41F7-8C5C-50BA8FD19CE9}" type="slidenum">
              <a:rPr kumimoji="1" lang="ja-JP" altLang="en-US" smtClean="0"/>
              <a:t>‹#›</a:t>
            </a:fld>
            <a:endParaRPr kumimoji="1" lang="ja-JP" altLang="en-US"/>
          </a:p>
        </p:txBody>
      </p:sp>
    </p:spTree>
    <p:extLst>
      <p:ext uri="{BB962C8B-B14F-4D97-AF65-F5344CB8AC3E}">
        <p14:creationId xmlns:p14="http://schemas.microsoft.com/office/powerpoint/2010/main" val="2526608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34095B9-DF46-41F7-8C5C-50BA8FD19CE9}" type="slidenum">
              <a:rPr kumimoji="1" lang="ja-JP" altLang="en-US" smtClean="0"/>
              <a:t>11</a:t>
            </a:fld>
            <a:endParaRPr kumimoji="1" lang="ja-JP" altLang="en-US" dirty="0"/>
          </a:p>
        </p:txBody>
      </p:sp>
    </p:spTree>
    <p:extLst>
      <p:ext uri="{BB962C8B-B14F-4D97-AF65-F5344CB8AC3E}">
        <p14:creationId xmlns:p14="http://schemas.microsoft.com/office/powerpoint/2010/main" val="4261156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2021/10/4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098139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2021/10/4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82425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2021/10/4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365964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2021/10/4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96216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2021/10/4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40489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A26DF16-7525-422B-87F4-094CDA04A3FC}" type="datetimeFigureOut">
              <a:rPr kumimoji="1" lang="ja-JP" altLang="en-US" smtClean="0"/>
              <a:t>2021/10/4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625169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A26DF16-7525-422B-87F4-094CDA04A3FC}" type="datetimeFigureOut">
              <a:rPr kumimoji="1" lang="ja-JP" altLang="en-US" smtClean="0"/>
              <a:t>2021/10/4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65837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A26DF16-7525-422B-87F4-094CDA04A3FC}" type="datetimeFigureOut">
              <a:rPr kumimoji="1" lang="ja-JP" altLang="en-US" smtClean="0"/>
              <a:t>2021/10/4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532767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A26DF16-7525-422B-87F4-094CDA04A3FC}" type="datetimeFigureOut">
              <a:rPr kumimoji="1" lang="ja-JP" altLang="en-US" smtClean="0"/>
              <a:t>2021/10/4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752790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A26DF16-7525-422B-87F4-094CDA04A3FC}" type="datetimeFigureOut">
              <a:rPr kumimoji="1" lang="ja-JP" altLang="en-US" smtClean="0"/>
              <a:t>2021/10/4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94373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A26DF16-7525-422B-87F4-094CDA04A3FC}" type="datetimeFigureOut">
              <a:rPr kumimoji="1" lang="ja-JP" altLang="en-US" smtClean="0"/>
              <a:t>2021/10/4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04693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6DF16-7525-422B-87F4-094CDA04A3FC}" type="datetimeFigureOut">
              <a:rPr kumimoji="1" lang="ja-JP" altLang="en-US" smtClean="0"/>
              <a:t>2021/10/4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04905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807" y="0"/>
            <a:ext cx="7382655" cy="6858000"/>
          </a:xfrm>
          <a:prstGeom prst="rect">
            <a:avLst/>
          </a:prstGeom>
        </p:spPr>
      </p:pic>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55012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619758" y="2204864"/>
            <a:ext cx="824757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403858" y="2217564"/>
            <a:ext cx="2448000" cy="244827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txBox="1">
            <a:spLocks/>
          </p:cNvSpPr>
          <p:nvPr/>
        </p:nvSpPr>
        <p:spPr>
          <a:xfrm>
            <a:off x="743670" y="2829598"/>
            <a:ext cx="1869976" cy="11226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5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5400" b="1" dirty="0">
                <a:solidFill>
                  <a:schemeClr val="bg1"/>
                </a:solidFill>
                <a:latin typeface="HG丸ｺﾞｼｯｸM-PRO" panose="020F0600000000000000" pitchFamily="50" charset="-128"/>
                <a:ea typeface="HG丸ｺﾞｼｯｸM-PRO" panose="020F0600000000000000" pitchFamily="50" charset="-128"/>
              </a:rPr>
              <a:t>２</a:t>
            </a:r>
          </a:p>
        </p:txBody>
      </p:sp>
      <p:sp>
        <p:nvSpPr>
          <p:cNvPr id="9" name="タイトル 1"/>
          <p:cNvSpPr txBox="1">
            <a:spLocks/>
          </p:cNvSpPr>
          <p:nvPr/>
        </p:nvSpPr>
        <p:spPr>
          <a:xfrm>
            <a:off x="2869456" y="1993280"/>
            <a:ext cx="6048672" cy="2719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帰宅した後、夕方に仮眠をとると</a:t>
            </a:r>
            <a:endParaRPr lang="en-US" altLang="ja-JP" sz="3000" b="1" dirty="0">
              <a:solidFill>
                <a:srgbClr val="FF9933"/>
              </a:solidFill>
              <a:latin typeface="HG丸ｺﾞｼｯｸM-PRO" panose="020F0600000000000000" pitchFamily="50" charset="-128"/>
              <a:ea typeface="HG丸ｺﾞｼｯｸM-PRO" panose="020F0600000000000000" pitchFamily="50" charset="-128"/>
            </a:endParaRPr>
          </a:p>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勉強の効率が上がる</a:t>
            </a:r>
          </a:p>
        </p:txBody>
      </p:sp>
    </p:spTree>
    <p:extLst>
      <p:ext uri="{BB962C8B-B14F-4D97-AF65-F5344CB8AC3E}">
        <p14:creationId xmlns:p14="http://schemas.microsoft.com/office/powerpoint/2010/main" val="3571791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２</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2708920"/>
            <a:ext cx="2665815" cy="2585518"/>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帰宅した後、夕方に仮眠をとると</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勉強の効率が上がる</a:t>
            </a:r>
          </a:p>
        </p:txBody>
      </p:sp>
      <p:sp>
        <p:nvSpPr>
          <p:cNvPr id="11" name="タイトル 1"/>
          <p:cNvSpPr txBox="1">
            <a:spLocks/>
          </p:cNvSpPr>
          <p:nvPr/>
        </p:nvSpPr>
        <p:spPr>
          <a:xfrm>
            <a:off x="3576588" y="1628924"/>
            <a:ext cx="4833044" cy="47525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200"/>
              </a:lnSpc>
            </a:pPr>
            <a:r>
              <a:rPr lang="ja-JP" altLang="en-US" sz="2250" spc="200" dirty="0">
                <a:solidFill>
                  <a:srgbClr val="00B0F0"/>
                </a:solidFill>
                <a:latin typeface="ＭＳ Ｐゴシック" panose="020B0600070205080204" pitchFamily="50" charset="-128"/>
                <a:ea typeface="ＭＳ Ｐゴシック" panose="020B0600070205080204" pitchFamily="50" charset="-128"/>
              </a:rPr>
              <a:t>　夕方仮眠をとると就寝時刻が遅くなり、体内時計のリズムが夜型化するとともに、夜の眠りが浅くなり、結局睡眠不足をもたらします。その結果、翌日の日中に眠気を生じ、また夕方仮眠が必要になるという悪循環となります。</a:t>
            </a:r>
            <a:endParaRPr lang="en-US" altLang="ja-JP" sz="2250" spc="200" dirty="0">
              <a:solidFill>
                <a:srgbClr val="00B0F0"/>
              </a:solidFill>
              <a:latin typeface="ＭＳ Ｐゴシック" panose="020B0600070205080204" pitchFamily="50" charset="-128"/>
              <a:ea typeface="ＭＳ Ｐゴシック" panose="020B0600070205080204" pitchFamily="50" charset="-128"/>
            </a:endParaRPr>
          </a:p>
          <a:p>
            <a:pPr algn="l">
              <a:lnSpc>
                <a:spcPts val="3200"/>
              </a:lnSpc>
            </a:pPr>
            <a:r>
              <a:rPr lang="ja-JP" altLang="en-US" sz="2250" spc="200" dirty="0">
                <a:solidFill>
                  <a:srgbClr val="00B0F0"/>
                </a:solidFill>
                <a:latin typeface="ＭＳ Ｐゴシック" panose="020B0600070205080204" pitchFamily="50" charset="-128"/>
                <a:ea typeface="ＭＳ Ｐゴシック" panose="020B0600070205080204" pitchFamily="50" charset="-128"/>
              </a:rPr>
              <a:t>　夕方眠気を感じる場合には、夜は早めに寝て、翌朝勉強するのも効果的です。</a:t>
            </a:r>
            <a:endParaRPr lang="ja-JP" altLang="ja-JP" sz="2250" spc="200" dirty="0">
              <a:solidFill>
                <a:srgbClr val="00B0F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86107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prstClr val="white"/>
              </a:solidFill>
            </a:endParaRPr>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741883" y="2142687"/>
            <a:ext cx="7754565" cy="4018664"/>
          </a:xfrm>
          <a:prstGeom prst="rect">
            <a:avLst/>
          </a:prstGeom>
          <a:noFill/>
        </p:spPr>
        <p:txBody>
          <a:bodyPr wrap="square" rtlCol="0">
            <a:spAutoFit/>
          </a:bodyPr>
          <a:lstStyle/>
          <a:p>
            <a:pPr algn="just">
              <a:lnSpc>
                <a:spcPts val="2200"/>
              </a:lnSpc>
            </a:pPr>
            <a:r>
              <a:rPr lang="ja-JP" altLang="en-US" sz="1500" spc="200" dirty="0">
                <a:solidFill>
                  <a:prstClr val="black">
                    <a:lumMod val="65000"/>
                    <a:lumOff val="35000"/>
                  </a:prstClr>
                </a:solidFill>
              </a:rPr>
              <a:t>　夕方帰宅後に仮眠をとることで、その後頭がすっきりしますが、その分、夜寝る時刻が遅くなり、体内時計のリズムが夜型化することになります。また、夜の寝つきが悪くなるとともに、眠りが浅くなり、結局睡眠不足をもたらします。その結果、翌日の日中に眠気が生じ、また夕方の帰宅後に仮眠が必要になるという悪循環となります。</a:t>
            </a:r>
          </a:p>
          <a:p>
            <a:pPr algn="just">
              <a:lnSpc>
                <a:spcPts val="2200"/>
              </a:lnSpc>
            </a:pPr>
            <a:r>
              <a:rPr lang="ja-JP" altLang="en-US" sz="1500" spc="200" dirty="0">
                <a:solidFill>
                  <a:prstClr val="black">
                    <a:lumMod val="65000"/>
                    <a:lumOff val="35000"/>
                  </a:prstClr>
                </a:solidFill>
              </a:rPr>
              <a:t>　人が眠くなる仕組みには、体内時計のリズムによるものとは別に、睡眠不足や脳の使い過ぎなどにより疲れた脳を休ませるためのものがあります。夕方に寝ると脳の疲れが回復し眠気が減るため、夜の眠りが浅くなるのです。</a:t>
            </a:r>
          </a:p>
          <a:p>
            <a:pPr algn="just">
              <a:lnSpc>
                <a:spcPts val="2200"/>
              </a:lnSpc>
            </a:pPr>
            <a:r>
              <a:rPr lang="ja-JP" altLang="en-US" sz="1500" spc="200" dirty="0">
                <a:solidFill>
                  <a:prstClr val="black">
                    <a:lumMod val="65000"/>
                    <a:lumOff val="35000"/>
                  </a:prstClr>
                </a:solidFill>
              </a:rPr>
              <a:t>　夕方眠気を感じる場合には、睡眠不足の状態になっている可能性がありますので、夜は早めに寝て十分な睡眠時間を確保した上で、朝食前に勉強をするのも効果的です。</a:t>
            </a:r>
          </a:p>
          <a:p>
            <a:pPr algn="just">
              <a:lnSpc>
                <a:spcPts val="2200"/>
              </a:lnSpc>
            </a:pPr>
            <a:r>
              <a:rPr lang="ja-JP" altLang="en-US" sz="1500" spc="200" dirty="0">
                <a:solidFill>
                  <a:prstClr val="black">
                    <a:lumMod val="65000"/>
                    <a:lumOff val="35000"/>
                  </a:prstClr>
                </a:solidFill>
              </a:rPr>
              <a:t>　なお、午後３時前までの時間帯</a:t>
            </a:r>
            <a:r>
              <a:rPr lang="ja-JP" altLang="en-US" sz="1500" spc="200">
                <a:solidFill>
                  <a:prstClr val="black">
                    <a:lumMod val="65000"/>
                    <a:lumOff val="35000"/>
                  </a:prstClr>
                </a:solidFill>
              </a:rPr>
              <a:t>に</a:t>
            </a:r>
            <a:r>
              <a:rPr lang="en-US" altLang="ja-JP" sz="1500" spc="200">
                <a:solidFill>
                  <a:prstClr val="black">
                    <a:lumMod val="65000"/>
                    <a:lumOff val="35000"/>
                  </a:prstClr>
                </a:solidFill>
              </a:rPr>
              <a:t>20 </a:t>
            </a:r>
            <a:r>
              <a:rPr lang="ja-JP" altLang="en-US" sz="1500" spc="200">
                <a:solidFill>
                  <a:prstClr val="black">
                    <a:lumMod val="65000"/>
                    <a:lumOff val="35000"/>
                  </a:prstClr>
                </a:solidFill>
              </a:rPr>
              <a:t>分</a:t>
            </a:r>
            <a:r>
              <a:rPr lang="ja-JP" altLang="en-US" sz="1500" spc="200" dirty="0">
                <a:solidFill>
                  <a:prstClr val="black">
                    <a:lumMod val="65000"/>
                    <a:lumOff val="35000"/>
                  </a:prstClr>
                </a:solidFill>
              </a:rPr>
              <a:t>以内でとる「短い昼寝」は頭をすっきりさせる効果があり、夜の睡眠に対する影響も小さいことが分かっています。このときベッドなどで長く眠ると眠りが深くなり、脳と身体が休息モードになってしまい、かえって頭がぼんやりするため注意が必要です。</a:t>
            </a:r>
          </a:p>
        </p:txBody>
      </p:sp>
      <p:grpSp>
        <p:nvGrpSpPr>
          <p:cNvPr id="18" name="グループ化 17"/>
          <p:cNvGrpSpPr/>
          <p:nvPr/>
        </p:nvGrpSpPr>
        <p:grpSpPr>
          <a:xfrm>
            <a:off x="816156" y="1851240"/>
            <a:ext cx="790816" cy="288000"/>
            <a:chOff x="816156" y="1851241"/>
            <a:chExt cx="563032" cy="234467"/>
          </a:xfrm>
        </p:grpSpPr>
        <p:sp>
          <p:nvSpPr>
            <p:cNvPr id="16" name="フローチャート : 論理積ゲート 15"/>
            <p:cNvSpPr/>
            <p:nvPr/>
          </p:nvSpPr>
          <p:spPr>
            <a:xfrm rot="10800000">
              <a:off x="816156" y="1851707"/>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7" name="フローチャート : 論理積ゲート 16"/>
            <p:cNvSpPr/>
            <p:nvPr/>
          </p:nvSpPr>
          <p:spPr>
            <a:xfrm>
              <a:off x="1170784" y="1851241"/>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4" name="正方形/長方形 13"/>
            <p:cNvSpPr/>
            <p:nvPr/>
          </p:nvSpPr>
          <p:spPr>
            <a:xfrm>
              <a:off x="934418" y="1851708"/>
              <a:ext cx="360040" cy="234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sp>
        <p:nvSpPr>
          <p:cNvPr id="20" name="テキスト ボックス 19"/>
          <p:cNvSpPr txBox="1"/>
          <p:nvPr/>
        </p:nvSpPr>
        <p:spPr>
          <a:xfrm>
            <a:off x="844731" y="1842289"/>
            <a:ext cx="860720" cy="338554"/>
          </a:xfrm>
          <a:prstGeom prst="rect">
            <a:avLst/>
          </a:prstGeom>
          <a:noFill/>
        </p:spPr>
        <p:txBody>
          <a:bodyPr wrap="square" rtlCol="0">
            <a:spAutoFit/>
          </a:bodyPr>
          <a:lstStyle/>
          <a:p>
            <a:r>
              <a:rPr lang="ja-JP" altLang="en-US" sz="1600" b="1" dirty="0">
                <a:solidFill>
                  <a:prstClr val="white"/>
                </a:solidFill>
              </a:rPr>
              <a:t>解　説</a:t>
            </a:r>
          </a:p>
        </p:txBody>
      </p:sp>
      <p:sp>
        <p:nvSpPr>
          <p:cNvPr id="19"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帰宅した後、夕方に仮眠をとると</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勉強の効率が上がる</a:t>
            </a:r>
          </a:p>
        </p:txBody>
      </p:sp>
      <p:sp>
        <p:nvSpPr>
          <p:cNvPr id="21"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２</a:t>
            </a:r>
          </a:p>
        </p:txBody>
      </p:sp>
    </p:spTree>
    <p:extLst>
      <p:ext uri="{BB962C8B-B14F-4D97-AF65-F5344CB8AC3E}">
        <p14:creationId xmlns:p14="http://schemas.microsoft.com/office/powerpoint/2010/main" val="1764932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prstClr val="white"/>
              </a:solidFill>
            </a:endParaRPr>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5492" y="667902"/>
            <a:ext cx="877789" cy="55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3823862" y="836712"/>
            <a:ext cx="4888549" cy="528350"/>
          </a:xfrm>
          <a:prstGeom prst="rect">
            <a:avLst/>
          </a:prstGeom>
          <a:noFill/>
        </p:spPr>
        <p:txBody>
          <a:bodyPr wrap="square" rtlCol="0">
            <a:spAutoFit/>
          </a:bodyPr>
          <a:lstStyle/>
          <a:p>
            <a:pPr>
              <a:lnSpc>
                <a:spcPts val="1700"/>
              </a:lnSpc>
            </a:pPr>
            <a:r>
              <a:rPr lang="ja-JP" altLang="en-US" sz="1200" spc="250">
                <a:solidFill>
                  <a:prstClr val="black"/>
                </a:solidFill>
                <a:latin typeface="HG丸ｺﾞｼｯｸM-PRO" panose="020F0600000000000000" pitchFamily="50" charset="-128"/>
                <a:ea typeface="HG丸ｺﾞｼｯｸM-PRO" panose="020F0600000000000000" pitchFamily="50" charset="-128"/>
              </a:rPr>
              <a:t> </a:t>
            </a:r>
            <a:r>
              <a:rPr lang="ja-JP" altLang="en-US" sz="1200" spc="150">
                <a:solidFill>
                  <a:prstClr val="black"/>
                </a:solidFill>
                <a:latin typeface="HG丸ｺﾞｼｯｸM-PRO" panose="020F0600000000000000" pitchFamily="50" charset="-128"/>
                <a:ea typeface="HG丸ｺﾞｼｯｸM-PRO" panose="020F0600000000000000" pitchFamily="50" charset="-128"/>
              </a:rPr>
              <a:t>帰宅後</a:t>
            </a:r>
            <a:r>
              <a:rPr lang="ja-JP" altLang="en-US" sz="1200" spc="150" dirty="0">
                <a:solidFill>
                  <a:prstClr val="black"/>
                </a:solidFill>
                <a:latin typeface="HG丸ｺﾞｼｯｸM-PRO" panose="020F0600000000000000" pitchFamily="50" charset="-128"/>
                <a:ea typeface="HG丸ｺﾞｼｯｸM-PRO" panose="020F0600000000000000" pitchFamily="50" charset="-128"/>
              </a:rPr>
              <a:t>、夜寝るまでの間に３０分以上の仮眠をとることが</a:t>
            </a:r>
            <a:endParaRPr lang="en-US" altLang="ja-JP" sz="1200" spc="150" dirty="0">
              <a:solidFill>
                <a:prstClr val="black"/>
              </a:solidFill>
              <a:latin typeface="HG丸ｺﾞｼｯｸM-PRO" panose="020F0600000000000000" pitchFamily="50" charset="-128"/>
              <a:ea typeface="HG丸ｺﾞｼｯｸM-PRO" panose="020F0600000000000000" pitchFamily="50" charset="-128"/>
            </a:endParaRPr>
          </a:p>
          <a:p>
            <a:pPr>
              <a:lnSpc>
                <a:spcPts val="1700"/>
              </a:lnSpc>
            </a:pPr>
            <a:r>
              <a:rPr lang="ja-JP" altLang="en-US" sz="1200" spc="150" dirty="0">
                <a:solidFill>
                  <a:prstClr val="black"/>
                </a:solidFill>
                <a:latin typeface="HG丸ｺﾞｼｯｸM-PRO" panose="020F0600000000000000" pitchFamily="50" charset="-128"/>
                <a:ea typeface="HG丸ｺﾞｼｯｸM-PRO" panose="020F0600000000000000" pitchFamily="50" charset="-128"/>
              </a:rPr>
              <a:t>ある生徒は午前中調子が悪いと答えた者の割合が高い。</a:t>
            </a:r>
          </a:p>
        </p:txBody>
      </p:sp>
      <p:sp>
        <p:nvSpPr>
          <p:cNvPr id="24" name="テキスト ボックス 23"/>
          <p:cNvSpPr txBox="1"/>
          <p:nvPr/>
        </p:nvSpPr>
        <p:spPr>
          <a:xfrm>
            <a:off x="3284240" y="1535656"/>
            <a:ext cx="6012160" cy="276999"/>
          </a:xfrm>
          <a:prstGeom prst="rect">
            <a:avLst/>
          </a:prstGeom>
          <a:noFill/>
        </p:spPr>
        <p:txBody>
          <a:bodyPr wrap="square" rtlCol="0">
            <a:spAutoFit/>
          </a:bodyPr>
          <a:lstStyle/>
          <a:p>
            <a:r>
              <a:rPr lang="ja-JP" altLang="en-US" sz="1200" dirty="0">
                <a:solidFill>
                  <a:prstClr val="white"/>
                </a:solidFill>
              </a:rPr>
              <a:t>午前の授業中に眠くて仕方がないことがあると答えたものの割合</a:t>
            </a:r>
          </a:p>
        </p:txBody>
      </p:sp>
      <p:sp>
        <p:nvSpPr>
          <p:cNvPr id="11" name="テキスト ボックス 10"/>
          <p:cNvSpPr txBox="1"/>
          <p:nvPr/>
        </p:nvSpPr>
        <p:spPr>
          <a:xfrm>
            <a:off x="826473" y="2253710"/>
            <a:ext cx="954107" cy="2611010"/>
          </a:xfrm>
          <a:prstGeom prst="rect">
            <a:avLst/>
          </a:prstGeom>
          <a:noFill/>
        </p:spPr>
        <p:txBody>
          <a:bodyPr vert="eaVert" wrap="square" rtlCol="0">
            <a:spAutoFit/>
          </a:bodyPr>
          <a:lstStyle/>
          <a:p>
            <a:pPr>
              <a:lnSpc>
                <a:spcPts val="2000"/>
              </a:lnSpc>
            </a:pPr>
            <a:r>
              <a:rPr lang="ja-JP" altLang="en-US" sz="1400" spc="250" dirty="0">
                <a:solidFill>
                  <a:prstClr val="white"/>
                </a:solidFill>
              </a:rPr>
              <a:t>学校がある日とない日で、</a:t>
            </a:r>
            <a:endParaRPr lang="en-US" altLang="ja-JP" sz="1400" spc="250" dirty="0">
              <a:solidFill>
                <a:prstClr val="white"/>
              </a:solidFill>
            </a:endParaRPr>
          </a:p>
          <a:p>
            <a:pPr>
              <a:lnSpc>
                <a:spcPts val="2000"/>
              </a:lnSpc>
            </a:pPr>
            <a:r>
              <a:rPr lang="ja-JP" altLang="en-US" sz="1400" spc="250" dirty="0">
                <a:solidFill>
                  <a:prstClr val="white"/>
                </a:solidFill>
              </a:rPr>
              <a:t>起きる時刻が２時間以上</a:t>
            </a:r>
            <a:endParaRPr lang="en-US" altLang="ja-JP" sz="1400" spc="250" dirty="0">
              <a:solidFill>
                <a:prstClr val="white"/>
              </a:solidFill>
            </a:endParaRPr>
          </a:p>
          <a:p>
            <a:pPr>
              <a:lnSpc>
                <a:spcPts val="2000"/>
              </a:lnSpc>
            </a:pPr>
            <a:r>
              <a:rPr lang="ja-JP" altLang="en-US" sz="1400" spc="250" dirty="0">
                <a:solidFill>
                  <a:prstClr val="white"/>
                </a:solidFill>
              </a:rPr>
              <a:t>ずれることがありますか。</a:t>
            </a:r>
          </a:p>
        </p:txBody>
      </p:sp>
      <p:sp>
        <p:nvSpPr>
          <p:cNvPr id="29" name="テキスト ボックス 28"/>
          <p:cNvSpPr txBox="1"/>
          <p:nvPr/>
        </p:nvSpPr>
        <p:spPr>
          <a:xfrm>
            <a:off x="2085628" y="2015855"/>
            <a:ext cx="720080" cy="261610"/>
          </a:xfrm>
          <a:prstGeom prst="rect">
            <a:avLst/>
          </a:prstGeom>
          <a:noFill/>
        </p:spPr>
        <p:txBody>
          <a:bodyPr wrap="square" rtlCol="0">
            <a:spAutoFit/>
          </a:bodyPr>
          <a:lstStyle/>
          <a:p>
            <a:r>
              <a:rPr lang="ja-JP" altLang="en-US" sz="1050" dirty="0">
                <a:solidFill>
                  <a:prstClr val="white"/>
                </a:solidFill>
              </a:rPr>
              <a:t>中学生</a:t>
            </a:r>
          </a:p>
        </p:txBody>
      </p:sp>
      <p:sp>
        <p:nvSpPr>
          <p:cNvPr id="30" name="テキスト ボックス 29"/>
          <p:cNvSpPr txBox="1"/>
          <p:nvPr/>
        </p:nvSpPr>
        <p:spPr>
          <a:xfrm>
            <a:off x="2111028" y="3622909"/>
            <a:ext cx="720080" cy="261610"/>
          </a:xfrm>
          <a:prstGeom prst="rect">
            <a:avLst/>
          </a:prstGeom>
          <a:noFill/>
        </p:spPr>
        <p:txBody>
          <a:bodyPr wrap="square" rtlCol="0">
            <a:spAutoFit/>
          </a:bodyPr>
          <a:lstStyle/>
          <a:p>
            <a:r>
              <a:rPr lang="ja-JP" altLang="en-US" sz="1050" dirty="0">
                <a:solidFill>
                  <a:prstClr val="white"/>
                </a:solidFill>
              </a:rPr>
              <a:t>高校生</a:t>
            </a:r>
          </a:p>
        </p:txBody>
      </p:sp>
      <p:sp>
        <p:nvSpPr>
          <p:cNvPr id="13" name="テキスト ボックス 12"/>
          <p:cNvSpPr txBox="1"/>
          <p:nvPr/>
        </p:nvSpPr>
        <p:spPr>
          <a:xfrm>
            <a:off x="3854723" y="5917711"/>
            <a:ext cx="4989760" cy="230832"/>
          </a:xfrm>
          <a:prstGeom prst="rect">
            <a:avLst/>
          </a:prstGeom>
          <a:noFill/>
        </p:spPr>
        <p:txBody>
          <a:bodyPr wrap="square" rtlCol="0">
            <a:spAutoFit/>
          </a:bodyPr>
          <a:lstStyle/>
          <a:p>
            <a:r>
              <a:rPr lang="ja-JP" altLang="en-US" sz="900" dirty="0">
                <a:solidFill>
                  <a:prstClr val="black">
                    <a:lumMod val="50000"/>
                    <a:lumOff val="50000"/>
                  </a:prstClr>
                </a:solidFill>
              </a:rPr>
              <a:t>文部科学省「睡眠を中心とした生活習慣と子供の自立等との関係性に関する調査」平成２６年度</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6958" y="1535656"/>
            <a:ext cx="4755799" cy="4125592"/>
          </a:xfrm>
          <a:prstGeom prst="rect">
            <a:avLst/>
          </a:prstGeom>
        </p:spPr>
      </p:pic>
      <p:sp>
        <p:nvSpPr>
          <p:cNvPr id="21" name="テキスト ボックス 20"/>
          <p:cNvSpPr txBox="1"/>
          <p:nvPr/>
        </p:nvSpPr>
        <p:spPr>
          <a:xfrm>
            <a:off x="5360665" y="1636055"/>
            <a:ext cx="3312368" cy="276999"/>
          </a:xfrm>
          <a:prstGeom prst="rect">
            <a:avLst/>
          </a:prstGeom>
          <a:noFill/>
        </p:spPr>
        <p:txBody>
          <a:bodyPr wrap="square" rtlCol="0">
            <a:spAutoFit/>
          </a:bodyPr>
          <a:lstStyle/>
          <a:p>
            <a:r>
              <a:rPr lang="ja-JP" altLang="en-US" sz="1200" dirty="0">
                <a:solidFill>
                  <a:schemeClr val="bg1"/>
                </a:solidFill>
              </a:rPr>
              <a:t>「午前中調子が悪い」と答えた者の割合</a:t>
            </a:r>
          </a:p>
        </p:txBody>
      </p:sp>
      <p:sp>
        <p:nvSpPr>
          <p:cNvPr id="27" name="テキスト ボックス 26"/>
          <p:cNvSpPr txBox="1"/>
          <p:nvPr/>
        </p:nvSpPr>
        <p:spPr>
          <a:xfrm>
            <a:off x="4692774" y="2029372"/>
            <a:ext cx="4062362" cy="276999"/>
          </a:xfrm>
          <a:prstGeom prst="rect">
            <a:avLst/>
          </a:prstGeom>
          <a:noFill/>
        </p:spPr>
        <p:txBody>
          <a:bodyPr wrap="square" rtlCol="0">
            <a:spAutoFit/>
          </a:bodyPr>
          <a:lstStyle/>
          <a:p>
            <a:r>
              <a:rPr lang="en-US" altLang="ja-JP" sz="1200">
                <a:solidFill>
                  <a:schemeClr val="tx1">
                    <a:lumMod val="50000"/>
                    <a:lumOff val="50000"/>
                  </a:schemeClr>
                </a:solidFill>
              </a:rPr>
              <a:t>  0%      </a:t>
            </a:r>
            <a:r>
              <a:rPr lang="ja-JP" altLang="en-US" sz="1200">
                <a:solidFill>
                  <a:schemeClr val="tx1">
                    <a:lumMod val="50000"/>
                    <a:lumOff val="50000"/>
                  </a:schemeClr>
                </a:solidFill>
              </a:rPr>
              <a:t>　 </a:t>
            </a:r>
            <a:r>
              <a:rPr lang="en-US" altLang="ja-JP" sz="1200">
                <a:solidFill>
                  <a:schemeClr val="tx1">
                    <a:lumMod val="50000"/>
                    <a:lumOff val="50000"/>
                  </a:schemeClr>
                </a:solidFill>
              </a:rPr>
              <a:t>  20%             40%           60%            80%          100%                       </a:t>
            </a:r>
            <a:endParaRPr lang="ja-JP" altLang="en-US" sz="1200" dirty="0">
              <a:solidFill>
                <a:schemeClr val="tx1">
                  <a:lumMod val="50000"/>
                  <a:lumOff val="50000"/>
                </a:schemeClr>
              </a:solidFill>
            </a:endParaRPr>
          </a:p>
        </p:txBody>
      </p:sp>
      <p:sp>
        <p:nvSpPr>
          <p:cNvPr id="22" name="テキスト ボックス 21"/>
          <p:cNvSpPr txBox="1"/>
          <p:nvPr/>
        </p:nvSpPr>
        <p:spPr>
          <a:xfrm>
            <a:off x="4688756" y="3913641"/>
            <a:ext cx="4062362" cy="276999"/>
          </a:xfrm>
          <a:prstGeom prst="rect">
            <a:avLst/>
          </a:prstGeom>
          <a:noFill/>
        </p:spPr>
        <p:txBody>
          <a:bodyPr wrap="square" rtlCol="0">
            <a:spAutoFit/>
          </a:bodyPr>
          <a:lstStyle/>
          <a:p>
            <a:r>
              <a:rPr lang="en-US" altLang="ja-JP" sz="1200">
                <a:solidFill>
                  <a:schemeClr val="tx1">
                    <a:lumMod val="50000"/>
                    <a:lumOff val="50000"/>
                  </a:schemeClr>
                </a:solidFill>
              </a:rPr>
              <a:t>  0%      </a:t>
            </a:r>
            <a:r>
              <a:rPr lang="ja-JP" altLang="en-US" sz="1200">
                <a:solidFill>
                  <a:schemeClr val="tx1">
                    <a:lumMod val="50000"/>
                    <a:lumOff val="50000"/>
                  </a:schemeClr>
                </a:solidFill>
              </a:rPr>
              <a:t>　 </a:t>
            </a:r>
            <a:r>
              <a:rPr lang="en-US" altLang="ja-JP" sz="1200">
                <a:solidFill>
                  <a:schemeClr val="tx1">
                    <a:lumMod val="50000"/>
                    <a:lumOff val="50000"/>
                  </a:schemeClr>
                </a:solidFill>
              </a:rPr>
              <a:t>  20%             40%           60%            80%          100%                       </a:t>
            </a:r>
            <a:endParaRPr lang="ja-JP" altLang="en-US" sz="1200" dirty="0">
              <a:solidFill>
                <a:schemeClr val="tx1">
                  <a:lumMod val="50000"/>
                  <a:lumOff val="50000"/>
                </a:schemeClr>
              </a:solidFill>
            </a:endParaRPr>
          </a:p>
        </p:txBody>
      </p:sp>
      <p:sp>
        <p:nvSpPr>
          <p:cNvPr id="31" name="テキスト ボックス 30"/>
          <p:cNvSpPr txBox="1"/>
          <p:nvPr/>
        </p:nvSpPr>
        <p:spPr>
          <a:xfrm>
            <a:off x="4288740" y="2529597"/>
            <a:ext cx="2582242" cy="2811026"/>
          </a:xfrm>
          <a:prstGeom prst="rect">
            <a:avLst/>
          </a:prstGeom>
          <a:noFill/>
        </p:spPr>
        <p:txBody>
          <a:bodyPr wrap="square" rtlCol="0">
            <a:spAutoFit/>
          </a:bodyPr>
          <a:lstStyle/>
          <a:p>
            <a:r>
              <a:rPr lang="ja-JP" altLang="en-US" sz="1050" dirty="0">
                <a:solidFill>
                  <a:prstClr val="black"/>
                </a:solidFill>
              </a:rPr>
              <a:t>よくある　　　　　　　　　　　　</a:t>
            </a:r>
            <a:r>
              <a:rPr lang="ja-JP" altLang="en-US" sz="1050" b="1" dirty="0">
                <a:solidFill>
                  <a:prstClr val="white"/>
                </a:solidFill>
              </a:rPr>
              <a:t>６１．１％</a:t>
            </a:r>
            <a:endParaRPr lang="en-US" altLang="ja-JP" sz="1100" b="1" dirty="0">
              <a:solidFill>
                <a:prstClr val="white"/>
              </a:solidFill>
            </a:endParaRPr>
          </a:p>
          <a:p>
            <a:endParaRPr lang="en-US" altLang="ja-JP" sz="1050" dirty="0">
              <a:solidFill>
                <a:prstClr val="black"/>
              </a:solidFill>
            </a:endParaRPr>
          </a:p>
          <a:p>
            <a:endParaRPr lang="en-US" altLang="ja-JP" sz="1050" dirty="0">
              <a:solidFill>
                <a:prstClr val="black"/>
              </a:solidFill>
            </a:endParaRPr>
          </a:p>
          <a:p>
            <a:pPr>
              <a:lnSpc>
                <a:spcPts val="1200"/>
              </a:lnSpc>
            </a:pPr>
            <a:endParaRPr lang="en-US" altLang="ja-JP" sz="1050" dirty="0">
              <a:solidFill>
                <a:prstClr val="black"/>
              </a:solidFill>
            </a:endParaRPr>
          </a:p>
          <a:p>
            <a:r>
              <a:rPr lang="ja-JP" altLang="en-US" sz="1050" dirty="0">
                <a:solidFill>
                  <a:prstClr val="black"/>
                </a:solidFill>
              </a:rPr>
              <a:t>な　　い　　　　　　　</a:t>
            </a:r>
            <a:r>
              <a:rPr lang="ja-JP" altLang="en-US" sz="1050" b="1" dirty="0">
                <a:solidFill>
                  <a:prstClr val="white"/>
                </a:solidFill>
              </a:rPr>
              <a:t>４２．３％</a:t>
            </a:r>
            <a:endParaRPr lang="en-US" altLang="ja-JP" sz="1050" b="1" dirty="0">
              <a:solidFill>
                <a:prstClr val="white"/>
              </a:solidFill>
            </a:endParaRPr>
          </a:p>
          <a:p>
            <a:endParaRPr lang="en-US" altLang="ja-JP" sz="1050" dirty="0">
              <a:solidFill>
                <a:prstClr val="black"/>
              </a:solidFill>
            </a:endParaRPr>
          </a:p>
          <a:p>
            <a:endParaRPr lang="en-US" altLang="ja-JP" sz="1050" dirty="0">
              <a:solidFill>
                <a:prstClr val="black"/>
              </a:solidFill>
            </a:endParaRPr>
          </a:p>
          <a:p>
            <a:endParaRPr lang="en-US" altLang="ja-JP" sz="1050" dirty="0">
              <a:solidFill>
                <a:prstClr val="black"/>
              </a:solidFill>
            </a:endParaRPr>
          </a:p>
          <a:p>
            <a:pPr>
              <a:lnSpc>
                <a:spcPts val="1100"/>
              </a:lnSpc>
            </a:pPr>
            <a:endParaRPr lang="en-US" altLang="ja-JP" sz="1050" dirty="0">
              <a:solidFill>
                <a:prstClr val="black"/>
              </a:solidFill>
            </a:endParaRPr>
          </a:p>
          <a:p>
            <a:endParaRPr lang="en-US" altLang="ja-JP" sz="1050" dirty="0">
              <a:solidFill>
                <a:prstClr val="black"/>
              </a:solidFill>
            </a:endParaRPr>
          </a:p>
          <a:p>
            <a:endParaRPr lang="en-US" altLang="ja-JP" sz="1050" dirty="0">
              <a:solidFill>
                <a:prstClr val="black"/>
              </a:solidFill>
            </a:endParaRPr>
          </a:p>
          <a:p>
            <a:endParaRPr lang="en-US" altLang="ja-JP" sz="1050" dirty="0">
              <a:solidFill>
                <a:prstClr val="black"/>
              </a:solidFill>
            </a:endParaRPr>
          </a:p>
          <a:p>
            <a:r>
              <a:rPr lang="ja-JP" altLang="en-US" sz="1050" dirty="0">
                <a:solidFill>
                  <a:prstClr val="black"/>
                </a:solidFill>
              </a:rPr>
              <a:t>よくある　　　　　　　　　　　　　　</a:t>
            </a:r>
            <a:r>
              <a:rPr lang="ja-JP" altLang="en-US" sz="1050" b="1" dirty="0">
                <a:solidFill>
                  <a:prstClr val="white"/>
                </a:solidFill>
              </a:rPr>
              <a:t>６５．５％</a:t>
            </a:r>
            <a:endParaRPr lang="en-US" altLang="ja-JP" sz="1050" b="1" dirty="0">
              <a:solidFill>
                <a:prstClr val="white"/>
              </a:solidFill>
            </a:endParaRPr>
          </a:p>
          <a:p>
            <a:endParaRPr lang="en-US" altLang="ja-JP" sz="1050" dirty="0">
              <a:solidFill>
                <a:prstClr val="black"/>
              </a:solidFill>
            </a:endParaRPr>
          </a:p>
          <a:p>
            <a:pPr>
              <a:lnSpc>
                <a:spcPts val="1100"/>
              </a:lnSpc>
            </a:pPr>
            <a:endParaRPr lang="en-US" altLang="ja-JP" sz="1050" dirty="0">
              <a:solidFill>
                <a:prstClr val="black"/>
              </a:solidFill>
            </a:endParaRPr>
          </a:p>
          <a:p>
            <a:endParaRPr lang="en-US" altLang="ja-JP" sz="1050" dirty="0">
              <a:solidFill>
                <a:prstClr val="black"/>
              </a:solidFill>
            </a:endParaRPr>
          </a:p>
          <a:p>
            <a:r>
              <a:rPr lang="ja-JP" altLang="en-US" sz="1050" dirty="0">
                <a:solidFill>
                  <a:prstClr val="black"/>
                </a:solidFill>
              </a:rPr>
              <a:t>な　　い　　　　　　　　　　　</a:t>
            </a:r>
            <a:r>
              <a:rPr lang="ja-JP" altLang="en-US" sz="1050" b="1" dirty="0">
                <a:solidFill>
                  <a:prstClr val="white"/>
                </a:solidFill>
              </a:rPr>
              <a:t>４９．６％</a:t>
            </a:r>
          </a:p>
        </p:txBody>
      </p:sp>
      <p:sp>
        <p:nvSpPr>
          <p:cNvPr id="23" name="テキスト ボックス 22"/>
          <p:cNvSpPr txBox="1"/>
          <p:nvPr/>
        </p:nvSpPr>
        <p:spPr>
          <a:xfrm>
            <a:off x="4271873" y="2297890"/>
            <a:ext cx="720080" cy="261610"/>
          </a:xfrm>
          <a:prstGeom prst="rect">
            <a:avLst/>
          </a:prstGeom>
          <a:noFill/>
        </p:spPr>
        <p:txBody>
          <a:bodyPr wrap="square" rtlCol="0">
            <a:spAutoFit/>
          </a:bodyPr>
          <a:lstStyle/>
          <a:p>
            <a:r>
              <a:rPr lang="ja-JP" altLang="en-US" sz="1050" dirty="0">
                <a:solidFill>
                  <a:schemeClr val="bg1"/>
                </a:solidFill>
              </a:rPr>
              <a:t>中学生</a:t>
            </a:r>
          </a:p>
        </p:txBody>
      </p:sp>
      <p:sp>
        <p:nvSpPr>
          <p:cNvPr id="32" name="テキスト ボックス 31"/>
          <p:cNvSpPr txBox="1"/>
          <p:nvPr/>
        </p:nvSpPr>
        <p:spPr>
          <a:xfrm>
            <a:off x="4294098" y="4171590"/>
            <a:ext cx="720080" cy="253916"/>
          </a:xfrm>
          <a:prstGeom prst="rect">
            <a:avLst/>
          </a:prstGeom>
          <a:noFill/>
        </p:spPr>
        <p:txBody>
          <a:bodyPr wrap="square" rtlCol="0">
            <a:spAutoFit/>
          </a:bodyPr>
          <a:lstStyle/>
          <a:p>
            <a:r>
              <a:rPr lang="ja-JP" altLang="en-US" sz="1050" dirty="0">
                <a:solidFill>
                  <a:schemeClr val="bg1"/>
                </a:solidFill>
              </a:rPr>
              <a:t>高校生</a:t>
            </a:r>
          </a:p>
        </p:txBody>
      </p:sp>
      <p:sp>
        <p:nvSpPr>
          <p:cNvPr id="33" name="テキスト ボックス 32"/>
          <p:cNvSpPr txBox="1"/>
          <p:nvPr/>
        </p:nvSpPr>
        <p:spPr>
          <a:xfrm>
            <a:off x="3704640" y="1984105"/>
            <a:ext cx="595035" cy="4019169"/>
          </a:xfrm>
          <a:prstGeom prst="rect">
            <a:avLst/>
          </a:prstGeom>
          <a:noFill/>
        </p:spPr>
        <p:txBody>
          <a:bodyPr vert="eaVert" wrap="square" rtlCol="0">
            <a:spAutoFit/>
          </a:bodyPr>
          <a:lstStyle/>
          <a:p>
            <a:pPr>
              <a:lnSpc>
                <a:spcPts val="1600"/>
              </a:lnSpc>
            </a:pPr>
            <a:r>
              <a:rPr kumimoji="1" lang="ja-JP" altLang="en-US" sz="1300" spc="250" dirty="0">
                <a:solidFill>
                  <a:schemeClr val="bg1"/>
                </a:solidFill>
              </a:rPr>
              <a:t>帰宅後、夜寝るまでの間に、</a:t>
            </a:r>
            <a:r>
              <a:rPr kumimoji="1" lang="en-US" altLang="ja-JP" sz="1300" spc="250" dirty="0">
                <a:solidFill>
                  <a:schemeClr val="bg1"/>
                </a:solidFill>
              </a:rPr>
              <a:t>30</a:t>
            </a:r>
            <a:r>
              <a:rPr lang="ja-JP" altLang="en-US" sz="1300" spc="250" dirty="0">
                <a:solidFill>
                  <a:schemeClr val="bg1"/>
                </a:solidFill>
              </a:rPr>
              <a:t>分</a:t>
            </a:r>
            <a:r>
              <a:rPr kumimoji="1" lang="ja-JP" altLang="en-US" sz="1300" spc="250" dirty="0">
                <a:solidFill>
                  <a:schemeClr val="bg1"/>
                </a:solidFill>
              </a:rPr>
              <a:t>以上の</a:t>
            </a:r>
            <a:endParaRPr kumimoji="1" lang="en-US" altLang="ja-JP" sz="1300" spc="250" dirty="0">
              <a:solidFill>
                <a:schemeClr val="bg1"/>
              </a:solidFill>
            </a:endParaRPr>
          </a:p>
          <a:p>
            <a:pPr>
              <a:lnSpc>
                <a:spcPts val="1600"/>
              </a:lnSpc>
            </a:pPr>
            <a:r>
              <a:rPr kumimoji="1" lang="ja-JP" altLang="en-US" sz="1300" spc="250" dirty="0">
                <a:solidFill>
                  <a:schemeClr val="bg1"/>
                </a:solidFill>
              </a:rPr>
              <a:t>仮眠をとることはありますか。</a:t>
            </a:r>
          </a:p>
        </p:txBody>
      </p:sp>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128" y="2163304"/>
            <a:ext cx="2844004" cy="2777864"/>
          </a:xfrm>
          <a:prstGeom prst="rect">
            <a:avLst/>
          </a:prstGeom>
        </p:spPr>
      </p:pic>
      <p:sp>
        <p:nvSpPr>
          <p:cNvPr id="7" name="テキスト ボックス 6"/>
          <p:cNvSpPr txBox="1"/>
          <p:nvPr/>
        </p:nvSpPr>
        <p:spPr>
          <a:xfrm>
            <a:off x="1590080" y="3259584"/>
            <a:ext cx="1114028" cy="861774"/>
          </a:xfrm>
          <a:prstGeom prst="rect">
            <a:avLst/>
          </a:prstGeom>
          <a:noFill/>
        </p:spPr>
        <p:txBody>
          <a:bodyPr wrap="square" rtlCol="0">
            <a:spAutoFit/>
          </a:bodyPr>
          <a:lstStyle/>
          <a:p>
            <a:pPr algn="ctr"/>
            <a:r>
              <a:rPr kumimoji="1" lang="ja-JP" altLang="en-US" sz="1600" dirty="0"/>
              <a:t>夕方仮眠</a:t>
            </a:r>
            <a:endParaRPr kumimoji="1" lang="en-US" altLang="ja-JP" sz="1600" dirty="0"/>
          </a:p>
          <a:p>
            <a:pPr algn="ctr"/>
            <a:r>
              <a:rPr lang="ja-JP" altLang="en-US" sz="1600" dirty="0"/>
              <a:t>による</a:t>
            </a:r>
            <a:endParaRPr lang="en-US" altLang="ja-JP" sz="1600" dirty="0"/>
          </a:p>
          <a:p>
            <a:pPr algn="ctr"/>
            <a:r>
              <a:rPr kumimoji="1" lang="ja-JP" altLang="en-US" sz="1600" dirty="0"/>
              <a:t>悪循環</a:t>
            </a:r>
          </a:p>
        </p:txBody>
      </p:sp>
      <p:sp>
        <p:nvSpPr>
          <p:cNvPr id="14" name="テキスト ボックス 13"/>
          <p:cNvSpPr txBox="1"/>
          <p:nvPr/>
        </p:nvSpPr>
        <p:spPr>
          <a:xfrm>
            <a:off x="1767880" y="2115168"/>
            <a:ext cx="880988" cy="1015663"/>
          </a:xfrm>
          <a:prstGeom prst="rect">
            <a:avLst/>
          </a:prstGeom>
          <a:noFill/>
        </p:spPr>
        <p:txBody>
          <a:bodyPr wrap="square" rtlCol="0">
            <a:spAutoFit/>
          </a:bodyPr>
          <a:lstStyle/>
          <a:p>
            <a:r>
              <a:rPr kumimoji="1" lang="ja-JP" altLang="en-US" sz="6000" dirty="0">
                <a:solidFill>
                  <a:srgbClr val="0033CC"/>
                </a:solidFill>
              </a:rPr>
              <a:t>１</a:t>
            </a:r>
          </a:p>
        </p:txBody>
      </p:sp>
      <p:sp>
        <p:nvSpPr>
          <p:cNvPr id="34" name="テキスト ボックス 33"/>
          <p:cNvSpPr txBox="1"/>
          <p:nvPr/>
        </p:nvSpPr>
        <p:spPr>
          <a:xfrm>
            <a:off x="2744212" y="2806308"/>
            <a:ext cx="880988" cy="1015663"/>
          </a:xfrm>
          <a:prstGeom prst="rect">
            <a:avLst/>
          </a:prstGeom>
          <a:noFill/>
        </p:spPr>
        <p:txBody>
          <a:bodyPr wrap="square" rtlCol="0">
            <a:spAutoFit/>
          </a:bodyPr>
          <a:lstStyle/>
          <a:p>
            <a:r>
              <a:rPr kumimoji="1" lang="ja-JP" altLang="en-US" sz="6000" dirty="0">
                <a:solidFill>
                  <a:srgbClr val="0033CC"/>
                </a:solidFill>
              </a:rPr>
              <a:t>２</a:t>
            </a:r>
          </a:p>
        </p:txBody>
      </p:sp>
      <p:sp>
        <p:nvSpPr>
          <p:cNvPr id="35" name="テキスト ボックス 34"/>
          <p:cNvSpPr txBox="1"/>
          <p:nvPr/>
        </p:nvSpPr>
        <p:spPr>
          <a:xfrm>
            <a:off x="2383371" y="3947810"/>
            <a:ext cx="880988" cy="1015663"/>
          </a:xfrm>
          <a:prstGeom prst="rect">
            <a:avLst/>
          </a:prstGeom>
          <a:noFill/>
        </p:spPr>
        <p:txBody>
          <a:bodyPr wrap="square" rtlCol="0">
            <a:spAutoFit/>
          </a:bodyPr>
          <a:lstStyle/>
          <a:p>
            <a:r>
              <a:rPr kumimoji="1" lang="ja-JP" altLang="en-US" sz="6000" dirty="0">
                <a:solidFill>
                  <a:srgbClr val="66CCFF"/>
                </a:solidFill>
              </a:rPr>
              <a:t>３</a:t>
            </a:r>
          </a:p>
        </p:txBody>
      </p:sp>
      <p:sp>
        <p:nvSpPr>
          <p:cNvPr id="36" name="テキスト ボックス 35"/>
          <p:cNvSpPr txBox="1"/>
          <p:nvPr/>
        </p:nvSpPr>
        <p:spPr>
          <a:xfrm>
            <a:off x="1179240" y="3935319"/>
            <a:ext cx="880988" cy="1015663"/>
          </a:xfrm>
          <a:prstGeom prst="rect">
            <a:avLst/>
          </a:prstGeom>
          <a:noFill/>
        </p:spPr>
        <p:txBody>
          <a:bodyPr wrap="square" rtlCol="0">
            <a:spAutoFit/>
          </a:bodyPr>
          <a:lstStyle/>
          <a:p>
            <a:r>
              <a:rPr lang="ja-JP" altLang="en-US" sz="6000" dirty="0">
                <a:solidFill>
                  <a:srgbClr val="66CCFF"/>
                </a:solidFill>
              </a:rPr>
              <a:t>４</a:t>
            </a:r>
            <a:endParaRPr kumimoji="1" lang="ja-JP" altLang="en-US" sz="6000" dirty="0">
              <a:solidFill>
                <a:srgbClr val="66CCFF"/>
              </a:solidFill>
            </a:endParaRPr>
          </a:p>
        </p:txBody>
      </p:sp>
      <p:sp>
        <p:nvSpPr>
          <p:cNvPr id="37" name="テキスト ボックス 36"/>
          <p:cNvSpPr txBox="1"/>
          <p:nvPr/>
        </p:nvSpPr>
        <p:spPr>
          <a:xfrm>
            <a:off x="804782" y="2805356"/>
            <a:ext cx="880988" cy="1015663"/>
          </a:xfrm>
          <a:prstGeom prst="rect">
            <a:avLst/>
          </a:prstGeom>
          <a:noFill/>
        </p:spPr>
        <p:txBody>
          <a:bodyPr wrap="square" rtlCol="0">
            <a:spAutoFit/>
          </a:bodyPr>
          <a:lstStyle/>
          <a:p>
            <a:r>
              <a:rPr kumimoji="1" lang="ja-JP" altLang="en-US" sz="6000" dirty="0">
                <a:solidFill>
                  <a:srgbClr val="3399FF"/>
                </a:solidFill>
              </a:rPr>
              <a:t>５</a:t>
            </a:r>
          </a:p>
        </p:txBody>
      </p:sp>
      <p:sp>
        <p:nvSpPr>
          <p:cNvPr id="16" name="テキスト ボックス 15"/>
          <p:cNvSpPr txBox="1"/>
          <p:nvPr/>
        </p:nvSpPr>
        <p:spPr>
          <a:xfrm>
            <a:off x="1695934" y="2509899"/>
            <a:ext cx="1033574" cy="261610"/>
          </a:xfrm>
          <a:prstGeom prst="rect">
            <a:avLst/>
          </a:prstGeom>
          <a:noFill/>
        </p:spPr>
        <p:txBody>
          <a:bodyPr wrap="square" rtlCol="0">
            <a:spAutoFit/>
          </a:bodyPr>
          <a:lstStyle/>
          <a:p>
            <a:r>
              <a:rPr lang="ja-JP" altLang="en-US" sz="1050" dirty="0">
                <a:solidFill>
                  <a:schemeClr val="bg1"/>
                </a:solidFill>
              </a:rPr>
              <a:t>夕方の仮眠</a:t>
            </a:r>
          </a:p>
        </p:txBody>
      </p:sp>
      <p:sp>
        <p:nvSpPr>
          <p:cNvPr id="38" name="テキスト ボックス 37"/>
          <p:cNvSpPr txBox="1"/>
          <p:nvPr/>
        </p:nvSpPr>
        <p:spPr>
          <a:xfrm>
            <a:off x="2461722" y="3044193"/>
            <a:ext cx="1285939" cy="553998"/>
          </a:xfrm>
          <a:prstGeom prst="rect">
            <a:avLst/>
          </a:prstGeom>
          <a:noFill/>
        </p:spPr>
        <p:txBody>
          <a:bodyPr wrap="square" rtlCol="0">
            <a:spAutoFit/>
          </a:bodyPr>
          <a:lstStyle/>
          <a:p>
            <a:pPr algn="ctr"/>
            <a:r>
              <a:rPr kumimoji="1" lang="ja-JP" altLang="en-US" sz="1000" dirty="0">
                <a:solidFill>
                  <a:schemeClr val="bg1"/>
                </a:solidFill>
              </a:rPr>
              <a:t>体内時計の</a:t>
            </a:r>
            <a:endParaRPr kumimoji="1" lang="en-US" altLang="ja-JP" sz="1000" dirty="0">
              <a:solidFill>
                <a:schemeClr val="bg1"/>
              </a:solidFill>
            </a:endParaRPr>
          </a:p>
          <a:p>
            <a:pPr algn="ctr"/>
            <a:r>
              <a:rPr lang="ja-JP" altLang="en-US" sz="1000" dirty="0">
                <a:solidFill>
                  <a:schemeClr val="bg1"/>
                </a:solidFill>
              </a:rPr>
              <a:t>リズムが</a:t>
            </a:r>
            <a:endParaRPr lang="en-US" altLang="ja-JP" sz="1000" dirty="0">
              <a:solidFill>
                <a:schemeClr val="bg1"/>
              </a:solidFill>
            </a:endParaRPr>
          </a:p>
          <a:p>
            <a:pPr algn="ctr"/>
            <a:r>
              <a:rPr lang="ja-JP" altLang="en-US" sz="1000" dirty="0">
                <a:solidFill>
                  <a:schemeClr val="bg1"/>
                </a:solidFill>
              </a:rPr>
              <a:t>夜型化</a:t>
            </a:r>
            <a:endParaRPr kumimoji="1" lang="ja-JP" altLang="en-US" sz="1000" dirty="0">
              <a:solidFill>
                <a:schemeClr val="bg1"/>
              </a:solidFill>
            </a:endParaRPr>
          </a:p>
        </p:txBody>
      </p:sp>
      <p:sp>
        <p:nvSpPr>
          <p:cNvPr id="39" name="テキスト ボックス 38"/>
          <p:cNvSpPr txBox="1"/>
          <p:nvPr/>
        </p:nvSpPr>
        <p:spPr>
          <a:xfrm>
            <a:off x="2096266" y="4255004"/>
            <a:ext cx="1285939" cy="400110"/>
          </a:xfrm>
          <a:prstGeom prst="rect">
            <a:avLst/>
          </a:prstGeom>
          <a:noFill/>
        </p:spPr>
        <p:txBody>
          <a:bodyPr wrap="square" rtlCol="0">
            <a:spAutoFit/>
          </a:bodyPr>
          <a:lstStyle/>
          <a:p>
            <a:pPr algn="ctr"/>
            <a:r>
              <a:rPr kumimoji="1" lang="ja-JP" altLang="en-US" sz="1000" dirty="0">
                <a:solidFill>
                  <a:schemeClr val="bg1"/>
                </a:solidFill>
              </a:rPr>
              <a:t>寝つきが悪く、</a:t>
            </a:r>
            <a:endParaRPr kumimoji="1" lang="en-US" altLang="ja-JP" sz="1000" dirty="0">
              <a:solidFill>
                <a:schemeClr val="bg1"/>
              </a:solidFill>
            </a:endParaRPr>
          </a:p>
          <a:p>
            <a:pPr algn="ctr"/>
            <a:r>
              <a:rPr kumimoji="1" lang="ja-JP" altLang="en-US" sz="1000" dirty="0">
                <a:solidFill>
                  <a:schemeClr val="bg1"/>
                </a:solidFill>
              </a:rPr>
              <a:t>眠りが浅くなる</a:t>
            </a:r>
          </a:p>
        </p:txBody>
      </p:sp>
      <p:sp>
        <p:nvSpPr>
          <p:cNvPr id="40" name="テキスト ボックス 39"/>
          <p:cNvSpPr txBox="1"/>
          <p:nvPr/>
        </p:nvSpPr>
        <p:spPr>
          <a:xfrm>
            <a:off x="918429" y="4251990"/>
            <a:ext cx="1285939" cy="400110"/>
          </a:xfrm>
          <a:prstGeom prst="rect">
            <a:avLst/>
          </a:prstGeom>
          <a:noFill/>
        </p:spPr>
        <p:txBody>
          <a:bodyPr wrap="square" rtlCol="0">
            <a:spAutoFit/>
          </a:bodyPr>
          <a:lstStyle/>
          <a:p>
            <a:pPr algn="ctr"/>
            <a:r>
              <a:rPr kumimoji="1" lang="ja-JP" altLang="en-US" sz="1000" dirty="0">
                <a:solidFill>
                  <a:schemeClr val="bg1"/>
                </a:solidFill>
              </a:rPr>
              <a:t>翌日は</a:t>
            </a:r>
            <a:endParaRPr kumimoji="1" lang="en-US" altLang="ja-JP" sz="1000" dirty="0">
              <a:solidFill>
                <a:schemeClr val="bg1"/>
              </a:solidFill>
            </a:endParaRPr>
          </a:p>
          <a:p>
            <a:pPr algn="ctr"/>
            <a:r>
              <a:rPr lang="ja-JP" altLang="en-US" sz="1000" dirty="0">
                <a:solidFill>
                  <a:schemeClr val="bg1"/>
                </a:solidFill>
              </a:rPr>
              <a:t>睡眠不足状態</a:t>
            </a:r>
            <a:endParaRPr kumimoji="1" lang="ja-JP" altLang="en-US" sz="1000" dirty="0">
              <a:solidFill>
                <a:schemeClr val="bg1"/>
              </a:solidFill>
            </a:endParaRPr>
          </a:p>
        </p:txBody>
      </p:sp>
      <p:sp>
        <p:nvSpPr>
          <p:cNvPr id="41" name="テキスト ボックス 40"/>
          <p:cNvSpPr txBox="1"/>
          <p:nvPr/>
        </p:nvSpPr>
        <p:spPr>
          <a:xfrm>
            <a:off x="533556" y="3189332"/>
            <a:ext cx="1285939" cy="246221"/>
          </a:xfrm>
          <a:prstGeom prst="rect">
            <a:avLst/>
          </a:prstGeom>
          <a:noFill/>
        </p:spPr>
        <p:txBody>
          <a:bodyPr wrap="square" rtlCol="0">
            <a:spAutoFit/>
          </a:bodyPr>
          <a:lstStyle/>
          <a:p>
            <a:pPr algn="ctr"/>
            <a:r>
              <a:rPr kumimoji="1" lang="ja-JP" altLang="en-US" sz="1000" dirty="0">
                <a:solidFill>
                  <a:schemeClr val="bg1"/>
                </a:solidFill>
              </a:rPr>
              <a:t>日中に眠気</a:t>
            </a:r>
          </a:p>
        </p:txBody>
      </p:sp>
    </p:spTree>
    <p:extLst>
      <p:ext uri="{BB962C8B-B14F-4D97-AF65-F5344CB8AC3E}">
        <p14:creationId xmlns:p14="http://schemas.microsoft.com/office/powerpoint/2010/main" val="3241911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619758" y="2204864"/>
            <a:ext cx="824757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403858" y="2217564"/>
            <a:ext cx="2448000" cy="244827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txBox="1">
            <a:spLocks/>
          </p:cNvSpPr>
          <p:nvPr/>
        </p:nvSpPr>
        <p:spPr>
          <a:xfrm>
            <a:off x="743670" y="2829598"/>
            <a:ext cx="1869976" cy="11226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5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5400" b="1" dirty="0">
                <a:solidFill>
                  <a:schemeClr val="bg1"/>
                </a:solidFill>
                <a:latin typeface="HG丸ｺﾞｼｯｸM-PRO" panose="020F0600000000000000" pitchFamily="50" charset="-128"/>
                <a:ea typeface="HG丸ｺﾞｼｯｸM-PRO" panose="020F0600000000000000" pitchFamily="50" charset="-128"/>
              </a:rPr>
              <a:t>３</a:t>
            </a:r>
          </a:p>
        </p:txBody>
      </p:sp>
      <p:sp>
        <p:nvSpPr>
          <p:cNvPr id="9" name="タイトル 1"/>
          <p:cNvSpPr txBox="1">
            <a:spLocks/>
          </p:cNvSpPr>
          <p:nvPr/>
        </p:nvSpPr>
        <p:spPr>
          <a:xfrm>
            <a:off x="2869456" y="1993280"/>
            <a:ext cx="6048672" cy="2719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寝る前にスマートフォンを見たり</a:t>
            </a:r>
            <a:endParaRPr lang="en-US" altLang="ja-JP" sz="3000" b="1" dirty="0">
              <a:solidFill>
                <a:srgbClr val="FF9933"/>
              </a:solidFill>
              <a:latin typeface="HG丸ｺﾞｼｯｸM-PRO" panose="020F0600000000000000" pitchFamily="50" charset="-128"/>
              <a:ea typeface="HG丸ｺﾞｼｯｸM-PRO" panose="020F0600000000000000" pitchFamily="50" charset="-128"/>
            </a:endParaRPr>
          </a:p>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ゲームをすると眠れなくなる</a:t>
            </a:r>
          </a:p>
        </p:txBody>
      </p:sp>
    </p:spTree>
    <p:extLst>
      <p:ext uri="{BB962C8B-B14F-4D97-AF65-F5344CB8AC3E}">
        <p14:creationId xmlns:p14="http://schemas.microsoft.com/office/powerpoint/2010/main" val="912145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３</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寝る前にスマートフォンを見たり</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ゲームをすると眠れなくなる</a:t>
            </a:r>
          </a:p>
        </p:txBody>
      </p:sp>
      <p:sp>
        <p:nvSpPr>
          <p:cNvPr id="11" name="タイトル 1"/>
          <p:cNvSpPr txBox="1">
            <a:spLocks/>
          </p:cNvSpPr>
          <p:nvPr/>
        </p:nvSpPr>
        <p:spPr>
          <a:xfrm>
            <a:off x="3576588" y="1628924"/>
            <a:ext cx="4833044" cy="47525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200"/>
              </a:lnSpc>
            </a:pPr>
            <a:r>
              <a:rPr lang="ja-JP" altLang="en-US" sz="2250" spc="200" dirty="0">
                <a:solidFill>
                  <a:srgbClr val="FF0066"/>
                </a:solidFill>
                <a:latin typeface="ＭＳ Ｐゴシック" panose="020B0600070205080204" pitchFamily="50" charset="-128"/>
                <a:ea typeface="ＭＳ Ｐゴシック" panose="020B0600070205080204" pitchFamily="50" charset="-128"/>
              </a:rPr>
              <a:t>　スマートフォン（スマホ）やゲーム機などのデジタル機器の液晶画面の光には、ブルーライトという青くて強い光が多く含まれているものもあります。ブルーライトなどの強い光を夜に浴びると、睡眠を促すメラトニンというホルモンが出にくくなり、体内時計のリズムが後ろにずれてなかなか眠れなくなったりします。寝る前はスマホやゲームを控えましょう。</a:t>
            </a:r>
            <a:endParaRPr lang="ja-JP" altLang="ja-JP" sz="2250" spc="200" dirty="0">
              <a:solidFill>
                <a:srgbClr val="FF0066"/>
              </a:solidFill>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2764780"/>
            <a:ext cx="2761244" cy="2794116"/>
          </a:xfrm>
          <a:prstGeom prst="rect">
            <a:avLst/>
          </a:prstGeom>
        </p:spPr>
      </p:pic>
    </p:spTree>
    <p:extLst>
      <p:ext uri="{BB962C8B-B14F-4D97-AF65-F5344CB8AC3E}">
        <p14:creationId xmlns:p14="http://schemas.microsoft.com/office/powerpoint/2010/main" val="4287374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prstClr val="white"/>
              </a:solidFill>
            </a:endParaRPr>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741883" y="2142687"/>
            <a:ext cx="7754565" cy="3477875"/>
          </a:xfrm>
          <a:prstGeom prst="rect">
            <a:avLst/>
          </a:prstGeom>
          <a:noFill/>
        </p:spPr>
        <p:txBody>
          <a:bodyPr wrap="square" rtlCol="0">
            <a:spAutoFit/>
          </a:bodyPr>
          <a:lstStyle/>
          <a:p>
            <a:pPr algn="just">
              <a:lnSpc>
                <a:spcPts val="2200"/>
              </a:lnSpc>
            </a:pPr>
            <a:r>
              <a:rPr lang="ja-JP" altLang="en-US" sz="1500" spc="200" dirty="0">
                <a:solidFill>
                  <a:prstClr val="black">
                    <a:lumMod val="65000"/>
                    <a:lumOff val="35000"/>
                  </a:prstClr>
                </a:solidFill>
              </a:rPr>
              <a:t>　ブルーライトとは、人の目で見ることのできる光（可視光線）の中でも、もっとも波長が短く、強いエネルギーを持つ青い光です。ブルーライトは太陽や照明器具、テレビ等の日常生活で浴びる様々な光の中に含まれていますが、特に</a:t>
            </a:r>
            <a:r>
              <a:rPr lang="ja-JP" altLang="en-US" sz="1500" spc="200">
                <a:solidFill>
                  <a:prstClr val="black">
                    <a:lumMod val="65000"/>
                    <a:lumOff val="35000"/>
                  </a:prstClr>
                </a:solidFill>
              </a:rPr>
              <a:t>白色</a:t>
            </a:r>
            <a:r>
              <a:rPr lang="en-US" altLang="ja-JP" sz="1500" spc="200">
                <a:solidFill>
                  <a:prstClr val="black">
                    <a:lumMod val="65000"/>
                    <a:lumOff val="35000"/>
                  </a:prstClr>
                </a:solidFill>
              </a:rPr>
              <a:t>LE D</a:t>
            </a:r>
            <a:r>
              <a:rPr lang="ja-JP" altLang="en-US" sz="1500" spc="200" dirty="0">
                <a:solidFill>
                  <a:prstClr val="black">
                    <a:lumMod val="65000"/>
                    <a:lumOff val="35000"/>
                  </a:prstClr>
                </a:solidFill>
              </a:rPr>
              <a:t>や青色</a:t>
            </a:r>
            <a:r>
              <a:rPr lang="en-US" altLang="ja-JP" sz="1500" spc="200" dirty="0">
                <a:solidFill>
                  <a:prstClr val="black">
                    <a:lumMod val="65000"/>
                    <a:lumOff val="35000"/>
                  </a:prstClr>
                </a:solidFill>
              </a:rPr>
              <a:t>LED</a:t>
            </a:r>
            <a:r>
              <a:rPr lang="ja-JP" altLang="en-US" sz="1500" spc="200" dirty="0">
                <a:solidFill>
                  <a:prstClr val="black">
                    <a:lumMod val="65000"/>
                    <a:lumOff val="35000"/>
                  </a:prstClr>
                </a:solidFill>
              </a:rPr>
              <a:t>に多く含まれています。</a:t>
            </a:r>
          </a:p>
          <a:p>
            <a:pPr algn="just">
              <a:lnSpc>
                <a:spcPts val="2200"/>
              </a:lnSpc>
            </a:pPr>
            <a:r>
              <a:rPr lang="ja-JP" altLang="en-US" sz="1500" spc="200" dirty="0">
                <a:solidFill>
                  <a:prstClr val="black">
                    <a:lumMod val="65000"/>
                    <a:lumOff val="35000"/>
                  </a:prstClr>
                </a:solidFill>
              </a:rPr>
              <a:t>　朝や日中に浴びるブルーライトを含む光は体内時計を刺激し日中の活動を活性化しますが、就寝前や夜間に浴びる光は、睡眠に入ることを促すメラトニンという</a:t>
            </a:r>
          </a:p>
          <a:p>
            <a:pPr algn="just">
              <a:lnSpc>
                <a:spcPts val="2200"/>
              </a:lnSpc>
            </a:pPr>
            <a:r>
              <a:rPr lang="ja-JP" altLang="en-US" sz="1500" spc="200" dirty="0">
                <a:solidFill>
                  <a:prstClr val="black">
                    <a:lumMod val="65000"/>
                    <a:lumOff val="35000"/>
                  </a:prstClr>
                </a:solidFill>
              </a:rPr>
              <a:t>ホルモンの分泌を抑制するとともに、体内時計を遅らせる効果があります。そのため、なかなか眠れなくなったり、朝起きるのがつらくなるといった夜型の生活リズムを引き起こす可能性があります。</a:t>
            </a:r>
          </a:p>
          <a:p>
            <a:pPr algn="just">
              <a:lnSpc>
                <a:spcPts val="2200"/>
              </a:lnSpc>
            </a:pPr>
            <a:r>
              <a:rPr lang="ja-JP" altLang="en-US" sz="1500" spc="200" dirty="0">
                <a:solidFill>
                  <a:prstClr val="black">
                    <a:lumMod val="65000"/>
                    <a:lumOff val="35000"/>
                  </a:prstClr>
                </a:solidFill>
              </a:rPr>
              <a:t>　スマホやゲーム機などのデジタル機器は、液晶画面のバックライト</a:t>
            </a:r>
            <a:r>
              <a:rPr lang="ja-JP" altLang="en-US" sz="1500" spc="200">
                <a:solidFill>
                  <a:prstClr val="black">
                    <a:lumMod val="65000"/>
                    <a:lumOff val="35000"/>
                  </a:prstClr>
                </a:solidFill>
              </a:rPr>
              <a:t>に</a:t>
            </a:r>
            <a:r>
              <a:rPr lang="en-US" altLang="ja-JP" sz="1500" spc="200">
                <a:solidFill>
                  <a:prstClr val="black">
                    <a:lumMod val="65000"/>
                    <a:lumOff val="35000"/>
                  </a:prstClr>
                </a:solidFill>
              </a:rPr>
              <a:t>L E D </a:t>
            </a:r>
            <a:r>
              <a:rPr lang="ja-JP" altLang="en-US" sz="1500" spc="200">
                <a:solidFill>
                  <a:prstClr val="black">
                    <a:lumMod val="65000"/>
                    <a:lumOff val="35000"/>
                  </a:prstClr>
                </a:solidFill>
              </a:rPr>
              <a:t>を</a:t>
            </a:r>
            <a:r>
              <a:rPr lang="ja-JP" altLang="en-US" sz="1500" spc="200" dirty="0">
                <a:solidFill>
                  <a:prstClr val="black">
                    <a:lumMod val="65000"/>
                    <a:lumOff val="35000"/>
                  </a:prstClr>
                </a:solidFill>
              </a:rPr>
              <a:t>使用しているものが多く、また、目に近い距離で使用することから、長時間使用することは身体への影響が大きいと考えられます。</a:t>
            </a:r>
          </a:p>
        </p:txBody>
      </p:sp>
      <p:grpSp>
        <p:nvGrpSpPr>
          <p:cNvPr id="18" name="グループ化 17"/>
          <p:cNvGrpSpPr/>
          <p:nvPr/>
        </p:nvGrpSpPr>
        <p:grpSpPr>
          <a:xfrm>
            <a:off x="816156" y="1851240"/>
            <a:ext cx="790816" cy="288000"/>
            <a:chOff x="816156" y="1851241"/>
            <a:chExt cx="563032" cy="234467"/>
          </a:xfrm>
        </p:grpSpPr>
        <p:sp>
          <p:nvSpPr>
            <p:cNvPr id="16" name="フローチャート : 論理積ゲート 15"/>
            <p:cNvSpPr/>
            <p:nvPr/>
          </p:nvSpPr>
          <p:spPr>
            <a:xfrm rot="10800000">
              <a:off x="816156" y="1851707"/>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7" name="フローチャート : 論理積ゲート 16"/>
            <p:cNvSpPr/>
            <p:nvPr/>
          </p:nvSpPr>
          <p:spPr>
            <a:xfrm>
              <a:off x="1170784" y="1851241"/>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4" name="正方形/長方形 13"/>
            <p:cNvSpPr/>
            <p:nvPr/>
          </p:nvSpPr>
          <p:spPr>
            <a:xfrm>
              <a:off x="934418" y="1851708"/>
              <a:ext cx="360040" cy="234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sp>
        <p:nvSpPr>
          <p:cNvPr id="20" name="テキスト ボックス 19"/>
          <p:cNvSpPr txBox="1"/>
          <p:nvPr/>
        </p:nvSpPr>
        <p:spPr>
          <a:xfrm>
            <a:off x="844731" y="1842289"/>
            <a:ext cx="860720" cy="338554"/>
          </a:xfrm>
          <a:prstGeom prst="rect">
            <a:avLst/>
          </a:prstGeom>
          <a:noFill/>
        </p:spPr>
        <p:txBody>
          <a:bodyPr wrap="square" rtlCol="0">
            <a:spAutoFit/>
          </a:bodyPr>
          <a:lstStyle/>
          <a:p>
            <a:r>
              <a:rPr lang="ja-JP" altLang="en-US" sz="1600" b="1" dirty="0">
                <a:solidFill>
                  <a:prstClr val="white"/>
                </a:solidFill>
              </a:rPr>
              <a:t>解　説</a:t>
            </a:r>
          </a:p>
        </p:txBody>
      </p:sp>
      <p:sp>
        <p:nvSpPr>
          <p:cNvPr id="22"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３</a:t>
            </a:r>
          </a:p>
        </p:txBody>
      </p:sp>
      <p:sp>
        <p:nvSpPr>
          <p:cNvPr id="23"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寝る前にスマートフォンを見たり</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ゲームをすると眠れなくなる</a:t>
            </a:r>
          </a:p>
        </p:txBody>
      </p:sp>
    </p:spTree>
    <p:extLst>
      <p:ext uri="{BB962C8B-B14F-4D97-AF65-F5344CB8AC3E}">
        <p14:creationId xmlns:p14="http://schemas.microsoft.com/office/powerpoint/2010/main" val="3752561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prstClr val="white"/>
              </a:solidFill>
            </a:endParaRPr>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48" y="697074"/>
            <a:ext cx="877789" cy="55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1090225" y="853604"/>
            <a:ext cx="5387891" cy="369332"/>
          </a:xfrm>
          <a:prstGeom prst="rect">
            <a:avLst/>
          </a:prstGeom>
          <a:noFill/>
        </p:spPr>
        <p:txBody>
          <a:bodyPr wrap="square" rtlCol="0">
            <a:spAutoFit/>
          </a:bodyPr>
          <a:lstStyle/>
          <a:p>
            <a:r>
              <a:rPr lang="ja-JP" altLang="en-US" spc="150" dirty="0">
                <a:solidFill>
                  <a:prstClr val="black"/>
                </a:solidFill>
                <a:latin typeface="HG丸ｺﾞｼｯｸM-PRO" panose="020F0600000000000000" pitchFamily="50" charset="-128"/>
                <a:ea typeface="HG丸ｺﾞｼｯｸM-PRO" panose="020F0600000000000000" pitchFamily="50" charset="-128"/>
              </a:rPr>
              <a:t>日常の中のブルーライト</a:t>
            </a:r>
          </a:p>
        </p:txBody>
      </p:sp>
      <p:grpSp>
        <p:nvGrpSpPr>
          <p:cNvPr id="7" name="グループ化 6"/>
          <p:cNvGrpSpPr/>
          <p:nvPr/>
        </p:nvGrpSpPr>
        <p:grpSpPr>
          <a:xfrm>
            <a:off x="537652" y="1474722"/>
            <a:ext cx="8242310" cy="2938019"/>
            <a:chOff x="556567" y="1803824"/>
            <a:chExt cx="8242310" cy="2938019"/>
          </a:xfrm>
        </p:grpSpPr>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426" y="1803824"/>
              <a:ext cx="8031563" cy="2741854"/>
            </a:xfrm>
            <a:prstGeom prst="rect">
              <a:avLst/>
            </a:prstGeom>
          </p:spPr>
        </p:pic>
        <p:sp>
          <p:nvSpPr>
            <p:cNvPr id="5" name="テキスト ボックス 4"/>
            <p:cNvSpPr txBox="1"/>
            <p:nvPr/>
          </p:nvSpPr>
          <p:spPr>
            <a:xfrm>
              <a:off x="2017812" y="4418678"/>
              <a:ext cx="5807248" cy="323165"/>
            </a:xfrm>
            <a:prstGeom prst="rect">
              <a:avLst/>
            </a:prstGeom>
            <a:noFill/>
          </p:spPr>
          <p:txBody>
            <a:bodyPr wrap="square" rtlCol="0">
              <a:spAutoFit/>
            </a:bodyPr>
            <a:lstStyle/>
            <a:p>
              <a:r>
                <a:rPr kumimoji="1" lang="ja-JP" altLang="en-US" sz="1500" dirty="0">
                  <a:solidFill>
                    <a:schemeClr val="tx1">
                      <a:lumMod val="50000"/>
                      <a:lumOff val="50000"/>
                    </a:schemeClr>
                  </a:solidFill>
                </a:rPr>
                <a:t>パソコン　</a:t>
              </a:r>
              <a:r>
                <a:rPr kumimoji="1" lang="ja-JP" altLang="en-US" sz="1500">
                  <a:solidFill>
                    <a:schemeClr val="tx1">
                      <a:lumMod val="50000"/>
                      <a:lumOff val="50000"/>
                    </a:schemeClr>
                  </a:solidFill>
                </a:rPr>
                <a:t>　 </a:t>
              </a:r>
              <a:r>
                <a:rPr kumimoji="1" lang="ja-JP" altLang="en-US" sz="1500" dirty="0">
                  <a:solidFill>
                    <a:schemeClr val="tx1">
                      <a:lumMod val="50000"/>
                      <a:lumOff val="50000"/>
                    </a:schemeClr>
                  </a:solidFill>
                </a:rPr>
                <a:t>　　　液晶テレビ</a:t>
              </a:r>
              <a:r>
                <a:rPr lang="ja-JP" altLang="en-US" sz="1500" dirty="0">
                  <a:solidFill>
                    <a:schemeClr val="tx1">
                      <a:lumMod val="50000"/>
                      <a:lumOff val="50000"/>
                    </a:schemeClr>
                  </a:solidFill>
                </a:rPr>
                <a:t>　</a:t>
              </a:r>
              <a:r>
                <a:rPr lang="ja-JP" altLang="en-US" sz="1500">
                  <a:solidFill>
                    <a:schemeClr val="tx1">
                      <a:lumMod val="50000"/>
                      <a:lumOff val="50000"/>
                    </a:schemeClr>
                  </a:solidFill>
                </a:rPr>
                <a:t>　 </a:t>
              </a:r>
              <a:r>
                <a:rPr lang="ja-JP" altLang="en-US" sz="1500" dirty="0">
                  <a:solidFill>
                    <a:schemeClr val="tx1">
                      <a:lumMod val="50000"/>
                      <a:lumOff val="50000"/>
                    </a:schemeClr>
                  </a:solidFill>
                </a:rPr>
                <a:t>　　　</a:t>
              </a:r>
              <a:r>
                <a:rPr kumimoji="1" lang="ja-JP" altLang="en-US" sz="1500" dirty="0">
                  <a:solidFill>
                    <a:schemeClr val="tx1">
                      <a:lumMod val="50000"/>
                      <a:lumOff val="50000"/>
                    </a:schemeClr>
                  </a:solidFill>
                </a:rPr>
                <a:t>ゲーム機</a:t>
              </a:r>
              <a:r>
                <a:rPr lang="ja-JP" altLang="en-US" sz="1500" dirty="0">
                  <a:solidFill>
                    <a:schemeClr val="tx1">
                      <a:lumMod val="50000"/>
                      <a:lumOff val="50000"/>
                    </a:schemeClr>
                  </a:solidFill>
                </a:rPr>
                <a:t>　</a:t>
              </a:r>
              <a:r>
                <a:rPr lang="ja-JP" altLang="en-US" sz="1500">
                  <a:solidFill>
                    <a:schemeClr val="tx1">
                      <a:lumMod val="50000"/>
                      <a:lumOff val="50000"/>
                    </a:schemeClr>
                  </a:solidFill>
                </a:rPr>
                <a:t>　 </a:t>
              </a:r>
              <a:r>
                <a:rPr lang="ja-JP" altLang="en-US" sz="1500" dirty="0">
                  <a:solidFill>
                    <a:schemeClr val="tx1">
                      <a:lumMod val="50000"/>
                      <a:lumOff val="50000"/>
                    </a:schemeClr>
                  </a:solidFill>
                </a:rPr>
                <a:t>　　　</a:t>
              </a:r>
              <a:r>
                <a:rPr kumimoji="1" lang="ja-JP" altLang="en-US" sz="1500" dirty="0">
                  <a:solidFill>
                    <a:schemeClr val="tx1">
                      <a:lumMod val="50000"/>
                      <a:lumOff val="50000"/>
                    </a:schemeClr>
                  </a:solidFill>
                </a:rPr>
                <a:t>スマートフォン</a:t>
              </a:r>
            </a:p>
          </p:txBody>
        </p:sp>
        <p:sp>
          <p:nvSpPr>
            <p:cNvPr id="16" name="テキスト ボックス 15"/>
            <p:cNvSpPr txBox="1"/>
            <p:nvPr/>
          </p:nvSpPr>
          <p:spPr>
            <a:xfrm>
              <a:off x="1217224" y="1854624"/>
              <a:ext cx="6883167" cy="323165"/>
            </a:xfrm>
            <a:prstGeom prst="rect">
              <a:avLst/>
            </a:prstGeom>
            <a:noFill/>
          </p:spPr>
          <p:txBody>
            <a:bodyPr wrap="square" rtlCol="0">
              <a:spAutoFit/>
            </a:bodyPr>
            <a:lstStyle/>
            <a:p>
              <a:r>
                <a:rPr kumimoji="1" lang="ja-JP" altLang="en-US" sz="1500" b="1" dirty="0">
                  <a:solidFill>
                    <a:schemeClr val="bg1"/>
                  </a:solidFill>
                </a:rPr>
                <a:t>強　　　　　　　　　　　　　　　　　　　　　エネルギー　　　　　　　　　　　　　　　　　　 　 弱</a:t>
              </a:r>
            </a:p>
          </p:txBody>
        </p:sp>
        <p:sp>
          <p:nvSpPr>
            <p:cNvPr id="20" name="テキスト ボックス 19"/>
            <p:cNvSpPr txBox="1"/>
            <p:nvPr/>
          </p:nvSpPr>
          <p:spPr>
            <a:xfrm>
              <a:off x="4101728" y="2521810"/>
              <a:ext cx="4328863" cy="323165"/>
            </a:xfrm>
            <a:prstGeom prst="rect">
              <a:avLst/>
            </a:prstGeom>
            <a:noFill/>
          </p:spPr>
          <p:txBody>
            <a:bodyPr wrap="square" rtlCol="0">
              <a:spAutoFit/>
            </a:bodyPr>
            <a:lstStyle/>
            <a:p>
              <a:r>
                <a:rPr lang="ja-JP" altLang="en-US" sz="1500" b="1" dirty="0">
                  <a:solidFill>
                    <a:schemeClr val="bg1"/>
                  </a:solidFill>
                </a:rPr>
                <a:t>可視光線　　　　　　　　　　　　　　　　　　　　　波長</a:t>
              </a:r>
              <a:endParaRPr kumimoji="1" lang="en-US" altLang="ja-JP" sz="1500" b="1" dirty="0">
                <a:solidFill>
                  <a:schemeClr val="bg1"/>
                </a:solidFill>
              </a:endParaRPr>
            </a:p>
          </p:txBody>
        </p:sp>
        <p:sp>
          <p:nvSpPr>
            <p:cNvPr id="21" name="テキスト ボックス 20"/>
            <p:cNvSpPr txBox="1"/>
            <p:nvPr/>
          </p:nvSpPr>
          <p:spPr>
            <a:xfrm>
              <a:off x="556567" y="2266689"/>
              <a:ext cx="8149605" cy="276999"/>
            </a:xfrm>
            <a:prstGeom prst="rect">
              <a:avLst/>
            </a:prstGeom>
            <a:noFill/>
          </p:spPr>
          <p:txBody>
            <a:bodyPr wrap="square" rtlCol="0">
              <a:spAutoFit/>
            </a:bodyPr>
            <a:lstStyle/>
            <a:p>
              <a:r>
                <a:rPr lang="ja-JP" altLang="en-US" sz="1200" dirty="0">
                  <a:solidFill>
                    <a:schemeClr val="tx1">
                      <a:lumMod val="50000"/>
                      <a:lumOff val="50000"/>
                    </a:schemeClr>
                  </a:solidFill>
                </a:rPr>
                <a:t>紫外線　　　　　　　　　　　　　　　　　　　　　　　　　　　　　　　　　　　　　　　　　　　　　　　　　　　　　　　　　　　　　　　　　　　　赤外線</a:t>
              </a:r>
              <a:endParaRPr kumimoji="1" lang="ja-JP" altLang="en-US" sz="1200" dirty="0">
                <a:solidFill>
                  <a:schemeClr val="tx1">
                    <a:lumMod val="50000"/>
                    <a:lumOff val="50000"/>
                  </a:schemeClr>
                </a:solidFill>
              </a:endParaRPr>
            </a:p>
          </p:txBody>
        </p:sp>
        <p:sp>
          <p:nvSpPr>
            <p:cNvPr id="22" name="テキスト ボックス 21"/>
            <p:cNvSpPr txBox="1"/>
            <p:nvPr/>
          </p:nvSpPr>
          <p:spPr>
            <a:xfrm>
              <a:off x="1763688" y="2844975"/>
              <a:ext cx="7035189" cy="461665"/>
            </a:xfrm>
            <a:prstGeom prst="rect">
              <a:avLst/>
            </a:prstGeom>
            <a:noFill/>
          </p:spPr>
          <p:txBody>
            <a:bodyPr wrap="square" rtlCol="0">
              <a:spAutoFit/>
            </a:bodyPr>
            <a:lstStyle/>
            <a:p>
              <a:r>
                <a:rPr lang="ja-JP" altLang="en-US" sz="1200" dirty="0">
                  <a:solidFill>
                    <a:schemeClr val="tx1">
                      <a:lumMod val="50000"/>
                      <a:lumOff val="50000"/>
                    </a:schemeClr>
                  </a:solidFill>
                </a:rPr>
                <a:t>４００</a:t>
              </a:r>
              <a:r>
                <a:rPr lang="en-US" altLang="ja-JP" sz="1200" dirty="0">
                  <a:solidFill>
                    <a:schemeClr val="tx1">
                      <a:lumMod val="50000"/>
                      <a:lumOff val="50000"/>
                    </a:schemeClr>
                  </a:solidFill>
                </a:rPr>
                <a:t>nm</a:t>
              </a:r>
              <a:r>
                <a:rPr lang="ja-JP" altLang="en-US" sz="1200" dirty="0">
                  <a:solidFill>
                    <a:schemeClr val="tx1">
                      <a:lumMod val="50000"/>
                      <a:lumOff val="50000"/>
                    </a:schemeClr>
                  </a:solidFill>
                </a:rPr>
                <a:t>　　　　　　　　　　　　　　　　　　　　　　　　　　　　　　　　　　　　　　　　　　　　　　７８０</a:t>
              </a:r>
              <a:r>
                <a:rPr lang="en-US" altLang="ja-JP" sz="1200" dirty="0">
                  <a:solidFill>
                    <a:schemeClr val="tx1">
                      <a:lumMod val="50000"/>
                      <a:lumOff val="50000"/>
                    </a:schemeClr>
                  </a:solidFill>
                </a:rPr>
                <a:t>nm</a:t>
              </a:r>
            </a:p>
            <a:p>
              <a:r>
                <a:rPr kumimoji="1" lang="ja-JP" altLang="en-US" sz="1200" dirty="0">
                  <a:solidFill>
                    <a:schemeClr val="tx1">
                      <a:lumMod val="50000"/>
                      <a:lumOff val="50000"/>
                    </a:schemeClr>
                  </a:solidFill>
                </a:rPr>
                <a:t>　　　　　　　　　　　　　　　　　　　　　　　　　　　　　　　　　　　　　　　　　　　　　　　　　　　　　　</a:t>
              </a:r>
              <a:r>
                <a:rPr kumimoji="1" lang="ja-JP" altLang="en-US" sz="1050" dirty="0">
                  <a:solidFill>
                    <a:schemeClr val="tx1">
                      <a:lumMod val="50000"/>
                      <a:lumOff val="50000"/>
                    </a:schemeClr>
                  </a:solidFill>
                </a:rPr>
                <a:t>　（</a:t>
              </a:r>
              <a:r>
                <a:rPr kumimoji="1" lang="en-US" altLang="ja-JP" sz="1050" dirty="0">
                  <a:solidFill>
                    <a:schemeClr val="tx1">
                      <a:lumMod val="50000"/>
                      <a:lumOff val="50000"/>
                    </a:schemeClr>
                  </a:solidFill>
                </a:rPr>
                <a:t>nm</a:t>
              </a:r>
              <a:r>
                <a:rPr kumimoji="1" lang="ja-JP" altLang="en-US" sz="1050" dirty="0">
                  <a:solidFill>
                    <a:schemeClr val="tx1">
                      <a:lumMod val="50000"/>
                      <a:lumOff val="50000"/>
                    </a:schemeClr>
                  </a:solidFill>
                </a:rPr>
                <a:t>：ナノメートル）</a:t>
              </a:r>
            </a:p>
          </p:txBody>
        </p:sp>
        <p:sp>
          <p:nvSpPr>
            <p:cNvPr id="23" name="テキスト ボックス 22"/>
            <p:cNvSpPr txBox="1"/>
            <p:nvPr/>
          </p:nvSpPr>
          <p:spPr>
            <a:xfrm>
              <a:off x="2279431" y="3164633"/>
              <a:ext cx="3517594" cy="276999"/>
            </a:xfrm>
            <a:prstGeom prst="rect">
              <a:avLst/>
            </a:prstGeom>
            <a:noFill/>
          </p:spPr>
          <p:txBody>
            <a:bodyPr wrap="square" rtlCol="0">
              <a:spAutoFit/>
            </a:bodyPr>
            <a:lstStyle/>
            <a:p>
              <a:r>
                <a:rPr lang="ja-JP" altLang="en-US" sz="1200" b="1" dirty="0">
                  <a:solidFill>
                    <a:schemeClr val="accent5">
                      <a:lumMod val="75000"/>
                    </a:schemeClr>
                  </a:solidFill>
                </a:rPr>
                <a:t>ブルーライト・・・</a:t>
              </a:r>
              <a:r>
                <a:rPr lang="en-US" altLang="ja-JP" sz="1200" b="1" dirty="0">
                  <a:solidFill>
                    <a:schemeClr val="accent5">
                      <a:lumMod val="75000"/>
                    </a:schemeClr>
                  </a:solidFill>
                </a:rPr>
                <a:t>LED</a:t>
              </a:r>
              <a:r>
                <a:rPr lang="ja-JP" altLang="en-US" sz="1200" b="1" dirty="0">
                  <a:solidFill>
                    <a:schemeClr val="accent5">
                      <a:lumMod val="75000"/>
                    </a:schemeClr>
                  </a:solidFill>
                </a:rPr>
                <a:t>液晶などから強く発生します。　　　　　　　　　　　　　　　　　　　　　　　　　　　　　　　　　　</a:t>
              </a:r>
              <a:endParaRPr kumimoji="1" lang="ja-JP" altLang="en-US" sz="1050" b="1" dirty="0">
                <a:solidFill>
                  <a:schemeClr val="accent5">
                    <a:lumMod val="75000"/>
                  </a:schemeClr>
                </a:solidFill>
              </a:endParaRPr>
            </a:p>
          </p:txBody>
        </p:sp>
      </p:grpSp>
      <p:sp>
        <p:nvSpPr>
          <p:cNvPr id="24" name="テキスト ボックス 23"/>
          <p:cNvSpPr txBox="1"/>
          <p:nvPr/>
        </p:nvSpPr>
        <p:spPr>
          <a:xfrm>
            <a:off x="2576700" y="4526538"/>
            <a:ext cx="3990600" cy="338554"/>
          </a:xfrm>
          <a:prstGeom prst="rect">
            <a:avLst/>
          </a:prstGeom>
          <a:noFill/>
        </p:spPr>
        <p:txBody>
          <a:bodyPr wrap="square" rtlCol="0">
            <a:spAutoFit/>
          </a:bodyPr>
          <a:lstStyle/>
          <a:p>
            <a:r>
              <a:rPr kumimoji="1" lang="ja-JP" altLang="en-US" sz="1600" b="1" dirty="0">
                <a:solidFill>
                  <a:schemeClr val="bg1">
                    <a:lumMod val="50000"/>
                  </a:schemeClr>
                </a:solidFill>
              </a:rPr>
              <a:t>夜ブルーライトを浴びると体内時計が遅れる</a:t>
            </a:r>
          </a:p>
        </p:txBody>
      </p:sp>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660" y="4848076"/>
            <a:ext cx="7850916" cy="1224136"/>
          </a:xfrm>
          <a:prstGeom prst="rect">
            <a:avLst/>
          </a:prstGeom>
        </p:spPr>
      </p:pic>
      <p:sp>
        <p:nvSpPr>
          <p:cNvPr id="25" name="テキスト ボックス 24"/>
          <p:cNvSpPr txBox="1"/>
          <p:nvPr/>
        </p:nvSpPr>
        <p:spPr>
          <a:xfrm>
            <a:off x="1738001" y="5576540"/>
            <a:ext cx="6289809" cy="369332"/>
          </a:xfrm>
          <a:prstGeom prst="rect">
            <a:avLst/>
          </a:prstGeom>
          <a:noFill/>
        </p:spPr>
        <p:txBody>
          <a:bodyPr wrap="square" rtlCol="0">
            <a:spAutoFit/>
          </a:bodyPr>
          <a:lstStyle/>
          <a:p>
            <a:r>
              <a:rPr kumimoji="1" lang="ja-JP" altLang="en-US" b="1" dirty="0">
                <a:solidFill>
                  <a:schemeClr val="bg1"/>
                </a:solidFill>
              </a:rPr>
              <a:t>スマホやゲーム機の使用方法について話し合ってみましょう！</a:t>
            </a:r>
          </a:p>
        </p:txBody>
      </p:sp>
      <p:sp>
        <p:nvSpPr>
          <p:cNvPr id="26" name="テキスト ボックス 25"/>
          <p:cNvSpPr txBox="1"/>
          <p:nvPr/>
        </p:nvSpPr>
        <p:spPr>
          <a:xfrm>
            <a:off x="701783" y="4976969"/>
            <a:ext cx="860808" cy="523220"/>
          </a:xfrm>
          <a:prstGeom prst="rect">
            <a:avLst/>
          </a:prstGeom>
          <a:noFill/>
        </p:spPr>
        <p:txBody>
          <a:bodyPr wrap="square" rtlCol="0">
            <a:spAutoFit/>
          </a:bodyPr>
          <a:lstStyle/>
          <a:p>
            <a:r>
              <a:rPr kumimoji="1" lang="ja-JP" altLang="en-US" sz="1400" b="1" dirty="0">
                <a:solidFill>
                  <a:schemeClr val="bg1"/>
                </a:solidFill>
              </a:rPr>
              <a:t>レッツ・</a:t>
            </a:r>
            <a:endParaRPr kumimoji="1" lang="en-US" altLang="ja-JP" sz="1400" b="1" dirty="0">
              <a:solidFill>
                <a:schemeClr val="bg1"/>
              </a:solidFill>
            </a:endParaRPr>
          </a:p>
          <a:p>
            <a:r>
              <a:rPr lang="ja-JP" altLang="en-US" sz="1400" b="1" dirty="0">
                <a:solidFill>
                  <a:schemeClr val="bg1"/>
                </a:solidFill>
              </a:rPr>
              <a:t>トーク</a:t>
            </a:r>
            <a:r>
              <a:rPr lang="en-US" altLang="ja-JP" sz="1400" b="1" dirty="0">
                <a:solidFill>
                  <a:schemeClr val="bg1"/>
                </a:solidFill>
              </a:rPr>
              <a:t>!</a:t>
            </a:r>
            <a:endParaRPr kumimoji="1" lang="ja-JP" altLang="en-US" sz="1400" b="1" dirty="0">
              <a:solidFill>
                <a:schemeClr val="bg1"/>
              </a:solidFill>
            </a:endParaRPr>
          </a:p>
        </p:txBody>
      </p:sp>
    </p:spTree>
    <p:extLst>
      <p:ext uri="{BB962C8B-B14F-4D97-AF65-F5344CB8AC3E}">
        <p14:creationId xmlns:p14="http://schemas.microsoft.com/office/powerpoint/2010/main" val="3105058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タイトル 1"/>
          <p:cNvSpPr txBox="1">
            <a:spLocks/>
          </p:cNvSpPr>
          <p:nvPr/>
        </p:nvSpPr>
        <p:spPr>
          <a:xfrm>
            <a:off x="518468" y="1730332"/>
            <a:ext cx="8210012" cy="33253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88" lvl="0" indent="433388" algn="l" fontAlgn="base">
              <a:lnSpc>
                <a:spcPts val="1913"/>
              </a:lnSpc>
              <a:spcBef>
                <a:spcPct val="141000"/>
              </a:spcBef>
              <a:spcAft>
                <a:spcPct val="1000"/>
              </a:spcAft>
              <a:tabLst>
                <a:tab pos="723900" algn="l"/>
                <a:tab pos="1447800" algn="l"/>
                <a:tab pos="2171700" algn="l"/>
                <a:tab pos="2895600" algn="l"/>
                <a:tab pos="3619500" algn="l"/>
                <a:tab pos="4343400" algn="l"/>
                <a:tab pos="5067300" algn="l"/>
                <a:tab pos="5791200" algn="l"/>
                <a:tab pos="6515100" algn="l"/>
              </a:tabLst>
            </a:pPr>
            <a:endParaRPr lang="en-US" altLang="ja-JP" sz="90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268" y="288633"/>
            <a:ext cx="8446020" cy="6335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806603" y="1310189"/>
            <a:ext cx="7848645" cy="5191934"/>
          </a:xfrm>
          <a:prstGeom prst="rect">
            <a:avLst/>
          </a:prstGeom>
          <a:noFill/>
        </p:spPr>
        <p:txBody>
          <a:bodyPr wrap="square" rtlCol="0">
            <a:spAutoFit/>
          </a:bodyPr>
          <a:lstStyle/>
          <a:p>
            <a:pPr>
              <a:lnSpc>
                <a:spcPts val="2500"/>
              </a:lnSpc>
            </a:pPr>
            <a:r>
              <a:rPr lang="ja-JP" altLang="en-US" sz="1600" spc="200" dirty="0">
                <a:solidFill>
                  <a:schemeClr val="bg1"/>
                </a:solidFill>
              </a:rPr>
              <a:t>　時刻だけが分からなくて、あとは全部快適なお部屋で住んでもらうと皆さんの身体の中に時計があることが分かります。温度は一定で、ちょっと暗めの照明もずっと一定です。そんな中、寝たり起きたり、体温が高くなったり低くなったりする変化が、ちょうど</a:t>
            </a:r>
            <a:r>
              <a:rPr lang="en-US" altLang="ja-JP" sz="1600" spc="200" dirty="0">
                <a:solidFill>
                  <a:schemeClr val="bg1"/>
                </a:solidFill>
              </a:rPr>
              <a:t>24</a:t>
            </a:r>
            <a:r>
              <a:rPr lang="ja-JP" altLang="en-US" sz="1600" spc="200" dirty="0">
                <a:solidFill>
                  <a:schemeClr val="bg1"/>
                </a:solidFill>
              </a:rPr>
              <a:t>時間サイクルではなく、</a:t>
            </a:r>
            <a:r>
              <a:rPr lang="en-US" altLang="ja-JP" sz="1600" spc="200" dirty="0">
                <a:solidFill>
                  <a:schemeClr val="bg1"/>
                </a:solidFill>
              </a:rPr>
              <a:t>24</a:t>
            </a:r>
            <a:r>
              <a:rPr lang="ja-JP" altLang="en-US" sz="1600" spc="200" dirty="0">
                <a:solidFill>
                  <a:schemeClr val="bg1"/>
                </a:solidFill>
              </a:rPr>
              <a:t>時間より</a:t>
            </a:r>
            <a:r>
              <a:rPr lang="en-US" altLang="ja-JP" sz="1600" spc="200" dirty="0">
                <a:solidFill>
                  <a:schemeClr val="bg1"/>
                </a:solidFill>
              </a:rPr>
              <a:t>20−30</a:t>
            </a:r>
            <a:r>
              <a:rPr lang="ja-JP" altLang="en-US" sz="1600" spc="200" dirty="0">
                <a:solidFill>
                  <a:schemeClr val="bg1"/>
                </a:solidFill>
              </a:rPr>
              <a:t>分長い周期で繰り返されます。そして、これが</a:t>
            </a:r>
            <a:r>
              <a:rPr lang="en-US" altLang="ja-JP" sz="1600" spc="200" dirty="0">
                <a:solidFill>
                  <a:schemeClr val="bg1"/>
                </a:solidFill>
              </a:rPr>
              <a:t>2</a:t>
            </a:r>
            <a:r>
              <a:rPr lang="ja-JP" altLang="en-US" sz="1600" spc="200" dirty="0">
                <a:solidFill>
                  <a:schemeClr val="bg1"/>
                </a:solidFill>
              </a:rPr>
              <a:t>週間から１か月続くと、今度は体温サイクルはそのままですが、寝起きのサイクルが約</a:t>
            </a:r>
            <a:r>
              <a:rPr lang="en-US" altLang="ja-JP" sz="1600" spc="200" dirty="0">
                <a:solidFill>
                  <a:schemeClr val="bg1"/>
                </a:solidFill>
              </a:rPr>
              <a:t>2</a:t>
            </a:r>
            <a:r>
              <a:rPr lang="ja-JP" altLang="en-US" sz="1600" spc="200" dirty="0">
                <a:solidFill>
                  <a:schemeClr val="bg1"/>
                </a:solidFill>
              </a:rPr>
              <a:t>日間（</a:t>
            </a:r>
            <a:r>
              <a:rPr lang="en-US" altLang="ja-JP" sz="1600" spc="200" dirty="0">
                <a:solidFill>
                  <a:schemeClr val="bg1"/>
                </a:solidFill>
              </a:rPr>
              <a:t>35-40</a:t>
            </a:r>
            <a:r>
              <a:rPr lang="ja-JP" altLang="en-US" sz="1600" spc="200" dirty="0">
                <a:solidFill>
                  <a:schemeClr val="bg1"/>
                </a:solidFill>
              </a:rPr>
              <a:t>時間）となります。</a:t>
            </a:r>
            <a:endParaRPr lang="en-US" altLang="ja-JP" sz="1600" spc="200" dirty="0">
              <a:solidFill>
                <a:schemeClr val="bg1"/>
              </a:solidFill>
            </a:endParaRPr>
          </a:p>
          <a:p>
            <a:pPr>
              <a:lnSpc>
                <a:spcPts val="2500"/>
              </a:lnSpc>
            </a:pPr>
            <a:r>
              <a:rPr lang="ja-JP" altLang="en-US" sz="1600" spc="200" dirty="0">
                <a:solidFill>
                  <a:schemeClr val="bg1"/>
                </a:solidFill>
              </a:rPr>
              <a:t>　この事実から、人の体内時計は少なくとも２つあることが分かります。体温やホルモンの分泌リズムを支配している主時計（</a:t>
            </a:r>
            <a:r>
              <a:rPr lang="en-US" altLang="ja-JP" sz="1600" spc="200" dirty="0">
                <a:solidFill>
                  <a:schemeClr val="bg1"/>
                </a:solidFill>
              </a:rPr>
              <a:t>24</a:t>
            </a:r>
            <a:r>
              <a:rPr lang="ja-JP" altLang="en-US" sz="1600" spc="200" dirty="0">
                <a:solidFill>
                  <a:schemeClr val="bg1"/>
                </a:solidFill>
              </a:rPr>
              <a:t>時間より少し長い）と寝起きのリズムを支配する第</a:t>
            </a:r>
            <a:r>
              <a:rPr lang="en-US" altLang="ja-JP" sz="1600" spc="200" dirty="0">
                <a:solidFill>
                  <a:schemeClr val="bg1"/>
                </a:solidFill>
              </a:rPr>
              <a:t>2</a:t>
            </a:r>
            <a:r>
              <a:rPr lang="ja-JP" altLang="en-US" sz="1600" spc="200" dirty="0">
                <a:solidFill>
                  <a:schemeClr val="bg1"/>
                </a:solidFill>
              </a:rPr>
              <a:t>時計（約</a:t>
            </a:r>
            <a:r>
              <a:rPr lang="en-US" altLang="ja-JP" sz="1600" spc="200" dirty="0">
                <a:solidFill>
                  <a:schemeClr val="bg1"/>
                </a:solidFill>
              </a:rPr>
              <a:t>2</a:t>
            </a:r>
            <a:r>
              <a:rPr lang="ja-JP" altLang="en-US" sz="1600" spc="200" dirty="0">
                <a:solidFill>
                  <a:schemeClr val="bg1"/>
                </a:solidFill>
              </a:rPr>
              <a:t>日）です。 </a:t>
            </a:r>
          </a:p>
          <a:p>
            <a:pPr>
              <a:lnSpc>
                <a:spcPts val="2500"/>
              </a:lnSpc>
            </a:pPr>
            <a:r>
              <a:rPr lang="ja-JP" altLang="en-US" sz="1600" spc="200" dirty="0">
                <a:solidFill>
                  <a:schemeClr val="bg1"/>
                </a:solidFill>
              </a:rPr>
              <a:t>　通常、これらの時計は、朝の太陽の光を浴びたりすることで</a:t>
            </a:r>
            <a:r>
              <a:rPr lang="en-US" altLang="ja-JP" sz="1600" spc="200" dirty="0">
                <a:solidFill>
                  <a:schemeClr val="bg1"/>
                </a:solidFill>
              </a:rPr>
              <a:t>24</a:t>
            </a:r>
            <a:r>
              <a:rPr lang="ja-JP" altLang="en-US" sz="1600" spc="200" dirty="0">
                <a:solidFill>
                  <a:schemeClr val="bg1"/>
                </a:solidFill>
              </a:rPr>
              <a:t>時間周期に調整（同調といいます）されています。しかし、夜ふかしなどが原因で夜に強い光を浴びたりすると、体内時計のリズムが乱れます。その結果、</a:t>
            </a:r>
            <a:r>
              <a:rPr lang="en-US" altLang="ja-JP" sz="1600" spc="200" dirty="0">
                <a:solidFill>
                  <a:schemeClr val="bg1"/>
                </a:solidFill>
              </a:rPr>
              <a:t>2</a:t>
            </a:r>
            <a:r>
              <a:rPr lang="ja-JP" altLang="en-US" sz="1600" spc="200" dirty="0" err="1">
                <a:solidFill>
                  <a:schemeClr val="bg1"/>
                </a:solidFill>
              </a:rPr>
              <a:t>つの</a:t>
            </a:r>
            <a:r>
              <a:rPr lang="ja-JP" altLang="en-US" sz="1600" spc="200" dirty="0">
                <a:solidFill>
                  <a:schemeClr val="bg1"/>
                </a:solidFill>
              </a:rPr>
              <a:t>時計のリズムがずれてしまい、体調不良になります（この状態を内的脱同調と言います）。たびたび夜ふかしをしていると、この２つの時計のリズムがばらばらになり、心身の健康にとって大変危険となります。例えば、うつ病という心の病気になるといった危険性もあります。</a:t>
            </a:r>
          </a:p>
        </p:txBody>
      </p:sp>
      <p:sp>
        <p:nvSpPr>
          <p:cNvPr id="9" name="タイトル 1"/>
          <p:cNvSpPr txBox="1">
            <a:spLocks/>
          </p:cNvSpPr>
          <p:nvPr/>
        </p:nvSpPr>
        <p:spPr>
          <a:xfrm>
            <a:off x="1075826" y="161633"/>
            <a:ext cx="7652748"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400" b="1" spc="300" dirty="0">
                <a:solidFill>
                  <a:schemeClr val="bg1"/>
                </a:solidFill>
                <a:latin typeface="HG丸ｺﾞｼｯｸM-PRO" panose="020F0600000000000000" pitchFamily="50" charset="-128"/>
                <a:ea typeface="HG丸ｺﾞｼｯｸM-PRO" panose="020F0600000000000000" pitchFamily="50" charset="-128"/>
              </a:rPr>
              <a:t>「体内時計のメカニズム」   </a:t>
            </a:r>
            <a:r>
              <a:rPr lang="ja-JP" altLang="en-US" sz="2800" b="1" spc="300" dirty="0">
                <a:solidFill>
                  <a:schemeClr val="bg1"/>
                </a:solidFill>
                <a:latin typeface="HG丸ｺﾞｼｯｸM-PRO" panose="020F0600000000000000" pitchFamily="50" charset="-128"/>
                <a:ea typeface="HG丸ｺﾞｼｯｸM-PRO" panose="020F0600000000000000" pitchFamily="50" charset="-128"/>
              </a:rPr>
              <a:t>　　 </a:t>
            </a:r>
            <a:r>
              <a:rPr lang="ja-JP" altLang="en-US" sz="2000" b="1" spc="300" dirty="0">
                <a:solidFill>
                  <a:schemeClr val="bg1"/>
                </a:solidFill>
                <a:latin typeface="HG丸ｺﾞｼｯｸM-PRO" panose="020F0600000000000000" pitchFamily="50" charset="-128"/>
                <a:ea typeface="HG丸ｺﾞｼｯｸM-PRO" panose="020F0600000000000000" pitchFamily="50" charset="-128"/>
              </a:rPr>
              <a:t>原 田 哲 夫</a:t>
            </a:r>
          </a:p>
        </p:txBody>
      </p:sp>
      <p:sp>
        <p:nvSpPr>
          <p:cNvPr id="8" name="テキスト ボックス 7"/>
          <p:cNvSpPr txBox="1"/>
          <p:nvPr/>
        </p:nvSpPr>
        <p:spPr>
          <a:xfrm>
            <a:off x="6607274" y="405244"/>
            <a:ext cx="1815109" cy="215444"/>
          </a:xfrm>
          <a:prstGeom prst="rect">
            <a:avLst/>
          </a:prstGeom>
          <a:noFill/>
        </p:spPr>
        <p:txBody>
          <a:bodyPr wrap="square" rtlCol="0">
            <a:spAutoFit/>
          </a:bodyPr>
          <a:lstStyle/>
          <a:p>
            <a:r>
              <a:rPr kumimoji="1" lang="ja-JP" altLang="en-US" sz="800" b="1" dirty="0">
                <a:solidFill>
                  <a:schemeClr val="bg1"/>
                </a:solidFill>
                <a:latin typeface="HG丸ｺﾞｼｯｸM-PRO" panose="020F0600000000000000" pitchFamily="50" charset="-128"/>
                <a:ea typeface="HG丸ｺﾞｼｯｸM-PRO" panose="020F0600000000000000" pitchFamily="50" charset="-128"/>
              </a:rPr>
              <a:t>高知大学教授</a:t>
            </a:r>
          </a:p>
        </p:txBody>
      </p:sp>
    </p:spTree>
    <p:extLst>
      <p:ext uri="{BB962C8B-B14F-4D97-AF65-F5344CB8AC3E}">
        <p14:creationId xmlns:p14="http://schemas.microsoft.com/office/powerpoint/2010/main" val="95417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619758" y="2204864"/>
            <a:ext cx="824757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03858" y="2217564"/>
            <a:ext cx="2448000" cy="244827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743670" y="2829598"/>
            <a:ext cx="1869976" cy="11226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5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5400" b="1" dirty="0">
                <a:solidFill>
                  <a:schemeClr val="bg1"/>
                </a:solidFill>
                <a:latin typeface="HG丸ｺﾞｼｯｸM-PRO" panose="020F0600000000000000" pitchFamily="50" charset="-128"/>
                <a:ea typeface="HG丸ｺﾞｼｯｸM-PRO" panose="020F0600000000000000" pitchFamily="50" charset="-128"/>
              </a:rPr>
              <a:t>４</a:t>
            </a:r>
          </a:p>
        </p:txBody>
      </p:sp>
      <p:sp>
        <p:nvSpPr>
          <p:cNvPr id="9" name="タイトル 1"/>
          <p:cNvSpPr txBox="1">
            <a:spLocks/>
          </p:cNvSpPr>
          <p:nvPr/>
        </p:nvSpPr>
        <p:spPr>
          <a:xfrm>
            <a:off x="2869456" y="1993280"/>
            <a:ext cx="6048672" cy="2719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寝る前に激しい運動をすると</a:t>
            </a:r>
            <a:endParaRPr lang="en-US" altLang="ja-JP" sz="3000" b="1" dirty="0">
              <a:solidFill>
                <a:srgbClr val="FF9933"/>
              </a:solidFill>
              <a:latin typeface="HG丸ｺﾞｼｯｸM-PRO" panose="020F0600000000000000" pitchFamily="50" charset="-128"/>
              <a:ea typeface="HG丸ｺﾞｼｯｸM-PRO" panose="020F0600000000000000" pitchFamily="50" charset="-128"/>
            </a:endParaRPr>
          </a:p>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よく眠れる</a:t>
            </a:r>
          </a:p>
        </p:txBody>
      </p:sp>
    </p:spTree>
    <p:extLst>
      <p:ext uri="{BB962C8B-B14F-4D97-AF65-F5344CB8AC3E}">
        <p14:creationId xmlns:p14="http://schemas.microsoft.com/office/powerpoint/2010/main" val="17756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69161"/>
            <a:ext cx="9144076" cy="1988840"/>
          </a:xfrm>
          <a:prstGeom prst="rect">
            <a:avLst/>
          </a:prstGeom>
        </p:spPr>
      </p:pic>
      <p:sp>
        <p:nvSpPr>
          <p:cNvPr id="5" name="Text Box 6"/>
          <p:cNvSpPr txBox="1">
            <a:spLocks noChangeArrowheads="1"/>
          </p:cNvSpPr>
          <p:nvPr/>
        </p:nvSpPr>
        <p:spPr bwMode="auto">
          <a:xfrm>
            <a:off x="755576" y="908720"/>
            <a:ext cx="7848872" cy="374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Lst>
              <a:defRPr kumimoji="1">
                <a:solidFill>
                  <a:schemeClr val="tx1"/>
                </a:solidFill>
                <a:latin typeface="ＭＳ Ｐ明朝" charset="-128"/>
                <a:ea typeface="" charset="-128"/>
              </a:defRPr>
            </a:lvl1pPr>
            <a:lvl2pPr>
              <a:tabLst>
                <a:tab pos="723900" algn="l"/>
                <a:tab pos="1447800" algn="l"/>
                <a:tab pos="2171700" algn="l"/>
                <a:tab pos="2895600" algn="l"/>
                <a:tab pos="3619500" algn="l"/>
                <a:tab pos="4343400" algn="l"/>
                <a:tab pos="5067300" algn="l"/>
                <a:tab pos="5791200" algn="l"/>
                <a:tab pos="6515100" algn="l"/>
              </a:tabLst>
              <a:defRPr kumimoji="1">
                <a:solidFill>
                  <a:schemeClr val="tx1"/>
                </a:solidFill>
                <a:latin typeface="ＭＳ Ｐ明朝" charset="-128"/>
                <a:ea typeface="" charset="-128"/>
              </a:defRPr>
            </a:lvl2pPr>
            <a:lvl3pPr>
              <a:tabLst>
                <a:tab pos="723900" algn="l"/>
                <a:tab pos="1447800" algn="l"/>
                <a:tab pos="2171700" algn="l"/>
                <a:tab pos="2895600" algn="l"/>
                <a:tab pos="3619500" algn="l"/>
                <a:tab pos="4343400" algn="l"/>
                <a:tab pos="5067300" algn="l"/>
                <a:tab pos="5791200" algn="l"/>
                <a:tab pos="6515100" algn="l"/>
              </a:tabLst>
              <a:defRPr kumimoji="1">
                <a:solidFill>
                  <a:schemeClr val="tx1"/>
                </a:solidFill>
                <a:latin typeface="ＭＳ Ｐ明朝" charset="-128"/>
                <a:ea typeface="" charset="-128"/>
              </a:defRPr>
            </a:lvl3pPr>
            <a:lvl4pPr>
              <a:tabLst>
                <a:tab pos="723900" algn="l"/>
                <a:tab pos="1447800" algn="l"/>
                <a:tab pos="2171700" algn="l"/>
                <a:tab pos="2895600" algn="l"/>
                <a:tab pos="3619500" algn="l"/>
                <a:tab pos="4343400" algn="l"/>
                <a:tab pos="5067300" algn="l"/>
                <a:tab pos="5791200" algn="l"/>
                <a:tab pos="6515100" algn="l"/>
              </a:tabLst>
              <a:defRPr kumimoji="1">
                <a:solidFill>
                  <a:schemeClr val="tx1"/>
                </a:solidFill>
                <a:latin typeface="ＭＳ Ｐ明朝" charset="-128"/>
                <a:ea typeface="" charset="-128"/>
              </a:defRPr>
            </a:lvl4pPr>
            <a:lvl5pPr>
              <a:tabLst>
                <a:tab pos="723900" algn="l"/>
                <a:tab pos="1447800" algn="l"/>
                <a:tab pos="2171700" algn="l"/>
                <a:tab pos="2895600" algn="l"/>
                <a:tab pos="3619500" algn="l"/>
                <a:tab pos="4343400" algn="l"/>
                <a:tab pos="5067300" algn="l"/>
                <a:tab pos="5791200" algn="l"/>
                <a:tab pos="6515100" algn="l"/>
              </a:tabLst>
              <a:defRPr kumimoji="1">
                <a:solidFill>
                  <a:schemeClr val="tx1"/>
                </a:solidFill>
                <a:latin typeface="ＭＳ Ｐ明朝" charset="-128"/>
                <a:ea typeface="" charset="-128"/>
              </a:defRPr>
            </a:lvl5pPr>
            <a:lvl6pPr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kumimoji="1">
                <a:solidFill>
                  <a:schemeClr val="tx1"/>
                </a:solidFill>
                <a:latin typeface="ＭＳ Ｐ明朝" charset="-128"/>
                <a:ea typeface="" charset="-128"/>
              </a:defRPr>
            </a:lvl6pPr>
            <a:lvl7pPr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kumimoji="1">
                <a:solidFill>
                  <a:schemeClr val="tx1"/>
                </a:solidFill>
                <a:latin typeface="ＭＳ Ｐ明朝" charset="-128"/>
                <a:ea typeface="" charset="-128"/>
              </a:defRPr>
            </a:lvl7pPr>
            <a:lvl8pPr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kumimoji="1">
                <a:solidFill>
                  <a:schemeClr val="tx1"/>
                </a:solidFill>
                <a:latin typeface="ＭＳ Ｐ明朝" charset="-128"/>
                <a:ea typeface="" charset="-128"/>
              </a:defRPr>
            </a:lvl8pPr>
            <a:lvl9pPr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kumimoji="1">
                <a:solidFill>
                  <a:schemeClr val="tx1"/>
                </a:solidFill>
                <a:latin typeface="ＭＳ Ｐ明朝" charset="-128"/>
                <a:ea typeface="" charset="-128"/>
              </a:defRPr>
            </a:lvl9pPr>
          </a:lstStyle>
          <a:p>
            <a:pPr algn="ctr">
              <a:lnSpc>
                <a:spcPts val="4000"/>
              </a:lnSpc>
            </a:pPr>
            <a:r>
              <a:rPr lang="ja-JP" altLang="ja-JP" sz="2400" dirty="0">
                <a:solidFill>
                  <a:schemeClr val="accent6">
                    <a:lumMod val="75000"/>
                  </a:schemeClr>
                </a:solidFill>
                <a:latin typeface="HG丸ｺﾞｼｯｸM-PRO" panose="020F0600000000000000" pitchFamily="50" charset="-128"/>
                <a:ea typeface="HG丸ｺﾞｼｯｸM-PRO" panose="020F0600000000000000" pitchFamily="50" charset="-128"/>
              </a:rPr>
              <a:t>「早寝早起き朝</a:t>
            </a:r>
            <a:r>
              <a:rPr lang="ja-JP" altLang="ja-JP" sz="2400">
                <a:solidFill>
                  <a:schemeClr val="accent6">
                    <a:lumMod val="75000"/>
                  </a:schemeClr>
                </a:solidFill>
                <a:latin typeface="HG丸ｺﾞｼｯｸM-PRO" panose="020F0600000000000000" pitchFamily="50" charset="-128"/>
                <a:ea typeface="HG丸ｺﾞｼｯｸM-PRO" panose="020F0600000000000000" pitchFamily="50" charset="-128"/>
              </a:rPr>
              <a:t>ごはん」 − 聞いた</a:t>
            </a:r>
            <a:r>
              <a:rPr lang="ja-JP" altLang="ja-JP" sz="2400" dirty="0">
                <a:solidFill>
                  <a:schemeClr val="accent6">
                    <a:lumMod val="75000"/>
                  </a:schemeClr>
                </a:solidFill>
                <a:latin typeface="HG丸ｺﾞｼｯｸM-PRO" panose="020F0600000000000000" pitchFamily="50" charset="-128"/>
                <a:ea typeface="HG丸ｺﾞｼｯｸM-PRO" panose="020F0600000000000000" pitchFamily="50" charset="-128"/>
              </a:rPr>
              <a:t>ことがありますか？</a:t>
            </a:r>
          </a:p>
          <a:p>
            <a:pPr algn="ctr">
              <a:lnSpc>
                <a:spcPts val="4000"/>
              </a:lnSpc>
            </a:pPr>
            <a:r>
              <a:rPr lang="ja-JP" altLang="ja-JP" sz="2400" dirty="0">
                <a:solidFill>
                  <a:schemeClr val="accent6">
                    <a:lumMod val="75000"/>
                  </a:schemeClr>
                </a:solidFill>
                <a:latin typeface="HG丸ｺﾞｼｯｸM-PRO" panose="020F0600000000000000" pitchFamily="50" charset="-128"/>
                <a:ea typeface="HG丸ｺﾞｼｯｸM-PRO" panose="020F0600000000000000" pitchFamily="50" charset="-128"/>
              </a:rPr>
              <a:t>学校の成績が良い人やスポーツで活躍している人は</a:t>
            </a:r>
          </a:p>
          <a:p>
            <a:pPr algn="ctr">
              <a:lnSpc>
                <a:spcPts val="4000"/>
              </a:lnSpc>
            </a:pPr>
            <a:r>
              <a:rPr lang="ja-JP" altLang="ja-JP" sz="2400" dirty="0">
                <a:solidFill>
                  <a:schemeClr val="accent6">
                    <a:lumMod val="75000"/>
                  </a:schemeClr>
                </a:solidFill>
                <a:latin typeface="HG丸ｺﾞｼｯｸM-PRO" panose="020F0600000000000000" pitchFamily="50" charset="-128"/>
                <a:ea typeface="HG丸ｺﾞｼｯｸM-PRO" panose="020F0600000000000000" pitchFamily="50" charset="-128"/>
              </a:rPr>
              <a:t>「早寝早起き朝ごはん」を実践している人が多いのです。</a:t>
            </a:r>
          </a:p>
          <a:p>
            <a:pPr algn="ctr">
              <a:lnSpc>
                <a:spcPts val="4000"/>
              </a:lnSpc>
            </a:pPr>
            <a:r>
              <a:rPr lang="ja-JP" altLang="ja-JP" sz="2400" dirty="0">
                <a:solidFill>
                  <a:schemeClr val="accent6">
                    <a:lumMod val="75000"/>
                  </a:schemeClr>
                </a:solidFill>
                <a:latin typeface="HG丸ｺﾞｼｯｸM-PRO" panose="020F0600000000000000" pitchFamily="50" charset="-128"/>
                <a:ea typeface="HG丸ｺﾞｼｯｸM-PRO" panose="020F0600000000000000" pitchFamily="50" charset="-128"/>
              </a:rPr>
              <a:t>この資料では、睡眠などの生活習慣に関する</a:t>
            </a:r>
          </a:p>
          <a:p>
            <a:pPr algn="ctr">
              <a:lnSpc>
                <a:spcPts val="4000"/>
              </a:lnSpc>
            </a:pPr>
            <a:r>
              <a:rPr lang="ja-JP" altLang="ja-JP" sz="2400" dirty="0">
                <a:solidFill>
                  <a:schemeClr val="accent6">
                    <a:lumMod val="75000"/>
                  </a:schemeClr>
                </a:solidFill>
                <a:latin typeface="HG丸ｺﾞｼｯｸM-PRO" panose="020F0600000000000000" pitchFamily="50" charset="-128"/>
                <a:ea typeface="HG丸ｺﾞｼｯｸM-PRO" panose="020F0600000000000000" pitchFamily="50" charset="-128"/>
              </a:rPr>
              <a:t>最新の科学的な研究成果の中から、</a:t>
            </a:r>
          </a:p>
          <a:p>
            <a:pPr algn="ctr">
              <a:lnSpc>
                <a:spcPts val="4000"/>
              </a:lnSpc>
            </a:pPr>
            <a:r>
              <a:rPr lang="ja-JP" altLang="ja-JP" sz="2400" dirty="0">
                <a:solidFill>
                  <a:schemeClr val="accent6">
                    <a:lumMod val="75000"/>
                  </a:schemeClr>
                </a:solidFill>
                <a:latin typeface="HG丸ｺﾞｼｯｸM-PRO" panose="020F0600000000000000" pitchFamily="50" charset="-128"/>
                <a:ea typeface="HG丸ｺﾞｼｯｸM-PRO" panose="020F0600000000000000" pitchFamily="50" charset="-128"/>
              </a:rPr>
              <a:t>皆さんが知っていたら必ず得する知識を集めました。</a:t>
            </a:r>
          </a:p>
        </p:txBody>
      </p:sp>
    </p:spTree>
    <p:extLst>
      <p:ext uri="{BB962C8B-B14F-4D97-AF65-F5344CB8AC3E}">
        <p14:creationId xmlns:p14="http://schemas.microsoft.com/office/powerpoint/2010/main" val="4200890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４</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708920"/>
            <a:ext cx="2665815" cy="258551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寝る前に激しい運動をすると</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よく眠れる</a:t>
            </a:r>
          </a:p>
        </p:txBody>
      </p:sp>
      <p:sp>
        <p:nvSpPr>
          <p:cNvPr id="11" name="タイトル 1"/>
          <p:cNvSpPr txBox="1">
            <a:spLocks/>
          </p:cNvSpPr>
          <p:nvPr/>
        </p:nvSpPr>
        <p:spPr>
          <a:xfrm>
            <a:off x="3576588" y="1628924"/>
            <a:ext cx="4833044" cy="47525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200"/>
              </a:lnSpc>
            </a:pPr>
            <a:r>
              <a:rPr lang="ja-JP" altLang="en-US" sz="2250" spc="200" dirty="0">
                <a:solidFill>
                  <a:srgbClr val="00B0F0"/>
                </a:solidFill>
                <a:latin typeface="ＭＳ Ｐゴシック" panose="020B0600070205080204" pitchFamily="50" charset="-128"/>
                <a:ea typeface="ＭＳ Ｐゴシック" panose="020B0600070205080204" pitchFamily="50" charset="-128"/>
              </a:rPr>
              <a:t>　寝る前の激しい運動は、夜になって「休息モード」になっていた脳や身体を「活動モード」にしてしまい、体温や心拍、血圧などを上昇させます。その結果、なかなか眠れなくなり、快適な睡眠のためには逆効果です。寝る前は激しい運動を避け、夕方までに適度に身体を動かすようにしましょう。</a:t>
            </a:r>
            <a:endParaRPr lang="ja-JP" altLang="ja-JP" sz="2250" spc="200" dirty="0">
              <a:solidFill>
                <a:srgbClr val="00B0F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77491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741883" y="2142687"/>
            <a:ext cx="7754565" cy="4175823"/>
          </a:xfrm>
          <a:prstGeom prst="rect">
            <a:avLst/>
          </a:prstGeom>
          <a:noFill/>
        </p:spPr>
        <p:txBody>
          <a:bodyPr wrap="square" rtlCol="0">
            <a:spAutoFit/>
          </a:bodyPr>
          <a:lstStyle/>
          <a:p>
            <a:pPr algn="just">
              <a:lnSpc>
                <a:spcPts val="2000"/>
              </a:lnSpc>
            </a:pPr>
            <a:r>
              <a:rPr lang="ja-JP" altLang="en-US" sz="1400" spc="200" dirty="0">
                <a:solidFill>
                  <a:prstClr val="black">
                    <a:lumMod val="65000"/>
                    <a:lumOff val="35000"/>
                  </a:prstClr>
                </a:solidFill>
              </a:rPr>
              <a:t>　日が沈んで夜になると、睡眠に入ることを促すメラトニンというホルモンが分泌され、脳や身体が活動モードから休息モードに切り替わり、体温、心拍、血圧などを</a:t>
            </a:r>
          </a:p>
          <a:p>
            <a:pPr algn="just">
              <a:lnSpc>
                <a:spcPts val="2000"/>
              </a:lnSpc>
            </a:pPr>
            <a:r>
              <a:rPr lang="ja-JP" altLang="en-US" sz="1400" spc="200" dirty="0">
                <a:solidFill>
                  <a:prstClr val="black">
                    <a:lumMod val="65000"/>
                    <a:lumOff val="35000"/>
                  </a:prstClr>
                </a:solidFill>
              </a:rPr>
              <a:t>低下させます。身体が眠りに入る準備をするのです。</a:t>
            </a:r>
          </a:p>
          <a:p>
            <a:pPr algn="just">
              <a:lnSpc>
                <a:spcPts val="2000"/>
              </a:lnSpc>
            </a:pPr>
            <a:r>
              <a:rPr lang="ja-JP" altLang="en-US" sz="1400" spc="200" dirty="0">
                <a:solidFill>
                  <a:prstClr val="black">
                    <a:lumMod val="65000"/>
                    <a:lumOff val="35000"/>
                  </a:prstClr>
                </a:solidFill>
              </a:rPr>
              <a:t>　ところが、寝る前に激しい運動をしてしまうと、せっかく休息モードになっていた脳や身体が再び活動モードとなり、体温、心拍、血圧などが上昇します。そのため、布団に入ったとしても、なかなか体温が下がらず、眠くなるのに時間がかかってしまったり、夜中に何度も目が覚めるなど、睡眠の質が低下します。寝る前は激しい運動を避けましょう。</a:t>
            </a:r>
          </a:p>
          <a:p>
            <a:pPr algn="just">
              <a:lnSpc>
                <a:spcPts val="2000"/>
              </a:lnSpc>
            </a:pPr>
            <a:r>
              <a:rPr lang="ja-JP" altLang="en-US" sz="1400" spc="200" dirty="0">
                <a:solidFill>
                  <a:prstClr val="black">
                    <a:lumMod val="65000"/>
                    <a:lumOff val="35000"/>
                  </a:prstClr>
                </a:solidFill>
              </a:rPr>
              <a:t>　逆に、夕方（寝る３、４時間前）の軽い運動で体温を上げておくと、ちょうど寝る頃に体温が下がり、身体が眠りに入る準備を手助けします。また、日中の活動による</a:t>
            </a:r>
          </a:p>
          <a:p>
            <a:pPr algn="just">
              <a:lnSpc>
                <a:spcPts val="2000"/>
              </a:lnSpc>
            </a:pPr>
            <a:r>
              <a:rPr lang="ja-JP" altLang="en-US" sz="1400" spc="200" dirty="0">
                <a:solidFill>
                  <a:prstClr val="black">
                    <a:lumMod val="65000"/>
                    <a:lumOff val="35000"/>
                  </a:prstClr>
                </a:solidFill>
              </a:rPr>
              <a:t>適度な疲労感は、質の良い睡眠につながるので、夕方までに適度に身体を動かすようにしましょう。</a:t>
            </a:r>
          </a:p>
          <a:p>
            <a:pPr algn="just">
              <a:lnSpc>
                <a:spcPts val="2000"/>
              </a:lnSpc>
            </a:pPr>
            <a:r>
              <a:rPr lang="ja-JP" altLang="en-US" sz="1400" spc="200" dirty="0">
                <a:solidFill>
                  <a:prstClr val="black">
                    <a:lumMod val="65000"/>
                    <a:lumOff val="35000"/>
                  </a:prstClr>
                </a:solidFill>
              </a:rPr>
              <a:t>　</a:t>
            </a:r>
            <a:r>
              <a:rPr lang="en-US" altLang="ja-JP" sz="1400" spc="200" dirty="0">
                <a:solidFill>
                  <a:prstClr val="black">
                    <a:lumMod val="65000"/>
                    <a:lumOff val="35000"/>
                  </a:prstClr>
                </a:solidFill>
              </a:rPr>
              <a:t>10</a:t>
            </a:r>
            <a:r>
              <a:rPr lang="ja-JP" altLang="en-US" sz="1400" spc="200" dirty="0">
                <a:solidFill>
                  <a:prstClr val="black">
                    <a:lumMod val="65000"/>
                    <a:lumOff val="35000"/>
                  </a:prstClr>
                </a:solidFill>
              </a:rPr>
              <a:t>代は、成長段階に応じた運動を適切に行うことで、筋肉や骨が丈夫になり、たくましい身体がつくられる年代なので、寝る前でなければ運動の習慣があるのは</a:t>
            </a:r>
          </a:p>
          <a:p>
            <a:pPr algn="just">
              <a:lnSpc>
                <a:spcPts val="2000"/>
              </a:lnSpc>
            </a:pPr>
            <a:r>
              <a:rPr lang="ja-JP" altLang="en-US" sz="1400" spc="200" dirty="0">
                <a:solidFill>
                  <a:prstClr val="black">
                    <a:lumMod val="65000"/>
                    <a:lumOff val="35000"/>
                  </a:prstClr>
                </a:solidFill>
              </a:rPr>
              <a:t>よいことです。</a:t>
            </a:r>
          </a:p>
          <a:p>
            <a:pPr algn="just">
              <a:lnSpc>
                <a:spcPts val="2000"/>
              </a:lnSpc>
            </a:pPr>
            <a:r>
              <a:rPr lang="ja-JP" altLang="en-US" sz="1400" spc="200" dirty="0">
                <a:solidFill>
                  <a:prstClr val="black">
                    <a:lumMod val="65000"/>
                    <a:lumOff val="35000"/>
                  </a:prstClr>
                </a:solidFill>
              </a:rPr>
              <a:t>　なお、子供が参加する地域のスポーツ活動を行う場合、子供の寝る時間を考えて早めに終われるよう大人側の協力も必要です。</a:t>
            </a:r>
          </a:p>
        </p:txBody>
      </p:sp>
      <p:grpSp>
        <p:nvGrpSpPr>
          <p:cNvPr id="18" name="グループ化 17"/>
          <p:cNvGrpSpPr/>
          <p:nvPr/>
        </p:nvGrpSpPr>
        <p:grpSpPr>
          <a:xfrm>
            <a:off x="816156" y="1851240"/>
            <a:ext cx="790816" cy="288000"/>
            <a:chOff x="816156" y="1851241"/>
            <a:chExt cx="563032" cy="234467"/>
          </a:xfrm>
        </p:grpSpPr>
        <p:sp>
          <p:nvSpPr>
            <p:cNvPr id="16" name="フローチャート : 論理積ゲート 15"/>
            <p:cNvSpPr/>
            <p:nvPr/>
          </p:nvSpPr>
          <p:spPr>
            <a:xfrm rot="10800000">
              <a:off x="816156" y="1851707"/>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フローチャート : 論理積ゲート 16"/>
            <p:cNvSpPr/>
            <p:nvPr/>
          </p:nvSpPr>
          <p:spPr>
            <a:xfrm>
              <a:off x="1170784" y="1851241"/>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934418" y="1851708"/>
              <a:ext cx="360040" cy="234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0" name="テキスト ボックス 19"/>
          <p:cNvSpPr txBox="1"/>
          <p:nvPr/>
        </p:nvSpPr>
        <p:spPr>
          <a:xfrm>
            <a:off x="844731" y="1842289"/>
            <a:ext cx="860720" cy="338554"/>
          </a:xfrm>
          <a:prstGeom prst="rect">
            <a:avLst/>
          </a:prstGeom>
          <a:noFill/>
        </p:spPr>
        <p:txBody>
          <a:bodyPr wrap="square" rtlCol="0">
            <a:spAutoFit/>
          </a:bodyPr>
          <a:lstStyle/>
          <a:p>
            <a:r>
              <a:rPr lang="ja-JP" altLang="en-US" sz="1600" b="1" dirty="0">
                <a:solidFill>
                  <a:prstClr val="white"/>
                </a:solidFill>
              </a:rPr>
              <a:t>解　説</a:t>
            </a:r>
          </a:p>
        </p:txBody>
      </p:sp>
      <p:sp>
        <p:nvSpPr>
          <p:cNvPr id="19"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４</a:t>
            </a:r>
          </a:p>
        </p:txBody>
      </p:sp>
      <p:sp>
        <p:nvSpPr>
          <p:cNvPr id="21"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寝る前に激しい運動をすると</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よく眠れる</a:t>
            </a:r>
          </a:p>
        </p:txBody>
      </p:sp>
    </p:spTree>
    <p:extLst>
      <p:ext uri="{BB962C8B-B14F-4D97-AF65-F5344CB8AC3E}">
        <p14:creationId xmlns:p14="http://schemas.microsoft.com/office/powerpoint/2010/main" val="1195203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48" y="697074"/>
            <a:ext cx="877789" cy="55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1090225" y="853604"/>
            <a:ext cx="7535431" cy="646331"/>
          </a:xfrm>
          <a:prstGeom prst="rect">
            <a:avLst/>
          </a:prstGeom>
          <a:noFill/>
        </p:spPr>
        <p:txBody>
          <a:bodyPr wrap="square" rtlCol="0">
            <a:spAutoFit/>
          </a:bodyPr>
          <a:lstStyle/>
          <a:p>
            <a:r>
              <a:rPr lang="ja-JP" altLang="en-US" spc="150" dirty="0">
                <a:solidFill>
                  <a:prstClr val="black"/>
                </a:solidFill>
                <a:latin typeface="HG丸ｺﾞｼｯｸM-PRO" panose="020F0600000000000000" pitchFamily="50" charset="-128"/>
                <a:ea typeface="HG丸ｺﾞｼｯｸM-PRO" panose="020F0600000000000000" pitchFamily="50" charset="-128"/>
              </a:rPr>
              <a:t>夜になるとメラトニンというホルモンが分泌され、睡眠に入っていく。</a:t>
            </a:r>
          </a:p>
        </p:txBody>
      </p:sp>
      <p:sp>
        <p:nvSpPr>
          <p:cNvPr id="26" name="テキスト ボックス 25"/>
          <p:cNvSpPr txBox="1"/>
          <p:nvPr/>
        </p:nvSpPr>
        <p:spPr>
          <a:xfrm>
            <a:off x="701783" y="4976969"/>
            <a:ext cx="860808" cy="523220"/>
          </a:xfrm>
          <a:prstGeom prst="rect">
            <a:avLst/>
          </a:prstGeom>
          <a:noFill/>
        </p:spPr>
        <p:txBody>
          <a:bodyPr wrap="square" rtlCol="0">
            <a:spAutoFit/>
          </a:bodyPr>
          <a:lstStyle/>
          <a:p>
            <a:r>
              <a:rPr lang="ja-JP" altLang="en-US" sz="1400" b="1" dirty="0">
                <a:solidFill>
                  <a:prstClr val="white"/>
                </a:solidFill>
              </a:rPr>
              <a:t>レッツ・</a:t>
            </a:r>
            <a:endParaRPr lang="en-US" altLang="ja-JP" sz="1400" b="1" dirty="0">
              <a:solidFill>
                <a:prstClr val="white"/>
              </a:solidFill>
            </a:endParaRPr>
          </a:p>
          <a:p>
            <a:r>
              <a:rPr lang="ja-JP" altLang="en-US" sz="1400" b="1" dirty="0">
                <a:solidFill>
                  <a:prstClr val="white"/>
                </a:solidFill>
              </a:rPr>
              <a:t>トーク</a:t>
            </a:r>
            <a:r>
              <a:rPr lang="en-US" altLang="ja-JP" sz="1400" b="1" dirty="0">
                <a:solidFill>
                  <a:prstClr val="white"/>
                </a:solidFill>
              </a:rPr>
              <a:t>!</a:t>
            </a:r>
            <a:endParaRPr lang="ja-JP" altLang="en-US" sz="1400" b="1" dirty="0">
              <a:solidFill>
                <a:prstClr val="white"/>
              </a:solidFill>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443" y="2132855"/>
            <a:ext cx="6806925" cy="3367331"/>
          </a:xfrm>
          <a:prstGeom prst="rect">
            <a:avLst/>
          </a:prstGeom>
        </p:spPr>
      </p:pic>
      <p:sp>
        <p:nvSpPr>
          <p:cNvPr id="11" name="テキスト ボックス 10"/>
          <p:cNvSpPr txBox="1"/>
          <p:nvPr/>
        </p:nvSpPr>
        <p:spPr>
          <a:xfrm>
            <a:off x="2483768" y="3573016"/>
            <a:ext cx="1584176" cy="307777"/>
          </a:xfrm>
          <a:prstGeom prst="rect">
            <a:avLst/>
          </a:prstGeom>
          <a:noFill/>
        </p:spPr>
        <p:txBody>
          <a:bodyPr wrap="square" rtlCol="0">
            <a:spAutoFit/>
          </a:bodyPr>
          <a:lstStyle/>
          <a:p>
            <a:r>
              <a:rPr kumimoji="1" lang="ja-JP" altLang="en-US" sz="1400" spc="200" dirty="0">
                <a:solidFill>
                  <a:schemeClr val="tx1">
                    <a:lumMod val="50000"/>
                    <a:lumOff val="50000"/>
                  </a:schemeClr>
                </a:solidFill>
              </a:rPr>
              <a:t>メラトニン</a:t>
            </a:r>
          </a:p>
        </p:txBody>
      </p:sp>
      <p:sp>
        <p:nvSpPr>
          <p:cNvPr id="27" name="テキスト ボックス 26"/>
          <p:cNvSpPr txBox="1"/>
          <p:nvPr/>
        </p:nvSpPr>
        <p:spPr>
          <a:xfrm>
            <a:off x="2483768" y="4725144"/>
            <a:ext cx="1584176" cy="307777"/>
          </a:xfrm>
          <a:prstGeom prst="rect">
            <a:avLst/>
          </a:prstGeom>
          <a:noFill/>
        </p:spPr>
        <p:txBody>
          <a:bodyPr wrap="square" rtlCol="0">
            <a:spAutoFit/>
          </a:bodyPr>
          <a:lstStyle/>
          <a:p>
            <a:r>
              <a:rPr kumimoji="1" lang="ja-JP" altLang="en-US" sz="1400" spc="200" dirty="0">
                <a:solidFill>
                  <a:schemeClr val="tx1">
                    <a:lumMod val="50000"/>
                    <a:lumOff val="50000"/>
                  </a:schemeClr>
                </a:solidFill>
              </a:rPr>
              <a:t>成長ホルモン</a:t>
            </a:r>
          </a:p>
        </p:txBody>
      </p:sp>
      <p:sp>
        <p:nvSpPr>
          <p:cNvPr id="28" name="テキスト ボックス 27"/>
          <p:cNvSpPr txBox="1"/>
          <p:nvPr/>
        </p:nvSpPr>
        <p:spPr>
          <a:xfrm>
            <a:off x="651248" y="2708920"/>
            <a:ext cx="1130920" cy="338554"/>
          </a:xfrm>
          <a:prstGeom prst="rect">
            <a:avLst/>
          </a:prstGeom>
          <a:noFill/>
        </p:spPr>
        <p:txBody>
          <a:bodyPr wrap="square" rtlCol="0">
            <a:spAutoFit/>
          </a:bodyPr>
          <a:lstStyle/>
          <a:p>
            <a:r>
              <a:rPr kumimoji="1" lang="ja-JP" altLang="en-US" sz="1600" spc="200" dirty="0">
                <a:solidFill>
                  <a:schemeClr val="tx1">
                    <a:lumMod val="50000"/>
                    <a:lumOff val="50000"/>
                  </a:schemeClr>
                </a:solidFill>
              </a:rPr>
              <a:t>血中濃度</a:t>
            </a:r>
          </a:p>
        </p:txBody>
      </p:sp>
      <p:sp>
        <p:nvSpPr>
          <p:cNvPr id="29" name="テキスト ボックス 28"/>
          <p:cNvSpPr txBox="1"/>
          <p:nvPr/>
        </p:nvSpPr>
        <p:spPr>
          <a:xfrm>
            <a:off x="4756983" y="4975538"/>
            <a:ext cx="792088" cy="338554"/>
          </a:xfrm>
          <a:prstGeom prst="rect">
            <a:avLst/>
          </a:prstGeom>
          <a:noFill/>
        </p:spPr>
        <p:txBody>
          <a:bodyPr wrap="square" rtlCol="0">
            <a:spAutoFit/>
          </a:bodyPr>
          <a:lstStyle/>
          <a:p>
            <a:r>
              <a:rPr lang="ja-JP" altLang="en-US" sz="1600" dirty="0">
                <a:solidFill>
                  <a:schemeClr val="tx1">
                    <a:lumMod val="50000"/>
                    <a:lumOff val="50000"/>
                  </a:schemeClr>
                </a:solidFill>
              </a:rPr>
              <a:t>睡　眠</a:t>
            </a:r>
            <a:endParaRPr kumimoji="1" lang="ja-JP" altLang="en-US" sz="1600" dirty="0">
              <a:solidFill>
                <a:schemeClr val="tx1">
                  <a:lumMod val="50000"/>
                  <a:lumOff val="50000"/>
                </a:schemeClr>
              </a:solidFill>
            </a:endParaRPr>
          </a:p>
        </p:txBody>
      </p:sp>
      <p:sp>
        <p:nvSpPr>
          <p:cNvPr id="30" name="テキスト ボックス 29"/>
          <p:cNvSpPr txBox="1"/>
          <p:nvPr/>
        </p:nvSpPr>
        <p:spPr>
          <a:xfrm>
            <a:off x="1593078" y="5500189"/>
            <a:ext cx="8451530" cy="338554"/>
          </a:xfrm>
          <a:prstGeom prst="rect">
            <a:avLst/>
          </a:prstGeom>
          <a:noFill/>
        </p:spPr>
        <p:txBody>
          <a:bodyPr wrap="square" rtlCol="0">
            <a:spAutoFit/>
          </a:bodyPr>
          <a:lstStyle/>
          <a:p>
            <a:pPr marL="342900" indent="-342900">
              <a:buAutoNum type="arabicDbPlain" startAt="12"/>
            </a:pPr>
            <a:r>
              <a:rPr kumimoji="1" lang="ja-JP" altLang="en-US" sz="1600" dirty="0">
                <a:solidFill>
                  <a:schemeClr val="tx1">
                    <a:lumMod val="50000"/>
                    <a:lumOff val="50000"/>
                  </a:schemeClr>
                </a:solidFill>
              </a:rPr>
              <a:t>　　　　</a:t>
            </a:r>
            <a:r>
              <a:rPr kumimoji="1" lang="ja-JP" altLang="en-US" sz="1600">
                <a:solidFill>
                  <a:schemeClr val="tx1">
                    <a:lumMod val="50000"/>
                    <a:lumOff val="50000"/>
                  </a:schemeClr>
                </a:solidFill>
              </a:rPr>
              <a:t>　  </a:t>
            </a:r>
            <a:r>
              <a:rPr kumimoji="1" lang="ja-JP" altLang="en-US" sz="1600" dirty="0">
                <a:solidFill>
                  <a:schemeClr val="tx1">
                    <a:lumMod val="50000"/>
                    <a:lumOff val="50000"/>
                  </a:schemeClr>
                </a:solidFill>
              </a:rPr>
              <a:t>　</a:t>
            </a:r>
            <a:r>
              <a:rPr kumimoji="1" lang="ja-JP" altLang="en-US" sz="1600">
                <a:solidFill>
                  <a:schemeClr val="tx1">
                    <a:lumMod val="50000"/>
                    <a:lumOff val="50000"/>
                  </a:schemeClr>
                </a:solidFill>
              </a:rPr>
              <a:t>　  １８</a:t>
            </a:r>
            <a:r>
              <a:rPr lang="ja-JP" altLang="en-US" sz="1600" dirty="0">
                <a:solidFill>
                  <a:schemeClr val="tx1">
                    <a:lumMod val="50000"/>
                    <a:lumOff val="50000"/>
                  </a:schemeClr>
                </a:solidFill>
              </a:rPr>
              <a:t>　　　　</a:t>
            </a:r>
            <a:r>
              <a:rPr lang="ja-JP" altLang="en-US" sz="1600">
                <a:solidFill>
                  <a:schemeClr val="tx1">
                    <a:lumMod val="50000"/>
                    <a:lumOff val="50000"/>
                  </a:schemeClr>
                </a:solidFill>
              </a:rPr>
              <a:t>　  　     　 </a:t>
            </a:r>
            <a:r>
              <a:rPr kumimoji="1" lang="ja-JP" altLang="en-US" sz="1600">
                <a:solidFill>
                  <a:schemeClr val="tx1">
                    <a:lumMod val="50000"/>
                    <a:lumOff val="50000"/>
                  </a:schemeClr>
                </a:solidFill>
              </a:rPr>
              <a:t>０ </a:t>
            </a:r>
            <a:r>
              <a:rPr lang="ja-JP" altLang="en-US" sz="1600" dirty="0">
                <a:solidFill>
                  <a:schemeClr val="tx1">
                    <a:lumMod val="50000"/>
                    <a:lumOff val="50000"/>
                  </a:schemeClr>
                </a:solidFill>
              </a:rPr>
              <a:t>　　　　</a:t>
            </a:r>
            <a:r>
              <a:rPr lang="ja-JP" altLang="en-US" sz="1600">
                <a:solidFill>
                  <a:schemeClr val="tx1">
                    <a:lumMod val="50000"/>
                    <a:lumOff val="50000"/>
                  </a:schemeClr>
                </a:solidFill>
              </a:rPr>
              <a:t>　  　     　 </a:t>
            </a:r>
            <a:r>
              <a:rPr kumimoji="1" lang="ja-JP" altLang="en-US" sz="1600">
                <a:solidFill>
                  <a:schemeClr val="tx1">
                    <a:lumMod val="50000"/>
                    <a:lumOff val="50000"/>
                  </a:schemeClr>
                </a:solidFill>
              </a:rPr>
              <a:t>６ </a:t>
            </a:r>
            <a:r>
              <a:rPr lang="ja-JP" altLang="en-US" sz="1600" dirty="0">
                <a:solidFill>
                  <a:schemeClr val="tx1">
                    <a:lumMod val="50000"/>
                    <a:lumOff val="50000"/>
                  </a:schemeClr>
                </a:solidFill>
              </a:rPr>
              <a:t>　　　</a:t>
            </a:r>
            <a:r>
              <a:rPr lang="ja-JP" altLang="en-US" sz="1600">
                <a:solidFill>
                  <a:schemeClr val="tx1">
                    <a:lumMod val="50000"/>
                    <a:lumOff val="50000"/>
                  </a:schemeClr>
                </a:solidFill>
              </a:rPr>
              <a:t>　        </a:t>
            </a:r>
            <a:r>
              <a:rPr lang="ja-JP" altLang="en-US" sz="1600" dirty="0">
                <a:solidFill>
                  <a:schemeClr val="tx1">
                    <a:lumMod val="50000"/>
                    <a:lumOff val="50000"/>
                  </a:schemeClr>
                </a:solidFill>
              </a:rPr>
              <a:t>　</a:t>
            </a:r>
            <a:r>
              <a:rPr lang="ja-JP" altLang="en-US" sz="1600">
                <a:solidFill>
                  <a:schemeClr val="tx1">
                    <a:lumMod val="50000"/>
                    <a:lumOff val="50000"/>
                  </a:schemeClr>
                </a:solidFill>
              </a:rPr>
              <a:t>　 １２</a:t>
            </a:r>
            <a:r>
              <a:rPr lang="ja-JP" altLang="en-US" sz="1100" dirty="0">
                <a:solidFill>
                  <a:schemeClr val="tx1">
                    <a:lumMod val="50000"/>
                    <a:lumOff val="50000"/>
                  </a:schemeClr>
                </a:solidFill>
              </a:rPr>
              <a:t>（時刻）</a:t>
            </a:r>
            <a:endParaRPr lang="en-US" altLang="ja-JP" sz="1100" dirty="0">
              <a:solidFill>
                <a:schemeClr val="tx1">
                  <a:lumMod val="50000"/>
                  <a:lumOff val="50000"/>
                </a:schemeClr>
              </a:solidFill>
            </a:endParaRPr>
          </a:p>
        </p:txBody>
      </p:sp>
    </p:spTree>
    <p:extLst>
      <p:ext uri="{BB962C8B-B14F-4D97-AF65-F5344CB8AC3E}">
        <p14:creationId xmlns:p14="http://schemas.microsoft.com/office/powerpoint/2010/main" val="731894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619758" y="2204864"/>
            <a:ext cx="824757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03858" y="2217564"/>
            <a:ext cx="2448000" cy="244827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743670" y="2829598"/>
            <a:ext cx="1869976" cy="11226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5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5400" b="1" dirty="0">
                <a:solidFill>
                  <a:schemeClr val="bg1"/>
                </a:solidFill>
                <a:latin typeface="HG丸ｺﾞｼｯｸM-PRO" panose="020F0600000000000000" pitchFamily="50" charset="-128"/>
                <a:ea typeface="HG丸ｺﾞｼｯｸM-PRO" panose="020F0600000000000000" pitchFamily="50" charset="-128"/>
              </a:rPr>
              <a:t>５</a:t>
            </a:r>
          </a:p>
        </p:txBody>
      </p:sp>
      <p:sp>
        <p:nvSpPr>
          <p:cNvPr id="9" name="タイトル 1"/>
          <p:cNvSpPr txBox="1">
            <a:spLocks/>
          </p:cNvSpPr>
          <p:nvPr/>
        </p:nvSpPr>
        <p:spPr>
          <a:xfrm>
            <a:off x="2869456" y="1993280"/>
            <a:ext cx="6048672" cy="2719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試験前日はなるべく遅くまで</a:t>
            </a:r>
            <a:endParaRPr lang="en-US" altLang="ja-JP" sz="3000" b="1" dirty="0">
              <a:solidFill>
                <a:srgbClr val="FF9933"/>
              </a:solidFill>
              <a:latin typeface="HG丸ｺﾞｼｯｸM-PRO" panose="020F0600000000000000" pitchFamily="50" charset="-128"/>
              <a:ea typeface="HG丸ｺﾞｼｯｸM-PRO" panose="020F0600000000000000" pitchFamily="50" charset="-128"/>
            </a:endParaRPr>
          </a:p>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眠らないで勉強したほうがよい</a:t>
            </a:r>
          </a:p>
        </p:txBody>
      </p:sp>
    </p:spTree>
    <p:extLst>
      <p:ext uri="{BB962C8B-B14F-4D97-AF65-F5344CB8AC3E}">
        <p14:creationId xmlns:p14="http://schemas.microsoft.com/office/powerpoint/2010/main" val="554605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５</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708920"/>
            <a:ext cx="2665815" cy="258551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試験前日はなるべく遅くまで</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眠らないで勉強したほうがよい</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p:txBody>
      </p:sp>
      <p:sp>
        <p:nvSpPr>
          <p:cNvPr id="11" name="タイトル 1"/>
          <p:cNvSpPr txBox="1">
            <a:spLocks/>
          </p:cNvSpPr>
          <p:nvPr/>
        </p:nvSpPr>
        <p:spPr>
          <a:xfrm>
            <a:off x="3576588" y="1628924"/>
            <a:ext cx="4833044" cy="47525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200"/>
              </a:lnSpc>
            </a:pPr>
            <a:r>
              <a:rPr lang="ja-JP" altLang="en-US" sz="2000" spc="200" dirty="0">
                <a:solidFill>
                  <a:srgbClr val="00B0F0"/>
                </a:solidFill>
                <a:latin typeface="ＭＳ Ｐゴシック" panose="020B0600070205080204" pitchFamily="50" charset="-128"/>
                <a:ea typeface="ＭＳ Ｐゴシック" panose="020B0600070205080204" pitchFamily="50" charset="-128"/>
              </a:rPr>
              <a:t>　睡眠にはレム睡眠とノンレム睡眠の２種類があり、寝ている間、交互に繰り返されています。寝て最初に現れるのは脳を休ませる深い眠りのノンレム睡眠です。次に身体を休ませ、修復する浅い眠りのレム睡眠が現れます。レム睡眠中は脳が記憶の整理や定着を行います。したがって、睡眠をしっかりとることで、脳を休ませて試験で本来の力を発揮できるようになるとともに、勉強した内容が頭に残るのです。</a:t>
            </a:r>
            <a:endParaRPr lang="ja-JP" altLang="ja-JP" sz="2000" spc="200" dirty="0">
              <a:solidFill>
                <a:srgbClr val="00B0F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96951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741883" y="2142687"/>
            <a:ext cx="7754565" cy="3477875"/>
          </a:xfrm>
          <a:prstGeom prst="rect">
            <a:avLst/>
          </a:prstGeom>
          <a:noFill/>
        </p:spPr>
        <p:txBody>
          <a:bodyPr wrap="square" rtlCol="0">
            <a:spAutoFit/>
          </a:bodyPr>
          <a:lstStyle/>
          <a:p>
            <a:pPr algn="just">
              <a:lnSpc>
                <a:spcPts val="2200"/>
              </a:lnSpc>
            </a:pPr>
            <a:r>
              <a:rPr lang="ja-JP" altLang="en-US" sz="1500" spc="200" dirty="0">
                <a:solidFill>
                  <a:prstClr val="black">
                    <a:lumMod val="65000"/>
                    <a:lumOff val="35000"/>
                  </a:prstClr>
                </a:solidFill>
              </a:rPr>
              <a:t>　レム睡眠は身体が眠っているのに脳は起きている状況に近く、夢を見ているのも多くはレム睡眠の時で、記憶の整理・定着を行う過程で夢を見ると言われています。</a:t>
            </a:r>
          </a:p>
          <a:p>
            <a:pPr algn="just">
              <a:lnSpc>
                <a:spcPts val="2200"/>
              </a:lnSpc>
            </a:pPr>
            <a:r>
              <a:rPr lang="ja-JP" altLang="en-US" sz="1500" spc="200" dirty="0">
                <a:solidFill>
                  <a:prstClr val="black">
                    <a:lumMod val="65000"/>
                    <a:lumOff val="35000"/>
                  </a:prstClr>
                </a:solidFill>
              </a:rPr>
              <a:t>　ノンレム睡眠は脳を休ませる睡眠で、特に、深いノンレム睡眠の時に身体の成長や修復に関係する成長ホルモンが活発に作られます。</a:t>
            </a:r>
          </a:p>
          <a:p>
            <a:pPr algn="just">
              <a:lnSpc>
                <a:spcPts val="2200"/>
              </a:lnSpc>
            </a:pPr>
            <a:r>
              <a:rPr lang="ja-JP" altLang="en-US" sz="1500" spc="200" dirty="0">
                <a:solidFill>
                  <a:prstClr val="black">
                    <a:lumMod val="65000"/>
                    <a:lumOff val="35000"/>
                  </a:prstClr>
                </a:solidFill>
              </a:rPr>
              <a:t>　レム睡眠とノンレム睡眠は交互に繰り返されており、通常、眠って最初に現れるのはノンレム睡眠です。睡眠が後半に進むにつれてノンレム睡眠の出現が減りレム</a:t>
            </a:r>
          </a:p>
          <a:p>
            <a:pPr algn="just">
              <a:lnSpc>
                <a:spcPts val="2200"/>
              </a:lnSpc>
            </a:pPr>
            <a:r>
              <a:rPr lang="ja-JP" altLang="en-US" sz="1500" spc="200" dirty="0">
                <a:solidFill>
                  <a:prstClr val="black">
                    <a:lumMod val="65000"/>
                    <a:lumOff val="35000"/>
                  </a:prstClr>
                </a:solidFill>
              </a:rPr>
              <a:t>睡眠の出現が増えていきます。その周期は</a:t>
            </a:r>
            <a:r>
              <a:rPr lang="ja-JP" altLang="en-US" sz="1500" spc="200">
                <a:solidFill>
                  <a:prstClr val="black">
                    <a:lumMod val="65000"/>
                    <a:lumOff val="35000"/>
                  </a:prstClr>
                </a:solidFill>
              </a:rPr>
              <a:t>約</a:t>
            </a:r>
            <a:r>
              <a:rPr lang="en-US" altLang="ja-JP" sz="1500" spc="200">
                <a:solidFill>
                  <a:prstClr val="black">
                    <a:lumMod val="65000"/>
                    <a:lumOff val="35000"/>
                  </a:prstClr>
                </a:solidFill>
              </a:rPr>
              <a:t>90 </a:t>
            </a:r>
            <a:r>
              <a:rPr lang="ja-JP" altLang="en-US" sz="1500" spc="200">
                <a:solidFill>
                  <a:prstClr val="black">
                    <a:lumMod val="65000"/>
                    <a:lumOff val="35000"/>
                  </a:prstClr>
                </a:solidFill>
              </a:rPr>
              <a:t>分</a:t>
            </a:r>
            <a:r>
              <a:rPr lang="ja-JP" altLang="en-US" sz="1500" spc="200" dirty="0">
                <a:solidFill>
                  <a:prstClr val="black">
                    <a:lumMod val="65000"/>
                    <a:lumOff val="35000"/>
                  </a:prstClr>
                </a:solidFill>
              </a:rPr>
              <a:t>と知られています。</a:t>
            </a:r>
          </a:p>
          <a:p>
            <a:pPr algn="just">
              <a:lnSpc>
                <a:spcPts val="2200"/>
              </a:lnSpc>
            </a:pPr>
            <a:r>
              <a:rPr lang="ja-JP" altLang="en-US" sz="1500" spc="200" dirty="0">
                <a:solidFill>
                  <a:prstClr val="black">
                    <a:lumMod val="65000"/>
                    <a:lumOff val="35000"/>
                  </a:prstClr>
                </a:solidFill>
              </a:rPr>
              <a:t>　レム睡眠はノンレム睡眠をしっかりととった後に多く出現することから試験前日だけではなく、日頃から早寝早起きを心がけしっかりと睡眠時間を確保することで、</a:t>
            </a:r>
          </a:p>
          <a:p>
            <a:pPr algn="just">
              <a:lnSpc>
                <a:spcPts val="2200"/>
              </a:lnSpc>
            </a:pPr>
            <a:r>
              <a:rPr lang="ja-JP" altLang="en-US" sz="1500" spc="200" dirty="0">
                <a:solidFill>
                  <a:prstClr val="black">
                    <a:lumMod val="65000"/>
                    <a:lumOff val="35000"/>
                  </a:prstClr>
                </a:solidFill>
              </a:rPr>
              <a:t>身体の成長や記憶の定着が図られます。また、記憶した後に起きている場合と、記憶した直後に睡眠をとった場合を比べると、直後に睡眠をとった場合の方が覚えた</a:t>
            </a:r>
          </a:p>
          <a:p>
            <a:pPr algn="just">
              <a:lnSpc>
                <a:spcPts val="2200"/>
              </a:lnSpc>
            </a:pPr>
            <a:r>
              <a:rPr lang="ja-JP" altLang="en-US" sz="1500" spc="200" dirty="0">
                <a:solidFill>
                  <a:prstClr val="black">
                    <a:lumMod val="65000"/>
                    <a:lumOff val="35000"/>
                  </a:prstClr>
                </a:solidFill>
              </a:rPr>
              <a:t>ことを忘れにくくなるという調査結果もあります。</a:t>
            </a:r>
          </a:p>
        </p:txBody>
      </p:sp>
      <p:grpSp>
        <p:nvGrpSpPr>
          <p:cNvPr id="18" name="グループ化 17"/>
          <p:cNvGrpSpPr/>
          <p:nvPr/>
        </p:nvGrpSpPr>
        <p:grpSpPr>
          <a:xfrm>
            <a:off x="816156" y="1851240"/>
            <a:ext cx="790816" cy="288000"/>
            <a:chOff x="816156" y="1851241"/>
            <a:chExt cx="563032" cy="234467"/>
          </a:xfrm>
        </p:grpSpPr>
        <p:sp>
          <p:nvSpPr>
            <p:cNvPr id="16" name="フローチャート : 論理積ゲート 15"/>
            <p:cNvSpPr/>
            <p:nvPr/>
          </p:nvSpPr>
          <p:spPr>
            <a:xfrm rot="10800000">
              <a:off x="816156" y="1851707"/>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フローチャート : 論理積ゲート 16"/>
            <p:cNvSpPr/>
            <p:nvPr/>
          </p:nvSpPr>
          <p:spPr>
            <a:xfrm>
              <a:off x="1170784" y="1851241"/>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934418" y="1851708"/>
              <a:ext cx="360040" cy="234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0" name="テキスト ボックス 19"/>
          <p:cNvSpPr txBox="1"/>
          <p:nvPr/>
        </p:nvSpPr>
        <p:spPr>
          <a:xfrm>
            <a:off x="844731" y="1842289"/>
            <a:ext cx="860720" cy="338554"/>
          </a:xfrm>
          <a:prstGeom prst="rect">
            <a:avLst/>
          </a:prstGeom>
          <a:noFill/>
        </p:spPr>
        <p:txBody>
          <a:bodyPr wrap="square" rtlCol="0">
            <a:spAutoFit/>
          </a:bodyPr>
          <a:lstStyle/>
          <a:p>
            <a:r>
              <a:rPr lang="ja-JP" altLang="en-US" sz="1600" b="1" dirty="0">
                <a:solidFill>
                  <a:prstClr val="white"/>
                </a:solidFill>
              </a:rPr>
              <a:t>解　説</a:t>
            </a:r>
          </a:p>
        </p:txBody>
      </p:sp>
      <p:sp>
        <p:nvSpPr>
          <p:cNvPr id="21"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５</a:t>
            </a:r>
          </a:p>
        </p:txBody>
      </p:sp>
      <p:sp>
        <p:nvSpPr>
          <p:cNvPr id="25"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試験前日はなるべく遅くまで</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眠らないで勉強したほうがよい</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21577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48" y="697074"/>
            <a:ext cx="877789" cy="55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1090225" y="853604"/>
            <a:ext cx="6937585" cy="369332"/>
          </a:xfrm>
          <a:prstGeom prst="rect">
            <a:avLst/>
          </a:prstGeom>
          <a:noFill/>
        </p:spPr>
        <p:txBody>
          <a:bodyPr wrap="square" rtlCol="0">
            <a:spAutoFit/>
          </a:bodyPr>
          <a:lstStyle/>
          <a:p>
            <a:r>
              <a:rPr lang="ja-JP" altLang="en-US" spc="150" dirty="0">
                <a:solidFill>
                  <a:prstClr val="black"/>
                </a:solidFill>
                <a:latin typeface="HG丸ｺﾞｼｯｸM-PRO" panose="020F0600000000000000" pitchFamily="50" charset="-128"/>
                <a:ea typeface="HG丸ｺﾞｼｯｸM-PRO" panose="020F0600000000000000" pitchFamily="50" charset="-128"/>
              </a:rPr>
              <a:t>寝ている間、レム睡眠とノンレム睡眠が交互に現れる。</a:t>
            </a:r>
          </a:p>
        </p:txBody>
      </p:sp>
      <p:sp>
        <p:nvSpPr>
          <p:cNvPr id="26" name="テキスト ボックス 25"/>
          <p:cNvSpPr txBox="1"/>
          <p:nvPr/>
        </p:nvSpPr>
        <p:spPr>
          <a:xfrm>
            <a:off x="701783" y="4976969"/>
            <a:ext cx="860808" cy="523220"/>
          </a:xfrm>
          <a:prstGeom prst="rect">
            <a:avLst/>
          </a:prstGeom>
          <a:noFill/>
        </p:spPr>
        <p:txBody>
          <a:bodyPr wrap="square" rtlCol="0">
            <a:spAutoFit/>
          </a:bodyPr>
          <a:lstStyle/>
          <a:p>
            <a:r>
              <a:rPr lang="ja-JP" altLang="en-US" sz="1400" b="1" dirty="0">
                <a:solidFill>
                  <a:prstClr val="white"/>
                </a:solidFill>
              </a:rPr>
              <a:t>レッツ・</a:t>
            </a:r>
            <a:endParaRPr lang="en-US" altLang="ja-JP" sz="1400" b="1" dirty="0">
              <a:solidFill>
                <a:prstClr val="white"/>
              </a:solidFill>
            </a:endParaRPr>
          </a:p>
          <a:p>
            <a:r>
              <a:rPr lang="ja-JP" altLang="en-US" sz="1400" b="1" dirty="0">
                <a:solidFill>
                  <a:prstClr val="white"/>
                </a:solidFill>
              </a:rPr>
              <a:t>トーク</a:t>
            </a:r>
            <a:r>
              <a:rPr lang="en-US" altLang="ja-JP" sz="1400" b="1" dirty="0">
                <a:solidFill>
                  <a:prstClr val="white"/>
                </a:solidFill>
              </a:rPr>
              <a:t>!</a:t>
            </a:r>
            <a:endParaRPr lang="ja-JP" altLang="en-US" sz="1400" b="1" dirty="0">
              <a:solidFill>
                <a:prstClr val="white"/>
              </a:solidFill>
            </a:endParaRPr>
          </a:p>
        </p:txBody>
      </p:sp>
      <p:sp>
        <p:nvSpPr>
          <p:cNvPr id="11" name="テキスト ボックス 10"/>
          <p:cNvSpPr txBox="1"/>
          <p:nvPr/>
        </p:nvSpPr>
        <p:spPr>
          <a:xfrm>
            <a:off x="2483768" y="3573016"/>
            <a:ext cx="1584176" cy="307777"/>
          </a:xfrm>
          <a:prstGeom prst="rect">
            <a:avLst/>
          </a:prstGeom>
          <a:noFill/>
        </p:spPr>
        <p:txBody>
          <a:bodyPr wrap="square" rtlCol="0">
            <a:spAutoFit/>
          </a:bodyPr>
          <a:lstStyle/>
          <a:p>
            <a:r>
              <a:rPr lang="ja-JP" altLang="en-US" sz="1400" dirty="0">
                <a:solidFill>
                  <a:prstClr val="black"/>
                </a:solidFill>
              </a:rPr>
              <a:t>メラトニン</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917" y="1882739"/>
            <a:ext cx="7531743" cy="4123108"/>
          </a:xfrm>
          <a:prstGeom prst="rect">
            <a:avLst/>
          </a:prstGeom>
        </p:spPr>
      </p:pic>
      <p:sp>
        <p:nvSpPr>
          <p:cNvPr id="28" name="テキスト ボックス 27"/>
          <p:cNvSpPr txBox="1"/>
          <p:nvPr/>
        </p:nvSpPr>
        <p:spPr>
          <a:xfrm>
            <a:off x="1691679" y="1544185"/>
            <a:ext cx="5184577" cy="338554"/>
          </a:xfrm>
          <a:prstGeom prst="rect">
            <a:avLst/>
          </a:prstGeom>
          <a:noFill/>
        </p:spPr>
        <p:txBody>
          <a:bodyPr wrap="square" rtlCol="0">
            <a:spAutoFit/>
          </a:bodyPr>
          <a:lstStyle/>
          <a:p>
            <a:r>
              <a:rPr lang="ja-JP" altLang="en-US" sz="1600" dirty="0">
                <a:solidFill>
                  <a:schemeClr val="tx1">
                    <a:lumMod val="50000"/>
                    <a:lumOff val="50000"/>
                  </a:schemeClr>
                </a:solidFill>
              </a:rPr>
              <a:t>就寝　　　　　　　　　　　　　　　　　　　　　　　　　　　　　　　起床</a:t>
            </a:r>
          </a:p>
        </p:txBody>
      </p:sp>
      <p:sp>
        <p:nvSpPr>
          <p:cNvPr id="29" name="テキスト ボックス 28"/>
          <p:cNvSpPr txBox="1"/>
          <p:nvPr/>
        </p:nvSpPr>
        <p:spPr>
          <a:xfrm>
            <a:off x="2958108" y="5665862"/>
            <a:ext cx="1411063" cy="338554"/>
          </a:xfrm>
          <a:prstGeom prst="rect">
            <a:avLst/>
          </a:prstGeom>
          <a:noFill/>
        </p:spPr>
        <p:txBody>
          <a:bodyPr wrap="square" rtlCol="0">
            <a:spAutoFit/>
          </a:bodyPr>
          <a:lstStyle/>
          <a:p>
            <a:r>
              <a:rPr lang="ja-JP" altLang="en-US" sz="1600" dirty="0">
                <a:solidFill>
                  <a:schemeClr val="tx1">
                    <a:lumMod val="50000"/>
                    <a:lumOff val="50000"/>
                  </a:schemeClr>
                </a:solidFill>
              </a:rPr>
              <a:t>経過時間（時）</a:t>
            </a:r>
          </a:p>
        </p:txBody>
      </p:sp>
      <p:sp>
        <p:nvSpPr>
          <p:cNvPr id="30" name="テキスト ボックス 29"/>
          <p:cNvSpPr txBox="1"/>
          <p:nvPr/>
        </p:nvSpPr>
        <p:spPr>
          <a:xfrm>
            <a:off x="1393662" y="5238579"/>
            <a:ext cx="8451530" cy="261610"/>
          </a:xfrm>
          <a:prstGeom prst="rect">
            <a:avLst/>
          </a:prstGeom>
          <a:noFill/>
        </p:spPr>
        <p:txBody>
          <a:bodyPr wrap="square" rtlCol="0">
            <a:spAutoFit/>
          </a:bodyPr>
          <a:lstStyle/>
          <a:p>
            <a:r>
              <a:rPr lang="ja-JP" altLang="en-US" sz="1100" dirty="0">
                <a:solidFill>
                  <a:schemeClr val="tx1">
                    <a:lumMod val="50000"/>
                    <a:lumOff val="50000"/>
                  </a:schemeClr>
                </a:solidFill>
              </a:rPr>
              <a:t>　　０　</a:t>
            </a:r>
            <a:r>
              <a:rPr lang="ja-JP" altLang="en-US" sz="1100">
                <a:solidFill>
                  <a:schemeClr val="tx1">
                    <a:lumMod val="50000"/>
                    <a:lumOff val="50000"/>
                  </a:schemeClr>
                </a:solidFill>
              </a:rPr>
              <a:t>　 </a:t>
            </a:r>
            <a:r>
              <a:rPr lang="ja-JP" altLang="en-US" sz="1100" dirty="0">
                <a:solidFill>
                  <a:schemeClr val="tx1">
                    <a:lumMod val="50000"/>
                    <a:lumOff val="50000"/>
                  </a:schemeClr>
                </a:solidFill>
              </a:rPr>
              <a:t>　　　１　　　　　　２　　　　</a:t>
            </a:r>
            <a:r>
              <a:rPr lang="ja-JP" altLang="en-US" sz="1100">
                <a:solidFill>
                  <a:schemeClr val="tx1">
                    <a:lumMod val="50000"/>
                    <a:lumOff val="50000"/>
                  </a:schemeClr>
                </a:solidFill>
              </a:rPr>
              <a:t>　  ３</a:t>
            </a:r>
            <a:r>
              <a:rPr lang="ja-JP" altLang="en-US" sz="1100" dirty="0">
                <a:solidFill>
                  <a:schemeClr val="tx1">
                    <a:lumMod val="50000"/>
                    <a:lumOff val="50000"/>
                  </a:schemeClr>
                </a:solidFill>
              </a:rPr>
              <a:t>　　</a:t>
            </a:r>
            <a:r>
              <a:rPr lang="ja-JP" altLang="en-US" sz="1100">
                <a:solidFill>
                  <a:schemeClr val="tx1">
                    <a:lumMod val="50000"/>
                    <a:lumOff val="50000"/>
                  </a:schemeClr>
                </a:solidFill>
              </a:rPr>
              <a:t>　    </a:t>
            </a:r>
            <a:r>
              <a:rPr lang="ja-JP" altLang="en-US" sz="1100" dirty="0">
                <a:solidFill>
                  <a:schemeClr val="tx1">
                    <a:lumMod val="50000"/>
                    <a:lumOff val="50000"/>
                  </a:schemeClr>
                </a:solidFill>
              </a:rPr>
              <a:t>　４</a:t>
            </a:r>
            <a:r>
              <a:rPr lang="ja-JP" altLang="en-US" sz="1100">
                <a:solidFill>
                  <a:schemeClr val="tx1">
                    <a:lumMod val="50000"/>
                    <a:lumOff val="50000"/>
                  </a:schemeClr>
                </a:solidFill>
              </a:rPr>
              <a:t>　  </a:t>
            </a:r>
            <a:r>
              <a:rPr lang="ja-JP" altLang="en-US" sz="1100" dirty="0">
                <a:solidFill>
                  <a:schemeClr val="tx1">
                    <a:lumMod val="50000"/>
                    <a:lumOff val="50000"/>
                  </a:schemeClr>
                </a:solidFill>
              </a:rPr>
              <a:t>　　　　５</a:t>
            </a:r>
            <a:r>
              <a:rPr lang="ja-JP" altLang="en-US" sz="1100">
                <a:solidFill>
                  <a:schemeClr val="tx1">
                    <a:lumMod val="50000"/>
                    <a:lumOff val="50000"/>
                  </a:schemeClr>
                </a:solidFill>
              </a:rPr>
              <a:t>　  </a:t>
            </a:r>
            <a:r>
              <a:rPr lang="ja-JP" altLang="en-US" sz="1100" dirty="0">
                <a:solidFill>
                  <a:schemeClr val="tx1">
                    <a:lumMod val="50000"/>
                    <a:lumOff val="50000"/>
                  </a:schemeClr>
                </a:solidFill>
              </a:rPr>
              <a:t>　　　　６</a:t>
            </a:r>
            <a:r>
              <a:rPr lang="ja-JP" altLang="en-US" sz="1100">
                <a:solidFill>
                  <a:schemeClr val="tx1">
                    <a:lumMod val="50000"/>
                    <a:lumOff val="50000"/>
                  </a:schemeClr>
                </a:solidFill>
              </a:rPr>
              <a:t>　  </a:t>
            </a:r>
            <a:r>
              <a:rPr lang="ja-JP" altLang="en-US" sz="1100" dirty="0">
                <a:solidFill>
                  <a:schemeClr val="tx1">
                    <a:lumMod val="50000"/>
                    <a:lumOff val="50000"/>
                  </a:schemeClr>
                </a:solidFill>
              </a:rPr>
              <a:t>　　　　７</a:t>
            </a:r>
            <a:r>
              <a:rPr lang="ja-JP" altLang="en-US" sz="1100">
                <a:solidFill>
                  <a:schemeClr val="tx1">
                    <a:lumMod val="50000"/>
                    <a:lumOff val="50000"/>
                  </a:schemeClr>
                </a:solidFill>
              </a:rPr>
              <a:t>　  </a:t>
            </a:r>
            <a:r>
              <a:rPr lang="ja-JP" altLang="en-US" sz="1100" dirty="0">
                <a:solidFill>
                  <a:schemeClr val="tx1">
                    <a:lumMod val="50000"/>
                    <a:lumOff val="50000"/>
                  </a:schemeClr>
                </a:solidFill>
              </a:rPr>
              <a:t>　　　　８</a:t>
            </a:r>
            <a:endParaRPr lang="en-US" altLang="ja-JP" sz="1100" dirty="0">
              <a:solidFill>
                <a:schemeClr val="tx1">
                  <a:lumMod val="50000"/>
                  <a:lumOff val="50000"/>
                </a:schemeClr>
              </a:solidFill>
            </a:endParaRPr>
          </a:p>
        </p:txBody>
      </p:sp>
      <p:sp>
        <p:nvSpPr>
          <p:cNvPr id="5" name="テキスト ボックス 4"/>
          <p:cNvSpPr txBox="1"/>
          <p:nvPr/>
        </p:nvSpPr>
        <p:spPr>
          <a:xfrm>
            <a:off x="645418" y="2901068"/>
            <a:ext cx="461665" cy="1512168"/>
          </a:xfrm>
          <a:prstGeom prst="rect">
            <a:avLst/>
          </a:prstGeom>
          <a:noFill/>
        </p:spPr>
        <p:txBody>
          <a:bodyPr vert="eaVert" wrap="square" rtlCol="0">
            <a:spAutoFit/>
          </a:bodyPr>
          <a:lstStyle/>
          <a:p>
            <a:r>
              <a:rPr kumimoji="1" lang="ja-JP" altLang="en-US" spc="250" dirty="0">
                <a:solidFill>
                  <a:schemeClr val="tx1">
                    <a:lumMod val="50000"/>
                    <a:lumOff val="50000"/>
                  </a:schemeClr>
                </a:solidFill>
              </a:rPr>
              <a:t>睡眠段階</a:t>
            </a:r>
          </a:p>
        </p:txBody>
      </p:sp>
      <p:sp>
        <p:nvSpPr>
          <p:cNvPr id="17" name="テキスト ボックス 16"/>
          <p:cNvSpPr txBox="1"/>
          <p:nvPr/>
        </p:nvSpPr>
        <p:spPr>
          <a:xfrm>
            <a:off x="911975" y="1974124"/>
            <a:ext cx="430887" cy="3264456"/>
          </a:xfrm>
          <a:prstGeom prst="rect">
            <a:avLst/>
          </a:prstGeom>
          <a:noFill/>
        </p:spPr>
        <p:txBody>
          <a:bodyPr vert="eaVert" wrap="square" rtlCol="0">
            <a:spAutoFit/>
          </a:bodyPr>
          <a:lstStyle/>
          <a:p>
            <a:r>
              <a:rPr kumimoji="1" lang="ja-JP" altLang="en-US" sz="1600" b="1" spc="250" dirty="0">
                <a:solidFill>
                  <a:schemeClr val="bg1"/>
                </a:solidFill>
              </a:rPr>
              <a:t>浅　　　　　　　　　　　　　　　深</a:t>
            </a:r>
          </a:p>
        </p:txBody>
      </p:sp>
      <p:sp>
        <p:nvSpPr>
          <p:cNvPr id="7" name="テキスト ボックス 6"/>
          <p:cNvSpPr txBox="1"/>
          <p:nvPr/>
        </p:nvSpPr>
        <p:spPr>
          <a:xfrm>
            <a:off x="7147396" y="2386980"/>
            <a:ext cx="1232364" cy="307777"/>
          </a:xfrm>
          <a:prstGeom prst="rect">
            <a:avLst/>
          </a:prstGeom>
          <a:noFill/>
        </p:spPr>
        <p:txBody>
          <a:bodyPr wrap="square" rtlCol="0">
            <a:spAutoFit/>
          </a:bodyPr>
          <a:lstStyle/>
          <a:p>
            <a:r>
              <a:rPr lang="ja-JP" altLang="en-US" sz="1400" b="1" dirty="0">
                <a:solidFill>
                  <a:schemeClr val="bg1"/>
                </a:solidFill>
              </a:rPr>
              <a:t>レム睡眠</a:t>
            </a:r>
            <a:endParaRPr kumimoji="1" lang="en-US" altLang="ja-JP" sz="1400" b="1" dirty="0">
              <a:solidFill>
                <a:schemeClr val="bg1"/>
              </a:solidFill>
            </a:endParaRPr>
          </a:p>
        </p:txBody>
      </p:sp>
      <p:sp>
        <p:nvSpPr>
          <p:cNvPr id="19" name="テキスト ボックス 18"/>
          <p:cNvSpPr txBox="1"/>
          <p:nvPr/>
        </p:nvSpPr>
        <p:spPr>
          <a:xfrm>
            <a:off x="7147396" y="3465163"/>
            <a:ext cx="1232364" cy="307777"/>
          </a:xfrm>
          <a:prstGeom prst="rect">
            <a:avLst/>
          </a:prstGeom>
          <a:noFill/>
        </p:spPr>
        <p:txBody>
          <a:bodyPr wrap="square" rtlCol="0">
            <a:spAutoFit/>
          </a:bodyPr>
          <a:lstStyle/>
          <a:p>
            <a:r>
              <a:rPr lang="ja-JP" altLang="en-US" sz="1400" b="1" dirty="0">
                <a:solidFill>
                  <a:schemeClr val="bg1"/>
                </a:solidFill>
              </a:rPr>
              <a:t>ノンレム睡眠</a:t>
            </a:r>
            <a:endParaRPr kumimoji="1" lang="en-US" altLang="ja-JP" sz="1400" b="1" dirty="0">
              <a:solidFill>
                <a:schemeClr val="bg1"/>
              </a:solidFill>
            </a:endParaRPr>
          </a:p>
        </p:txBody>
      </p:sp>
      <p:sp>
        <p:nvSpPr>
          <p:cNvPr id="20" name="テキスト ボックス 19"/>
          <p:cNvSpPr txBox="1"/>
          <p:nvPr/>
        </p:nvSpPr>
        <p:spPr>
          <a:xfrm>
            <a:off x="6476465" y="5877458"/>
            <a:ext cx="1903295" cy="253916"/>
          </a:xfrm>
          <a:prstGeom prst="rect">
            <a:avLst/>
          </a:prstGeom>
          <a:noFill/>
        </p:spPr>
        <p:txBody>
          <a:bodyPr wrap="square" rtlCol="0">
            <a:spAutoFit/>
          </a:bodyPr>
          <a:lstStyle/>
          <a:p>
            <a:r>
              <a:rPr lang="en-US" altLang="ja-JP" sz="1050" dirty="0">
                <a:solidFill>
                  <a:prstClr val="black">
                    <a:lumMod val="50000"/>
                    <a:lumOff val="50000"/>
                  </a:prstClr>
                </a:solidFill>
              </a:rPr>
              <a:t>Dement</a:t>
            </a:r>
            <a:r>
              <a:rPr lang="ja-JP" altLang="en-US" sz="1050" dirty="0">
                <a:solidFill>
                  <a:prstClr val="black">
                    <a:lumMod val="50000"/>
                    <a:lumOff val="50000"/>
                  </a:prstClr>
                </a:solidFill>
              </a:rPr>
              <a:t>　＆　</a:t>
            </a:r>
            <a:r>
              <a:rPr lang="en-US" altLang="ja-JP" sz="1050" dirty="0" err="1">
                <a:solidFill>
                  <a:prstClr val="black">
                    <a:lumMod val="50000"/>
                    <a:lumOff val="50000"/>
                  </a:prstClr>
                </a:solidFill>
              </a:rPr>
              <a:t>Kleitman</a:t>
            </a:r>
            <a:r>
              <a:rPr lang="en-US" altLang="ja-JP" sz="1050" dirty="0">
                <a:solidFill>
                  <a:prstClr val="black">
                    <a:lumMod val="50000"/>
                    <a:lumOff val="50000"/>
                  </a:prstClr>
                </a:solidFill>
              </a:rPr>
              <a:t>,</a:t>
            </a:r>
            <a:r>
              <a:rPr lang="ja-JP" altLang="en-US" sz="1050" dirty="0">
                <a:solidFill>
                  <a:prstClr val="black">
                    <a:lumMod val="50000"/>
                    <a:lumOff val="50000"/>
                  </a:prstClr>
                </a:solidFill>
              </a:rPr>
              <a:t>　</a:t>
            </a:r>
            <a:r>
              <a:rPr lang="en-US" altLang="ja-JP" sz="1050" dirty="0">
                <a:solidFill>
                  <a:prstClr val="black">
                    <a:lumMod val="50000"/>
                    <a:lumOff val="50000"/>
                  </a:prstClr>
                </a:solidFill>
              </a:rPr>
              <a:t>1975</a:t>
            </a:r>
            <a:endParaRPr lang="ja-JP" altLang="en-US" sz="1050" dirty="0">
              <a:solidFill>
                <a:prstClr val="black">
                  <a:lumMod val="50000"/>
                  <a:lumOff val="50000"/>
                </a:prstClr>
              </a:solidFill>
            </a:endParaRPr>
          </a:p>
        </p:txBody>
      </p:sp>
      <p:sp>
        <p:nvSpPr>
          <p:cNvPr id="9" name="テキスト ボックス 8"/>
          <p:cNvSpPr txBox="1"/>
          <p:nvPr/>
        </p:nvSpPr>
        <p:spPr>
          <a:xfrm>
            <a:off x="1349692" y="2488580"/>
            <a:ext cx="430887" cy="2589989"/>
          </a:xfrm>
          <a:prstGeom prst="rect">
            <a:avLst/>
          </a:prstGeom>
          <a:noFill/>
        </p:spPr>
        <p:txBody>
          <a:bodyPr vert="eaVert" wrap="square" rtlCol="0">
            <a:spAutoFit/>
          </a:bodyPr>
          <a:lstStyle/>
          <a:p>
            <a:r>
              <a:rPr kumimoji="1" lang="ja-JP" altLang="en-US" sz="1600" dirty="0">
                <a:solidFill>
                  <a:schemeClr val="tx1">
                    <a:lumMod val="50000"/>
                    <a:lumOff val="50000"/>
                  </a:schemeClr>
                </a:solidFill>
              </a:rPr>
              <a:t>１　</a:t>
            </a:r>
            <a:r>
              <a:rPr kumimoji="1" lang="ja-JP" altLang="en-US" sz="1600">
                <a:solidFill>
                  <a:schemeClr val="tx1">
                    <a:lumMod val="50000"/>
                    <a:lumOff val="50000"/>
                  </a:schemeClr>
                </a:solidFill>
              </a:rPr>
              <a:t>　  </a:t>
            </a:r>
            <a:r>
              <a:rPr kumimoji="1" lang="ja-JP" altLang="en-US" sz="1600" dirty="0">
                <a:solidFill>
                  <a:schemeClr val="tx1">
                    <a:lumMod val="50000"/>
                    <a:lumOff val="50000"/>
                  </a:schemeClr>
                </a:solidFill>
              </a:rPr>
              <a:t>　２　　　　３　　　　４</a:t>
            </a:r>
          </a:p>
        </p:txBody>
      </p:sp>
    </p:spTree>
    <p:extLst>
      <p:ext uri="{BB962C8B-B14F-4D97-AF65-F5344CB8AC3E}">
        <p14:creationId xmlns:p14="http://schemas.microsoft.com/office/powerpoint/2010/main" val="2637543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619758" y="2204864"/>
            <a:ext cx="824757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03858" y="2217564"/>
            <a:ext cx="2448000" cy="244827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743670" y="2829598"/>
            <a:ext cx="1869976" cy="11226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5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5400" b="1" dirty="0">
                <a:solidFill>
                  <a:schemeClr val="bg1"/>
                </a:solidFill>
                <a:latin typeface="HG丸ｺﾞｼｯｸM-PRO" panose="020F0600000000000000" pitchFamily="50" charset="-128"/>
                <a:ea typeface="HG丸ｺﾞｼｯｸM-PRO" panose="020F0600000000000000" pitchFamily="50" charset="-128"/>
              </a:rPr>
              <a:t>６</a:t>
            </a:r>
          </a:p>
        </p:txBody>
      </p:sp>
      <p:sp>
        <p:nvSpPr>
          <p:cNvPr id="9" name="タイトル 1"/>
          <p:cNvSpPr txBox="1">
            <a:spLocks/>
          </p:cNvSpPr>
          <p:nvPr/>
        </p:nvSpPr>
        <p:spPr>
          <a:xfrm>
            <a:off x="2869456" y="1993280"/>
            <a:ext cx="6048672" cy="2719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睡眠時間を減らすと</a:t>
            </a:r>
            <a:endParaRPr lang="en-US" altLang="ja-JP" sz="3000" b="1" dirty="0">
              <a:solidFill>
                <a:srgbClr val="FF9933"/>
              </a:solidFill>
              <a:latin typeface="HG丸ｺﾞｼｯｸM-PRO" panose="020F0600000000000000" pitchFamily="50" charset="-128"/>
              <a:ea typeface="HG丸ｺﾞｼｯｸM-PRO" panose="020F0600000000000000" pitchFamily="50" charset="-128"/>
            </a:endParaRPr>
          </a:p>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たくさんのことができてよい</a:t>
            </a:r>
          </a:p>
        </p:txBody>
      </p:sp>
    </p:spTree>
    <p:extLst>
      <p:ext uri="{BB962C8B-B14F-4D97-AF65-F5344CB8AC3E}">
        <p14:creationId xmlns:p14="http://schemas.microsoft.com/office/powerpoint/2010/main" val="2939038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６</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708920"/>
            <a:ext cx="2665815" cy="258551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睡眠時間を減らすと</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たくさんのことができてよい</a:t>
            </a:r>
          </a:p>
        </p:txBody>
      </p:sp>
      <p:sp>
        <p:nvSpPr>
          <p:cNvPr id="11" name="タイトル 1"/>
          <p:cNvSpPr txBox="1">
            <a:spLocks/>
          </p:cNvSpPr>
          <p:nvPr/>
        </p:nvSpPr>
        <p:spPr>
          <a:xfrm>
            <a:off x="3576588" y="1628924"/>
            <a:ext cx="4833044" cy="47525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200"/>
              </a:lnSpc>
            </a:pPr>
            <a:r>
              <a:rPr lang="ja-JP" altLang="en-US" sz="2250" spc="200" dirty="0">
                <a:solidFill>
                  <a:srgbClr val="00B0F0"/>
                </a:solidFill>
                <a:latin typeface="ＭＳ Ｐゴシック" panose="020B0600070205080204" pitchFamily="50" charset="-128"/>
                <a:ea typeface="ＭＳ Ｐゴシック" panose="020B0600070205080204" pitchFamily="50" charset="-128"/>
              </a:rPr>
              <a:t>　夜ふかしになって睡眠が不足したり、体内時計のリズムが夜型化するとさまざまな不調がおこり、頭や身体が十分に働かなくなります。また、その状態が続くと疲れがたまりやすくなります。さらに、睡眠不足はやる気やイライラなど感情をコントロールする力や人の気持ちを理解する能力を低下させるほか、子供の脳の発達にも影響することが分かっています。</a:t>
            </a:r>
            <a:endParaRPr lang="ja-JP" altLang="ja-JP" sz="2250" spc="200" dirty="0">
              <a:solidFill>
                <a:srgbClr val="00B0F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31801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741883" y="2142687"/>
            <a:ext cx="7754565" cy="4042132"/>
          </a:xfrm>
          <a:prstGeom prst="rect">
            <a:avLst/>
          </a:prstGeom>
          <a:noFill/>
        </p:spPr>
        <p:txBody>
          <a:bodyPr wrap="square" rtlCol="0">
            <a:spAutoFit/>
          </a:bodyPr>
          <a:lstStyle/>
          <a:p>
            <a:pPr algn="just">
              <a:lnSpc>
                <a:spcPts val="2200"/>
              </a:lnSpc>
            </a:pPr>
            <a:r>
              <a:rPr lang="ja-JP" altLang="en-US" sz="1500" spc="200" dirty="0">
                <a:solidFill>
                  <a:prstClr val="black">
                    <a:lumMod val="65000"/>
                    <a:lumOff val="35000"/>
                  </a:prstClr>
                </a:solidFill>
              </a:rPr>
              <a:t>　やりたいことが多くて、つい睡眠時間を減らしてしまうことがあります。しかし、夜ふかしによって睡眠が不足したり、体内時計のリズムが夜型化すると、午前中、授業に集中できない、眠くて仕方がないなど、頭も身体も十分に働かない状態になります。</a:t>
            </a:r>
          </a:p>
          <a:p>
            <a:pPr algn="just">
              <a:lnSpc>
                <a:spcPts val="2200"/>
              </a:lnSpc>
            </a:pPr>
            <a:r>
              <a:rPr lang="ja-JP" altLang="en-US" sz="1500" spc="200" dirty="0">
                <a:solidFill>
                  <a:prstClr val="black">
                    <a:lumMod val="65000"/>
                    <a:lumOff val="35000"/>
                  </a:prstClr>
                </a:solidFill>
              </a:rPr>
              <a:t>　体内時計のリズムが夜型化した状態が続くと、なかなか寝付けない、夜中に何度も目が覚めるなど、睡眠の質が低下し、疲れがたまりやすくなります。その結果、学校に行きたくても身体が言うことを聞かずに学校へ行けないという状態に陥ることもあります。</a:t>
            </a:r>
          </a:p>
          <a:p>
            <a:pPr algn="just">
              <a:lnSpc>
                <a:spcPts val="2200"/>
              </a:lnSpc>
            </a:pPr>
            <a:r>
              <a:rPr lang="ja-JP" altLang="en-US" sz="1500" spc="200" dirty="0">
                <a:solidFill>
                  <a:prstClr val="black">
                    <a:lumMod val="65000"/>
                    <a:lumOff val="35000"/>
                  </a:prstClr>
                </a:solidFill>
              </a:rPr>
              <a:t>　さらに、睡眠不足は、脳の前頭前野という領域の機能を低下させ、やる気やイライラなど感情をコントロールする力や人の気持ちを理解する能力を低下させるとともに、気分が落ち込みやすくなったりします。また、睡眠時間を十分にとっている子供は、睡眠時間が短い子供に比べ、脳の記憶をつかさどる領域である「海馬」という</a:t>
            </a:r>
          </a:p>
          <a:p>
            <a:pPr algn="just">
              <a:lnSpc>
                <a:spcPts val="2200"/>
              </a:lnSpc>
            </a:pPr>
            <a:r>
              <a:rPr lang="ja-JP" altLang="en-US" sz="1500" spc="200" dirty="0">
                <a:solidFill>
                  <a:prstClr val="black">
                    <a:lumMod val="65000"/>
                    <a:lumOff val="35000"/>
                  </a:prstClr>
                </a:solidFill>
              </a:rPr>
              <a:t>部分の体積が大きいことが分かっています。</a:t>
            </a:r>
          </a:p>
          <a:p>
            <a:pPr algn="just">
              <a:lnSpc>
                <a:spcPts val="2200"/>
              </a:lnSpc>
            </a:pPr>
            <a:r>
              <a:rPr lang="ja-JP" altLang="en-US" sz="1500" spc="200" dirty="0">
                <a:solidFill>
                  <a:prstClr val="black">
                    <a:lumMod val="65000"/>
                    <a:lumOff val="35000"/>
                  </a:prstClr>
                </a:solidFill>
              </a:rPr>
              <a:t>　規則正しい生活習慣を心がけて必要な睡眠時間をしっかり確保しましょう。</a:t>
            </a:r>
          </a:p>
        </p:txBody>
      </p:sp>
      <p:grpSp>
        <p:nvGrpSpPr>
          <p:cNvPr id="18" name="グループ化 17"/>
          <p:cNvGrpSpPr/>
          <p:nvPr/>
        </p:nvGrpSpPr>
        <p:grpSpPr>
          <a:xfrm>
            <a:off x="816156" y="1851240"/>
            <a:ext cx="790816" cy="288000"/>
            <a:chOff x="816156" y="1851241"/>
            <a:chExt cx="563032" cy="234467"/>
          </a:xfrm>
        </p:grpSpPr>
        <p:sp>
          <p:nvSpPr>
            <p:cNvPr id="16" name="フローチャート : 論理積ゲート 15"/>
            <p:cNvSpPr/>
            <p:nvPr/>
          </p:nvSpPr>
          <p:spPr>
            <a:xfrm rot="10800000">
              <a:off x="816156" y="1851707"/>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フローチャート : 論理積ゲート 16"/>
            <p:cNvSpPr/>
            <p:nvPr/>
          </p:nvSpPr>
          <p:spPr>
            <a:xfrm>
              <a:off x="1170784" y="1851241"/>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934418" y="1851708"/>
              <a:ext cx="360040" cy="234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0" name="テキスト ボックス 19"/>
          <p:cNvSpPr txBox="1"/>
          <p:nvPr/>
        </p:nvSpPr>
        <p:spPr>
          <a:xfrm>
            <a:off x="844731" y="1842289"/>
            <a:ext cx="860720" cy="338554"/>
          </a:xfrm>
          <a:prstGeom prst="rect">
            <a:avLst/>
          </a:prstGeom>
          <a:noFill/>
        </p:spPr>
        <p:txBody>
          <a:bodyPr wrap="square" rtlCol="0">
            <a:spAutoFit/>
          </a:bodyPr>
          <a:lstStyle/>
          <a:p>
            <a:r>
              <a:rPr lang="ja-JP" altLang="en-US" sz="1600" b="1" dirty="0">
                <a:solidFill>
                  <a:prstClr val="white"/>
                </a:solidFill>
              </a:rPr>
              <a:t>解　説</a:t>
            </a:r>
          </a:p>
        </p:txBody>
      </p:sp>
      <p:sp>
        <p:nvSpPr>
          <p:cNvPr id="19"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６</a:t>
            </a:r>
          </a:p>
        </p:txBody>
      </p:sp>
      <p:sp>
        <p:nvSpPr>
          <p:cNvPr id="22"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睡眠時間を減らすと</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たくさんのことができてよい</a:t>
            </a:r>
          </a:p>
        </p:txBody>
      </p:sp>
    </p:spTree>
    <p:extLst>
      <p:ext uri="{BB962C8B-B14F-4D97-AF65-F5344CB8AC3E}">
        <p14:creationId xmlns:p14="http://schemas.microsoft.com/office/powerpoint/2010/main" val="3543527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prstClr val="white"/>
              </a:solidFill>
            </a:endParaRPr>
          </a:p>
        </p:txBody>
      </p:sp>
      <p:sp>
        <p:nvSpPr>
          <p:cNvPr id="13" name="タイトル 1"/>
          <p:cNvSpPr txBox="1">
            <a:spLocks/>
          </p:cNvSpPr>
          <p:nvPr/>
        </p:nvSpPr>
        <p:spPr>
          <a:xfrm>
            <a:off x="755576" y="366230"/>
            <a:ext cx="7870080"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100" b="1" spc="300" dirty="0">
                <a:solidFill>
                  <a:srgbClr val="FF9933"/>
                </a:solidFill>
                <a:latin typeface="HG丸ｺﾞｼｯｸM-PRO" panose="020F0600000000000000" pitchFamily="50" charset="-128"/>
                <a:ea typeface="HG丸ｺﾞｼｯｸM-PRO" panose="020F0600000000000000" pitchFamily="50" charset="-128"/>
              </a:rPr>
              <a:t>皆さんの身体の中に時計があるって知っていますか？</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1226468"/>
            <a:ext cx="7486650" cy="11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763959" y="1705286"/>
            <a:ext cx="7754565" cy="4324261"/>
          </a:xfrm>
          <a:prstGeom prst="rect">
            <a:avLst/>
          </a:prstGeom>
          <a:noFill/>
        </p:spPr>
        <p:txBody>
          <a:bodyPr wrap="square" rtlCol="0">
            <a:spAutoFit/>
          </a:bodyPr>
          <a:lstStyle/>
          <a:p>
            <a:pPr algn="just">
              <a:lnSpc>
                <a:spcPts val="2200"/>
              </a:lnSpc>
            </a:pPr>
            <a:r>
              <a:rPr kumimoji="1" lang="ja-JP" altLang="en-US" sz="1400" spc="200" dirty="0">
                <a:solidFill>
                  <a:schemeClr val="tx1">
                    <a:lumMod val="65000"/>
                    <a:lumOff val="35000"/>
                  </a:schemeClr>
                </a:solidFill>
              </a:rPr>
              <a:t>　</a:t>
            </a:r>
            <a:r>
              <a:rPr lang="ja-JP" altLang="en-US" sz="1400" spc="200" dirty="0">
                <a:solidFill>
                  <a:schemeClr val="tx1">
                    <a:lumMod val="65000"/>
                    <a:lumOff val="35000"/>
                  </a:schemeClr>
                </a:solidFill>
              </a:rPr>
              <a:t>地球が</a:t>
            </a:r>
            <a:r>
              <a:rPr lang="en-US" altLang="ja-JP" sz="1400" spc="200" dirty="0">
                <a:solidFill>
                  <a:schemeClr val="tx1">
                    <a:lumMod val="65000"/>
                    <a:lumOff val="35000"/>
                  </a:schemeClr>
                </a:solidFill>
              </a:rPr>
              <a:t>24</a:t>
            </a:r>
            <a:r>
              <a:rPr lang="ja-JP" altLang="en-US" sz="1400" spc="200" dirty="0">
                <a:solidFill>
                  <a:schemeClr val="tx1">
                    <a:lumMod val="65000"/>
                    <a:lumOff val="35000"/>
                  </a:schemeClr>
                </a:solidFill>
              </a:rPr>
              <a:t>時間ごと</a:t>
            </a:r>
            <a:r>
              <a:rPr lang="ja-JP" altLang="en-US" sz="1400" spc="200">
                <a:solidFill>
                  <a:schemeClr val="tx1">
                    <a:lumMod val="65000"/>
                    <a:lumOff val="35000"/>
                  </a:schemeClr>
                </a:solidFill>
              </a:rPr>
              <a:t>に</a:t>
            </a:r>
            <a:r>
              <a:rPr lang="en-US" altLang="ja-JP" sz="1400" spc="200">
                <a:solidFill>
                  <a:schemeClr val="tx1">
                    <a:lumMod val="65000"/>
                    <a:lumOff val="35000"/>
                  </a:schemeClr>
                </a:solidFill>
              </a:rPr>
              <a:t>1 </a:t>
            </a:r>
            <a:r>
              <a:rPr lang="ja-JP" altLang="en-US" sz="1400" spc="200">
                <a:solidFill>
                  <a:schemeClr val="tx1">
                    <a:lumMod val="65000"/>
                    <a:lumOff val="35000"/>
                  </a:schemeClr>
                </a:solidFill>
              </a:rPr>
              <a:t>回転</a:t>
            </a:r>
            <a:r>
              <a:rPr lang="ja-JP" altLang="en-US" sz="1400" spc="200" dirty="0">
                <a:solidFill>
                  <a:schemeClr val="tx1">
                    <a:lumMod val="65000"/>
                    <a:lumOff val="35000"/>
                  </a:schemeClr>
                </a:solidFill>
              </a:rPr>
              <a:t>（地球の自転）することによって、地球上には朝、昼、</a:t>
            </a:r>
          </a:p>
          <a:p>
            <a:pPr algn="just">
              <a:lnSpc>
                <a:spcPts val="2200"/>
              </a:lnSpc>
            </a:pPr>
            <a:r>
              <a:rPr lang="ja-JP" altLang="en-US" sz="1400" spc="200" dirty="0">
                <a:solidFill>
                  <a:schemeClr val="tx1">
                    <a:lumMod val="65000"/>
                    <a:lumOff val="35000"/>
                  </a:schemeClr>
                </a:solidFill>
              </a:rPr>
              <a:t>夜という明暗が生まれているほか、地球が太陽の周りを１年かけて回る（地球の公転）</a:t>
            </a:r>
          </a:p>
          <a:p>
            <a:pPr algn="just">
              <a:lnSpc>
                <a:spcPts val="2200"/>
              </a:lnSpc>
            </a:pPr>
            <a:r>
              <a:rPr lang="ja-JP" altLang="en-US" sz="1400" spc="200" dirty="0">
                <a:solidFill>
                  <a:schemeClr val="tx1">
                    <a:lumMod val="65000"/>
                    <a:lumOff val="35000"/>
                  </a:schemeClr>
                </a:solidFill>
              </a:rPr>
              <a:t>ことで、春夏秋冬といった季節の変化が発生しています。</a:t>
            </a:r>
          </a:p>
          <a:p>
            <a:pPr algn="just">
              <a:lnSpc>
                <a:spcPts val="2200"/>
              </a:lnSpc>
            </a:pPr>
            <a:r>
              <a:rPr lang="ja-JP" altLang="en-US" sz="1400" spc="200" dirty="0">
                <a:solidFill>
                  <a:schemeClr val="tx1">
                    <a:lumMod val="65000"/>
                    <a:lumOff val="35000"/>
                  </a:schemeClr>
                </a:solidFill>
              </a:rPr>
              <a:t>　こうした１日のリズムや季節の変化により良く対応するため、ヒトも含めて地球上に</a:t>
            </a:r>
          </a:p>
          <a:p>
            <a:pPr algn="just">
              <a:lnSpc>
                <a:spcPts val="2200"/>
              </a:lnSpc>
            </a:pPr>
            <a:r>
              <a:rPr lang="ja-JP" altLang="en-US" sz="1400" spc="200" dirty="0">
                <a:solidFill>
                  <a:schemeClr val="tx1">
                    <a:lumMod val="65000"/>
                    <a:lumOff val="35000"/>
                  </a:schemeClr>
                </a:solidFill>
              </a:rPr>
              <a:t>暮らすほぼ全ての生物は、「体内時計」と呼ばれる時間や季節などを知るメカニズム</a:t>
            </a:r>
          </a:p>
          <a:p>
            <a:pPr algn="just">
              <a:lnSpc>
                <a:spcPts val="2200"/>
              </a:lnSpc>
            </a:pPr>
            <a:r>
              <a:rPr lang="ja-JP" altLang="en-US" sz="1400" spc="200" dirty="0">
                <a:solidFill>
                  <a:schemeClr val="tx1">
                    <a:lumMod val="65000"/>
                    <a:lumOff val="35000"/>
                  </a:schemeClr>
                </a:solidFill>
              </a:rPr>
              <a:t>を持っています。</a:t>
            </a:r>
          </a:p>
          <a:p>
            <a:pPr algn="just">
              <a:lnSpc>
                <a:spcPts val="2200"/>
              </a:lnSpc>
            </a:pPr>
            <a:r>
              <a:rPr lang="ja-JP" altLang="en-US" sz="1400" spc="200" dirty="0">
                <a:solidFill>
                  <a:schemeClr val="tx1">
                    <a:lumMod val="65000"/>
                    <a:lumOff val="35000"/>
                  </a:schemeClr>
                </a:solidFill>
              </a:rPr>
              <a:t>　ヒトの体内時計の周期は通常、</a:t>
            </a:r>
            <a:r>
              <a:rPr lang="en-US" altLang="ja-JP" sz="1400" spc="200" dirty="0">
                <a:solidFill>
                  <a:schemeClr val="tx1">
                    <a:lumMod val="65000"/>
                    <a:lumOff val="35000"/>
                  </a:schemeClr>
                </a:solidFill>
              </a:rPr>
              <a:t>24</a:t>
            </a:r>
            <a:r>
              <a:rPr lang="ja-JP" altLang="en-US" sz="1400" spc="200" dirty="0">
                <a:solidFill>
                  <a:schemeClr val="tx1">
                    <a:lumMod val="65000"/>
                    <a:lumOff val="35000"/>
                  </a:schemeClr>
                </a:solidFill>
              </a:rPr>
              <a:t>時間より長めに設定されていて、起床後、日光を</a:t>
            </a:r>
          </a:p>
          <a:p>
            <a:pPr algn="just">
              <a:lnSpc>
                <a:spcPts val="2200"/>
              </a:lnSpc>
            </a:pPr>
            <a:r>
              <a:rPr lang="ja-JP" altLang="en-US" sz="1400" spc="200" dirty="0">
                <a:solidFill>
                  <a:schemeClr val="tx1">
                    <a:lumMod val="65000"/>
                    <a:lumOff val="35000"/>
                  </a:schemeClr>
                </a:solidFill>
              </a:rPr>
              <a:t>浴びたり、朝食を食べたりすることで、体内時計が早まり、</a:t>
            </a:r>
            <a:r>
              <a:rPr lang="en-US" altLang="ja-JP" sz="1400" spc="200" dirty="0">
                <a:solidFill>
                  <a:schemeClr val="tx1">
                    <a:lumMod val="65000"/>
                    <a:lumOff val="35000"/>
                  </a:schemeClr>
                </a:solidFill>
              </a:rPr>
              <a:t>24</a:t>
            </a:r>
            <a:r>
              <a:rPr lang="ja-JP" altLang="en-US" sz="1400" spc="200" dirty="0">
                <a:solidFill>
                  <a:schemeClr val="tx1">
                    <a:lumMod val="65000"/>
                    <a:lumOff val="35000"/>
                  </a:schemeClr>
                </a:solidFill>
              </a:rPr>
              <a:t>時間に調整される</a:t>
            </a:r>
          </a:p>
          <a:p>
            <a:pPr algn="just">
              <a:lnSpc>
                <a:spcPts val="2200"/>
              </a:lnSpc>
            </a:pPr>
            <a:r>
              <a:rPr lang="ja-JP" altLang="en-US" sz="1400" spc="200" dirty="0">
                <a:solidFill>
                  <a:schemeClr val="tx1">
                    <a:lumMod val="65000"/>
                    <a:lumOff val="35000"/>
                  </a:schemeClr>
                </a:solidFill>
              </a:rPr>
              <a:t>ことが分かっています。</a:t>
            </a:r>
          </a:p>
          <a:p>
            <a:pPr algn="just">
              <a:lnSpc>
                <a:spcPts val="2200"/>
              </a:lnSpc>
            </a:pPr>
            <a:r>
              <a:rPr lang="ja-JP" altLang="en-US" sz="1400" spc="200" dirty="0">
                <a:solidFill>
                  <a:schemeClr val="tx1">
                    <a:lumMod val="65000"/>
                    <a:lumOff val="35000"/>
                  </a:schemeClr>
                </a:solidFill>
              </a:rPr>
              <a:t>　ヒトの体内時計には、日中は活動して夜は眠るといった昼行性の動物の行動</a:t>
            </a:r>
          </a:p>
          <a:p>
            <a:pPr algn="just">
              <a:lnSpc>
                <a:spcPts val="2200"/>
              </a:lnSpc>
            </a:pPr>
            <a:r>
              <a:rPr lang="ja-JP" altLang="en-US" sz="1400" spc="200" dirty="0">
                <a:solidFill>
                  <a:schemeClr val="tx1">
                    <a:lumMod val="65000"/>
                    <a:lumOff val="35000"/>
                  </a:schemeClr>
                </a:solidFill>
              </a:rPr>
              <a:t>パターンを取る前提で、身体の様々な働き（睡眠リズムやホルモンの分泌、体温調節</a:t>
            </a:r>
            <a:endParaRPr lang="en-US" altLang="ja-JP" sz="1400" spc="200" dirty="0">
              <a:solidFill>
                <a:schemeClr val="tx1">
                  <a:lumMod val="65000"/>
                  <a:lumOff val="35000"/>
                </a:schemeClr>
              </a:solidFill>
            </a:endParaRPr>
          </a:p>
          <a:p>
            <a:pPr algn="just">
              <a:lnSpc>
                <a:spcPts val="2200"/>
              </a:lnSpc>
            </a:pPr>
            <a:r>
              <a:rPr lang="ja-JP" altLang="en-US" sz="1400" spc="200" dirty="0">
                <a:solidFill>
                  <a:schemeClr val="tx1">
                    <a:lumMod val="65000"/>
                    <a:lumOff val="35000"/>
                  </a:schemeClr>
                </a:solidFill>
              </a:rPr>
              <a:t>のコントロールなど）が大体決まった時刻にプログラミングされています。</a:t>
            </a:r>
          </a:p>
          <a:p>
            <a:pPr algn="just">
              <a:lnSpc>
                <a:spcPts val="2200"/>
              </a:lnSpc>
            </a:pPr>
            <a:r>
              <a:rPr lang="ja-JP" altLang="en-US" sz="1400" spc="200" dirty="0">
                <a:solidFill>
                  <a:schemeClr val="tx1">
                    <a:lumMod val="65000"/>
                    <a:lumOff val="35000"/>
                  </a:schemeClr>
                </a:solidFill>
              </a:rPr>
              <a:t>　したがって、「早寝早起き朝ごはん」を実行していけば、勉強やスポーツなどで</a:t>
            </a:r>
          </a:p>
          <a:p>
            <a:pPr algn="just">
              <a:lnSpc>
                <a:spcPts val="2200"/>
              </a:lnSpc>
            </a:pPr>
            <a:r>
              <a:rPr lang="ja-JP" altLang="en-US" sz="1400" spc="200" dirty="0">
                <a:solidFill>
                  <a:schemeClr val="tx1">
                    <a:lumMod val="65000"/>
                    <a:lumOff val="35000"/>
                  </a:schemeClr>
                </a:solidFill>
              </a:rPr>
              <a:t>自分の力を最大限に発揮できるだけでなく、心や身体もベストな状態にすることが</a:t>
            </a:r>
          </a:p>
          <a:p>
            <a:pPr algn="just">
              <a:lnSpc>
                <a:spcPts val="2200"/>
              </a:lnSpc>
            </a:pPr>
            <a:r>
              <a:rPr lang="ja-JP" altLang="en-US" sz="1400" spc="200" dirty="0">
                <a:solidFill>
                  <a:schemeClr val="tx1">
                    <a:lumMod val="65000"/>
                    <a:lumOff val="35000"/>
                  </a:schemeClr>
                </a:solidFill>
              </a:rPr>
              <a:t>できるのです。</a:t>
            </a:r>
            <a:endParaRPr kumimoji="1" lang="ja-JP" altLang="en-US" sz="1400" spc="200" dirty="0">
              <a:solidFill>
                <a:schemeClr val="tx1">
                  <a:lumMod val="65000"/>
                  <a:lumOff val="35000"/>
                </a:schemeClr>
              </a:solidFill>
            </a:endParaRPr>
          </a:p>
        </p:txBody>
      </p:sp>
    </p:spTree>
    <p:extLst>
      <p:ext uri="{BB962C8B-B14F-4D97-AF65-F5344CB8AC3E}">
        <p14:creationId xmlns:p14="http://schemas.microsoft.com/office/powerpoint/2010/main" val="2225216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48" y="697074"/>
            <a:ext cx="877789" cy="55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7147396" y="2386980"/>
            <a:ext cx="1232364" cy="307777"/>
          </a:xfrm>
          <a:prstGeom prst="rect">
            <a:avLst/>
          </a:prstGeom>
          <a:noFill/>
        </p:spPr>
        <p:txBody>
          <a:bodyPr wrap="square" rtlCol="0">
            <a:spAutoFit/>
          </a:bodyPr>
          <a:lstStyle/>
          <a:p>
            <a:r>
              <a:rPr lang="ja-JP" altLang="en-US" sz="1400" b="1" dirty="0">
                <a:solidFill>
                  <a:prstClr val="white"/>
                </a:solidFill>
              </a:rPr>
              <a:t>レム睡眠</a:t>
            </a:r>
            <a:endParaRPr lang="en-US" altLang="ja-JP" sz="1400" b="1" dirty="0">
              <a:solidFill>
                <a:prstClr val="white"/>
              </a:solidFill>
            </a:endParaRPr>
          </a:p>
        </p:txBody>
      </p:sp>
      <p:sp>
        <p:nvSpPr>
          <p:cNvPr id="19" name="テキスト ボックス 18"/>
          <p:cNvSpPr txBox="1"/>
          <p:nvPr/>
        </p:nvSpPr>
        <p:spPr>
          <a:xfrm>
            <a:off x="7147396" y="3465163"/>
            <a:ext cx="1232364" cy="307777"/>
          </a:xfrm>
          <a:prstGeom prst="rect">
            <a:avLst/>
          </a:prstGeom>
          <a:noFill/>
        </p:spPr>
        <p:txBody>
          <a:bodyPr wrap="square" rtlCol="0">
            <a:spAutoFit/>
          </a:bodyPr>
          <a:lstStyle/>
          <a:p>
            <a:r>
              <a:rPr lang="ja-JP" altLang="en-US" sz="1400" b="1" dirty="0">
                <a:solidFill>
                  <a:prstClr val="white"/>
                </a:solidFill>
              </a:rPr>
              <a:t>ノンレム睡眠</a:t>
            </a:r>
            <a:endParaRPr lang="en-US" altLang="ja-JP" sz="1400" b="1" dirty="0">
              <a:solidFill>
                <a:prstClr val="white"/>
              </a:solidFill>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826" y="697074"/>
            <a:ext cx="877789" cy="55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1004103" y="879483"/>
            <a:ext cx="7535431" cy="523220"/>
          </a:xfrm>
          <a:prstGeom prst="rect">
            <a:avLst/>
          </a:prstGeom>
          <a:noFill/>
        </p:spPr>
        <p:txBody>
          <a:bodyPr wrap="square" rtlCol="0">
            <a:spAutoFit/>
          </a:bodyP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不登校のきっかけの２位が生活リズムの乱れ　　　就寝時刻が遅い生徒ほど、なんでもない</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のにイライラしていると答える割合が高い。</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1959188" y="5976338"/>
            <a:ext cx="6789276" cy="507831"/>
          </a:xfrm>
          <a:prstGeom prst="rect">
            <a:avLst/>
          </a:prstGeom>
          <a:noFill/>
        </p:spPr>
        <p:txBody>
          <a:bodyPr wrap="square" rtlCol="0">
            <a:spAutoFit/>
          </a:bodyPr>
          <a:lstStyle/>
          <a:p>
            <a:r>
              <a:rPr lang="ja-JP" altLang="en-US" sz="900" dirty="0">
                <a:solidFill>
                  <a:prstClr val="black">
                    <a:lumMod val="50000"/>
                    <a:lumOff val="50000"/>
                  </a:prstClr>
                </a:solidFill>
              </a:rPr>
              <a:t>文部科学省「不登校に関する実態調査」平成２６年度　　　　　　　　文部科学省「睡眠を中心とした生活習慣と子供の自立等との関係性に</a:t>
            </a:r>
            <a:endParaRPr lang="en-US" altLang="ja-JP" sz="900" dirty="0">
              <a:solidFill>
                <a:prstClr val="black">
                  <a:lumMod val="50000"/>
                  <a:lumOff val="50000"/>
                </a:prstClr>
              </a:solidFill>
            </a:endParaRPr>
          </a:p>
          <a:p>
            <a:r>
              <a:rPr lang="ja-JP" altLang="en-US" sz="900" dirty="0">
                <a:solidFill>
                  <a:prstClr val="black">
                    <a:lumMod val="50000"/>
                    <a:lumOff val="50000"/>
                  </a:prstClr>
                </a:solidFill>
              </a:rPr>
              <a:t>　　　　　　　　　　　　　　　　　　　　　　　　　　　　　　　　　　　　　　　　関する調査」平成２６年度</a:t>
            </a:r>
          </a:p>
          <a:p>
            <a:endParaRPr lang="ja-JP" altLang="en-US" sz="900" dirty="0">
              <a:solidFill>
                <a:prstClr val="black">
                  <a:lumMod val="50000"/>
                  <a:lumOff val="50000"/>
                </a:prstClr>
              </a:solidFill>
            </a:endParaRPr>
          </a:p>
        </p:txBody>
      </p:sp>
      <p:sp>
        <p:nvSpPr>
          <p:cNvPr id="33" name="テキスト ボックス 32"/>
          <p:cNvSpPr txBox="1"/>
          <p:nvPr/>
        </p:nvSpPr>
        <p:spPr>
          <a:xfrm>
            <a:off x="959372" y="5582739"/>
            <a:ext cx="2322603" cy="389850"/>
          </a:xfrm>
          <a:prstGeom prst="rect">
            <a:avLst/>
          </a:prstGeom>
          <a:noFill/>
        </p:spPr>
        <p:txBody>
          <a:bodyPr wrap="square" rtlCol="0">
            <a:spAutoFit/>
          </a:bodyPr>
          <a:lstStyle/>
          <a:p>
            <a:pPr>
              <a:lnSpc>
                <a:spcPts val="1200"/>
              </a:lnSpc>
            </a:pPr>
            <a:r>
              <a:rPr lang="ja-JP" altLang="en-US" sz="900" dirty="0">
                <a:solidFill>
                  <a:schemeClr val="tx1">
                    <a:lumMod val="65000"/>
                    <a:lumOff val="35000"/>
                  </a:schemeClr>
                </a:solidFill>
              </a:rPr>
              <a:t>は、生活リズムの乱れに関するもの</a:t>
            </a:r>
            <a:endParaRPr lang="en-US" altLang="ja-JP" sz="900" dirty="0">
              <a:solidFill>
                <a:schemeClr val="tx1">
                  <a:lumMod val="65000"/>
                  <a:lumOff val="35000"/>
                </a:schemeClr>
              </a:solidFill>
            </a:endParaRPr>
          </a:p>
          <a:p>
            <a:pPr>
              <a:lnSpc>
                <a:spcPts val="1200"/>
              </a:lnSpc>
            </a:pPr>
            <a:r>
              <a:rPr lang="ja-JP" altLang="en-US" sz="900" dirty="0">
                <a:solidFill>
                  <a:schemeClr val="tx1">
                    <a:lumMod val="65000"/>
                    <a:lumOff val="35000"/>
                  </a:schemeClr>
                </a:solidFill>
              </a:rPr>
              <a:t>は、生活習慣との関連が疑われるもの</a:t>
            </a:r>
          </a:p>
        </p:txBody>
      </p:sp>
      <p:sp>
        <p:nvSpPr>
          <p:cNvPr id="23" name="正方形/長方形 22"/>
          <p:cNvSpPr/>
          <p:nvPr/>
        </p:nvSpPr>
        <p:spPr>
          <a:xfrm>
            <a:off x="667123" y="5646885"/>
            <a:ext cx="336699" cy="102246"/>
          </a:xfrm>
          <a:prstGeom prst="rect">
            <a:avLst/>
          </a:prstGeom>
          <a:noFill/>
          <a:ln w="19050">
            <a:solidFill>
              <a:srgbClr val="FF0066">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667123" y="5799285"/>
            <a:ext cx="336699" cy="102246"/>
          </a:xfrm>
          <a:prstGeom prst="rect">
            <a:avLst/>
          </a:prstGeom>
          <a:noFill/>
          <a:ln w="19050">
            <a:solidFill>
              <a:srgbClr val="FF0066">
                <a:alpha val="69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25" y="1649884"/>
            <a:ext cx="7238735" cy="2773388"/>
          </a:xfrm>
          <a:prstGeom prst="rect">
            <a:avLst/>
          </a:prstGeom>
        </p:spPr>
      </p:pic>
      <p:sp>
        <p:nvSpPr>
          <p:cNvPr id="27" name="テキスト ボックス 26"/>
          <p:cNvSpPr txBox="1"/>
          <p:nvPr/>
        </p:nvSpPr>
        <p:spPr>
          <a:xfrm>
            <a:off x="555610" y="1604831"/>
            <a:ext cx="604564" cy="3054682"/>
          </a:xfrm>
          <a:prstGeom prst="rect">
            <a:avLst/>
          </a:prstGeom>
          <a:noFill/>
        </p:spPr>
        <p:txBody>
          <a:bodyPr wrap="square" rtlCol="0">
            <a:spAutoFit/>
          </a:bodyPr>
          <a:lstStyle/>
          <a:p>
            <a:pPr>
              <a:lnSpc>
                <a:spcPts val="1100"/>
              </a:lnSpc>
            </a:pPr>
            <a:r>
              <a:rPr lang="ja-JP" altLang="en-US" sz="1000" dirty="0">
                <a:solidFill>
                  <a:schemeClr val="tx1">
                    <a:lumMod val="50000"/>
                    <a:lumOff val="50000"/>
                  </a:schemeClr>
                </a:solidFill>
              </a:rPr>
              <a:t>　６</a:t>
            </a:r>
            <a:r>
              <a:rPr kumimoji="1" lang="ja-JP" altLang="en-US" sz="1000" dirty="0">
                <a:solidFill>
                  <a:schemeClr val="tx1">
                    <a:lumMod val="50000"/>
                    <a:lumOff val="50000"/>
                  </a:schemeClr>
                </a:solidFill>
              </a:rPr>
              <a:t>０％</a:t>
            </a:r>
            <a:endParaRPr kumimoji="1" lang="en-US" altLang="ja-JP" sz="1000" dirty="0">
              <a:solidFill>
                <a:schemeClr val="tx1">
                  <a:lumMod val="50000"/>
                  <a:lumOff val="50000"/>
                </a:schemeClr>
              </a:solidFill>
            </a:endParaRPr>
          </a:p>
          <a:p>
            <a:pPr>
              <a:lnSpc>
                <a:spcPts val="1100"/>
              </a:lnSpc>
            </a:pPr>
            <a:endParaRPr lang="en-US" altLang="ja-JP" sz="1000" dirty="0">
              <a:solidFill>
                <a:schemeClr val="tx1">
                  <a:lumMod val="50000"/>
                  <a:lumOff val="50000"/>
                </a:schemeClr>
              </a:solidFill>
            </a:endParaRPr>
          </a:p>
          <a:p>
            <a:pPr>
              <a:lnSpc>
                <a:spcPts val="1100"/>
              </a:lnSpc>
            </a:pPr>
            <a:endParaRPr lang="en-US" altLang="ja-JP" sz="1000" dirty="0">
              <a:solidFill>
                <a:schemeClr val="tx1">
                  <a:lumMod val="50000"/>
                  <a:lumOff val="50000"/>
                </a:schemeClr>
              </a:solidFill>
            </a:endParaRPr>
          </a:p>
          <a:p>
            <a:pPr>
              <a:lnSpc>
                <a:spcPts val="1100"/>
              </a:lnSpc>
            </a:pPr>
            <a:r>
              <a:rPr lang="ja-JP" altLang="en-US" sz="1000" dirty="0">
                <a:solidFill>
                  <a:schemeClr val="tx1">
                    <a:lumMod val="50000"/>
                    <a:lumOff val="50000"/>
                  </a:schemeClr>
                </a:solidFill>
              </a:rPr>
              <a:t>　５０％</a:t>
            </a:r>
            <a:endParaRPr lang="en-US" altLang="ja-JP" sz="1000" dirty="0">
              <a:solidFill>
                <a:schemeClr val="tx1">
                  <a:lumMod val="50000"/>
                  <a:lumOff val="50000"/>
                </a:schemeClr>
              </a:solidFill>
            </a:endParaRPr>
          </a:p>
          <a:p>
            <a:pPr>
              <a:lnSpc>
                <a:spcPts val="1100"/>
              </a:lnSpc>
            </a:pPr>
            <a:endParaRPr lang="en-US" altLang="ja-JP" sz="1000" dirty="0">
              <a:solidFill>
                <a:schemeClr val="tx1">
                  <a:lumMod val="50000"/>
                  <a:lumOff val="50000"/>
                </a:schemeClr>
              </a:solidFill>
            </a:endParaRPr>
          </a:p>
          <a:p>
            <a:pPr>
              <a:lnSpc>
                <a:spcPts val="1100"/>
              </a:lnSpc>
            </a:pPr>
            <a:endParaRPr lang="en-US" altLang="ja-JP" sz="1000" dirty="0">
              <a:solidFill>
                <a:schemeClr val="tx1">
                  <a:lumMod val="50000"/>
                  <a:lumOff val="50000"/>
                </a:schemeClr>
              </a:solidFill>
            </a:endParaRPr>
          </a:p>
          <a:p>
            <a:pPr>
              <a:lnSpc>
                <a:spcPts val="1100"/>
              </a:lnSpc>
            </a:pPr>
            <a:r>
              <a:rPr kumimoji="1" lang="ja-JP" altLang="en-US" sz="1000" dirty="0">
                <a:solidFill>
                  <a:schemeClr val="tx1">
                    <a:lumMod val="50000"/>
                    <a:lumOff val="50000"/>
                  </a:schemeClr>
                </a:solidFill>
              </a:rPr>
              <a:t>　４０％</a:t>
            </a:r>
            <a:endParaRPr kumimoji="1" lang="en-US" altLang="ja-JP" sz="1000" dirty="0">
              <a:solidFill>
                <a:schemeClr val="tx1">
                  <a:lumMod val="50000"/>
                  <a:lumOff val="50000"/>
                </a:schemeClr>
              </a:solidFill>
            </a:endParaRPr>
          </a:p>
          <a:p>
            <a:pPr>
              <a:lnSpc>
                <a:spcPts val="1100"/>
              </a:lnSpc>
            </a:pPr>
            <a:endParaRPr lang="en-US" altLang="ja-JP" sz="1000" dirty="0">
              <a:solidFill>
                <a:schemeClr val="tx1">
                  <a:lumMod val="50000"/>
                  <a:lumOff val="50000"/>
                </a:schemeClr>
              </a:solidFill>
            </a:endParaRPr>
          </a:p>
          <a:p>
            <a:pPr>
              <a:lnSpc>
                <a:spcPts val="1100"/>
              </a:lnSpc>
            </a:pPr>
            <a:endParaRPr kumimoji="1" lang="en-US" altLang="ja-JP" sz="1000" dirty="0">
              <a:solidFill>
                <a:schemeClr val="tx1">
                  <a:lumMod val="50000"/>
                  <a:lumOff val="50000"/>
                </a:schemeClr>
              </a:solidFill>
            </a:endParaRPr>
          </a:p>
          <a:p>
            <a:pPr>
              <a:lnSpc>
                <a:spcPts val="1100"/>
              </a:lnSpc>
            </a:pPr>
            <a:r>
              <a:rPr lang="ja-JP" altLang="en-US" sz="1000" dirty="0">
                <a:solidFill>
                  <a:schemeClr val="tx1">
                    <a:lumMod val="50000"/>
                    <a:lumOff val="50000"/>
                  </a:schemeClr>
                </a:solidFill>
              </a:rPr>
              <a:t>　３０％</a:t>
            </a:r>
            <a:endParaRPr lang="en-US" altLang="ja-JP" sz="1000" dirty="0">
              <a:solidFill>
                <a:schemeClr val="tx1">
                  <a:lumMod val="50000"/>
                  <a:lumOff val="50000"/>
                </a:schemeClr>
              </a:solidFill>
            </a:endParaRPr>
          </a:p>
          <a:p>
            <a:pPr>
              <a:lnSpc>
                <a:spcPts val="1100"/>
              </a:lnSpc>
            </a:pPr>
            <a:endParaRPr kumimoji="1" lang="en-US" altLang="ja-JP" sz="1000" dirty="0">
              <a:solidFill>
                <a:schemeClr val="tx1">
                  <a:lumMod val="50000"/>
                  <a:lumOff val="50000"/>
                </a:schemeClr>
              </a:solidFill>
            </a:endParaRPr>
          </a:p>
          <a:p>
            <a:pPr>
              <a:lnSpc>
                <a:spcPts val="1100"/>
              </a:lnSpc>
            </a:pPr>
            <a:endParaRPr lang="en-US" altLang="ja-JP" sz="1000" dirty="0">
              <a:solidFill>
                <a:schemeClr val="tx1">
                  <a:lumMod val="50000"/>
                  <a:lumOff val="50000"/>
                </a:schemeClr>
              </a:solidFill>
            </a:endParaRPr>
          </a:p>
          <a:p>
            <a:pPr>
              <a:lnSpc>
                <a:spcPts val="1100"/>
              </a:lnSpc>
            </a:pPr>
            <a:r>
              <a:rPr kumimoji="1" lang="ja-JP" altLang="en-US" sz="1000" dirty="0">
                <a:solidFill>
                  <a:schemeClr val="tx1">
                    <a:lumMod val="50000"/>
                    <a:lumOff val="50000"/>
                  </a:schemeClr>
                </a:solidFill>
              </a:rPr>
              <a:t>　２０％</a:t>
            </a:r>
            <a:endParaRPr kumimoji="1" lang="en-US" altLang="ja-JP" sz="1000" dirty="0">
              <a:solidFill>
                <a:schemeClr val="tx1">
                  <a:lumMod val="50000"/>
                  <a:lumOff val="50000"/>
                </a:schemeClr>
              </a:solidFill>
            </a:endParaRPr>
          </a:p>
          <a:p>
            <a:pPr>
              <a:lnSpc>
                <a:spcPts val="1100"/>
              </a:lnSpc>
            </a:pPr>
            <a:endParaRPr kumimoji="1" lang="en-US" altLang="ja-JP" sz="1000" dirty="0">
              <a:solidFill>
                <a:schemeClr val="tx1">
                  <a:lumMod val="50000"/>
                  <a:lumOff val="50000"/>
                </a:schemeClr>
              </a:solidFill>
            </a:endParaRPr>
          </a:p>
          <a:p>
            <a:pPr>
              <a:lnSpc>
                <a:spcPts val="1100"/>
              </a:lnSpc>
            </a:pPr>
            <a:endParaRPr kumimoji="1" lang="en-US" altLang="ja-JP" sz="1000" dirty="0">
              <a:solidFill>
                <a:schemeClr val="tx1">
                  <a:lumMod val="50000"/>
                  <a:lumOff val="50000"/>
                </a:schemeClr>
              </a:solidFill>
            </a:endParaRPr>
          </a:p>
          <a:p>
            <a:pPr>
              <a:lnSpc>
                <a:spcPts val="1100"/>
              </a:lnSpc>
            </a:pPr>
            <a:r>
              <a:rPr lang="ja-JP" altLang="en-US" sz="1000" dirty="0">
                <a:solidFill>
                  <a:schemeClr val="tx1">
                    <a:lumMod val="50000"/>
                    <a:lumOff val="50000"/>
                  </a:schemeClr>
                </a:solidFill>
              </a:rPr>
              <a:t>　１０％</a:t>
            </a:r>
            <a:endParaRPr lang="en-US" altLang="ja-JP" sz="1000" dirty="0">
              <a:solidFill>
                <a:schemeClr val="tx1">
                  <a:lumMod val="50000"/>
                  <a:lumOff val="50000"/>
                </a:schemeClr>
              </a:solidFill>
            </a:endParaRPr>
          </a:p>
          <a:p>
            <a:pPr>
              <a:lnSpc>
                <a:spcPts val="1100"/>
              </a:lnSpc>
            </a:pPr>
            <a:endParaRPr kumimoji="1" lang="en-US" altLang="ja-JP" sz="1000" dirty="0">
              <a:solidFill>
                <a:schemeClr val="tx1">
                  <a:lumMod val="50000"/>
                  <a:lumOff val="50000"/>
                </a:schemeClr>
              </a:solidFill>
            </a:endParaRPr>
          </a:p>
          <a:p>
            <a:pPr>
              <a:lnSpc>
                <a:spcPts val="1100"/>
              </a:lnSpc>
            </a:pPr>
            <a:endParaRPr kumimoji="1" lang="en-US" altLang="ja-JP" sz="1000" dirty="0">
              <a:solidFill>
                <a:schemeClr val="tx1">
                  <a:lumMod val="50000"/>
                  <a:lumOff val="50000"/>
                </a:schemeClr>
              </a:solidFill>
            </a:endParaRPr>
          </a:p>
          <a:p>
            <a:pPr>
              <a:lnSpc>
                <a:spcPts val="1100"/>
              </a:lnSpc>
            </a:pPr>
            <a:r>
              <a:rPr lang="ja-JP" altLang="en-US" sz="1000" dirty="0">
                <a:solidFill>
                  <a:schemeClr val="tx1">
                    <a:lumMod val="50000"/>
                    <a:lumOff val="50000"/>
                  </a:schemeClr>
                </a:solidFill>
              </a:rPr>
              <a:t>　　０％</a:t>
            </a:r>
            <a:endParaRPr lang="en-US" altLang="ja-JP" sz="1000" dirty="0">
              <a:solidFill>
                <a:schemeClr val="tx1">
                  <a:lumMod val="50000"/>
                  <a:lumOff val="50000"/>
                </a:schemeClr>
              </a:solidFill>
            </a:endParaRPr>
          </a:p>
          <a:p>
            <a:pPr>
              <a:lnSpc>
                <a:spcPts val="1100"/>
              </a:lnSpc>
            </a:pPr>
            <a:endParaRPr kumimoji="1" lang="en-US" altLang="ja-JP" sz="1000" dirty="0">
              <a:solidFill>
                <a:schemeClr val="tx1">
                  <a:lumMod val="50000"/>
                  <a:lumOff val="50000"/>
                </a:schemeClr>
              </a:solidFill>
            </a:endParaRPr>
          </a:p>
          <a:p>
            <a:pPr>
              <a:lnSpc>
                <a:spcPts val="1100"/>
              </a:lnSpc>
            </a:pPr>
            <a:endParaRPr kumimoji="1" lang="ja-JP" altLang="en-US" sz="1000" dirty="0">
              <a:solidFill>
                <a:schemeClr val="tx1">
                  <a:lumMod val="50000"/>
                  <a:lumOff val="50000"/>
                </a:schemeClr>
              </a:solidFill>
            </a:endParaRPr>
          </a:p>
        </p:txBody>
      </p:sp>
      <p:sp>
        <p:nvSpPr>
          <p:cNvPr id="31" name="テキスト ボックス 30"/>
          <p:cNvSpPr txBox="1"/>
          <p:nvPr/>
        </p:nvSpPr>
        <p:spPr>
          <a:xfrm>
            <a:off x="4890940" y="2013880"/>
            <a:ext cx="604564" cy="2631490"/>
          </a:xfrm>
          <a:prstGeom prst="rect">
            <a:avLst/>
          </a:prstGeom>
          <a:noFill/>
        </p:spPr>
        <p:txBody>
          <a:bodyPr wrap="square" rtlCol="0">
            <a:spAutoFit/>
          </a:bodyPr>
          <a:lstStyle/>
          <a:p>
            <a:pPr>
              <a:lnSpc>
                <a:spcPts val="1120"/>
              </a:lnSpc>
            </a:pPr>
            <a:r>
              <a:rPr lang="ja-JP" altLang="en-US" sz="1000" dirty="0">
                <a:solidFill>
                  <a:schemeClr val="tx1">
                    <a:lumMod val="50000"/>
                    <a:lumOff val="50000"/>
                  </a:schemeClr>
                </a:solidFill>
              </a:rPr>
              <a:t>　６</a:t>
            </a:r>
            <a:r>
              <a:rPr kumimoji="1" lang="ja-JP" altLang="en-US" sz="1000" dirty="0">
                <a:solidFill>
                  <a:schemeClr val="tx1">
                    <a:lumMod val="50000"/>
                    <a:lumOff val="50000"/>
                  </a:schemeClr>
                </a:solidFill>
              </a:rPr>
              <a:t>０％</a:t>
            </a:r>
            <a:endParaRPr kumimoji="1" lang="en-US" altLang="ja-JP" sz="1000" dirty="0">
              <a:solidFill>
                <a:schemeClr val="tx1">
                  <a:lumMod val="50000"/>
                  <a:lumOff val="50000"/>
                </a:schemeClr>
              </a:solidFill>
            </a:endParaRPr>
          </a:p>
          <a:p>
            <a:pPr>
              <a:lnSpc>
                <a:spcPts val="1120"/>
              </a:lnSpc>
            </a:pPr>
            <a:endParaRPr lang="en-US" altLang="ja-JP" sz="1000" dirty="0">
              <a:solidFill>
                <a:schemeClr val="tx1">
                  <a:lumMod val="50000"/>
                  <a:lumOff val="50000"/>
                </a:schemeClr>
              </a:solidFill>
            </a:endParaRPr>
          </a:p>
          <a:p>
            <a:pPr>
              <a:lnSpc>
                <a:spcPts val="1120"/>
              </a:lnSpc>
            </a:pPr>
            <a:endParaRPr lang="en-US" altLang="ja-JP" sz="1000" dirty="0">
              <a:solidFill>
                <a:schemeClr val="tx1">
                  <a:lumMod val="50000"/>
                  <a:lumOff val="50000"/>
                </a:schemeClr>
              </a:solidFill>
            </a:endParaRPr>
          </a:p>
          <a:p>
            <a:pPr>
              <a:lnSpc>
                <a:spcPts val="1120"/>
              </a:lnSpc>
            </a:pPr>
            <a:r>
              <a:rPr lang="ja-JP" altLang="en-US" sz="1000" dirty="0">
                <a:solidFill>
                  <a:schemeClr val="tx1">
                    <a:lumMod val="50000"/>
                    <a:lumOff val="50000"/>
                  </a:schemeClr>
                </a:solidFill>
              </a:rPr>
              <a:t>　</a:t>
            </a:r>
            <a:endParaRPr lang="en-US" altLang="ja-JP" sz="1000" dirty="0">
              <a:solidFill>
                <a:schemeClr val="tx1">
                  <a:lumMod val="50000"/>
                  <a:lumOff val="50000"/>
                </a:schemeClr>
              </a:solidFill>
            </a:endParaRPr>
          </a:p>
          <a:p>
            <a:pPr>
              <a:lnSpc>
                <a:spcPts val="1120"/>
              </a:lnSpc>
            </a:pPr>
            <a:endParaRPr lang="en-US" altLang="ja-JP" sz="1000" dirty="0">
              <a:solidFill>
                <a:schemeClr val="tx1">
                  <a:lumMod val="50000"/>
                  <a:lumOff val="50000"/>
                </a:schemeClr>
              </a:solidFill>
            </a:endParaRPr>
          </a:p>
          <a:p>
            <a:pPr>
              <a:lnSpc>
                <a:spcPts val="1120"/>
              </a:lnSpc>
            </a:pPr>
            <a:r>
              <a:rPr kumimoji="1" lang="ja-JP" altLang="en-US" sz="1000" dirty="0">
                <a:solidFill>
                  <a:schemeClr val="tx1">
                    <a:lumMod val="50000"/>
                    <a:lumOff val="50000"/>
                  </a:schemeClr>
                </a:solidFill>
              </a:rPr>
              <a:t>　４０％</a:t>
            </a:r>
            <a:endParaRPr kumimoji="1" lang="en-US" altLang="ja-JP" sz="1000" dirty="0">
              <a:solidFill>
                <a:schemeClr val="tx1">
                  <a:lumMod val="50000"/>
                  <a:lumOff val="50000"/>
                </a:schemeClr>
              </a:solidFill>
            </a:endParaRPr>
          </a:p>
          <a:p>
            <a:pPr>
              <a:lnSpc>
                <a:spcPts val="1120"/>
              </a:lnSpc>
            </a:pPr>
            <a:endParaRPr lang="en-US" altLang="ja-JP" sz="1000" dirty="0">
              <a:solidFill>
                <a:schemeClr val="tx1">
                  <a:lumMod val="50000"/>
                  <a:lumOff val="50000"/>
                </a:schemeClr>
              </a:solidFill>
            </a:endParaRPr>
          </a:p>
          <a:p>
            <a:pPr>
              <a:lnSpc>
                <a:spcPts val="1120"/>
              </a:lnSpc>
            </a:pPr>
            <a:endParaRPr kumimoji="1" lang="en-US" altLang="ja-JP" sz="1000" dirty="0">
              <a:solidFill>
                <a:schemeClr val="tx1">
                  <a:lumMod val="50000"/>
                  <a:lumOff val="50000"/>
                </a:schemeClr>
              </a:solidFill>
            </a:endParaRPr>
          </a:p>
          <a:p>
            <a:pPr>
              <a:lnSpc>
                <a:spcPts val="1120"/>
              </a:lnSpc>
            </a:pPr>
            <a:r>
              <a:rPr lang="ja-JP" altLang="en-US" sz="1000" dirty="0">
                <a:solidFill>
                  <a:schemeClr val="tx1">
                    <a:lumMod val="50000"/>
                    <a:lumOff val="50000"/>
                  </a:schemeClr>
                </a:solidFill>
              </a:rPr>
              <a:t>　</a:t>
            </a:r>
            <a:endParaRPr kumimoji="1" lang="en-US" altLang="ja-JP" sz="1000" dirty="0">
              <a:solidFill>
                <a:schemeClr val="tx1">
                  <a:lumMod val="50000"/>
                  <a:lumOff val="50000"/>
                </a:schemeClr>
              </a:solidFill>
            </a:endParaRPr>
          </a:p>
          <a:p>
            <a:pPr>
              <a:lnSpc>
                <a:spcPts val="1120"/>
              </a:lnSpc>
            </a:pPr>
            <a:endParaRPr lang="en-US" altLang="ja-JP" sz="1000" dirty="0">
              <a:solidFill>
                <a:schemeClr val="tx1">
                  <a:lumMod val="50000"/>
                  <a:lumOff val="50000"/>
                </a:schemeClr>
              </a:solidFill>
            </a:endParaRPr>
          </a:p>
          <a:p>
            <a:pPr>
              <a:lnSpc>
                <a:spcPts val="1120"/>
              </a:lnSpc>
            </a:pPr>
            <a:r>
              <a:rPr kumimoji="1" lang="ja-JP" altLang="en-US" sz="1000" dirty="0">
                <a:solidFill>
                  <a:schemeClr val="tx1">
                    <a:lumMod val="50000"/>
                    <a:lumOff val="50000"/>
                  </a:schemeClr>
                </a:solidFill>
              </a:rPr>
              <a:t>　２０％</a:t>
            </a:r>
            <a:endParaRPr kumimoji="1" lang="en-US" altLang="ja-JP" sz="1000" dirty="0">
              <a:solidFill>
                <a:schemeClr val="tx1">
                  <a:lumMod val="50000"/>
                  <a:lumOff val="50000"/>
                </a:schemeClr>
              </a:solidFill>
            </a:endParaRPr>
          </a:p>
          <a:p>
            <a:pPr>
              <a:lnSpc>
                <a:spcPts val="1120"/>
              </a:lnSpc>
            </a:pPr>
            <a:endParaRPr kumimoji="1" lang="en-US" altLang="ja-JP" sz="1000" dirty="0">
              <a:solidFill>
                <a:schemeClr val="tx1">
                  <a:lumMod val="50000"/>
                  <a:lumOff val="50000"/>
                </a:schemeClr>
              </a:solidFill>
            </a:endParaRPr>
          </a:p>
          <a:p>
            <a:pPr>
              <a:lnSpc>
                <a:spcPts val="1120"/>
              </a:lnSpc>
            </a:pPr>
            <a:endParaRPr kumimoji="1" lang="en-US" altLang="ja-JP" sz="1000" dirty="0">
              <a:solidFill>
                <a:schemeClr val="tx1">
                  <a:lumMod val="50000"/>
                  <a:lumOff val="50000"/>
                </a:schemeClr>
              </a:solidFill>
            </a:endParaRPr>
          </a:p>
          <a:p>
            <a:pPr>
              <a:lnSpc>
                <a:spcPts val="1120"/>
              </a:lnSpc>
            </a:pPr>
            <a:r>
              <a:rPr lang="ja-JP" altLang="en-US" sz="1000" dirty="0">
                <a:solidFill>
                  <a:schemeClr val="tx1">
                    <a:lumMod val="50000"/>
                    <a:lumOff val="50000"/>
                  </a:schemeClr>
                </a:solidFill>
              </a:rPr>
              <a:t>　</a:t>
            </a:r>
            <a:endParaRPr kumimoji="1" lang="en-US" altLang="ja-JP" sz="1000" dirty="0">
              <a:solidFill>
                <a:schemeClr val="tx1">
                  <a:lumMod val="50000"/>
                  <a:lumOff val="50000"/>
                </a:schemeClr>
              </a:solidFill>
            </a:endParaRPr>
          </a:p>
          <a:p>
            <a:pPr>
              <a:lnSpc>
                <a:spcPts val="1120"/>
              </a:lnSpc>
            </a:pPr>
            <a:endParaRPr kumimoji="1" lang="en-US" altLang="ja-JP" sz="1000" dirty="0">
              <a:solidFill>
                <a:schemeClr val="tx1">
                  <a:lumMod val="50000"/>
                  <a:lumOff val="50000"/>
                </a:schemeClr>
              </a:solidFill>
            </a:endParaRPr>
          </a:p>
          <a:p>
            <a:pPr>
              <a:lnSpc>
                <a:spcPts val="1120"/>
              </a:lnSpc>
            </a:pPr>
            <a:r>
              <a:rPr lang="ja-JP" altLang="en-US" sz="1000" dirty="0">
                <a:solidFill>
                  <a:schemeClr val="tx1">
                    <a:lumMod val="50000"/>
                    <a:lumOff val="50000"/>
                  </a:schemeClr>
                </a:solidFill>
              </a:rPr>
              <a:t>　　０％</a:t>
            </a:r>
            <a:endParaRPr lang="en-US" altLang="ja-JP" sz="1000" dirty="0">
              <a:solidFill>
                <a:schemeClr val="tx1">
                  <a:lumMod val="50000"/>
                  <a:lumOff val="50000"/>
                </a:schemeClr>
              </a:solidFill>
            </a:endParaRPr>
          </a:p>
          <a:p>
            <a:pPr>
              <a:lnSpc>
                <a:spcPts val="1120"/>
              </a:lnSpc>
            </a:pPr>
            <a:endParaRPr kumimoji="1" lang="en-US" altLang="ja-JP" sz="1000" dirty="0">
              <a:solidFill>
                <a:schemeClr val="tx1">
                  <a:lumMod val="50000"/>
                  <a:lumOff val="50000"/>
                </a:schemeClr>
              </a:solidFill>
            </a:endParaRPr>
          </a:p>
          <a:p>
            <a:pPr>
              <a:lnSpc>
                <a:spcPts val="1120"/>
              </a:lnSpc>
            </a:pPr>
            <a:endParaRPr kumimoji="1" lang="ja-JP" altLang="en-US" sz="1000" dirty="0">
              <a:solidFill>
                <a:schemeClr val="tx1">
                  <a:lumMod val="50000"/>
                  <a:lumOff val="50000"/>
                </a:schemeClr>
              </a:solidFill>
            </a:endParaRPr>
          </a:p>
        </p:txBody>
      </p:sp>
      <p:sp>
        <p:nvSpPr>
          <p:cNvPr id="14" name="テキスト ボックス 13"/>
          <p:cNvSpPr txBox="1"/>
          <p:nvPr/>
        </p:nvSpPr>
        <p:spPr>
          <a:xfrm>
            <a:off x="4677032" y="1643851"/>
            <a:ext cx="3717742" cy="230832"/>
          </a:xfrm>
          <a:prstGeom prst="rect">
            <a:avLst/>
          </a:prstGeom>
          <a:noFill/>
        </p:spPr>
        <p:txBody>
          <a:bodyPr wrap="square" rtlCol="0">
            <a:spAutoFit/>
          </a:bodyPr>
          <a:lstStyle/>
          <a:p>
            <a:r>
              <a:rPr kumimoji="1" lang="ja-JP" altLang="en-US" sz="900" b="1">
                <a:solidFill>
                  <a:schemeClr val="bg1"/>
                </a:solidFill>
              </a:rPr>
              <a:t>中 学 生         </a:t>
            </a:r>
            <a:r>
              <a:rPr kumimoji="1" lang="ja-JP" altLang="en-US" sz="900">
                <a:solidFill>
                  <a:schemeClr val="tx1">
                    <a:lumMod val="50000"/>
                    <a:lumOff val="50000"/>
                  </a:schemeClr>
                </a:solidFill>
              </a:rPr>
              <a:t>次</a:t>
            </a:r>
            <a:r>
              <a:rPr kumimoji="1" lang="ja-JP" altLang="en-US" sz="900" dirty="0">
                <a:solidFill>
                  <a:schemeClr val="tx1">
                    <a:lumMod val="50000"/>
                    <a:lumOff val="50000"/>
                  </a:schemeClr>
                </a:solidFill>
              </a:rPr>
              <a:t>の日に学校がある日は、ふだん何時ごろに寝ますか。</a:t>
            </a:r>
          </a:p>
        </p:txBody>
      </p:sp>
      <p:sp>
        <p:nvSpPr>
          <p:cNvPr id="16" name="テキスト ボックス 15"/>
          <p:cNvSpPr txBox="1"/>
          <p:nvPr/>
        </p:nvSpPr>
        <p:spPr>
          <a:xfrm>
            <a:off x="5336528" y="4272119"/>
            <a:ext cx="2826415" cy="1621176"/>
          </a:xfrm>
          <a:prstGeom prst="rect">
            <a:avLst/>
          </a:prstGeom>
          <a:noFill/>
        </p:spPr>
        <p:txBody>
          <a:bodyPr vert="eaVert" wrap="square" rtlCol="0">
            <a:spAutoFit/>
          </a:bodyPr>
          <a:lstStyle/>
          <a:p>
            <a:pPr>
              <a:lnSpc>
                <a:spcPts val="1240"/>
              </a:lnSpc>
            </a:pPr>
            <a:r>
              <a:rPr kumimoji="1" lang="ja-JP" altLang="en-US" sz="800" dirty="0">
                <a:solidFill>
                  <a:schemeClr val="tx1">
                    <a:lumMod val="50000"/>
                    <a:lumOff val="50000"/>
                  </a:schemeClr>
                </a:solidFill>
              </a:rPr>
              <a:t>午前２時から３時より前</a:t>
            </a:r>
            <a:endParaRPr kumimoji="1" lang="en-US" altLang="ja-JP" sz="800" dirty="0">
              <a:solidFill>
                <a:schemeClr val="tx1">
                  <a:lumMod val="50000"/>
                  <a:lumOff val="50000"/>
                </a:schemeClr>
              </a:solidFill>
            </a:endParaRPr>
          </a:p>
          <a:p>
            <a:pPr>
              <a:lnSpc>
                <a:spcPts val="1240"/>
              </a:lnSpc>
            </a:pPr>
            <a:endParaRPr lang="en-US" altLang="ja-JP" sz="800" dirty="0">
              <a:solidFill>
                <a:schemeClr val="tx1">
                  <a:lumMod val="50000"/>
                  <a:lumOff val="50000"/>
                </a:schemeClr>
              </a:solidFill>
            </a:endParaRPr>
          </a:p>
          <a:p>
            <a:pPr>
              <a:lnSpc>
                <a:spcPts val="1240"/>
              </a:lnSpc>
            </a:pPr>
            <a:endParaRPr kumimoji="1" lang="en-US" altLang="ja-JP" sz="800" dirty="0">
              <a:solidFill>
                <a:schemeClr val="tx1">
                  <a:lumMod val="50000"/>
                  <a:lumOff val="50000"/>
                </a:schemeClr>
              </a:solidFill>
            </a:endParaRPr>
          </a:p>
          <a:p>
            <a:pPr>
              <a:lnSpc>
                <a:spcPts val="1240"/>
              </a:lnSpc>
            </a:pPr>
            <a:r>
              <a:rPr lang="ja-JP" altLang="en-US" sz="800" dirty="0">
                <a:solidFill>
                  <a:schemeClr val="tx1">
                    <a:lumMod val="50000"/>
                    <a:lumOff val="50000"/>
                  </a:schemeClr>
                </a:solidFill>
              </a:rPr>
              <a:t>午前１時から２時より前</a:t>
            </a:r>
            <a:endParaRPr lang="en-US" altLang="ja-JP" sz="800" dirty="0">
              <a:solidFill>
                <a:schemeClr val="tx1">
                  <a:lumMod val="50000"/>
                  <a:lumOff val="50000"/>
                </a:schemeClr>
              </a:solidFill>
            </a:endParaRPr>
          </a:p>
          <a:p>
            <a:pPr>
              <a:lnSpc>
                <a:spcPts val="1240"/>
              </a:lnSpc>
            </a:pPr>
            <a:endParaRPr kumimoji="1" lang="en-US" altLang="ja-JP" sz="800" dirty="0">
              <a:solidFill>
                <a:schemeClr val="tx1">
                  <a:lumMod val="50000"/>
                  <a:lumOff val="50000"/>
                </a:schemeClr>
              </a:solidFill>
            </a:endParaRPr>
          </a:p>
          <a:p>
            <a:pPr>
              <a:lnSpc>
                <a:spcPts val="1240"/>
              </a:lnSpc>
            </a:pPr>
            <a:endParaRPr lang="en-US" altLang="ja-JP" sz="800" dirty="0">
              <a:solidFill>
                <a:schemeClr val="tx1">
                  <a:lumMod val="50000"/>
                  <a:lumOff val="50000"/>
                </a:schemeClr>
              </a:solidFill>
            </a:endParaRPr>
          </a:p>
          <a:p>
            <a:pPr>
              <a:lnSpc>
                <a:spcPts val="1240"/>
              </a:lnSpc>
            </a:pPr>
            <a:r>
              <a:rPr lang="ja-JP" altLang="en-US" sz="800" dirty="0">
                <a:solidFill>
                  <a:schemeClr val="tx1">
                    <a:lumMod val="50000"/>
                    <a:lumOff val="50000"/>
                  </a:schemeClr>
                </a:solidFill>
              </a:rPr>
              <a:t>午前０時から１時より前</a:t>
            </a:r>
            <a:endParaRPr lang="en-US" altLang="ja-JP" sz="800" dirty="0">
              <a:solidFill>
                <a:schemeClr val="tx1">
                  <a:lumMod val="50000"/>
                  <a:lumOff val="50000"/>
                </a:schemeClr>
              </a:solidFill>
            </a:endParaRPr>
          </a:p>
          <a:p>
            <a:pPr>
              <a:lnSpc>
                <a:spcPts val="1240"/>
              </a:lnSpc>
            </a:pPr>
            <a:endParaRPr kumimoji="1" lang="en-US" altLang="ja-JP" sz="800" dirty="0">
              <a:solidFill>
                <a:schemeClr val="tx1">
                  <a:lumMod val="50000"/>
                  <a:lumOff val="50000"/>
                </a:schemeClr>
              </a:solidFill>
            </a:endParaRPr>
          </a:p>
          <a:p>
            <a:pPr>
              <a:lnSpc>
                <a:spcPts val="1350"/>
              </a:lnSpc>
            </a:pPr>
            <a:endParaRPr lang="en-US" altLang="ja-JP" sz="800" dirty="0">
              <a:solidFill>
                <a:schemeClr val="tx1">
                  <a:lumMod val="50000"/>
                  <a:lumOff val="50000"/>
                </a:schemeClr>
              </a:solidFill>
            </a:endParaRPr>
          </a:p>
          <a:p>
            <a:pPr>
              <a:lnSpc>
                <a:spcPts val="1240"/>
              </a:lnSpc>
            </a:pPr>
            <a:r>
              <a:rPr lang="ja-JP" altLang="en-US" sz="800" dirty="0">
                <a:solidFill>
                  <a:schemeClr val="tx1">
                    <a:lumMod val="50000"/>
                    <a:lumOff val="50000"/>
                  </a:schemeClr>
                </a:solidFill>
              </a:rPr>
              <a:t>午後</a:t>
            </a:r>
            <a:r>
              <a:rPr lang="en-US" altLang="ja-JP" sz="800" dirty="0">
                <a:solidFill>
                  <a:schemeClr val="tx1">
                    <a:lumMod val="50000"/>
                    <a:lumOff val="50000"/>
                  </a:schemeClr>
                </a:solidFill>
              </a:rPr>
              <a:t>11</a:t>
            </a:r>
            <a:r>
              <a:rPr lang="ja-JP" altLang="en-US" sz="800" dirty="0">
                <a:solidFill>
                  <a:schemeClr val="tx1">
                    <a:lumMod val="50000"/>
                    <a:lumOff val="50000"/>
                  </a:schemeClr>
                </a:solidFill>
              </a:rPr>
              <a:t>時から午前０時より前</a:t>
            </a:r>
            <a:endParaRPr kumimoji="1" lang="en-US" altLang="ja-JP" sz="800" dirty="0">
              <a:solidFill>
                <a:schemeClr val="tx1">
                  <a:lumMod val="50000"/>
                  <a:lumOff val="50000"/>
                </a:schemeClr>
              </a:solidFill>
            </a:endParaRPr>
          </a:p>
          <a:p>
            <a:pPr>
              <a:lnSpc>
                <a:spcPts val="1240"/>
              </a:lnSpc>
            </a:pPr>
            <a:endParaRPr lang="en-US" altLang="ja-JP" sz="800" dirty="0">
              <a:solidFill>
                <a:schemeClr val="tx1">
                  <a:lumMod val="50000"/>
                  <a:lumOff val="50000"/>
                </a:schemeClr>
              </a:solidFill>
            </a:endParaRPr>
          </a:p>
          <a:p>
            <a:pPr>
              <a:lnSpc>
                <a:spcPts val="1240"/>
              </a:lnSpc>
            </a:pPr>
            <a:endParaRPr kumimoji="1" lang="en-US" altLang="ja-JP" sz="800" dirty="0">
              <a:solidFill>
                <a:schemeClr val="tx1">
                  <a:lumMod val="50000"/>
                  <a:lumOff val="50000"/>
                </a:schemeClr>
              </a:solidFill>
            </a:endParaRPr>
          </a:p>
          <a:p>
            <a:pPr>
              <a:lnSpc>
                <a:spcPts val="1240"/>
              </a:lnSpc>
            </a:pPr>
            <a:r>
              <a:rPr lang="ja-JP" altLang="en-US" sz="800" dirty="0">
                <a:solidFill>
                  <a:schemeClr val="tx1">
                    <a:lumMod val="50000"/>
                    <a:lumOff val="50000"/>
                  </a:schemeClr>
                </a:solidFill>
              </a:rPr>
              <a:t>午後</a:t>
            </a:r>
            <a:r>
              <a:rPr lang="en-US" altLang="ja-JP" sz="800" dirty="0">
                <a:solidFill>
                  <a:schemeClr val="tx1">
                    <a:lumMod val="50000"/>
                    <a:lumOff val="50000"/>
                  </a:schemeClr>
                </a:solidFill>
              </a:rPr>
              <a:t>10</a:t>
            </a:r>
            <a:r>
              <a:rPr lang="ja-JP" altLang="en-US" sz="800" dirty="0">
                <a:solidFill>
                  <a:schemeClr val="tx1">
                    <a:lumMod val="50000"/>
                    <a:lumOff val="50000"/>
                  </a:schemeClr>
                </a:solidFill>
              </a:rPr>
              <a:t>時から</a:t>
            </a:r>
            <a:r>
              <a:rPr lang="en-US" altLang="ja-JP" sz="800" dirty="0">
                <a:solidFill>
                  <a:schemeClr val="tx1">
                    <a:lumMod val="50000"/>
                    <a:lumOff val="50000"/>
                  </a:schemeClr>
                </a:solidFill>
              </a:rPr>
              <a:t>11</a:t>
            </a:r>
            <a:r>
              <a:rPr lang="ja-JP" altLang="en-US" sz="800" dirty="0">
                <a:solidFill>
                  <a:schemeClr val="tx1">
                    <a:lumMod val="50000"/>
                    <a:lumOff val="50000"/>
                  </a:schemeClr>
                </a:solidFill>
              </a:rPr>
              <a:t>時より前</a:t>
            </a:r>
            <a:endParaRPr lang="en-US" altLang="ja-JP" sz="800" dirty="0">
              <a:solidFill>
                <a:schemeClr val="tx1">
                  <a:lumMod val="50000"/>
                  <a:lumOff val="50000"/>
                </a:schemeClr>
              </a:solidFill>
            </a:endParaRPr>
          </a:p>
          <a:p>
            <a:pPr>
              <a:lnSpc>
                <a:spcPts val="1240"/>
              </a:lnSpc>
            </a:pPr>
            <a:endParaRPr kumimoji="1" lang="en-US" altLang="ja-JP" sz="800" dirty="0">
              <a:solidFill>
                <a:schemeClr val="tx1">
                  <a:lumMod val="50000"/>
                  <a:lumOff val="50000"/>
                </a:schemeClr>
              </a:solidFill>
            </a:endParaRPr>
          </a:p>
          <a:p>
            <a:pPr>
              <a:lnSpc>
                <a:spcPts val="1240"/>
              </a:lnSpc>
            </a:pPr>
            <a:endParaRPr lang="en-US" altLang="ja-JP" sz="800" dirty="0">
              <a:solidFill>
                <a:schemeClr val="tx1">
                  <a:lumMod val="50000"/>
                  <a:lumOff val="50000"/>
                </a:schemeClr>
              </a:solidFill>
            </a:endParaRPr>
          </a:p>
          <a:p>
            <a:pPr>
              <a:lnSpc>
                <a:spcPts val="1240"/>
              </a:lnSpc>
            </a:pPr>
            <a:r>
              <a:rPr lang="ja-JP" altLang="en-US" sz="800" dirty="0">
                <a:solidFill>
                  <a:schemeClr val="tx1">
                    <a:lumMod val="50000"/>
                    <a:lumOff val="50000"/>
                  </a:schemeClr>
                </a:solidFill>
              </a:rPr>
              <a:t>午後９時から</a:t>
            </a:r>
            <a:r>
              <a:rPr lang="en-US" altLang="ja-JP" sz="800" dirty="0">
                <a:solidFill>
                  <a:schemeClr val="tx1">
                    <a:lumMod val="50000"/>
                    <a:lumOff val="50000"/>
                  </a:schemeClr>
                </a:solidFill>
              </a:rPr>
              <a:t>10</a:t>
            </a:r>
            <a:r>
              <a:rPr lang="ja-JP" altLang="en-US" sz="800" dirty="0">
                <a:solidFill>
                  <a:schemeClr val="tx1">
                    <a:lumMod val="50000"/>
                    <a:lumOff val="50000"/>
                  </a:schemeClr>
                </a:solidFill>
              </a:rPr>
              <a:t>時より前</a:t>
            </a:r>
            <a:endParaRPr kumimoji="1" lang="en-US" altLang="ja-JP" sz="800" dirty="0">
              <a:solidFill>
                <a:schemeClr val="tx1">
                  <a:lumMod val="50000"/>
                  <a:lumOff val="50000"/>
                </a:schemeClr>
              </a:solidFill>
            </a:endParaRPr>
          </a:p>
          <a:p>
            <a:pPr>
              <a:lnSpc>
                <a:spcPts val="1200"/>
              </a:lnSpc>
            </a:pPr>
            <a:endParaRPr kumimoji="1" lang="ja-JP" altLang="en-US" sz="800" dirty="0">
              <a:solidFill>
                <a:schemeClr val="tx1">
                  <a:lumMod val="50000"/>
                  <a:lumOff val="50000"/>
                </a:schemeClr>
              </a:solidFill>
            </a:endParaRPr>
          </a:p>
        </p:txBody>
      </p:sp>
      <p:sp>
        <p:nvSpPr>
          <p:cNvPr id="32" name="テキスト ボックス 31"/>
          <p:cNvSpPr txBox="1"/>
          <p:nvPr/>
        </p:nvSpPr>
        <p:spPr>
          <a:xfrm>
            <a:off x="1065832" y="4386915"/>
            <a:ext cx="3288080" cy="1365391"/>
          </a:xfrm>
          <a:prstGeom prst="rect">
            <a:avLst/>
          </a:prstGeom>
          <a:noFill/>
        </p:spPr>
        <p:txBody>
          <a:bodyPr vert="eaVert" wrap="square" rtlCol="0">
            <a:spAutoFit/>
          </a:bodyPr>
          <a:lstStyle/>
          <a:p>
            <a:pPr>
              <a:lnSpc>
                <a:spcPts val="1200"/>
              </a:lnSpc>
            </a:pPr>
            <a:r>
              <a:rPr kumimoji="1" lang="ja-JP" altLang="en-US" sz="800" dirty="0">
                <a:solidFill>
                  <a:schemeClr val="tx1">
                    <a:lumMod val="50000"/>
                    <a:lumOff val="50000"/>
                  </a:schemeClr>
                </a:solidFill>
              </a:rPr>
              <a:t>親との関係</a:t>
            </a:r>
            <a:endParaRPr kumimoji="1" lang="en-US" altLang="ja-JP" sz="800" dirty="0">
              <a:solidFill>
                <a:schemeClr val="tx1">
                  <a:lumMod val="50000"/>
                  <a:lumOff val="50000"/>
                </a:schemeClr>
              </a:solidFill>
            </a:endParaRPr>
          </a:p>
          <a:p>
            <a:pPr>
              <a:lnSpc>
                <a:spcPts val="1200"/>
              </a:lnSpc>
            </a:pPr>
            <a:endParaRPr lang="en-US" altLang="ja-JP" sz="800" dirty="0">
              <a:solidFill>
                <a:schemeClr val="tx1">
                  <a:lumMod val="50000"/>
                  <a:lumOff val="50000"/>
                </a:schemeClr>
              </a:solidFill>
            </a:endParaRPr>
          </a:p>
          <a:p>
            <a:pPr>
              <a:lnSpc>
                <a:spcPts val="1200"/>
              </a:lnSpc>
            </a:pPr>
            <a:r>
              <a:rPr kumimoji="1" lang="ja-JP" altLang="en-US" sz="800" dirty="0">
                <a:solidFill>
                  <a:schemeClr val="tx1">
                    <a:lumMod val="50000"/>
                    <a:lumOff val="50000"/>
                  </a:schemeClr>
                </a:solidFill>
              </a:rPr>
              <a:t>病気</a:t>
            </a:r>
            <a:endParaRPr kumimoji="1" lang="en-US" altLang="ja-JP" sz="800" dirty="0">
              <a:solidFill>
                <a:schemeClr val="tx1">
                  <a:lumMod val="50000"/>
                  <a:lumOff val="50000"/>
                </a:schemeClr>
              </a:solidFill>
            </a:endParaRPr>
          </a:p>
          <a:p>
            <a:pPr>
              <a:lnSpc>
                <a:spcPts val="1200"/>
              </a:lnSpc>
            </a:pPr>
            <a:endParaRPr lang="en-US" altLang="ja-JP" sz="800" dirty="0">
              <a:solidFill>
                <a:schemeClr val="tx1">
                  <a:lumMod val="50000"/>
                  <a:lumOff val="50000"/>
                </a:schemeClr>
              </a:solidFill>
            </a:endParaRPr>
          </a:p>
          <a:p>
            <a:pPr>
              <a:lnSpc>
                <a:spcPts val="900"/>
              </a:lnSpc>
            </a:pPr>
            <a:r>
              <a:rPr kumimoji="1" lang="ja-JP" altLang="en-US" sz="800" dirty="0">
                <a:solidFill>
                  <a:schemeClr val="tx1">
                    <a:lumMod val="50000"/>
                    <a:lumOff val="50000"/>
                  </a:schemeClr>
                </a:solidFill>
              </a:rPr>
              <a:t>インターネットや</a:t>
            </a:r>
            <a:endParaRPr kumimoji="1" lang="en-US" altLang="ja-JP" sz="800" dirty="0">
              <a:solidFill>
                <a:schemeClr val="tx1">
                  <a:lumMod val="50000"/>
                  <a:lumOff val="50000"/>
                </a:schemeClr>
              </a:solidFill>
            </a:endParaRPr>
          </a:p>
          <a:p>
            <a:pPr>
              <a:lnSpc>
                <a:spcPts val="900"/>
              </a:lnSpc>
            </a:pPr>
            <a:r>
              <a:rPr kumimoji="1" lang="ja-JP" altLang="en-US" sz="800" dirty="0">
                <a:solidFill>
                  <a:schemeClr val="tx1">
                    <a:lumMod val="50000"/>
                    <a:lumOff val="50000"/>
                  </a:schemeClr>
                </a:solidFill>
              </a:rPr>
              <a:t>メール、ゲームなどの影響</a:t>
            </a:r>
            <a:endParaRPr kumimoji="1" lang="en-US" altLang="ja-JP" sz="800" dirty="0">
              <a:solidFill>
                <a:schemeClr val="tx1">
                  <a:lumMod val="50000"/>
                  <a:lumOff val="50000"/>
                </a:schemeClr>
              </a:solidFill>
            </a:endParaRPr>
          </a:p>
          <a:p>
            <a:pPr>
              <a:lnSpc>
                <a:spcPts val="900"/>
              </a:lnSpc>
            </a:pPr>
            <a:endParaRPr lang="en-US" altLang="ja-JP" sz="800" dirty="0">
              <a:solidFill>
                <a:schemeClr val="tx1">
                  <a:lumMod val="50000"/>
                  <a:lumOff val="50000"/>
                </a:schemeClr>
              </a:solidFill>
            </a:endParaRPr>
          </a:p>
          <a:p>
            <a:pPr>
              <a:lnSpc>
                <a:spcPts val="1200"/>
              </a:lnSpc>
            </a:pPr>
            <a:r>
              <a:rPr kumimoji="1" lang="ja-JP" altLang="en-US" sz="800" dirty="0">
                <a:solidFill>
                  <a:schemeClr val="tx1">
                    <a:lumMod val="50000"/>
                    <a:lumOff val="50000"/>
                  </a:schemeClr>
                </a:solidFill>
              </a:rPr>
              <a:t>その他</a:t>
            </a:r>
            <a:endParaRPr kumimoji="1" lang="en-US" altLang="ja-JP" sz="800" dirty="0">
              <a:solidFill>
                <a:schemeClr val="tx1">
                  <a:lumMod val="50000"/>
                  <a:lumOff val="50000"/>
                </a:schemeClr>
              </a:solidFill>
            </a:endParaRPr>
          </a:p>
          <a:p>
            <a:pPr>
              <a:lnSpc>
                <a:spcPts val="1200"/>
              </a:lnSpc>
            </a:pPr>
            <a:endParaRPr lang="en-US" altLang="ja-JP" sz="800" dirty="0">
              <a:solidFill>
                <a:schemeClr val="tx1">
                  <a:lumMod val="50000"/>
                  <a:lumOff val="50000"/>
                </a:schemeClr>
              </a:solidFill>
            </a:endParaRPr>
          </a:p>
          <a:p>
            <a:pPr>
              <a:lnSpc>
                <a:spcPts val="900"/>
              </a:lnSpc>
            </a:pPr>
            <a:r>
              <a:rPr kumimoji="1" lang="ja-JP" altLang="en-US" sz="800" dirty="0">
                <a:solidFill>
                  <a:schemeClr val="tx1">
                    <a:lumMod val="50000"/>
                    <a:lumOff val="50000"/>
                  </a:schemeClr>
                </a:solidFill>
              </a:rPr>
              <a:t>入学、転校、進級して</a:t>
            </a:r>
            <a:endParaRPr kumimoji="1" lang="en-US" altLang="ja-JP" sz="800" dirty="0">
              <a:solidFill>
                <a:schemeClr val="tx1">
                  <a:lumMod val="50000"/>
                  <a:lumOff val="50000"/>
                </a:schemeClr>
              </a:solidFill>
            </a:endParaRPr>
          </a:p>
          <a:p>
            <a:pPr>
              <a:lnSpc>
                <a:spcPts val="900"/>
              </a:lnSpc>
            </a:pPr>
            <a:r>
              <a:rPr lang="ja-JP" altLang="en-US" sz="800" dirty="0">
                <a:solidFill>
                  <a:schemeClr val="tx1">
                    <a:lumMod val="50000"/>
                    <a:lumOff val="50000"/>
                  </a:schemeClr>
                </a:solidFill>
              </a:rPr>
              <a:t>学校や学級になじめなかった</a:t>
            </a:r>
            <a:endParaRPr lang="en-US" altLang="ja-JP" sz="800" dirty="0">
              <a:solidFill>
                <a:schemeClr val="tx1">
                  <a:lumMod val="50000"/>
                  <a:lumOff val="50000"/>
                </a:schemeClr>
              </a:solidFill>
            </a:endParaRPr>
          </a:p>
          <a:p>
            <a:pPr>
              <a:lnSpc>
                <a:spcPts val="900"/>
              </a:lnSpc>
            </a:pPr>
            <a:endParaRPr kumimoji="1" lang="en-US" altLang="ja-JP" sz="800" dirty="0">
              <a:solidFill>
                <a:schemeClr val="tx1">
                  <a:lumMod val="50000"/>
                  <a:lumOff val="50000"/>
                </a:schemeClr>
              </a:solidFill>
            </a:endParaRPr>
          </a:p>
          <a:p>
            <a:pPr>
              <a:lnSpc>
                <a:spcPts val="900"/>
              </a:lnSpc>
            </a:pPr>
            <a:r>
              <a:rPr lang="ja-JP" altLang="en-US" sz="800" dirty="0">
                <a:solidFill>
                  <a:schemeClr val="tx1">
                    <a:lumMod val="50000"/>
                    <a:lumOff val="50000"/>
                  </a:schemeClr>
                </a:solidFill>
              </a:rPr>
              <a:t>クラブや部活動の</a:t>
            </a:r>
            <a:endParaRPr lang="en-US" altLang="ja-JP" sz="800" dirty="0">
              <a:solidFill>
                <a:schemeClr val="tx1">
                  <a:lumMod val="50000"/>
                  <a:lumOff val="50000"/>
                </a:schemeClr>
              </a:solidFill>
            </a:endParaRPr>
          </a:p>
          <a:p>
            <a:pPr>
              <a:lnSpc>
                <a:spcPts val="900"/>
              </a:lnSpc>
            </a:pPr>
            <a:r>
              <a:rPr kumimoji="1" lang="ja-JP" altLang="en-US" sz="800" dirty="0">
                <a:solidFill>
                  <a:schemeClr val="tx1">
                    <a:lumMod val="50000"/>
                    <a:lumOff val="50000"/>
                  </a:schemeClr>
                </a:solidFill>
              </a:rPr>
              <a:t>友人・先輩との関係</a:t>
            </a:r>
            <a:endParaRPr kumimoji="1" lang="en-US" altLang="ja-JP" sz="800" dirty="0">
              <a:solidFill>
                <a:schemeClr val="tx1">
                  <a:lumMod val="50000"/>
                  <a:lumOff val="50000"/>
                </a:schemeClr>
              </a:solidFill>
            </a:endParaRPr>
          </a:p>
          <a:p>
            <a:pPr>
              <a:lnSpc>
                <a:spcPts val="900"/>
              </a:lnSpc>
            </a:pPr>
            <a:endParaRPr lang="en-US" altLang="ja-JP" sz="800" dirty="0">
              <a:solidFill>
                <a:schemeClr val="tx1">
                  <a:lumMod val="50000"/>
                  <a:lumOff val="50000"/>
                </a:schemeClr>
              </a:solidFill>
            </a:endParaRPr>
          </a:p>
          <a:p>
            <a:pPr>
              <a:lnSpc>
                <a:spcPts val="1200"/>
              </a:lnSpc>
            </a:pPr>
            <a:r>
              <a:rPr kumimoji="1" lang="ja-JP" altLang="en-US" sz="800" dirty="0">
                <a:solidFill>
                  <a:schemeClr val="tx1">
                    <a:lumMod val="50000"/>
                    <a:lumOff val="50000"/>
                  </a:schemeClr>
                </a:solidFill>
              </a:rPr>
              <a:t>先生との関係</a:t>
            </a:r>
            <a:endParaRPr kumimoji="1" lang="en-US" altLang="ja-JP" sz="800" dirty="0">
              <a:solidFill>
                <a:schemeClr val="tx1">
                  <a:lumMod val="50000"/>
                  <a:lumOff val="50000"/>
                </a:schemeClr>
              </a:solidFill>
            </a:endParaRPr>
          </a:p>
          <a:p>
            <a:pPr>
              <a:lnSpc>
                <a:spcPts val="1300"/>
              </a:lnSpc>
            </a:pPr>
            <a:endParaRPr lang="en-US" altLang="ja-JP" sz="800" dirty="0">
              <a:solidFill>
                <a:schemeClr val="tx1">
                  <a:lumMod val="50000"/>
                  <a:lumOff val="50000"/>
                </a:schemeClr>
              </a:solidFill>
            </a:endParaRPr>
          </a:p>
          <a:p>
            <a:pPr>
              <a:lnSpc>
                <a:spcPts val="1200"/>
              </a:lnSpc>
            </a:pPr>
            <a:r>
              <a:rPr kumimoji="1" lang="ja-JP" altLang="en-US" sz="800" dirty="0">
                <a:solidFill>
                  <a:schemeClr val="tx1">
                    <a:lumMod val="50000"/>
                    <a:lumOff val="50000"/>
                  </a:schemeClr>
                </a:solidFill>
              </a:rPr>
              <a:t>勉強がわからない</a:t>
            </a:r>
            <a:endParaRPr kumimoji="1" lang="en-US" altLang="ja-JP" sz="800" dirty="0">
              <a:solidFill>
                <a:schemeClr val="tx1">
                  <a:lumMod val="50000"/>
                  <a:lumOff val="50000"/>
                </a:schemeClr>
              </a:solidFill>
            </a:endParaRPr>
          </a:p>
          <a:p>
            <a:pPr>
              <a:lnSpc>
                <a:spcPts val="1400"/>
              </a:lnSpc>
            </a:pPr>
            <a:endParaRPr lang="en-US" altLang="ja-JP" sz="800" dirty="0">
              <a:solidFill>
                <a:schemeClr val="tx1">
                  <a:lumMod val="50000"/>
                  <a:lumOff val="50000"/>
                </a:schemeClr>
              </a:solidFill>
            </a:endParaRPr>
          </a:p>
          <a:p>
            <a:pPr>
              <a:lnSpc>
                <a:spcPts val="1200"/>
              </a:lnSpc>
            </a:pPr>
            <a:r>
              <a:rPr kumimoji="1" lang="ja-JP" altLang="en-US" sz="800" dirty="0">
                <a:solidFill>
                  <a:schemeClr val="tx1">
                    <a:lumMod val="50000"/>
                    <a:lumOff val="50000"/>
                  </a:schemeClr>
                </a:solidFill>
              </a:rPr>
              <a:t>生活リズムの乱れ</a:t>
            </a:r>
            <a:endParaRPr kumimoji="1" lang="en-US" altLang="ja-JP" sz="800" dirty="0">
              <a:solidFill>
                <a:schemeClr val="tx1">
                  <a:lumMod val="50000"/>
                  <a:lumOff val="50000"/>
                </a:schemeClr>
              </a:solidFill>
            </a:endParaRPr>
          </a:p>
          <a:p>
            <a:pPr>
              <a:lnSpc>
                <a:spcPts val="1400"/>
              </a:lnSpc>
            </a:pPr>
            <a:endParaRPr lang="en-US" altLang="ja-JP" sz="800" dirty="0">
              <a:solidFill>
                <a:schemeClr val="tx1">
                  <a:lumMod val="50000"/>
                  <a:lumOff val="50000"/>
                </a:schemeClr>
              </a:solidFill>
            </a:endParaRPr>
          </a:p>
          <a:p>
            <a:pPr>
              <a:lnSpc>
                <a:spcPts val="1200"/>
              </a:lnSpc>
            </a:pPr>
            <a:r>
              <a:rPr kumimoji="1" lang="ja-JP" altLang="en-US" sz="800" dirty="0">
                <a:solidFill>
                  <a:schemeClr val="tx1">
                    <a:lumMod val="50000"/>
                    <a:lumOff val="50000"/>
                  </a:schemeClr>
                </a:solidFill>
              </a:rPr>
              <a:t>友人との関係</a:t>
            </a:r>
          </a:p>
        </p:txBody>
      </p:sp>
      <p:sp>
        <p:nvSpPr>
          <p:cNvPr id="13" name="テキスト ボックス 12"/>
          <p:cNvSpPr txBox="1"/>
          <p:nvPr/>
        </p:nvSpPr>
        <p:spPr>
          <a:xfrm>
            <a:off x="4678725" y="2030469"/>
            <a:ext cx="323165" cy="2418202"/>
          </a:xfrm>
          <a:prstGeom prst="rect">
            <a:avLst/>
          </a:prstGeom>
          <a:noFill/>
        </p:spPr>
        <p:txBody>
          <a:bodyPr vert="eaVert" wrap="square" rtlCol="0">
            <a:spAutoFit/>
          </a:bodyPr>
          <a:lstStyle/>
          <a:p>
            <a:r>
              <a:rPr kumimoji="1" lang="ja-JP" altLang="en-US" sz="900" dirty="0">
                <a:solidFill>
                  <a:schemeClr val="bg1"/>
                </a:solidFill>
              </a:rPr>
              <a:t>なんでもないのにイライラすることがある</a:t>
            </a:r>
          </a:p>
        </p:txBody>
      </p:sp>
      <p:sp>
        <p:nvSpPr>
          <p:cNvPr id="24" name="正方形/長方形 23"/>
          <p:cNvSpPr/>
          <p:nvPr/>
        </p:nvSpPr>
        <p:spPr>
          <a:xfrm>
            <a:off x="1432223" y="2742383"/>
            <a:ext cx="271139" cy="1601514"/>
          </a:xfrm>
          <a:prstGeom prst="rect">
            <a:avLst/>
          </a:prstGeom>
          <a:noFill/>
          <a:ln w="19050">
            <a:solidFill>
              <a:srgbClr val="FF0066">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388195" y="3587304"/>
            <a:ext cx="272083" cy="747068"/>
          </a:xfrm>
          <a:prstGeom prst="rect">
            <a:avLst/>
          </a:prstGeom>
          <a:noFill/>
          <a:ln w="19050">
            <a:solidFill>
              <a:srgbClr val="FF0066">
                <a:alpha val="69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01841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タイトル 1"/>
          <p:cNvSpPr txBox="1">
            <a:spLocks/>
          </p:cNvSpPr>
          <p:nvPr/>
        </p:nvSpPr>
        <p:spPr>
          <a:xfrm>
            <a:off x="518468" y="1730332"/>
            <a:ext cx="8210012" cy="33253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88" indent="433388" algn="l" fontAlgn="base">
              <a:lnSpc>
                <a:spcPts val="1913"/>
              </a:lnSpc>
              <a:spcBef>
                <a:spcPct val="141000"/>
              </a:spcBef>
              <a:spcAft>
                <a:spcPct val="1000"/>
              </a:spcAft>
              <a:tabLst>
                <a:tab pos="723900" algn="l"/>
                <a:tab pos="1447800" algn="l"/>
                <a:tab pos="2171700" algn="l"/>
                <a:tab pos="2895600" algn="l"/>
                <a:tab pos="3619500" algn="l"/>
                <a:tab pos="4343400" algn="l"/>
                <a:tab pos="5067300" algn="l"/>
                <a:tab pos="5791200" algn="l"/>
                <a:tab pos="6515100" algn="l"/>
              </a:tabLst>
            </a:pPr>
            <a:endParaRPr lang="en-US" altLang="ja-JP" sz="90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268" y="288633"/>
            <a:ext cx="8446020" cy="6335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743103" y="1449889"/>
            <a:ext cx="7899445" cy="4784900"/>
          </a:xfrm>
          <a:prstGeom prst="rect">
            <a:avLst/>
          </a:prstGeom>
          <a:noFill/>
        </p:spPr>
        <p:txBody>
          <a:bodyPr wrap="square" rtlCol="0">
            <a:spAutoFit/>
          </a:bodyPr>
          <a:lstStyle/>
          <a:p>
            <a:pPr>
              <a:lnSpc>
                <a:spcPts val="2300"/>
              </a:lnSpc>
            </a:pPr>
            <a:r>
              <a:rPr lang="ja-JP" altLang="en-US" sz="1500" spc="200" dirty="0">
                <a:solidFill>
                  <a:prstClr val="white"/>
                </a:solidFill>
              </a:rPr>
              <a:t>　まず、</a:t>
            </a:r>
            <a:r>
              <a:rPr lang="ja-JP" altLang="en-US" sz="1500" b="1" spc="200" dirty="0">
                <a:solidFill>
                  <a:srgbClr val="FF0000"/>
                </a:solidFill>
              </a:rPr>
              <a:t>○○</a:t>
            </a:r>
            <a:r>
              <a:rPr lang="en-US" altLang="ja-JP" sz="1500" spc="200" dirty="0">
                <a:solidFill>
                  <a:prstClr val="white"/>
                </a:solidFill>
              </a:rPr>
              <a:t> </a:t>
            </a:r>
            <a:r>
              <a:rPr lang="ja-JP" altLang="en-US" sz="1500" spc="200" dirty="0">
                <a:solidFill>
                  <a:prstClr val="white"/>
                </a:solidFill>
              </a:rPr>
              <a:t>ページの円グラフを使って、あなたの１日を書き込んでみてください。</a:t>
            </a:r>
          </a:p>
          <a:p>
            <a:pPr>
              <a:lnSpc>
                <a:spcPts val="2300"/>
              </a:lnSpc>
            </a:pPr>
            <a:r>
              <a:rPr lang="ja-JP" altLang="en-US" sz="1500" spc="200" dirty="0">
                <a:solidFill>
                  <a:prstClr val="white"/>
                </a:solidFill>
              </a:rPr>
              <a:t>　何時に寝て何時に起きていますか？学校は？部活は？食事や入浴・・そして勉強やネット。いくら時間が足りないと思っても、人は誰でも</a:t>
            </a:r>
            <a:r>
              <a:rPr lang="en-US" altLang="ja-JP" sz="1500" spc="200" dirty="0">
                <a:solidFill>
                  <a:prstClr val="white"/>
                </a:solidFill>
              </a:rPr>
              <a:t>1 </a:t>
            </a:r>
            <a:r>
              <a:rPr lang="ja-JP" altLang="en-US" sz="1500" spc="200" dirty="0">
                <a:solidFill>
                  <a:prstClr val="white"/>
                </a:solidFill>
              </a:rPr>
              <a:t>日</a:t>
            </a:r>
            <a:r>
              <a:rPr lang="en-US" altLang="ja-JP" sz="1500" spc="200" dirty="0">
                <a:solidFill>
                  <a:prstClr val="white"/>
                </a:solidFill>
              </a:rPr>
              <a:t>2 4 </a:t>
            </a:r>
            <a:r>
              <a:rPr lang="ja-JP" altLang="en-US" sz="1500" spc="200" dirty="0">
                <a:solidFill>
                  <a:prstClr val="white"/>
                </a:solidFill>
              </a:rPr>
              <a:t>時間の中で生活をしています。しかも、何千万年も前の祖先の頃から現在に至るまで変わることなく、昼行性と言って、朝の光と共に目覚め、夜の闇に眠る動物です。だから夜に明るい光（特にブルーライト）を浴びると眠りを誘うホルモンの分泌が抑えられ、眠りにくくなってしまうのです。スマホやゲームなどはなるべく夜の使用を避け、睡眠をきちんととることが大切です。なぜならこの資料に書かれているように、睡眠は脳と身体の整備に必要な時間だからです。</a:t>
            </a:r>
          </a:p>
          <a:p>
            <a:pPr>
              <a:lnSpc>
                <a:spcPts val="2300"/>
              </a:lnSpc>
            </a:pPr>
            <a:r>
              <a:rPr lang="ja-JP" altLang="en-US" sz="1500" spc="200" dirty="0">
                <a:solidFill>
                  <a:prstClr val="white"/>
                </a:solidFill>
              </a:rPr>
              <a:t>　ではここで質問！中高生は毎日何時間の睡眠をとる必要があるのでしょうか？</a:t>
            </a:r>
          </a:p>
          <a:p>
            <a:pPr>
              <a:lnSpc>
                <a:spcPts val="2300"/>
              </a:lnSpc>
            </a:pPr>
            <a:r>
              <a:rPr lang="ja-JP" altLang="en-US" sz="1500" spc="200" dirty="0">
                <a:solidFill>
                  <a:prstClr val="white"/>
                </a:solidFill>
              </a:rPr>
              <a:t>　アメリカの国立睡眠財団（</a:t>
            </a:r>
            <a:r>
              <a:rPr lang="en-US" altLang="ja-JP" sz="1500" spc="200" dirty="0">
                <a:solidFill>
                  <a:prstClr val="white"/>
                </a:solidFill>
              </a:rPr>
              <a:t>National Sleep Foundation</a:t>
            </a:r>
            <a:r>
              <a:rPr lang="ja-JP" altLang="en-US" sz="1500" spc="200" dirty="0">
                <a:solidFill>
                  <a:prstClr val="white"/>
                </a:solidFill>
              </a:rPr>
              <a:t>）の調べでは、</a:t>
            </a:r>
            <a:r>
              <a:rPr lang="en-US" altLang="ja-JP" sz="1500" spc="200" dirty="0">
                <a:solidFill>
                  <a:prstClr val="white"/>
                </a:solidFill>
              </a:rPr>
              <a:t>14</a:t>
            </a:r>
            <a:r>
              <a:rPr lang="ja-JP" altLang="en-US" sz="1500" spc="200" dirty="0">
                <a:solidFill>
                  <a:prstClr val="white"/>
                </a:solidFill>
              </a:rPr>
              <a:t>歳から</a:t>
            </a:r>
            <a:r>
              <a:rPr lang="en-US" altLang="ja-JP" sz="1500" spc="200" dirty="0">
                <a:solidFill>
                  <a:prstClr val="white"/>
                </a:solidFill>
              </a:rPr>
              <a:t>17 </a:t>
            </a:r>
            <a:r>
              <a:rPr lang="ja-JP" altLang="en-US" sz="1500" spc="200" dirty="0">
                <a:solidFill>
                  <a:prstClr val="white"/>
                </a:solidFill>
              </a:rPr>
              <a:t>歳の子供に望ましい睡眠時間は</a:t>
            </a:r>
            <a:r>
              <a:rPr lang="en-US" altLang="ja-JP" sz="1500" spc="200" dirty="0">
                <a:solidFill>
                  <a:prstClr val="white"/>
                </a:solidFill>
              </a:rPr>
              <a:t>8 </a:t>
            </a:r>
            <a:r>
              <a:rPr lang="ja-JP" altLang="en-US" sz="1500" spc="200" dirty="0">
                <a:solidFill>
                  <a:prstClr val="white"/>
                </a:solidFill>
              </a:rPr>
              <a:t>～</a:t>
            </a:r>
            <a:r>
              <a:rPr lang="en-US" altLang="ja-JP" sz="1500" spc="200" dirty="0">
                <a:solidFill>
                  <a:prstClr val="white"/>
                </a:solidFill>
              </a:rPr>
              <a:t>10</a:t>
            </a:r>
            <a:r>
              <a:rPr lang="ja-JP" altLang="en-US" sz="1500" spc="200" dirty="0">
                <a:solidFill>
                  <a:prstClr val="white"/>
                </a:solidFill>
              </a:rPr>
              <a:t>時間です。全然足らない</a:t>
            </a:r>
            <a:r>
              <a:rPr lang="en-US" altLang="ja-JP" sz="1500" spc="200" dirty="0">
                <a:solidFill>
                  <a:prstClr val="white"/>
                </a:solidFill>
              </a:rPr>
              <a:t>! </a:t>
            </a:r>
            <a:r>
              <a:rPr lang="ja-JP" altLang="en-US" sz="1500" spc="200" dirty="0">
                <a:solidFill>
                  <a:prstClr val="white"/>
                </a:solidFill>
              </a:rPr>
              <a:t>と思った人、ちょっと自分の身体の声に耳を傾けてみてください。</a:t>
            </a:r>
          </a:p>
          <a:p>
            <a:pPr>
              <a:lnSpc>
                <a:spcPts val="2300"/>
              </a:lnSpc>
            </a:pPr>
            <a:r>
              <a:rPr lang="ja-JP" altLang="en-US" sz="1500" spc="200" dirty="0">
                <a:solidFill>
                  <a:prstClr val="white"/>
                </a:solidFill>
              </a:rPr>
              <a:t>　朝の目覚めはつらくないですか？日中眠くて仕方ないですか</a:t>
            </a:r>
            <a:r>
              <a:rPr lang="en-US" altLang="ja-JP" sz="1500" spc="200" dirty="0">
                <a:solidFill>
                  <a:prstClr val="white"/>
                </a:solidFill>
              </a:rPr>
              <a:t>? </a:t>
            </a:r>
            <a:r>
              <a:rPr lang="ja-JP" altLang="en-US" sz="1500" spc="200" dirty="0">
                <a:solidFill>
                  <a:prstClr val="white"/>
                </a:solidFill>
              </a:rPr>
              <a:t>些細なことでイライラしませんか</a:t>
            </a:r>
            <a:r>
              <a:rPr lang="en-US" altLang="ja-JP" sz="1500" spc="200" dirty="0">
                <a:solidFill>
                  <a:prstClr val="white"/>
                </a:solidFill>
              </a:rPr>
              <a:t>? </a:t>
            </a:r>
            <a:r>
              <a:rPr lang="ja-JP" altLang="en-US" sz="1500" spc="200" dirty="0">
                <a:solidFill>
                  <a:prstClr val="white"/>
                </a:solidFill>
              </a:rPr>
              <a:t>今まで気づかなかっただけで、身体はちゃんとあなたに「困っている」サインを送っていたかもしれないのです。</a:t>
            </a:r>
          </a:p>
        </p:txBody>
      </p:sp>
      <p:sp>
        <p:nvSpPr>
          <p:cNvPr id="9" name="タイトル 1"/>
          <p:cNvSpPr txBox="1">
            <a:spLocks/>
          </p:cNvSpPr>
          <p:nvPr/>
        </p:nvSpPr>
        <p:spPr>
          <a:xfrm>
            <a:off x="1075826" y="161633"/>
            <a:ext cx="7652748"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400" b="1" spc="300" dirty="0">
                <a:solidFill>
                  <a:prstClr val="white"/>
                </a:solidFill>
                <a:latin typeface="HG丸ｺﾞｼｯｸM-PRO" panose="020F0600000000000000" pitchFamily="50" charset="-128"/>
                <a:ea typeface="HG丸ｺﾞｼｯｸM-PRO" panose="020F0600000000000000" pitchFamily="50" charset="-128"/>
              </a:rPr>
              <a:t>「時間を有効に使う方法」   </a:t>
            </a:r>
            <a:r>
              <a:rPr lang="ja-JP" altLang="en-US" sz="2800" b="1" spc="300" dirty="0">
                <a:solidFill>
                  <a:prstClr val="white"/>
                </a:solidFill>
                <a:latin typeface="HG丸ｺﾞｼｯｸM-PRO" panose="020F0600000000000000" pitchFamily="50" charset="-128"/>
                <a:ea typeface="HG丸ｺﾞｼｯｸM-PRO" panose="020F0600000000000000" pitchFamily="50" charset="-128"/>
              </a:rPr>
              <a:t>　　 </a:t>
            </a:r>
            <a:r>
              <a:rPr lang="ja-JP" altLang="en-US" sz="2000" b="1" spc="300" dirty="0">
                <a:solidFill>
                  <a:prstClr val="white"/>
                </a:solidFill>
                <a:latin typeface="HG丸ｺﾞｼｯｸM-PRO" panose="020F0600000000000000" pitchFamily="50" charset="-128"/>
                <a:ea typeface="HG丸ｺﾞｼｯｸM-PRO" panose="020F0600000000000000" pitchFamily="50" charset="-128"/>
              </a:rPr>
              <a:t>鈴木 みゆき</a:t>
            </a:r>
          </a:p>
        </p:txBody>
      </p:sp>
      <p:sp>
        <p:nvSpPr>
          <p:cNvPr id="8" name="テキスト ボックス 7"/>
          <p:cNvSpPr txBox="1"/>
          <p:nvPr/>
        </p:nvSpPr>
        <p:spPr>
          <a:xfrm>
            <a:off x="6607274" y="374645"/>
            <a:ext cx="1815109" cy="215444"/>
          </a:xfrm>
          <a:prstGeom prst="rect">
            <a:avLst/>
          </a:prstGeom>
          <a:noFill/>
        </p:spPr>
        <p:txBody>
          <a:bodyPr wrap="square" rtlCol="0">
            <a:spAutoFit/>
          </a:bodyPr>
          <a:lstStyle/>
          <a:p>
            <a:r>
              <a:rPr lang="ja-JP" altLang="en-US" sz="800" b="1" dirty="0">
                <a:solidFill>
                  <a:schemeClr val="bg1"/>
                </a:solidFill>
                <a:latin typeface="HG丸ｺﾞｼｯｸM-PRO" panose="020F0600000000000000" pitchFamily="50" charset="-128"/>
                <a:ea typeface="HG丸ｺﾞｼｯｸM-PRO" panose="020F0600000000000000" pitchFamily="50" charset="-128"/>
              </a:rPr>
              <a:t>和洋女子大学</a:t>
            </a:r>
            <a:r>
              <a:rPr kumimoji="1" lang="ja-JP" altLang="en-US" sz="800" b="1" dirty="0">
                <a:solidFill>
                  <a:schemeClr val="bg1"/>
                </a:solidFill>
                <a:latin typeface="HG丸ｺﾞｼｯｸM-PRO" panose="020F0600000000000000" pitchFamily="50" charset="-128"/>
                <a:ea typeface="HG丸ｺﾞｼｯｸM-PRO" panose="020F0600000000000000" pitchFamily="50" charset="-128"/>
              </a:rPr>
              <a:t>教授</a:t>
            </a:r>
          </a:p>
        </p:txBody>
      </p:sp>
    </p:spTree>
    <p:extLst>
      <p:ext uri="{BB962C8B-B14F-4D97-AF65-F5344CB8AC3E}">
        <p14:creationId xmlns:p14="http://schemas.microsoft.com/office/powerpoint/2010/main" val="3618418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タイトル 1"/>
          <p:cNvSpPr txBox="1">
            <a:spLocks/>
          </p:cNvSpPr>
          <p:nvPr/>
        </p:nvSpPr>
        <p:spPr>
          <a:xfrm>
            <a:off x="518468" y="1730332"/>
            <a:ext cx="8210012" cy="33253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88" indent="433388" algn="l" fontAlgn="base">
              <a:lnSpc>
                <a:spcPts val="1913"/>
              </a:lnSpc>
              <a:spcBef>
                <a:spcPct val="141000"/>
              </a:spcBef>
              <a:spcAft>
                <a:spcPct val="1000"/>
              </a:spcAft>
              <a:tabLst>
                <a:tab pos="723900" algn="l"/>
                <a:tab pos="1447800" algn="l"/>
                <a:tab pos="2171700" algn="l"/>
                <a:tab pos="2895600" algn="l"/>
                <a:tab pos="3619500" algn="l"/>
                <a:tab pos="4343400" algn="l"/>
                <a:tab pos="5067300" algn="l"/>
                <a:tab pos="5791200" algn="l"/>
                <a:tab pos="6515100" algn="l"/>
              </a:tabLst>
            </a:pPr>
            <a:endParaRPr lang="en-US" altLang="ja-JP" sz="90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3074"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074" y="300836"/>
            <a:ext cx="8445600" cy="63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699151" y="548680"/>
            <a:ext cx="7899445" cy="2746906"/>
          </a:xfrm>
          <a:prstGeom prst="rect">
            <a:avLst/>
          </a:prstGeom>
          <a:noFill/>
        </p:spPr>
        <p:txBody>
          <a:bodyPr wrap="square" rtlCol="0">
            <a:spAutoFit/>
          </a:bodyPr>
          <a:lstStyle/>
          <a:p>
            <a:pPr>
              <a:lnSpc>
                <a:spcPts val="2300"/>
              </a:lnSpc>
            </a:pPr>
            <a:r>
              <a:rPr lang="ja-JP" altLang="en-US" sz="1500" spc="200" dirty="0">
                <a:solidFill>
                  <a:prstClr val="white"/>
                </a:solidFill>
              </a:rPr>
              <a:t>　解決方法は１つ。自分の</a:t>
            </a:r>
            <a:r>
              <a:rPr lang="en-US" altLang="ja-JP" sz="1500" spc="200" dirty="0">
                <a:solidFill>
                  <a:prstClr val="white"/>
                </a:solidFill>
              </a:rPr>
              <a:t>24</a:t>
            </a:r>
            <a:r>
              <a:rPr lang="ja-JP" altLang="en-US" sz="1500" spc="200" dirty="0">
                <a:solidFill>
                  <a:prstClr val="white"/>
                </a:solidFill>
              </a:rPr>
              <a:t>時間のコントローラーはあなた自身がもつことです。それもきちんとあなた自身の身体の声を聞いて、スイッチのＯＮ・ＯＦＦを入れることです。朝目覚まし時計も使わず自分で目が覚めたら気持ちがいいですよね？脳と身体が自然に</a:t>
            </a:r>
            <a:r>
              <a:rPr lang="en-US" altLang="ja-JP" sz="1500" spc="200" dirty="0">
                <a:solidFill>
                  <a:prstClr val="white"/>
                </a:solidFill>
              </a:rPr>
              <a:t>ON!</a:t>
            </a:r>
            <a:r>
              <a:rPr lang="ja-JP" altLang="en-US" sz="1500" spc="200" dirty="0">
                <a:solidFill>
                  <a:prstClr val="white"/>
                </a:solidFill>
              </a:rPr>
              <a:t>夜は光モノ（スマホやネット、ゲーム等）に惑わされず眠りやすい環境で覚醒のスイッチを</a:t>
            </a:r>
            <a:r>
              <a:rPr lang="en-US" altLang="ja-JP" sz="1500" spc="200" dirty="0">
                <a:solidFill>
                  <a:prstClr val="white"/>
                </a:solidFill>
              </a:rPr>
              <a:t>OFF!</a:t>
            </a:r>
            <a:r>
              <a:rPr lang="ja-JP" altLang="en-US" sz="1500" spc="200" dirty="0">
                <a:solidFill>
                  <a:prstClr val="white"/>
                </a:solidFill>
              </a:rPr>
              <a:t>　</a:t>
            </a:r>
          </a:p>
          <a:p>
            <a:pPr>
              <a:lnSpc>
                <a:spcPts val="2300"/>
              </a:lnSpc>
            </a:pPr>
            <a:r>
              <a:rPr lang="ja-JP" altLang="en-US" sz="1500" spc="200" dirty="0">
                <a:solidFill>
                  <a:prstClr val="white"/>
                </a:solidFill>
              </a:rPr>
              <a:t>　自分で</a:t>
            </a:r>
            <a:r>
              <a:rPr lang="en-US" altLang="ja-JP" sz="1500" spc="200" dirty="0">
                <a:solidFill>
                  <a:prstClr val="white"/>
                </a:solidFill>
              </a:rPr>
              <a:t>24</a:t>
            </a:r>
            <a:r>
              <a:rPr lang="ja-JP" altLang="en-US" sz="1500" spc="200" dirty="0">
                <a:solidFill>
                  <a:prstClr val="white"/>
                </a:solidFill>
              </a:rPr>
              <a:t>時間をコントロールできる、それこそが生活の主役。今日から時間コントローラーをしっかり握って、脳と身体と心が元気でいられる毎日を過ごしましょう。</a:t>
            </a:r>
            <a:endParaRPr lang="en-US" altLang="ja-JP" sz="1500" spc="200" dirty="0">
              <a:solidFill>
                <a:prstClr val="white"/>
              </a:solidFill>
            </a:endParaRPr>
          </a:p>
          <a:p>
            <a:pPr>
              <a:lnSpc>
                <a:spcPts val="2300"/>
              </a:lnSpc>
            </a:pPr>
            <a:endParaRPr lang="en-US" altLang="ja-JP" sz="1500" spc="200" dirty="0">
              <a:solidFill>
                <a:prstClr val="white"/>
              </a:solidFill>
            </a:endParaRPr>
          </a:p>
          <a:p>
            <a:pPr>
              <a:lnSpc>
                <a:spcPts val="2300"/>
              </a:lnSpc>
            </a:pPr>
            <a:r>
              <a:rPr lang="ja-JP" altLang="en-US" sz="1500" spc="200" dirty="0">
                <a:solidFill>
                  <a:prstClr val="white"/>
                </a:solidFill>
              </a:rPr>
              <a:t>　　►</a:t>
            </a:r>
            <a:r>
              <a:rPr lang="ja-JP" altLang="en-US" sz="1200" spc="200" dirty="0">
                <a:solidFill>
                  <a:prstClr val="white"/>
                </a:solidFill>
              </a:rPr>
              <a:t>必要と考えられている人間の年齢別睡眠時間（</a:t>
            </a:r>
            <a:r>
              <a:rPr lang="en-US" altLang="ja-JP" sz="1200" spc="200" dirty="0">
                <a:solidFill>
                  <a:prstClr val="white"/>
                </a:solidFill>
              </a:rPr>
              <a:t>2015</a:t>
            </a:r>
            <a:r>
              <a:rPr lang="ja-JP" altLang="en-US" sz="1200" spc="200" dirty="0">
                <a:solidFill>
                  <a:prstClr val="white"/>
                </a:solidFill>
              </a:rPr>
              <a:t>　米国国立睡眠財団公表）</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128" y="3213968"/>
            <a:ext cx="7268692" cy="2754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989128" y="5989179"/>
            <a:ext cx="7899445" cy="354200"/>
          </a:xfrm>
          <a:prstGeom prst="rect">
            <a:avLst/>
          </a:prstGeom>
          <a:noFill/>
        </p:spPr>
        <p:txBody>
          <a:bodyPr wrap="square" rtlCol="0">
            <a:spAutoFit/>
          </a:bodyPr>
          <a:lstStyle/>
          <a:p>
            <a:pPr>
              <a:lnSpc>
                <a:spcPts val="2300"/>
              </a:lnSpc>
            </a:pPr>
            <a:r>
              <a:rPr lang="ja-JP" altLang="en-US" sz="1200" spc="200" dirty="0">
                <a:solidFill>
                  <a:prstClr val="white"/>
                </a:solidFill>
              </a:rPr>
              <a:t>注）必要とされる睡眠時間の長さには個人差があります。</a:t>
            </a:r>
          </a:p>
        </p:txBody>
      </p:sp>
    </p:spTree>
    <p:extLst>
      <p:ext uri="{BB962C8B-B14F-4D97-AF65-F5344CB8AC3E}">
        <p14:creationId xmlns:p14="http://schemas.microsoft.com/office/powerpoint/2010/main" val="1417319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619758" y="2204864"/>
            <a:ext cx="824757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03858" y="2217564"/>
            <a:ext cx="2448000" cy="244827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743670" y="2829598"/>
            <a:ext cx="1869976" cy="11226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5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5400" b="1" dirty="0">
                <a:solidFill>
                  <a:schemeClr val="bg1"/>
                </a:solidFill>
                <a:latin typeface="HG丸ｺﾞｼｯｸM-PRO" panose="020F0600000000000000" pitchFamily="50" charset="-128"/>
                <a:ea typeface="HG丸ｺﾞｼｯｸM-PRO" panose="020F0600000000000000" pitchFamily="50" charset="-128"/>
              </a:rPr>
              <a:t>７</a:t>
            </a:r>
          </a:p>
        </p:txBody>
      </p:sp>
      <p:sp>
        <p:nvSpPr>
          <p:cNvPr id="9" name="タイトル 1"/>
          <p:cNvSpPr txBox="1">
            <a:spLocks/>
          </p:cNvSpPr>
          <p:nvPr/>
        </p:nvSpPr>
        <p:spPr>
          <a:xfrm>
            <a:off x="2869456" y="1993280"/>
            <a:ext cx="6048672" cy="2719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朝型の人は夜型の人より</a:t>
            </a:r>
            <a:endParaRPr lang="en-US" altLang="ja-JP" sz="3000" b="1" dirty="0">
              <a:solidFill>
                <a:srgbClr val="FF9933"/>
              </a:solidFill>
              <a:latin typeface="HG丸ｺﾞｼｯｸM-PRO" panose="020F0600000000000000" pitchFamily="50" charset="-128"/>
              <a:ea typeface="HG丸ｺﾞｼｯｸM-PRO" panose="020F0600000000000000" pitchFamily="50" charset="-128"/>
            </a:endParaRPr>
          </a:p>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勉強やスポーツの成績が良い</a:t>
            </a:r>
          </a:p>
        </p:txBody>
      </p:sp>
    </p:spTree>
    <p:extLst>
      <p:ext uri="{BB962C8B-B14F-4D97-AF65-F5344CB8AC3E}">
        <p14:creationId xmlns:p14="http://schemas.microsoft.com/office/powerpoint/2010/main" val="2823562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７</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朝型の人は夜型の人より</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勉強やスポーツの成績が良い</a:t>
            </a:r>
          </a:p>
        </p:txBody>
      </p:sp>
      <p:sp>
        <p:nvSpPr>
          <p:cNvPr id="11" name="タイトル 1"/>
          <p:cNvSpPr txBox="1">
            <a:spLocks/>
          </p:cNvSpPr>
          <p:nvPr/>
        </p:nvSpPr>
        <p:spPr>
          <a:xfrm>
            <a:off x="3576588" y="1628924"/>
            <a:ext cx="4833044" cy="47525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200"/>
              </a:lnSpc>
            </a:pPr>
            <a:r>
              <a:rPr lang="ja-JP" altLang="en-US" sz="2250" spc="200" dirty="0">
                <a:solidFill>
                  <a:srgbClr val="FF0066"/>
                </a:solidFill>
                <a:latin typeface="ＭＳ Ｐゴシック" panose="020B0600070205080204" pitchFamily="50" charset="-128"/>
                <a:ea typeface="ＭＳ Ｐゴシック" panose="020B0600070205080204" pitchFamily="50" charset="-128"/>
              </a:rPr>
              <a:t>　生活が朝型の人と夜型の人を比べた場合、朝型の人の方が勉強やスポーツの成績が良いという研究報告があります。また、朝食を毎日食べている子供は学力や体力が高いというデータもあります。スポーツの世界では、「早寝早起き朝ごはん」を実践することは基本中の基本とも言われています。</a:t>
            </a:r>
            <a:endParaRPr lang="ja-JP" altLang="ja-JP" sz="2250" spc="200" dirty="0">
              <a:solidFill>
                <a:srgbClr val="FF0066"/>
              </a:solidFill>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2764780"/>
            <a:ext cx="2761244" cy="2794116"/>
          </a:xfrm>
          <a:prstGeom prst="rect">
            <a:avLst/>
          </a:prstGeom>
        </p:spPr>
      </p:pic>
    </p:spTree>
    <p:extLst>
      <p:ext uri="{BB962C8B-B14F-4D97-AF65-F5344CB8AC3E}">
        <p14:creationId xmlns:p14="http://schemas.microsoft.com/office/powerpoint/2010/main" val="3833347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741883" y="2142687"/>
            <a:ext cx="7754565" cy="3477875"/>
          </a:xfrm>
          <a:prstGeom prst="rect">
            <a:avLst/>
          </a:prstGeom>
          <a:noFill/>
        </p:spPr>
        <p:txBody>
          <a:bodyPr wrap="square" rtlCol="0">
            <a:spAutoFit/>
          </a:bodyPr>
          <a:lstStyle/>
          <a:p>
            <a:pPr algn="just">
              <a:lnSpc>
                <a:spcPts val="2200"/>
              </a:lnSpc>
            </a:pPr>
            <a:r>
              <a:rPr lang="ja-JP" altLang="en-US" sz="1500" spc="200" dirty="0">
                <a:solidFill>
                  <a:prstClr val="black">
                    <a:lumMod val="65000"/>
                    <a:lumOff val="35000"/>
                  </a:prstClr>
                </a:solidFill>
              </a:rPr>
              <a:t>　早寝早起きをしている朝型の人と、遅寝遅起きをしている夜型の人の勉強やスポーツの成績を比較したところ、いずれの成績も朝型の人の方が夜型の人よりも良い傾向にあるという研究報告があります。また、文部科学省が実施した調査では、朝食を毎日食べていると回答した子供とそうでない子供とでは、朝食を毎日食べて</a:t>
            </a:r>
          </a:p>
          <a:p>
            <a:pPr algn="just">
              <a:lnSpc>
                <a:spcPts val="2200"/>
              </a:lnSpc>
            </a:pPr>
            <a:r>
              <a:rPr lang="ja-JP" altLang="en-US" sz="1500" spc="200" dirty="0">
                <a:solidFill>
                  <a:prstClr val="black">
                    <a:lumMod val="65000"/>
                    <a:lumOff val="35000"/>
                  </a:prstClr>
                </a:solidFill>
              </a:rPr>
              <a:t>いると回答した子供の平均正答率や体力合計点が高いという結果も出ています。</a:t>
            </a:r>
          </a:p>
          <a:p>
            <a:pPr algn="just">
              <a:lnSpc>
                <a:spcPts val="2200"/>
              </a:lnSpc>
            </a:pPr>
            <a:r>
              <a:rPr lang="ja-JP" altLang="en-US" sz="1500" spc="200" dirty="0">
                <a:solidFill>
                  <a:prstClr val="black">
                    <a:lumMod val="65000"/>
                    <a:lumOff val="35000"/>
                  </a:prstClr>
                </a:solidFill>
              </a:rPr>
              <a:t>　スポーツの世界では、身体をつくり、体力をつけるため、運動、食事、睡眠、休養のバランスが大事であることは常識として知られていて、「早寝早起き朝ごはん」を実践している人が多いと言われています。</a:t>
            </a:r>
          </a:p>
          <a:p>
            <a:pPr algn="just">
              <a:lnSpc>
                <a:spcPts val="2200"/>
              </a:lnSpc>
            </a:pPr>
            <a:r>
              <a:rPr lang="ja-JP" altLang="en-US" sz="1500" spc="200" dirty="0">
                <a:solidFill>
                  <a:prstClr val="black">
                    <a:lumMod val="65000"/>
                    <a:lumOff val="35000"/>
                  </a:prstClr>
                </a:solidFill>
              </a:rPr>
              <a:t>　Ｑ５の解説にもあるように、記憶の整理・定着を行うレム睡眠は、ノンレム睡眠をしっかりととった後に多く出現します。したがって、新しく学んだ知識や運動の技能</a:t>
            </a:r>
          </a:p>
          <a:p>
            <a:pPr algn="just">
              <a:lnSpc>
                <a:spcPts val="2200"/>
              </a:lnSpc>
            </a:pPr>
            <a:r>
              <a:rPr lang="ja-JP" altLang="en-US" sz="1500" spc="200" dirty="0">
                <a:solidFill>
                  <a:prstClr val="black">
                    <a:lumMod val="65000"/>
                    <a:lumOff val="35000"/>
                  </a:prstClr>
                </a:solidFill>
              </a:rPr>
              <a:t>などをしっかりと脳に定着させるためにも、早く寝て、十分な睡眠をとることが大事なのです。</a:t>
            </a:r>
          </a:p>
        </p:txBody>
      </p:sp>
      <p:grpSp>
        <p:nvGrpSpPr>
          <p:cNvPr id="18" name="グループ化 17"/>
          <p:cNvGrpSpPr/>
          <p:nvPr/>
        </p:nvGrpSpPr>
        <p:grpSpPr>
          <a:xfrm>
            <a:off x="816156" y="1851240"/>
            <a:ext cx="790816" cy="288000"/>
            <a:chOff x="816156" y="1851241"/>
            <a:chExt cx="563032" cy="234467"/>
          </a:xfrm>
        </p:grpSpPr>
        <p:sp>
          <p:nvSpPr>
            <p:cNvPr id="16" name="フローチャート : 論理積ゲート 15"/>
            <p:cNvSpPr/>
            <p:nvPr/>
          </p:nvSpPr>
          <p:spPr>
            <a:xfrm rot="10800000">
              <a:off x="816156" y="1851707"/>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フローチャート : 論理積ゲート 16"/>
            <p:cNvSpPr/>
            <p:nvPr/>
          </p:nvSpPr>
          <p:spPr>
            <a:xfrm>
              <a:off x="1170784" y="1851241"/>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934418" y="1851708"/>
              <a:ext cx="360040" cy="234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0" name="テキスト ボックス 19"/>
          <p:cNvSpPr txBox="1"/>
          <p:nvPr/>
        </p:nvSpPr>
        <p:spPr>
          <a:xfrm>
            <a:off x="844731" y="1842289"/>
            <a:ext cx="860720" cy="338554"/>
          </a:xfrm>
          <a:prstGeom prst="rect">
            <a:avLst/>
          </a:prstGeom>
          <a:noFill/>
        </p:spPr>
        <p:txBody>
          <a:bodyPr wrap="square" rtlCol="0">
            <a:spAutoFit/>
          </a:bodyPr>
          <a:lstStyle/>
          <a:p>
            <a:r>
              <a:rPr lang="ja-JP" altLang="en-US" sz="1600" b="1" dirty="0">
                <a:solidFill>
                  <a:prstClr val="white"/>
                </a:solidFill>
              </a:rPr>
              <a:t>解　説</a:t>
            </a:r>
          </a:p>
        </p:txBody>
      </p:sp>
      <p:sp>
        <p:nvSpPr>
          <p:cNvPr id="21"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７</a:t>
            </a:r>
          </a:p>
        </p:txBody>
      </p:sp>
      <p:sp>
        <p:nvSpPr>
          <p:cNvPr id="23"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朝型の人は夜型の人より</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勉強やスポーツの成績が良い</a:t>
            </a:r>
          </a:p>
        </p:txBody>
      </p:sp>
    </p:spTree>
    <p:extLst>
      <p:ext uri="{BB962C8B-B14F-4D97-AF65-F5344CB8AC3E}">
        <p14:creationId xmlns:p14="http://schemas.microsoft.com/office/powerpoint/2010/main" val="1541642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48" y="697074"/>
            <a:ext cx="877789" cy="55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テキスト ボックス 25"/>
          <p:cNvSpPr txBox="1"/>
          <p:nvPr/>
        </p:nvSpPr>
        <p:spPr>
          <a:xfrm>
            <a:off x="701783" y="4976969"/>
            <a:ext cx="860808" cy="523220"/>
          </a:xfrm>
          <a:prstGeom prst="rect">
            <a:avLst/>
          </a:prstGeom>
          <a:noFill/>
        </p:spPr>
        <p:txBody>
          <a:bodyPr wrap="square" rtlCol="0">
            <a:spAutoFit/>
          </a:bodyPr>
          <a:lstStyle/>
          <a:p>
            <a:r>
              <a:rPr lang="ja-JP" altLang="en-US" sz="1400" b="1" dirty="0">
                <a:solidFill>
                  <a:prstClr val="white"/>
                </a:solidFill>
              </a:rPr>
              <a:t>レッツ・</a:t>
            </a:r>
            <a:endParaRPr lang="en-US" altLang="ja-JP" sz="1400" b="1" dirty="0">
              <a:solidFill>
                <a:prstClr val="white"/>
              </a:solidFill>
            </a:endParaRPr>
          </a:p>
          <a:p>
            <a:r>
              <a:rPr lang="ja-JP" altLang="en-US" sz="1400" b="1" dirty="0">
                <a:solidFill>
                  <a:prstClr val="white"/>
                </a:solidFill>
              </a:rPr>
              <a:t>トーク</a:t>
            </a:r>
            <a:r>
              <a:rPr lang="en-US" altLang="ja-JP" sz="1400" b="1" dirty="0">
                <a:solidFill>
                  <a:prstClr val="white"/>
                </a:solidFill>
              </a:rPr>
              <a:t>!</a:t>
            </a:r>
            <a:endParaRPr lang="ja-JP" altLang="en-US" sz="1400" b="1" dirty="0">
              <a:solidFill>
                <a:prstClr val="white"/>
              </a:solidFill>
            </a:endParaRPr>
          </a:p>
        </p:txBody>
      </p:sp>
      <p:sp>
        <p:nvSpPr>
          <p:cNvPr id="7" name="テキスト ボックス 6"/>
          <p:cNvSpPr txBox="1"/>
          <p:nvPr/>
        </p:nvSpPr>
        <p:spPr>
          <a:xfrm>
            <a:off x="7147396" y="2386980"/>
            <a:ext cx="1232364" cy="307777"/>
          </a:xfrm>
          <a:prstGeom prst="rect">
            <a:avLst/>
          </a:prstGeom>
          <a:noFill/>
        </p:spPr>
        <p:txBody>
          <a:bodyPr wrap="square" rtlCol="0">
            <a:spAutoFit/>
          </a:bodyPr>
          <a:lstStyle/>
          <a:p>
            <a:r>
              <a:rPr lang="ja-JP" altLang="en-US" sz="1400" b="1" dirty="0">
                <a:solidFill>
                  <a:prstClr val="white"/>
                </a:solidFill>
              </a:rPr>
              <a:t>レム睡眠</a:t>
            </a:r>
            <a:endParaRPr lang="en-US" altLang="ja-JP" sz="1400" b="1" dirty="0">
              <a:solidFill>
                <a:prstClr val="white"/>
              </a:solidFill>
            </a:endParaRPr>
          </a:p>
        </p:txBody>
      </p:sp>
      <p:sp>
        <p:nvSpPr>
          <p:cNvPr id="19" name="テキスト ボックス 18"/>
          <p:cNvSpPr txBox="1"/>
          <p:nvPr/>
        </p:nvSpPr>
        <p:spPr>
          <a:xfrm>
            <a:off x="7147396" y="3465163"/>
            <a:ext cx="1232364" cy="307777"/>
          </a:xfrm>
          <a:prstGeom prst="rect">
            <a:avLst/>
          </a:prstGeom>
          <a:noFill/>
        </p:spPr>
        <p:txBody>
          <a:bodyPr wrap="square" rtlCol="0">
            <a:spAutoFit/>
          </a:bodyPr>
          <a:lstStyle/>
          <a:p>
            <a:r>
              <a:rPr lang="ja-JP" altLang="en-US" sz="1400" b="1" dirty="0">
                <a:solidFill>
                  <a:prstClr val="white"/>
                </a:solidFill>
              </a:rPr>
              <a:t>ノンレム睡眠</a:t>
            </a:r>
            <a:endParaRPr lang="en-US" altLang="ja-JP" sz="1400" b="1" dirty="0">
              <a:solidFill>
                <a:prstClr val="white"/>
              </a:solidFill>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026" y="697074"/>
            <a:ext cx="877789" cy="55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978703" y="877565"/>
            <a:ext cx="7646953" cy="523220"/>
          </a:xfrm>
          <a:prstGeom prst="rect">
            <a:avLst/>
          </a:prstGeom>
          <a:noFill/>
        </p:spPr>
        <p:txBody>
          <a:bodyPr wrap="square" rtlCol="0">
            <a:spAutoFit/>
          </a:bodyPr>
          <a:lstStyle/>
          <a:p>
            <a:r>
              <a:rPr lang="ja-JP" altLang="en-US" sz="1400" spc="250">
                <a:solidFill>
                  <a:prstClr val="black"/>
                </a:solidFill>
                <a:latin typeface="HG丸ｺﾞｼｯｸM-PRO" panose="020F0600000000000000" pitchFamily="50" charset="-128"/>
                <a:ea typeface="HG丸ｺﾞｼｯｸM-PRO" panose="020F0600000000000000" pitchFamily="50" charset="-128"/>
              </a:rPr>
              <a:t> 朝食</a:t>
            </a:r>
            <a:r>
              <a:rPr lang="ja-JP" altLang="en-US" sz="1400" spc="250" dirty="0">
                <a:solidFill>
                  <a:prstClr val="black"/>
                </a:solidFill>
                <a:latin typeface="HG丸ｺﾞｼｯｸM-PRO" panose="020F0600000000000000" pitchFamily="50" charset="-128"/>
                <a:ea typeface="HG丸ｺﾞｼｯｸM-PRO" panose="020F0600000000000000" pitchFamily="50" charset="-128"/>
              </a:rPr>
              <a:t>を毎日食べている子供は　　　　　朝食を毎日食べている子供は</a:t>
            </a:r>
            <a:endParaRPr lang="en-US" altLang="ja-JP" sz="1400" spc="25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spc="250" dirty="0">
                <a:solidFill>
                  <a:prstClr val="black"/>
                </a:solidFill>
                <a:latin typeface="HG丸ｺﾞｼｯｸM-PRO" panose="020F0600000000000000" pitchFamily="50" charset="-128"/>
                <a:ea typeface="HG丸ｺﾞｼｯｸM-PRO" panose="020F0600000000000000" pitchFamily="50" charset="-128"/>
              </a:rPr>
              <a:t>平均正答率が高い傾向にある。　　　　体力テストの得点が高い傾向にある。</a:t>
            </a:r>
            <a:endParaRPr lang="en-US" altLang="ja-JP" sz="1400" spc="2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4621575" y="2208269"/>
            <a:ext cx="323165" cy="2418202"/>
          </a:xfrm>
          <a:prstGeom prst="rect">
            <a:avLst/>
          </a:prstGeom>
          <a:noFill/>
        </p:spPr>
        <p:txBody>
          <a:bodyPr vert="eaVert" wrap="square" rtlCol="0">
            <a:spAutoFit/>
          </a:bodyPr>
          <a:lstStyle/>
          <a:p>
            <a:r>
              <a:rPr lang="ja-JP" altLang="en-US" sz="900" dirty="0">
                <a:solidFill>
                  <a:prstClr val="white"/>
                </a:solidFill>
              </a:rPr>
              <a:t>なんでもないのにイライライすることがある</a:t>
            </a:r>
          </a:p>
        </p:txBody>
      </p:sp>
      <p:sp>
        <p:nvSpPr>
          <p:cNvPr id="25" name="テキスト ボックス 24"/>
          <p:cNvSpPr txBox="1"/>
          <p:nvPr/>
        </p:nvSpPr>
        <p:spPr>
          <a:xfrm>
            <a:off x="1857219" y="5940920"/>
            <a:ext cx="7474792" cy="230832"/>
          </a:xfrm>
          <a:prstGeom prst="rect">
            <a:avLst/>
          </a:prstGeom>
          <a:noFill/>
        </p:spPr>
        <p:txBody>
          <a:bodyPr wrap="square" rtlCol="0">
            <a:spAutoFit/>
          </a:bodyPr>
          <a:lstStyle/>
          <a:p>
            <a:r>
              <a:rPr lang="ja-JP" altLang="en-US" sz="900" dirty="0">
                <a:solidFill>
                  <a:prstClr val="black">
                    <a:lumMod val="50000"/>
                    <a:lumOff val="50000"/>
                  </a:prstClr>
                </a:solidFill>
              </a:rPr>
              <a:t>文部科学省「平成</a:t>
            </a:r>
            <a:r>
              <a:rPr lang="en-US" altLang="ja-JP" sz="900" dirty="0">
                <a:solidFill>
                  <a:prstClr val="black">
                    <a:lumMod val="50000"/>
                    <a:lumOff val="50000"/>
                  </a:prstClr>
                </a:solidFill>
              </a:rPr>
              <a:t>26</a:t>
            </a:r>
            <a:r>
              <a:rPr lang="ja-JP" altLang="en-US" sz="900" dirty="0">
                <a:solidFill>
                  <a:prstClr val="black">
                    <a:lumMod val="50000"/>
                    <a:lumOff val="50000"/>
                  </a:prstClr>
                </a:solidFill>
              </a:rPr>
              <a:t>年度全国学力・学習状況調査」　　　　　　　　　　　　文部科学省「平成</a:t>
            </a:r>
            <a:r>
              <a:rPr lang="en-US" altLang="ja-JP" sz="900" dirty="0">
                <a:solidFill>
                  <a:prstClr val="black">
                    <a:lumMod val="50000"/>
                    <a:lumOff val="50000"/>
                  </a:prstClr>
                </a:solidFill>
              </a:rPr>
              <a:t>25</a:t>
            </a:r>
            <a:r>
              <a:rPr lang="ja-JP" altLang="en-US" sz="900" dirty="0">
                <a:solidFill>
                  <a:prstClr val="black">
                    <a:lumMod val="50000"/>
                    <a:lumOff val="50000"/>
                  </a:prstClr>
                </a:solidFill>
              </a:rPr>
              <a:t>年度全国体力・運動能力、運動習慣等調査」</a:t>
            </a:r>
          </a:p>
        </p:txBody>
      </p:sp>
      <p:sp>
        <p:nvSpPr>
          <p:cNvPr id="5" name="テキスト ボックス 4"/>
          <p:cNvSpPr txBox="1"/>
          <p:nvPr/>
        </p:nvSpPr>
        <p:spPr>
          <a:xfrm>
            <a:off x="2399060" y="5289379"/>
            <a:ext cx="6732240" cy="230832"/>
          </a:xfrm>
          <a:prstGeom prst="rect">
            <a:avLst/>
          </a:prstGeom>
          <a:noFill/>
        </p:spPr>
        <p:txBody>
          <a:bodyPr wrap="square" rtlCol="0">
            <a:spAutoFit/>
          </a:bodyPr>
          <a:lstStyle/>
          <a:p>
            <a:r>
              <a:rPr kumimoji="1" lang="ja-JP" altLang="en-US" sz="900">
                <a:solidFill>
                  <a:schemeClr val="tx1">
                    <a:lumMod val="50000"/>
                    <a:lumOff val="50000"/>
                  </a:schemeClr>
                </a:solidFill>
              </a:rPr>
              <a:t> 毎日</a:t>
            </a:r>
            <a:r>
              <a:rPr kumimoji="1" lang="ja-JP" altLang="en-US" sz="900" dirty="0">
                <a:solidFill>
                  <a:schemeClr val="tx1">
                    <a:lumMod val="50000"/>
                    <a:lumOff val="50000"/>
                  </a:schemeClr>
                </a:solidFill>
              </a:rPr>
              <a:t>食べている　　</a:t>
            </a:r>
            <a:r>
              <a:rPr kumimoji="1" lang="ja-JP" altLang="en-US" sz="900">
                <a:solidFill>
                  <a:schemeClr val="tx1">
                    <a:lumMod val="50000"/>
                    <a:lumOff val="50000"/>
                  </a:schemeClr>
                </a:solidFill>
              </a:rPr>
              <a:t>　 全く</a:t>
            </a:r>
            <a:r>
              <a:rPr kumimoji="1" lang="ja-JP" altLang="en-US" sz="900" dirty="0">
                <a:solidFill>
                  <a:schemeClr val="tx1">
                    <a:lumMod val="50000"/>
                    <a:lumOff val="50000"/>
                  </a:schemeClr>
                </a:solidFill>
              </a:rPr>
              <a:t>食べていない　　　　　　　　　　　　　　　　　　　　　　　　　　　　　　　　　毎日食べる　　</a:t>
            </a:r>
            <a:r>
              <a:rPr kumimoji="1" lang="ja-JP" altLang="en-US" sz="900">
                <a:solidFill>
                  <a:schemeClr val="tx1">
                    <a:lumMod val="50000"/>
                    <a:lumOff val="50000"/>
                  </a:schemeClr>
                </a:solidFill>
              </a:rPr>
              <a:t>　 毎日</a:t>
            </a:r>
            <a:r>
              <a:rPr kumimoji="1" lang="ja-JP" altLang="en-US" sz="900" dirty="0">
                <a:solidFill>
                  <a:schemeClr val="tx1">
                    <a:lumMod val="50000"/>
                    <a:lumOff val="50000"/>
                  </a:schemeClr>
                </a:solidFill>
              </a:rPr>
              <a:t>食べない</a:t>
            </a:r>
          </a:p>
        </p:txBody>
      </p:sp>
      <p:sp>
        <p:nvSpPr>
          <p:cNvPr id="22" name="テキスト ボックス 21"/>
          <p:cNvSpPr txBox="1"/>
          <p:nvPr/>
        </p:nvSpPr>
        <p:spPr>
          <a:xfrm>
            <a:off x="1277888" y="5058547"/>
            <a:ext cx="6732240" cy="230832"/>
          </a:xfrm>
          <a:prstGeom prst="rect">
            <a:avLst/>
          </a:prstGeom>
          <a:noFill/>
        </p:spPr>
        <p:txBody>
          <a:bodyPr wrap="square" rtlCol="0">
            <a:spAutoFit/>
          </a:bodyPr>
          <a:lstStyle/>
          <a:p>
            <a:r>
              <a:rPr kumimoji="1" lang="ja-JP" altLang="en-US" sz="900" dirty="0">
                <a:solidFill>
                  <a:schemeClr val="tx1">
                    <a:lumMod val="50000"/>
                    <a:lumOff val="50000"/>
                  </a:schemeClr>
                </a:solidFill>
              </a:rPr>
              <a:t>国語</a:t>
            </a:r>
            <a:r>
              <a:rPr kumimoji="1" lang="en-US" altLang="ja-JP" sz="900" dirty="0">
                <a:solidFill>
                  <a:schemeClr val="tx1">
                    <a:lumMod val="50000"/>
                    <a:lumOff val="50000"/>
                  </a:schemeClr>
                </a:solidFill>
              </a:rPr>
              <a:t>A</a:t>
            </a:r>
            <a:r>
              <a:rPr kumimoji="1" lang="ja-JP" altLang="en-US" sz="900" dirty="0">
                <a:solidFill>
                  <a:schemeClr val="tx1">
                    <a:lumMod val="50000"/>
                    <a:lumOff val="50000"/>
                  </a:schemeClr>
                </a:solidFill>
              </a:rPr>
              <a:t>　　　　　　　国語</a:t>
            </a:r>
            <a:r>
              <a:rPr kumimoji="1" lang="en-US" altLang="ja-JP" sz="900" dirty="0">
                <a:solidFill>
                  <a:schemeClr val="tx1">
                    <a:lumMod val="50000"/>
                    <a:lumOff val="50000"/>
                  </a:schemeClr>
                </a:solidFill>
              </a:rPr>
              <a:t>B</a:t>
            </a:r>
            <a:r>
              <a:rPr kumimoji="1" lang="ja-JP" altLang="en-US" sz="900" dirty="0">
                <a:solidFill>
                  <a:schemeClr val="tx1">
                    <a:lumMod val="50000"/>
                    <a:lumOff val="50000"/>
                  </a:schemeClr>
                </a:solidFill>
              </a:rPr>
              <a:t>　　　　　</a:t>
            </a:r>
            <a:r>
              <a:rPr kumimoji="1" lang="ja-JP" altLang="en-US" sz="900">
                <a:solidFill>
                  <a:schemeClr val="tx1">
                    <a:lumMod val="50000"/>
                    <a:lumOff val="50000"/>
                  </a:schemeClr>
                </a:solidFill>
              </a:rPr>
              <a:t>　 数学</a:t>
            </a:r>
            <a:r>
              <a:rPr kumimoji="1" lang="en-US" altLang="ja-JP" sz="900" dirty="0">
                <a:solidFill>
                  <a:schemeClr val="tx1">
                    <a:lumMod val="50000"/>
                    <a:lumOff val="50000"/>
                  </a:schemeClr>
                </a:solidFill>
              </a:rPr>
              <a:t>A</a:t>
            </a:r>
            <a:r>
              <a:rPr kumimoji="1" lang="ja-JP" altLang="en-US" sz="900" dirty="0">
                <a:solidFill>
                  <a:schemeClr val="tx1">
                    <a:lumMod val="50000"/>
                    <a:lumOff val="50000"/>
                  </a:schemeClr>
                </a:solidFill>
              </a:rPr>
              <a:t>　　　　　</a:t>
            </a:r>
            <a:r>
              <a:rPr kumimoji="1" lang="ja-JP" altLang="en-US" sz="900">
                <a:solidFill>
                  <a:schemeClr val="tx1">
                    <a:lumMod val="50000"/>
                    <a:lumOff val="50000"/>
                  </a:schemeClr>
                </a:solidFill>
              </a:rPr>
              <a:t>　   数学</a:t>
            </a:r>
            <a:r>
              <a:rPr kumimoji="1" lang="en-US" altLang="ja-JP" sz="900">
                <a:solidFill>
                  <a:schemeClr val="tx1">
                    <a:lumMod val="50000"/>
                    <a:lumOff val="50000"/>
                  </a:schemeClr>
                </a:solidFill>
              </a:rPr>
              <a:t>B                                                             </a:t>
            </a:r>
            <a:r>
              <a:rPr lang="ja-JP" altLang="en-US" sz="900">
                <a:solidFill>
                  <a:schemeClr val="tx1">
                    <a:lumMod val="50000"/>
                    <a:lumOff val="50000"/>
                  </a:schemeClr>
                </a:solidFill>
              </a:rPr>
              <a:t> </a:t>
            </a:r>
            <a:r>
              <a:rPr kumimoji="1" lang="en-US" altLang="ja-JP" sz="900">
                <a:solidFill>
                  <a:schemeClr val="tx1">
                    <a:lumMod val="50000"/>
                    <a:lumOff val="50000"/>
                  </a:schemeClr>
                </a:solidFill>
              </a:rPr>
              <a:t> </a:t>
            </a:r>
            <a:r>
              <a:rPr kumimoji="1" lang="ja-JP" altLang="en-US" sz="900">
                <a:solidFill>
                  <a:schemeClr val="tx1">
                    <a:lumMod val="50000"/>
                    <a:lumOff val="50000"/>
                  </a:schemeClr>
                </a:solidFill>
              </a:rPr>
              <a:t>男</a:t>
            </a:r>
            <a:r>
              <a:rPr kumimoji="1" lang="ja-JP" altLang="en-US" sz="900" dirty="0">
                <a:solidFill>
                  <a:schemeClr val="tx1">
                    <a:lumMod val="50000"/>
                    <a:lumOff val="50000"/>
                  </a:schemeClr>
                </a:solidFill>
              </a:rPr>
              <a:t>　</a:t>
            </a:r>
            <a:r>
              <a:rPr kumimoji="1" lang="ja-JP" altLang="en-US" sz="900">
                <a:solidFill>
                  <a:schemeClr val="tx1">
                    <a:lumMod val="50000"/>
                    <a:lumOff val="50000"/>
                  </a:schemeClr>
                </a:solidFill>
              </a:rPr>
              <a:t>　子                                                女</a:t>
            </a:r>
            <a:r>
              <a:rPr kumimoji="1" lang="ja-JP" altLang="en-US" sz="900" dirty="0">
                <a:solidFill>
                  <a:schemeClr val="tx1">
                    <a:lumMod val="50000"/>
                    <a:lumOff val="50000"/>
                  </a:schemeClr>
                </a:solidFill>
              </a:rPr>
              <a:t>　　子</a:t>
            </a:r>
          </a:p>
        </p:txBody>
      </p:sp>
      <p:sp>
        <p:nvSpPr>
          <p:cNvPr id="27" name="テキスト ボックス 26"/>
          <p:cNvSpPr txBox="1"/>
          <p:nvPr/>
        </p:nvSpPr>
        <p:spPr>
          <a:xfrm>
            <a:off x="5486930" y="3297986"/>
            <a:ext cx="498076" cy="215444"/>
          </a:xfrm>
          <a:prstGeom prst="rect">
            <a:avLst/>
          </a:prstGeom>
          <a:noFill/>
        </p:spPr>
        <p:txBody>
          <a:bodyPr wrap="square" rtlCol="0">
            <a:spAutoFit/>
          </a:bodyPr>
          <a:lstStyle/>
          <a:p>
            <a:r>
              <a:rPr lang="en-US" altLang="ja-JP" sz="800" dirty="0">
                <a:solidFill>
                  <a:schemeClr val="tx1">
                    <a:lumMod val="50000"/>
                    <a:lumOff val="50000"/>
                  </a:schemeClr>
                </a:solidFill>
              </a:rPr>
              <a:t>42.0</a:t>
            </a:r>
            <a:r>
              <a:rPr kumimoji="1" lang="ja-JP" altLang="en-US" sz="800" dirty="0">
                <a:solidFill>
                  <a:schemeClr val="tx1">
                    <a:lumMod val="50000"/>
                    <a:lumOff val="50000"/>
                  </a:schemeClr>
                </a:solidFill>
              </a:rPr>
              <a:t>　</a:t>
            </a:r>
          </a:p>
        </p:txBody>
      </p:sp>
      <p:sp>
        <p:nvSpPr>
          <p:cNvPr id="28" name="テキスト ボックス 27"/>
          <p:cNvSpPr txBox="1"/>
          <p:nvPr/>
        </p:nvSpPr>
        <p:spPr>
          <a:xfrm>
            <a:off x="5911582" y="3516335"/>
            <a:ext cx="498076" cy="215444"/>
          </a:xfrm>
          <a:prstGeom prst="rect">
            <a:avLst/>
          </a:prstGeom>
          <a:noFill/>
        </p:spPr>
        <p:txBody>
          <a:bodyPr wrap="square" rtlCol="0">
            <a:spAutoFit/>
          </a:bodyPr>
          <a:lstStyle/>
          <a:p>
            <a:r>
              <a:rPr lang="en-US" altLang="ja-JP" sz="800" dirty="0">
                <a:solidFill>
                  <a:schemeClr val="tx1">
                    <a:lumMod val="50000"/>
                    <a:lumOff val="50000"/>
                  </a:schemeClr>
                </a:solidFill>
              </a:rPr>
              <a:t>38.9</a:t>
            </a:r>
            <a:r>
              <a:rPr kumimoji="1" lang="ja-JP" altLang="en-US" sz="800" dirty="0">
                <a:solidFill>
                  <a:schemeClr val="tx1">
                    <a:lumMod val="50000"/>
                    <a:lumOff val="50000"/>
                  </a:schemeClr>
                </a:solidFill>
              </a:rPr>
              <a:t>　</a:t>
            </a:r>
          </a:p>
        </p:txBody>
      </p:sp>
      <p:sp>
        <p:nvSpPr>
          <p:cNvPr id="29" name="テキスト ボックス 28"/>
          <p:cNvSpPr txBox="1"/>
          <p:nvPr/>
        </p:nvSpPr>
        <p:spPr>
          <a:xfrm>
            <a:off x="7096085" y="2402949"/>
            <a:ext cx="498076" cy="215444"/>
          </a:xfrm>
          <a:prstGeom prst="rect">
            <a:avLst/>
          </a:prstGeom>
          <a:noFill/>
        </p:spPr>
        <p:txBody>
          <a:bodyPr wrap="square" rtlCol="0">
            <a:spAutoFit/>
          </a:bodyPr>
          <a:lstStyle/>
          <a:p>
            <a:r>
              <a:rPr kumimoji="1" lang="en-US" altLang="ja-JP" sz="800" dirty="0">
                <a:solidFill>
                  <a:schemeClr val="tx1">
                    <a:lumMod val="50000"/>
                    <a:lumOff val="50000"/>
                  </a:schemeClr>
                </a:solidFill>
              </a:rPr>
              <a:t>48.7</a:t>
            </a:r>
            <a:endParaRPr kumimoji="1" lang="ja-JP" altLang="en-US" sz="800" dirty="0">
              <a:solidFill>
                <a:schemeClr val="tx1">
                  <a:lumMod val="50000"/>
                  <a:lumOff val="50000"/>
                </a:schemeClr>
              </a:solidFill>
            </a:endParaRPr>
          </a:p>
        </p:txBody>
      </p:sp>
      <p:sp>
        <p:nvSpPr>
          <p:cNvPr id="30" name="テキスト ボックス 29"/>
          <p:cNvSpPr txBox="1"/>
          <p:nvPr/>
        </p:nvSpPr>
        <p:spPr>
          <a:xfrm>
            <a:off x="7537013" y="2950344"/>
            <a:ext cx="498076" cy="215444"/>
          </a:xfrm>
          <a:prstGeom prst="rect">
            <a:avLst/>
          </a:prstGeom>
          <a:noFill/>
        </p:spPr>
        <p:txBody>
          <a:bodyPr wrap="square" rtlCol="0">
            <a:spAutoFit/>
          </a:bodyPr>
          <a:lstStyle/>
          <a:p>
            <a:r>
              <a:rPr kumimoji="1" lang="en-US" altLang="ja-JP" sz="800" dirty="0">
                <a:solidFill>
                  <a:schemeClr val="tx1">
                    <a:lumMod val="50000"/>
                    <a:lumOff val="50000"/>
                  </a:schemeClr>
                </a:solidFill>
              </a:rPr>
              <a:t>44.4</a:t>
            </a:r>
            <a:endParaRPr kumimoji="1" lang="ja-JP" altLang="en-US" sz="800" dirty="0">
              <a:solidFill>
                <a:schemeClr val="tx1">
                  <a:lumMod val="50000"/>
                  <a:lumOff val="50000"/>
                </a:schemeClr>
              </a:solidFill>
            </a:endParaRPr>
          </a:p>
        </p:txBody>
      </p:sp>
      <p:sp>
        <p:nvSpPr>
          <p:cNvPr id="31" name="テキスト ボックス 30"/>
          <p:cNvSpPr txBox="1"/>
          <p:nvPr/>
        </p:nvSpPr>
        <p:spPr>
          <a:xfrm>
            <a:off x="1195131" y="2358727"/>
            <a:ext cx="498076" cy="215444"/>
          </a:xfrm>
          <a:prstGeom prst="rect">
            <a:avLst/>
          </a:prstGeom>
          <a:noFill/>
        </p:spPr>
        <p:txBody>
          <a:bodyPr wrap="square" rtlCol="0">
            <a:spAutoFit/>
          </a:bodyPr>
          <a:lstStyle/>
          <a:p>
            <a:r>
              <a:rPr kumimoji="1" lang="en-US" altLang="ja-JP" sz="800" dirty="0">
                <a:solidFill>
                  <a:schemeClr val="tx1">
                    <a:lumMod val="50000"/>
                    <a:lumOff val="50000"/>
                  </a:schemeClr>
                </a:solidFill>
              </a:rPr>
              <a:t>81.1</a:t>
            </a:r>
            <a:r>
              <a:rPr kumimoji="1" lang="ja-JP" altLang="en-US" sz="800" dirty="0">
                <a:solidFill>
                  <a:schemeClr val="tx1">
                    <a:lumMod val="50000"/>
                    <a:lumOff val="50000"/>
                  </a:schemeClr>
                </a:solidFill>
              </a:rPr>
              <a:t>　</a:t>
            </a:r>
          </a:p>
        </p:txBody>
      </p:sp>
      <p:sp>
        <p:nvSpPr>
          <p:cNvPr id="32" name="テキスト ボックス 31"/>
          <p:cNvSpPr txBox="1"/>
          <p:nvPr/>
        </p:nvSpPr>
        <p:spPr>
          <a:xfrm>
            <a:off x="1461831" y="2710398"/>
            <a:ext cx="498076" cy="215444"/>
          </a:xfrm>
          <a:prstGeom prst="rect">
            <a:avLst/>
          </a:prstGeom>
          <a:noFill/>
        </p:spPr>
        <p:txBody>
          <a:bodyPr wrap="square" rtlCol="0">
            <a:spAutoFit/>
          </a:bodyPr>
          <a:lstStyle/>
          <a:p>
            <a:r>
              <a:rPr lang="en-US" altLang="ja-JP" sz="800" dirty="0">
                <a:solidFill>
                  <a:schemeClr val="tx1">
                    <a:lumMod val="50000"/>
                    <a:lumOff val="50000"/>
                  </a:schemeClr>
                </a:solidFill>
              </a:rPr>
              <a:t>69.0</a:t>
            </a:r>
            <a:r>
              <a:rPr kumimoji="1" lang="ja-JP" altLang="en-US" sz="800" dirty="0">
                <a:solidFill>
                  <a:schemeClr val="tx1">
                    <a:lumMod val="50000"/>
                    <a:lumOff val="50000"/>
                  </a:schemeClr>
                </a:solidFill>
              </a:rPr>
              <a:t>　</a:t>
            </a:r>
          </a:p>
        </p:txBody>
      </p:sp>
      <p:sp>
        <p:nvSpPr>
          <p:cNvPr id="33" name="テキスト ボックス 32"/>
          <p:cNvSpPr txBox="1"/>
          <p:nvPr/>
        </p:nvSpPr>
        <p:spPr>
          <a:xfrm>
            <a:off x="1989884" y="3284006"/>
            <a:ext cx="498076" cy="215444"/>
          </a:xfrm>
          <a:prstGeom prst="rect">
            <a:avLst/>
          </a:prstGeom>
          <a:noFill/>
        </p:spPr>
        <p:txBody>
          <a:bodyPr wrap="square" rtlCol="0">
            <a:spAutoFit/>
          </a:bodyPr>
          <a:lstStyle/>
          <a:p>
            <a:r>
              <a:rPr kumimoji="1" lang="en-US" altLang="ja-JP" sz="800" dirty="0">
                <a:solidFill>
                  <a:schemeClr val="tx1">
                    <a:lumMod val="50000"/>
                    <a:lumOff val="50000"/>
                  </a:schemeClr>
                </a:solidFill>
              </a:rPr>
              <a:t>53.2</a:t>
            </a:r>
            <a:r>
              <a:rPr kumimoji="1" lang="ja-JP" altLang="en-US" sz="800" dirty="0">
                <a:solidFill>
                  <a:schemeClr val="tx1">
                    <a:lumMod val="50000"/>
                    <a:lumOff val="50000"/>
                  </a:schemeClr>
                </a:solidFill>
              </a:rPr>
              <a:t>　</a:t>
            </a:r>
          </a:p>
        </p:txBody>
      </p:sp>
      <p:sp>
        <p:nvSpPr>
          <p:cNvPr id="34" name="テキスト ボックス 33"/>
          <p:cNvSpPr txBox="1"/>
          <p:nvPr/>
        </p:nvSpPr>
        <p:spPr>
          <a:xfrm>
            <a:off x="2264322" y="3740750"/>
            <a:ext cx="498076" cy="215444"/>
          </a:xfrm>
          <a:prstGeom prst="rect">
            <a:avLst/>
          </a:prstGeom>
          <a:noFill/>
        </p:spPr>
        <p:txBody>
          <a:bodyPr wrap="square" rtlCol="0">
            <a:spAutoFit/>
          </a:bodyPr>
          <a:lstStyle/>
          <a:p>
            <a:r>
              <a:rPr lang="en-US" altLang="ja-JP" sz="800" dirty="0">
                <a:solidFill>
                  <a:schemeClr val="tx1">
                    <a:lumMod val="50000"/>
                    <a:lumOff val="50000"/>
                  </a:schemeClr>
                </a:solidFill>
              </a:rPr>
              <a:t>38.1</a:t>
            </a:r>
            <a:endParaRPr kumimoji="1" lang="ja-JP" altLang="en-US" sz="800" dirty="0">
              <a:solidFill>
                <a:schemeClr val="tx1">
                  <a:lumMod val="50000"/>
                  <a:lumOff val="50000"/>
                </a:schemeClr>
              </a:solidFill>
            </a:endParaRPr>
          </a:p>
        </p:txBody>
      </p:sp>
      <p:sp>
        <p:nvSpPr>
          <p:cNvPr id="35" name="テキスト ボックス 34"/>
          <p:cNvSpPr txBox="1"/>
          <p:nvPr/>
        </p:nvSpPr>
        <p:spPr>
          <a:xfrm>
            <a:off x="2800498" y="2684998"/>
            <a:ext cx="498076" cy="215444"/>
          </a:xfrm>
          <a:prstGeom prst="rect">
            <a:avLst/>
          </a:prstGeom>
          <a:noFill/>
        </p:spPr>
        <p:txBody>
          <a:bodyPr wrap="square" rtlCol="0">
            <a:spAutoFit/>
          </a:bodyPr>
          <a:lstStyle/>
          <a:p>
            <a:r>
              <a:rPr lang="en-US" altLang="ja-JP" sz="800" dirty="0">
                <a:solidFill>
                  <a:schemeClr val="tx1">
                    <a:lumMod val="50000"/>
                    <a:lumOff val="50000"/>
                  </a:schemeClr>
                </a:solidFill>
              </a:rPr>
              <a:t>70.1</a:t>
            </a:r>
            <a:r>
              <a:rPr kumimoji="1" lang="ja-JP" altLang="en-US" sz="800" dirty="0">
                <a:solidFill>
                  <a:schemeClr val="tx1">
                    <a:lumMod val="50000"/>
                    <a:lumOff val="50000"/>
                  </a:schemeClr>
                </a:solidFill>
              </a:rPr>
              <a:t>　</a:t>
            </a:r>
          </a:p>
        </p:txBody>
      </p:sp>
      <p:sp>
        <p:nvSpPr>
          <p:cNvPr id="36" name="テキスト ボックス 35"/>
          <p:cNvSpPr txBox="1"/>
          <p:nvPr/>
        </p:nvSpPr>
        <p:spPr>
          <a:xfrm>
            <a:off x="3087636" y="3284006"/>
            <a:ext cx="498076" cy="215444"/>
          </a:xfrm>
          <a:prstGeom prst="rect">
            <a:avLst/>
          </a:prstGeom>
          <a:noFill/>
        </p:spPr>
        <p:txBody>
          <a:bodyPr wrap="square" rtlCol="0">
            <a:spAutoFit/>
          </a:bodyPr>
          <a:lstStyle/>
          <a:p>
            <a:r>
              <a:rPr lang="en-US" altLang="ja-JP" sz="800" dirty="0">
                <a:solidFill>
                  <a:schemeClr val="tx1">
                    <a:lumMod val="50000"/>
                    <a:lumOff val="50000"/>
                  </a:schemeClr>
                </a:solidFill>
              </a:rPr>
              <a:t>50.4</a:t>
            </a:r>
            <a:r>
              <a:rPr kumimoji="1" lang="ja-JP" altLang="en-US" sz="800" dirty="0">
                <a:solidFill>
                  <a:schemeClr val="tx1">
                    <a:lumMod val="50000"/>
                    <a:lumOff val="50000"/>
                  </a:schemeClr>
                </a:solidFill>
              </a:rPr>
              <a:t>　</a:t>
            </a:r>
          </a:p>
        </p:txBody>
      </p:sp>
      <p:sp>
        <p:nvSpPr>
          <p:cNvPr id="37" name="テキスト ボックス 36"/>
          <p:cNvSpPr txBox="1"/>
          <p:nvPr/>
        </p:nvSpPr>
        <p:spPr>
          <a:xfrm>
            <a:off x="3609872" y="2913142"/>
            <a:ext cx="498076" cy="215444"/>
          </a:xfrm>
          <a:prstGeom prst="rect">
            <a:avLst/>
          </a:prstGeom>
          <a:noFill/>
        </p:spPr>
        <p:txBody>
          <a:bodyPr wrap="square" rtlCol="0">
            <a:spAutoFit/>
          </a:bodyPr>
          <a:lstStyle/>
          <a:p>
            <a:r>
              <a:rPr kumimoji="1" lang="en-US" altLang="ja-JP" sz="800" dirty="0">
                <a:solidFill>
                  <a:schemeClr val="tx1">
                    <a:lumMod val="50000"/>
                    <a:lumOff val="50000"/>
                  </a:schemeClr>
                </a:solidFill>
              </a:rPr>
              <a:t>62.7</a:t>
            </a:r>
            <a:endParaRPr kumimoji="1" lang="ja-JP" altLang="en-US" sz="800" dirty="0">
              <a:solidFill>
                <a:schemeClr val="tx1">
                  <a:lumMod val="50000"/>
                  <a:lumOff val="50000"/>
                </a:schemeClr>
              </a:solidFill>
            </a:endParaRPr>
          </a:p>
        </p:txBody>
      </p:sp>
      <p:sp>
        <p:nvSpPr>
          <p:cNvPr id="38" name="テキスト ボックス 37"/>
          <p:cNvSpPr txBox="1"/>
          <p:nvPr/>
        </p:nvSpPr>
        <p:spPr>
          <a:xfrm>
            <a:off x="3883070" y="3523369"/>
            <a:ext cx="498076" cy="215444"/>
          </a:xfrm>
          <a:prstGeom prst="rect">
            <a:avLst/>
          </a:prstGeom>
          <a:noFill/>
        </p:spPr>
        <p:txBody>
          <a:bodyPr wrap="square" rtlCol="0">
            <a:spAutoFit/>
          </a:bodyPr>
          <a:lstStyle/>
          <a:p>
            <a:r>
              <a:rPr lang="en-US" altLang="ja-JP" sz="800" dirty="0">
                <a:solidFill>
                  <a:schemeClr val="tx1">
                    <a:lumMod val="50000"/>
                    <a:lumOff val="50000"/>
                  </a:schemeClr>
                </a:solidFill>
              </a:rPr>
              <a:t>42.4</a:t>
            </a:r>
            <a:r>
              <a:rPr kumimoji="1" lang="ja-JP" altLang="en-US" sz="800" dirty="0">
                <a:solidFill>
                  <a:schemeClr val="tx1">
                    <a:lumMod val="50000"/>
                    <a:lumOff val="50000"/>
                  </a:schemeClr>
                </a:solidFill>
              </a:rPr>
              <a:t>　</a:t>
            </a:r>
          </a:p>
        </p:txBody>
      </p:sp>
      <p:pic>
        <p:nvPicPr>
          <p:cNvPr id="6" name="図 5"/>
          <p:cNvPicPr>
            <a:picLocks noChangeAspect="1"/>
          </p:cNvPicPr>
          <p:nvPr/>
        </p:nvPicPr>
        <p:blipFill>
          <a:blip r:embed="rId4"/>
          <a:stretch>
            <a:fillRect/>
          </a:stretch>
        </p:blipFill>
        <p:spPr>
          <a:xfrm>
            <a:off x="588251" y="577051"/>
            <a:ext cx="7967498" cy="5703897"/>
          </a:xfrm>
          <a:prstGeom prst="rect">
            <a:avLst/>
          </a:prstGeom>
        </p:spPr>
      </p:pic>
    </p:spTree>
    <p:extLst>
      <p:ext uri="{BB962C8B-B14F-4D97-AF65-F5344CB8AC3E}">
        <p14:creationId xmlns:p14="http://schemas.microsoft.com/office/powerpoint/2010/main" val="1718392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619758" y="2204864"/>
            <a:ext cx="824757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03858" y="2217564"/>
            <a:ext cx="2448000" cy="244827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743670" y="2829598"/>
            <a:ext cx="1869976" cy="11226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5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5400" b="1" dirty="0">
                <a:solidFill>
                  <a:schemeClr val="bg1"/>
                </a:solidFill>
                <a:latin typeface="HG丸ｺﾞｼｯｸM-PRO" panose="020F0600000000000000" pitchFamily="50" charset="-128"/>
                <a:ea typeface="HG丸ｺﾞｼｯｸM-PRO" panose="020F0600000000000000" pitchFamily="50" charset="-128"/>
              </a:rPr>
              <a:t>８</a:t>
            </a:r>
          </a:p>
        </p:txBody>
      </p:sp>
      <p:sp>
        <p:nvSpPr>
          <p:cNvPr id="9" name="タイトル 1"/>
          <p:cNvSpPr txBox="1">
            <a:spLocks/>
          </p:cNvSpPr>
          <p:nvPr/>
        </p:nvSpPr>
        <p:spPr>
          <a:xfrm>
            <a:off x="2869456" y="1993280"/>
            <a:ext cx="6048672" cy="2719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睡眠不足が続くと</a:t>
            </a:r>
            <a:endParaRPr lang="en-US" altLang="ja-JP" sz="3000" b="1" dirty="0">
              <a:solidFill>
                <a:srgbClr val="FF9933"/>
              </a:solidFill>
              <a:latin typeface="HG丸ｺﾞｼｯｸM-PRO" panose="020F0600000000000000" pitchFamily="50" charset="-128"/>
              <a:ea typeface="HG丸ｺﾞｼｯｸM-PRO" panose="020F0600000000000000" pitchFamily="50" charset="-128"/>
            </a:endParaRPr>
          </a:p>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深刻な病気のリスクを高める</a:t>
            </a:r>
          </a:p>
        </p:txBody>
      </p:sp>
    </p:spTree>
    <p:extLst>
      <p:ext uri="{BB962C8B-B14F-4D97-AF65-F5344CB8AC3E}">
        <p14:creationId xmlns:p14="http://schemas.microsoft.com/office/powerpoint/2010/main" val="1847237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８</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睡眠不足が続くと</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深刻な病気のリスクを高める</a:t>
            </a:r>
          </a:p>
        </p:txBody>
      </p:sp>
      <p:sp>
        <p:nvSpPr>
          <p:cNvPr id="11" name="タイトル 1"/>
          <p:cNvSpPr txBox="1">
            <a:spLocks/>
          </p:cNvSpPr>
          <p:nvPr/>
        </p:nvSpPr>
        <p:spPr>
          <a:xfrm>
            <a:off x="3576588" y="1628924"/>
            <a:ext cx="4833044" cy="47525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200"/>
              </a:lnSpc>
            </a:pPr>
            <a:r>
              <a:rPr lang="ja-JP" altLang="en-US" sz="2250" spc="200" dirty="0">
                <a:solidFill>
                  <a:srgbClr val="FF0066"/>
                </a:solidFill>
                <a:latin typeface="ＭＳ Ｐゴシック" panose="020B0600070205080204" pitchFamily="50" charset="-128"/>
                <a:ea typeface="ＭＳ Ｐゴシック" panose="020B0600070205080204" pitchFamily="50" charset="-128"/>
              </a:rPr>
              <a:t>　睡眠不足や不眠が続くと、風邪を引きやすくなるばかりでなく、肥満になったり、糖尿病や高血圧などの生活習慣病といわれる深刻な病気にかかりやすくなることが分かっています。また、夜型の生活で体内時計が乱れている人も生活習慣病にかかるリスクが高くなります。</a:t>
            </a:r>
            <a:endParaRPr lang="ja-JP" altLang="ja-JP" sz="2250" spc="200" dirty="0">
              <a:solidFill>
                <a:srgbClr val="FF0066"/>
              </a:solidFill>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2764780"/>
            <a:ext cx="2761244" cy="2794116"/>
          </a:xfrm>
          <a:prstGeom prst="rect">
            <a:avLst/>
          </a:prstGeom>
        </p:spPr>
      </p:pic>
    </p:spTree>
    <p:extLst>
      <p:ext uri="{BB962C8B-B14F-4D97-AF65-F5344CB8AC3E}">
        <p14:creationId xmlns:p14="http://schemas.microsoft.com/office/powerpoint/2010/main" val="3772766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741883" y="2142687"/>
            <a:ext cx="7754565" cy="3477875"/>
          </a:xfrm>
          <a:prstGeom prst="rect">
            <a:avLst/>
          </a:prstGeom>
          <a:noFill/>
        </p:spPr>
        <p:txBody>
          <a:bodyPr wrap="square" rtlCol="0">
            <a:spAutoFit/>
          </a:bodyPr>
          <a:lstStyle/>
          <a:p>
            <a:pPr algn="just">
              <a:lnSpc>
                <a:spcPts val="2200"/>
              </a:lnSpc>
            </a:pPr>
            <a:r>
              <a:rPr lang="ja-JP" altLang="en-US" sz="1500" spc="200" dirty="0">
                <a:solidFill>
                  <a:prstClr val="black">
                    <a:lumMod val="65000"/>
                    <a:lumOff val="35000"/>
                  </a:prstClr>
                </a:solidFill>
              </a:rPr>
              <a:t>　睡眠不足が続くと、日中の眠気や意欲低下、記憶力低下などの問題を引き起こすだけではなく、体内のホルモン分泌や体温・血圧の調節など、身体の様々な機能に大きな影響を及ぼすことが知られています。また、免疫力が下がり、風邪を引きやすくなったりするので、大事なイベントを控えた時こそ、睡眠をおろそかにしないことが大切です。</a:t>
            </a:r>
          </a:p>
          <a:p>
            <a:pPr algn="just">
              <a:lnSpc>
                <a:spcPts val="2200"/>
              </a:lnSpc>
            </a:pPr>
            <a:r>
              <a:rPr lang="ja-JP" altLang="en-US" sz="1500" spc="200" dirty="0">
                <a:solidFill>
                  <a:prstClr val="black">
                    <a:lumMod val="65000"/>
                    <a:lumOff val="35000"/>
                  </a:prstClr>
                </a:solidFill>
              </a:rPr>
              <a:t>　そして、睡眠不足が続いている人は、食欲が増して肥満になりやすかったり、糖尿病や高血圧などの生活習慣病にかかりやすいことが明らかになっています。これらの生活習慣病は、命にもかかわる心臓や脳の病気を引き起こすリスクを高めるため、生活習慣病にならないよう予防に気をつけることが大事です。</a:t>
            </a:r>
          </a:p>
          <a:p>
            <a:pPr algn="just">
              <a:lnSpc>
                <a:spcPts val="2200"/>
              </a:lnSpc>
            </a:pPr>
            <a:r>
              <a:rPr lang="ja-JP" altLang="en-US" sz="1500" spc="200" dirty="0">
                <a:solidFill>
                  <a:prstClr val="black">
                    <a:lumMod val="65000"/>
                    <a:lumOff val="35000"/>
                  </a:prstClr>
                </a:solidFill>
              </a:rPr>
              <a:t>　また、不眠などの睡眠障害も生活習慣病の発症に関わっています。</a:t>
            </a:r>
          </a:p>
          <a:p>
            <a:pPr algn="just">
              <a:lnSpc>
                <a:spcPts val="2200"/>
              </a:lnSpc>
            </a:pPr>
            <a:r>
              <a:rPr lang="ja-JP" altLang="en-US" sz="1500" spc="200" dirty="0">
                <a:solidFill>
                  <a:prstClr val="black">
                    <a:lumMod val="65000"/>
                    <a:lumOff val="35000"/>
                  </a:prstClr>
                </a:solidFill>
              </a:rPr>
              <a:t>　夜型の生活により体内時計が乱れている人も、体内時計にとって不適切な時間帯に食事をとることとなり、生活習慣病の原因の一つになると推測されています。</a:t>
            </a:r>
          </a:p>
        </p:txBody>
      </p:sp>
      <p:grpSp>
        <p:nvGrpSpPr>
          <p:cNvPr id="18" name="グループ化 17"/>
          <p:cNvGrpSpPr/>
          <p:nvPr/>
        </p:nvGrpSpPr>
        <p:grpSpPr>
          <a:xfrm>
            <a:off x="816156" y="1851240"/>
            <a:ext cx="790816" cy="288000"/>
            <a:chOff x="816156" y="1851241"/>
            <a:chExt cx="563032" cy="234467"/>
          </a:xfrm>
        </p:grpSpPr>
        <p:sp>
          <p:nvSpPr>
            <p:cNvPr id="16" name="フローチャート : 論理積ゲート 15"/>
            <p:cNvSpPr/>
            <p:nvPr/>
          </p:nvSpPr>
          <p:spPr>
            <a:xfrm rot="10800000">
              <a:off x="816156" y="1851707"/>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フローチャート : 論理積ゲート 16"/>
            <p:cNvSpPr/>
            <p:nvPr/>
          </p:nvSpPr>
          <p:spPr>
            <a:xfrm>
              <a:off x="1170784" y="1851241"/>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934418" y="1851708"/>
              <a:ext cx="360040" cy="234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0" name="テキスト ボックス 19"/>
          <p:cNvSpPr txBox="1"/>
          <p:nvPr/>
        </p:nvSpPr>
        <p:spPr>
          <a:xfrm>
            <a:off x="844731" y="1842289"/>
            <a:ext cx="860720" cy="338554"/>
          </a:xfrm>
          <a:prstGeom prst="rect">
            <a:avLst/>
          </a:prstGeom>
          <a:noFill/>
        </p:spPr>
        <p:txBody>
          <a:bodyPr wrap="square" rtlCol="0">
            <a:spAutoFit/>
          </a:bodyPr>
          <a:lstStyle/>
          <a:p>
            <a:r>
              <a:rPr lang="ja-JP" altLang="en-US" sz="1600" b="1" dirty="0">
                <a:solidFill>
                  <a:prstClr val="white"/>
                </a:solidFill>
              </a:rPr>
              <a:t>解　説</a:t>
            </a:r>
          </a:p>
        </p:txBody>
      </p:sp>
      <p:sp>
        <p:nvSpPr>
          <p:cNvPr id="19"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８</a:t>
            </a:r>
          </a:p>
        </p:txBody>
      </p:sp>
      <p:sp>
        <p:nvSpPr>
          <p:cNvPr id="22"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睡眠不足が続くと</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深刻な病気のリスクを高める</a:t>
            </a:r>
          </a:p>
        </p:txBody>
      </p:sp>
    </p:spTree>
    <p:extLst>
      <p:ext uri="{BB962C8B-B14F-4D97-AF65-F5344CB8AC3E}">
        <p14:creationId xmlns:p14="http://schemas.microsoft.com/office/powerpoint/2010/main" val="771179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prstClr val="white"/>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411" y="1339955"/>
            <a:ext cx="7283593" cy="4100952"/>
          </a:xfrm>
          <a:prstGeom prst="rect">
            <a:avLst/>
          </a:prstGeom>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330" y="579853"/>
            <a:ext cx="877789" cy="55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1090224" y="764704"/>
            <a:ext cx="5387891" cy="307777"/>
          </a:xfrm>
          <a:prstGeom prst="rect">
            <a:avLst/>
          </a:prstGeom>
          <a:noFill/>
        </p:spPr>
        <p:txBody>
          <a:bodyPr wrap="square" rtlCol="0">
            <a:spAutoFit/>
          </a:bodyPr>
          <a:lstStyle/>
          <a:p>
            <a:r>
              <a:rPr lang="ja-JP" altLang="en-US" sz="1400" spc="150" dirty="0">
                <a:solidFill>
                  <a:prstClr val="black"/>
                </a:solidFill>
                <a:latin typeface="HG丸ｺﾞｼｯｸM-PRO" panose="020F0600000000000000" pitchFamily="50" charset="-128"/>
                <a:ea typeface="HG丸ｺﾞｼｯｸM-PRO" panose="020F0600000000000000" pitchFamily="50" charset="-128"/>
              </a:rPr>
              <a:t>体温には２４時間で１周するリズムがある</a:t>
            </a:r>
          </a:p>
        </p:txBody>
      </p:sp>
      <p:sp>
        <p:nvSpPr>
          <p:cNvPr id="10" name="テキスト ボックス 9"/>
          <p:cNvSpPr txBox="1"/>
          <p:nvPr/>
        </p:nvSpPr>
        <p:spPr>
          <a:xfrm>
            <a:off x="2485886" y="5766366"/>
            <a:ext cx="6192688" cy="374461"/>
          </a:xfrm>
          <a:prstGeom prst="rect">
            <a:avLst/>
          </a:prstGeom>
          <a:noFill/>
        </p:spPr>
        <p:txBody>
          <a:bodyPr wrap="square" rtlCol="0">
            <a:spAutoFit/>
          </a:bodyPr>
          <a:lstStyle/>
          <a:p>
            <a:pPr>
              <a:lnSpc>
                <a:spcPts val="2200"/>
              </a:lnSpc>
            </a:pPr>
            <a:r>
              <a:rPr kumimoji="1" lang="ja-JP" altLang="en-US" sz="1400" spc="200" dirty="0">
                <a:solidFill>
                  <a:schemeClr val="tx1">
                    <a:lumMod val="65000"/>
                    <a:lumOff val="35000"/>
                  </a:schemeClr>
                </a:solidFill>
              </a:rPr>
              <a:t>　日光を浴びたり、朝食を食べたりすると、体内時計が調整されます。</a:t>
            </a:r>
          </a:p>
        </p:txBody>
      </p:sp>
      <p:sp>
        <p:nvSpPr>
          <p:cNvPr id="22" name="テキスト ボックス 21"/>
          <p:cNvSpPr txBox="1"/>
          <p:nvPr/>
        </p:nvSpPr>
        <p:spPr>
          <a:xfrm>
            <a:off x="2620293" y="2832100"/>
            <a:ext cx="803771" cy="276999"/>
          </a:xfrm>
          <a:prstGeom prst="rect">
            <a:avLst/>
          </a:prstGeom>
          <a:noFill/>
        </p:spPr>
        <p:txBody>
          <a:bodyPr wrap="square" rtlCol="0">
            <a:spAutoFit/>
          </a:bodyPr>
          <a:lstStyle/>
          <a:p>
            <a:r>
              <a:rPr lang="ja-JP" altLang="en-US" sz="1200" b="1" dirty="0">
                <a:solidFill>
                  <a:schemeClr val="bg1"/>
                </a:solidFill>
              </a:rPr>
              <a:t>寝</a:t>
            </a:r>
            <a:r>
              <a:rPr lang="ja-JP" altLang="en-US" sz="1200" b="1">
                <a:solidFill>
                  <a:schemeClr val="bg1"/>
                </a:solidFill>
              </a:rPr>
              <a:t>　 る</a:t>
            </a:r>
            <a:endParaRPr lang="ja-JP" altLang="en-US" sz="1200" b="1" dirty="0">
              <a:solidFill>
                <a:schemeClr val="bg1"/>
              </a:solidFill>
            </a:endParaRPr>
          </a:p>
        </p:txBody>
      </p:sp>
      <p:sp>
        <p:nvSpPr>
          <p:cNvPr id="23" name="テキスト ボックス 22"/>
          <p:cNvSpPr txBox="1"/>
          <p:nvPr/>
        </p:nvSpPr>
        <p:spPr>
          <a:xfrm>
            <a:off x="3830464" y="3276131"/>
            <a:ext cx="803771" cy="276999"/>
          </a:xfrm>
          <a:prstGeom prst="rect">
            <a:avLst/>
          </a:prstGeom>
          <a:noFill/>
        </p:spPr>
        <p:txBody>
          <a:bodyPr wrap="square" rtlCol="0">
            <a:spAutoFit/>
          </a:bodyPr>
          <a:lstStyle/>
          <a:p>
            <a:r>
              <a:rPr lang="ja-JP" altLang="en-US" sz="1200" b="1" dirty="0">
                <a:solidFill>
                  <a:schemeClr val="bg1"/>
                </a:solidFill>
              </a:rPr>
              <a:t>起きる</a:t>
            </a:r>
          </a:p>
        </p:txBody>
      </p:sp>
      <p:sp>
        <p:nvSpPr>
          <p:cNvPr id="24" name="テキスト ボックス 23"/>
          <p:cNvSpPr txBox="1"/>
          <p:nvPr/>
        </p:nvSpPr>
        <p:spPr>
          <a:xfrm>
            <a:off x="2936900" y="4094336"/>
            <a:ext cx="1368152" cy="338554"/>
          </a:xfrm>
          <a:prstGeom prst="rect">
            <a:avLst/>
          </a:prstGeom>
          <a:noFill/>
        </p:spPr>
        <p:txBody>
          <a:bodyPr wrap="square" rtlCol="0">
            <a:spAutoFit/>
          </a:bodyPr>
          <a:lstStyle/>
          <a:p>
            <a:r>
              <a:rPr lang="ja-JP" altLang="en-US" sz="1600" b="1" dirty="0">
                <a:solidFill>
                  <a:schemeClr val="bg1"/>
                </a:solidFill>
              </a:rPr>
              <a:t>睡　　眠</a:t>
            </a:r>
          </a:p>
        </p:txBody>
      </p:sp>
      <p:sp>
        <p:nvSpPr>
          <p:cNvPr id="25" name="テキスト ボックス 24"/>
          <p:cNvSpPr txBox="1"/>
          <p:nvPr/>
        </p:nvSpPr>
        <p:spPr>
          <a:xfrm>
            <a:off x="575543" y="2798068"/>
            <a:ext cx="461665" cy="1512168"/>
          </a:xfrm>
          <a:prstGeom prst="rect">
            <a:avLst/>
          </a:prstGeom>
          <a:noFill/>
        </p:spPr>
        <p:txBody>
          <a:bodyPr vert="eaVert" wrap="square" rtlCol="0">
            <a:spAutoFit/>
          </a:bodyPr>
          <a:lstStyle/>
          <a:p>
            <a:r>
              <a:rPr kumimoji="1" lang="ja-JP" altLang="en-US" spc="250">
                <a:solidFill>
                  <a:schemeClr val="tx1">
                    <a:lumMod val="50000"/>
                    <a:lumOff val="50000"/>
                  </a:schemeClr>
                </a:solidFill>
              </a:rPr>
              <a:t>深 部 体 温</a:t>
            </a:r>
            <a:endParaRPr kumimoji="1" lang="ja-JP" altLang="en-US" spc="250" dirty="0">
              <a:solidFill>
                <a:schemeClr val="tx1">
                  <a:lumMod val="50000"/>
                  <a:lumOff val="50000"/>
                </a:schemeClr>
              </a:solidFill>
            </a:endParaRPr>
          </a:p>
        </p:txBody>
      </p:sp>
      <p:sp>
        <p:nvSpPr>
          <p:cNvPr id="16" name="テキスト ボックス 15"/>
          <p:cNvSpPr txBox="1"/>
          <p:nvPr/>
        </p:nvSpPr>
        <p:spPr>
          <a:xfrm>
            <a:off x="4677916" y="4373736"/>
            <a:ext cx="914895" cy="369332"/>
          </a:xfrm>
          <a:prstGeom prst="rect">
            <a:avLst/>
          </a:prstGeom>
          <a:noFill/>
        </p:spPr>
        <p:txBody>
          <a:bodyPr wrap="square" rtlCol="0">
            <a:spAutoFit/>
          </a:bodyPr>
          <a:lstStyle/>
          <a:p>
            <a:r>
              <a:rPr lang="ja-JP" altLang="en-US">
                <a:solidFill>
                  <a:schemeClr val="tx1">
                    <a:lumMod val="65000"/>
                    <a:lumOff val="35000"/>
                  </a:schemeClr>
                </a:solidFill>
              </a:rPr>
              <a:t>時 間</a:t>
            </a:r>
            <a:endParaRPr kumimoji="1" lang="ja-JP" altLang="en-US" dirty="0">
              <a:solidFill>
                <a:schemeClr val="tx1">
                  <a:lumMod val="65000"/>
                  <a:lumOff val="35000"/>
                </a:schemeClr>
              </a:solidFill>
            </a:endParaRPr>
          </a:p>
        </p:txBody>
      </p:sp>
      <p:sp>
        <p:nvSpPr>
          <p:cNvPr id="27" name="テキスト ボックス 26"/>
          <p:cNvSpPr txBox="1"/>
          <p:nvPr/>
        </p:nvSpPr>
        <p:spPr>
          <a:xfrm>
            <a:off x="643074" y="4627934"/>
            <a:ext cx="3685624" cy="810588"/>
          </a:xfrm>
          <a:prstGeom prst="rect">
            <a:avLst/>
          </a:prstGeom>
          <a:noFill/>
        </p:spPr>
        <p:txBody>
          <a:bodyPr vert="eaVert" wrap="square" rtlCol="0">
            <a:spAutoFit/>
          </a:bodyPr>
          <a:lstStyle/>
          <a:p>
            <a:pPr>
              <a:lnSpc>
                <a:spcPts val="1240"/>
              </a:lnSpc>
            </a:pPr>
            <a:r>
              <a:rPr lang="ja-JP" altLang="en-US" sz="1500" dirty="0">
                <a:solidFill>
                  <a:schemeClr val="tx1">
                    <a:lumMod val="50000"/>
                    <a:lumOff val="50000"/>
                  </a:schemeClr>
                </a:solidFill>
              </a:rPr>
              <a:t>朝</a:t>
            </a:r>
            <a:endParaRPr lang="en-US" altLang="ja-JP" sz="1500" dirty="0">
              <a:solidFill>
                <a:schemeClr val="tx1">
                  <a:lumMod val="50000"/>
                  <a:lumOff val="50000"/>
                </a:schemeClr>
              </a:solidFill>
            </a:endParaRPr>
          </a:p>
          <a:p>
            <a:pPr>
              <a:lnSpc>
                <a:spcPts val="1400"/>
              </a:lnSpc>
            </a:pPr>
            <a:endParaRPr kumimoji="1" lang="en-US" altLang="ja-JP" sz="1500" dirty="0">
              <a:solidFill>
                <a:schemeClr val="tx1">
                  <a:lumMod val="50000"/>
                  <a:lumOff val="50000"/>
                </a:schemeClr>
              </a:solidFill>
            </a:endParaRPr>
          </a:p>
          <a:p>
            <a:pPr>
              <a:lnSpc>
                <a:spcPts val="1240"/>
              </a:lnSpc>
            </a:pPr>
            <a:r>
              <a:rPr lang="ja-JP" altLang="en-US" sz="1500" dirty="0">
                <a:solidFill>
                  <a:schemeClr val="tx1">
                    <a:lumMod val="50000"/>
                    <a:lumOff val="50000"/>
                  </a:schemeClr>
                </a:solidFill>
              </a:rPr>
              <a:t>夜明け</a:t>
            </a:r>
            <a:endParaRPr lang="en-US" altLang="ja-JP" sz="1500" dirty="0">
              <a:solidFill>
                <a:schemeClr val="tx1">
                  <a:lumMod val="50000"/>
                  <a:lumOff val="50000"/>
                </a:schemeClr>
              </a:solidFill>
            </a:endParaRPr>
          </a:p>
          <a:p>
            <a:pPr>
              <a:lnSpc>
                <a:spcPts val="1240"/>
              </a:lnSpc>
            </a:pPr>
            <a:endParaRPr kumimoji="1" lang="en-US" altLang="ja-JP" sz="1500" dirty="0">
              <a:solidFill>
                <a:schemeClr val="tx1">
                  <a:lumMod val="50000"/>
                  <a:lumOff val="50000"/>
                </a:schemeClr>
              </a:solidFill>
            </a:endParaRPr>
          </a:p>
          <a:p>
            <a:pPr>
              <a:lnSpc>
                <a:spcPts val="1240"/>
              </a:lnSpc>
            </a:pPr>
            <a:endParaRPr lang="en-US" altLang="ja-JP" sz="1500" dirty="0">
              <a:solidFill>
                <a:schemeClr val="tx1">
                  <a:lumMod val="50000"/>
                  <a:lumOff val="50000"/>
                </a:schemeClr>
              </a:solidFill>
            </a:endParaRPr>
          </a:p>
          <a:p>
            <a:pPr>
              <a:lnSpc>
                <a:spcPts val="1240"/>
              </a:lnSpc>
            </a:pPr>
            <a:endParaRPr lang="en-US" altLang="ja-JP" sz="1500" dirty="0">
              <a:solidFill>
                <a:schemeClr val="tx1">
                  <a:lumMod val="50000"/>
                  <a:lumOff val="50000"/>
                </a:schemeClr>
              </a:solidFill>
            </a:endParaRPr>
          </a:p>
          <a:p>
            <a:pPr>
              <a:lnSpc>
                <a:spcPts val="1240"/>
              </a:lnSpc>
            </a:pPr>
            <a:endParaRPr lang="en-US" altLang="ja-JP" sz="1500" dirty="0">
              <a:solidFill>
                <a:schemeClr val="tx1">
                  <a:lumMod val="50000"/>
                  <a:lumOff val="50000"/>
                </a:schemeClr>
              </a:solidFill>
            </a:endParaRPr>
          </a:p>
          <a:p>
            <a:pPr>
              <a:lnSpc>
                <a:spcPts val="1240"/>
              </a:lnSpc>
            </a:pPr>
            <a:endParaRPr lang="en-US" altLang="ja-JP" sz="1500" dirty="0">
              <a:solidFill>
                <a:schemeClr val="tx1">
                  <a:lumMod val="50000"/>
                  <a:lumOff val="50000"/>
                </a:schemeClr>
              </a:solidFill>
            </a:endParaRPr>
          </a:p>
          <a:p>
            <a:pPr>
              <a:lnSpc>
                <a:spcPts val="1240"/>
              </a:lnSpc>
            </a:pPr>
            <a:endParaRPr lang="en-US" altLang="ja-JP" sz="1500" dirty="0">
              <a:solidFill>
                <a:schemeClr val="tx1">
                  <a:lumMod val="50000"/>
                  <a:lumOff val="50000"/>
                </a:schemeClr>
              </a:solidFill>
            </a:endParaRPr>
          </a:p>
          <a:p>
            <a:pPr>
              <a:lnSpc>
                <a:spcPts val="1240"/>
              </a:lnSpc>
            </a:pPr>
            <a:endParaRPr lang="en-US" altLang="ja-JP" sz="1500" dirty="0">
              <a:solidFill>
                <a:schemeClr val="tx1">
                  <a:lumMod val="50000"/>
                  <a:lumOff val="50000"/>
                </a:schemeClr>
              </a:solidFill>
            </a:endParaRPr>
          </a:p>
          <a:p>
            <a:pPr>
              <a:lnSpc>
                <a:spcPts val="1240"/>
              </a:lnSpc>
            </a:pPr>
            <a:r>
              <a:rPr lang="ja-JP" altLang="en-US" sz="1500" dirty="0">
                <a:solidFill>
                  <a:schemeClr val="tx1">
                    <a:lumMod val="50000"/>
                    <a:lumOff val="50000"/>
                  </a:schemeClr>
                </a:solidFill>
              </a:rPr>
              <a:t>夜</a:t>
            </a:r>
            <a:endParaRPr lang="en-US" altLang="ja-JP" sz="1500" dirty="0">
              <a:solidFill>
                <a:schemeClr val="tx1">
                  <a:lumMod val="50000"/>
                  <a:lumOff val="50000"/>
                </a:schemeClr>
              </a:solidFill>
            </a:endParaRPr>
          </a:p>
          <a:p>
            <a:pPr>
              <a:lnSpc>
                <a:spcPts val="1240"/>
              </a:lnSpc>
            </a:pPr>
            <a:endParaRPr kumimoji="1" lang="en-US" altLang="ja-JP" sz="1500" dirty="0">
              <a:solidFill>
                <a:schemeClr val="tx1">
                  <a:lumMod val="50000"/>
                  <a:lumOff val="50000"/>
                </a:schemeClr>
              </a:solidFill>
            </a:endParaRPr>
          </a:p>
          <a:p>
            <a:pPr>
              <a:lnSpc>
                <a:spcPts val="1100"/>
              </a:lnSpc>
            </a:pPr>
            <a:endParaRPr lang="en-US" altLang="ja-JP" sz="1500" dirty="0">
              <a:solidFill>
                <a:schemeClr val="tx1">
                  <a:lumMod val="50000"/>
                  <a:lumOff val="50000"/>
                </a:schemeClr>
              </a:solidFill>
            </a:endParaRPr>
          </a:p>
          <a:p>
            <a:pPr>
              <a:lnSpc>
                <a:spcPts val="1240"/>
              </a:lnSpc>
            </a:pPr>
            <a:endParaRPr kumimoji="1" lang="en-US" altLang="ja-JP" sz="1500" dirty="0">
              <a:solidFill>
                <a:schemeClr val="tx1">
                  <a:lumMod val="50000"/>
                  <a:lumOff val="50000"/>
                </a:schemeClr>
              </a:solidFill>
            </a:endParaRPr>
          </a:p>
          <a:p>
            <a:pPr>
              <a:lnSpc>
                <a:spcPts val="1240"/>
              </a:lnSpc>
            </a:pPr>
            <a:endParaRPr lang="en-US" altLang="ja-JP" sz="1500" dirty="0">
              <a:solidFill>
                <a:schemeClr val="tx1">
                  <a:lumMod val="50000"/>
                  <a:lumOff val="50000"/>
                </a:schemeClr>
              </a:solidFill>
            </a:endParaRPr>
          </a:p>
          <a:p>
            <a:pPr>
              <a:lnSpc>
                <a:spcPts val="1240"/>
              </a:lnSpc>
            </a:pPr>
            <a:r>
              <a:rPr kumimoji="1" lang="ja-JP" altLang="en-US" sz="1500" dirty="0">
                <a:solidFill>
                  <a:schemeClr val="tx1">
                    <a:lumMod val="50000"/>
                    <a:lumOff val="50000"/>
                  </a:schemeClr>
                </a:solidFill>
              </a:rPr>
              <a:t>夕暮れ</a:t>
            </a:r>
            <a:endParaRPr kumimoji="1" lang="en-US" altLang="ja-JP" sz="1500" dirty="0">
              <a:solidFill>
                <a:schemeClr val="tx1">
                  <a:lumMod val="50000"/>
                  <a:lumOff val="50000"/>
                </a:schemeClr>
              </a:solidFill>
            </a:endParaRPr>
          </a:p>
          <a:p>
            <a:pPr>
              <a:lnSpc>
                <a:spcPts val="1240"/>
              </a:lnSpc>
            </a:pPr>
            <a:endParaRPr lang="en-US" altLang="ja-JP" sz="1500" dirty="0">
              <a:solidFill>
                <a:schemeClr val="tx1">
                  <a:lumMod val="50000"/>
                  <a:lumOff val="50000"/>
                </a:schemeClr>
              </a:solidFill>
            </a:endParaRPr>
          </a:p>
          <a:p>
            <a:pPr>
              <a:lnSpc>
                <a:spcPts val="1240"/>
              </a:lnSpc>
            </a:pPr>
            <a:endParaRPr lang="en-US" altLang="ja-JP" sz="1500" dirty="0">
              <a:solidFill>
                <a:schemeClr val="tx1">
                  <a:lumMod val="50000"/>
                  <a:lumOff val="50000"/>
                </a:schemeClr>
              </a:solidFill>
            </a:endParaRPr>
          </a:p>
          <a:p>
            <a:pPr>
              <a:lnSpc>
                <a:spcPts val="1240"/>
              </a:lnSpc>
            </a:pPr>
            <a:endParaRPr lang="en-US" altLang="ja-JP" sz="1500" dirty="0">
              <a:solidFill>
                <a:schemeClr val="tx1">
                  <a:lumMod val="50000"/>
                  <a:lumOff val="50000"/>
                </a:schemeClr>
              </a:solidFill>
            </a:endParaRPr>
          </a:p>
          <a:p>
            <a:pPr>
              <a:lnSpc>
                <a:spcPts val="800"/>
              </a:lnSpc>
            </a:pPr>
            <a:endParaRPr lang="en-US" altLang="ja-JP" sz="1500" dirty="0">
              <a:solidFill>
                <a:schemeClr val="tx1">
                  <a:lumMod val="50000"/>
                  <a:lumOff val="50000"/>
                </a:schemeClr>
              </a:solidFill>
            </a:endParaRPr>
          </a:p>
          <a:p>
            <a:pPr>
              <a:lnSpc>
                <a:spcPts val="1240"/>
              </a:lnSpc>
            </a:pPr>
            <a:endParaRPr lang="en-US" altLang="ja-JP" sz="1500" dirty="0">
              <a:solidFill>
                <a:schemeClr val="tx1">
                  <a:lumMod val="50000"/>
                  <a:lumOff val="50000"/>
                </a:schemeClr>
              </a:solidFill>
            </a:endParaRPr>
          </a:p>
          <a:p>
            <a:pPr>
              <a:lnSpc>
                <a:spcPts val="1240"/>
              </a:lnSpc>
            </a:pPr>
            <a:r>
              <a:rPr lang="ja-JP" altLang="en-US" sz="1500" dirty="0">
                <a:solidFill>
                  <a:schemeClr val="tx1">
                    <a:lumMod val="50000"/>
                    <a:lumOff val="50000"/>
                  </a:schemeClr>
                </a:solidFill>
              </a:rPr>
              <a:t>昼</a:t>
            </a:r>
            <a:endParaRPr lang="en-US" altLang="ja-JP" sz="1500" dirty="0">
              <a:solidFill>
                <a:schemeClr val="tx1">
                  <a:lumMod val="50000"/>
                  <a:lumOff val="50000"/>
                </a:schemeClr>
              </a:solidFill>
            </a:endParaRPr>
          </a:p>
          <a:p>
            <a:pPr>
              <a:lnSpc>
                <a:spcPts val="1240"/>
              </a:lnSpc>
            </a:pPr>
            <a:endParaRPr kumimoji="1" lang="ja-JP" altLang="en-US" sz="1500" dirty="0">
              <a:solidFill>
                <a:schemeClr val="tx1">
                  <a:lumMod val="50000"/>
                  <a:lumOff val="50000"/>
                </a:schemeClr>
              </a:solidFill>
            </a:endParaRPr>
          </a:p>
        </p:txBody>
      </p:sp>
    </p:spTree>
    <p:extLst>
      <p:ext uri="{BB962C8B-B14F-4D97-AF65-F5344CB8AC3E}">
        <p14:creationId xmlns:p14="http://schemas.microsoft.com/office/powerpoint/2010/main" val="2968899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sp>
        <p:nvSpPr>
          <p:cNvPr id="11" name="テキスト ボックス 10"/>
          <p:cNvSpPr txBox="1"/>
          <p:nvPr/>
        </p:nvSpPr>
        <p:spPr>
          <a:xfrm>
            <a:off x="864573" y="2153014"/>
            <a:ext cx="441146" cy="3084693"/>
          </a:xfrm>
          <a:prstGeom prst="rect">
            <a:avLst/>
          </a:prstGeom>
          <a:noFill/>
        </p:spPr>
        <p:txBody>
          <a:bodyPr vert="eaVert" wrap="square" rtlCol="0">
            <a:spAutoFit/>
          </a:bodyPr>
          <a:lstStyle/>
          <a:p>
            <a:pPr>
              <a:lnSpc>
                <a:spcPts val="2000"/>
              </a:lnSpc>
            </a:pPr>
            <a:r>
              <a:rPr lang="ja-JP" altLang="en-US" sz="1400" spc="250" dirty="0">
                <a:solidFill>
                  <a:prstClr val="white"/>
                </a:solidFill>
              </a:rPr>
              <a:t>あなたは、朝食は食べますか。</a:t>
            </a:r>
          </a:p>
        </p:txBody>
      </p:sp>
      <p:sp>
        <p:nvSpPr>
          <p:cNvPr id="24" name="テキスト ボックス 23"/>
          <p:cNvSpPr txBox="1"/>
          <p:nvPr/>
        </p:nvSpPr>
        <p:spPr>
          <a:xfrm>
            <a:off x="3830464" y="1613738"/>
            <a:ext cx="2808312" cy="276999"/>
          </a:xfrm>
          <a:prstGeom prst="rect">
            <a:avLst/>
          </a:prstGeom>
          <a:noFill/>
        </p:spPr>
        <p:txBody>
          <a:bodyPr wrap="square" rtlCol="0">
            <a:spAutoFit/>
          </a:bodyPr>
          <a:lstStyle/>
          <a:p>
            <a:r>
              <a:rPr lang="ja-JP" altLang="en-US" sz="1200" dirty="0">
                <a:solidFill>
                  <a:prstClr val="white"/>
                </a:solidFill>
              </a:rPr>
              <a:t>「午前調子が悪い」と答えた者の割合</a:t>
            </a:r>
          </a:p>
        </p:txBody>
      </p:sp>
      <p:sp>
        <p:nvSpPr>
          <p:cNvPr id="29" name="テキスト ボックス 28"/>
          <p:cNvSpPr txBox="1"/>
          <p:nvPr/>
        </p:nvSpPr>
        <p:spPr>
          <a:xfrm>
            <a:off x="1432721" y="2335720"/>
            <a:ext cx="720080" cy="261610"/>
          </a:xfrm>
          <a:prstGeom prst="rect">
            <a:avLst/>
          </a:prstGeom>
          <a:noFill/>
        </p:spPr>
        <p:txBody>
          <a:bodyPr wrap="square" rtlCol="0">
            <a:spAutoFit/>
          </a:bodyPr>
          <a:lstStyle/>
          <a:p>
            <a:r>
              <a:rPr lang="ja-JP" altLang="en-US" sz="1050" dirty="0">
                <a:solidFill>
                  <a:prstClr val="white"/>
                </a:solidFill>
              </a:rPr>
              <a:t>中学生</a:t>
            </a:r>
          </a:p>
        </p:txBody>
      </p:sp>
      <p:sp>
        <p:nvSpPr>
          <p:cNvPr id="30" name="テキスト ボックス 29"/>
          <p:cNvSpPr txBox="1"/>
          <p:nvPr/>
        </p:nvSpPr>
        <p:spPr>
          <a:xfrm>
            <a:off x="1432721" y="4000953"/>
            <a:ext cx="720080" cy="261610"/>
          </a:xfrm>
          <a:prstGeom prst="rect">
            <a:avLst/>
          </a:prstGeom>
          <a:noFill/>
        </p:spPr>
        <p:txBody>
          <a:bodyPr wrap="square" rtlCol="0">
            <a:spAutoFit/>
          </a:bodyPr>
          <a:lstStyle/>
          <a:p>
            <a:r>
              <a:rPr lang="ja-JP" altLang="en-US" sz="1050" dirty="0">
                <a:solidFill>
                  <a:prstClr val="white"/>
                </a:solidFill>
              </a:rPr>
              <a:t>高校生</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293" y="1049514"/>
            <a:ext cx="7169414" cy="4771955"/>
          </a:xfrm>
          <a:prstGeom prst="rect">
            <a:avLst/>
          </a:prstGeom>
        </p:spPr>
      </p:pic>
      <p:sp>
        <p:nvSpPr>
          <p:cNvPr id="6" name="テキスト ボックス 5"/>
          <p:cNvSpPr txBox="1"/>
          <p:nvPr/>
        </p:nvSpPr>
        <p:spPr>
          <a:xfrm>
            <a:off x="1467272" y="1175544"/>
            <a:ext cx="2664296" cy="400110"/>
          </a:xfrm>
          <a:prstGeom prst="rect">
            <a:avLst/>
          </a:prstGeom>
          <a:noFill/>
        </p:spPr>
        <p:txBody>
          <a:bodyPr wrap="square" rtlCol="0">
            <a:spAutoFit/>
          </a:bodyPr>
          <a:lstStyle/>
          <a:p>
            <a:r>
              <a:rPr lang="ja-JP" altLang="en-US" sz="2000" b="1" dirty="0">
                <a:solidFill>
                  <a:schemeClr val="bg1"/>
                </a:solidFill>
                <a:latin typeface="HG丸ｺﾞｼｯｸM-PRO" panose="020F0600000000000000" pitchFamily="50" charset="-128"/>
                <a:ea typeface="HG丸ｺﾞｼｯｸM-PRO" panose="020F0600000000000000" pitchFamily="50" charset="-128"/>
              </a:rPr>
              <a:t>睡眠不足・睡眠障害</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1835591" y="2041869"/>
            <a:ext cx="1774905" cy="400110"/>
          </a:xfrm>
          <a:prstGeom prst="rect">
            <a:avLst/>
          </a:prstGeom>
          <a:noFill/>
        </p:spPr>
        <p:txBody>
          <a:bodyPr wrap="square" rtlCol="0">
            <a:spAutoFit/>
          </a:bodyPr>
          <a:lstStyle/>
          <a:p>
            <a:pPr algn="ctr"/>
            <a:r>
              <a:rPr kumimoji="1" lang="ja-JP" altLang="en-US" sz="2000" b="1" dirty="0">
                <a:solidFill>
                  <a:schemeClr val="bg1"/>
                </a:solidFill>
                <a:latin typeface="HG丸ｺﾞｼｯｸM-PRO" panose="020F0600000000000000" pitchFamily="50" charset="-128"/>
                <a:ea typeface="HG丸ｺﾞｼｯｸM-PRO" panose="020F0600000000000000" pitchFamily="50" charset="-128"/>
              </a:rPr>
              <a:t>肥　　　満</a:t>
            </a:r>
          </a:p>
        </p:txBody>
      </p:sp>
      <p:sp>
        <p:nvSpPr>
          <p:cNvPr id="21" name="テキスト ボックス 20"/>
          <p:cNvSpPr txBox="1"/>
          <p:nvPr/>
        </p:nvSpPr>
        <p:spPr>
          <a:xfrm>
            <a:off x="2165501" y="2912244"/>
            <a:ext cx="1123055" cy="400110"/>
          </a:xfrm>
          <a:prstGeom prst="rect">
            <a:avLst/>
          </a:prstGeom>
          <a:noFill/>
        </p:spPr>
        <p:txBody>
          <a:bodyPr wrap="square" rtlCol="0">
            <a:spAutoFit/>
          </a:bodyP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高血圧</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1203498" y="3520705"/>
            <a:ext cx="3305002" cy="384721"/>
          </a:xfrm>
          <a:prstGeom prst="rect">
            <a:avLst/>
          </a:prstGeom>
          <a:noFill/>
        </p:spPr>
        <p:txBody>
          <a:bodyPr wrap="square" rtlCol="0">
            <a:spAutoFit/>
          </a:bodyPr>
          <a:lstStyle/>
          <a:p>
            <a:r>
              <a:rPr kumimoji="1" lang="ja-JP" altLang="en-US" sz="1900" b="1" dirty="0">
                <a:solidFill>
                  <a:schemeClr val="bg1"/>
                </a:solidFill>
                <a:latin typeface="HG丸ｺﾞｼｯｸM-PRO" panose="020F0600000000000000" pitchFamily="50" charset="-128"/>
                <a:ea typeface="HG丸ｺﾞｼｯｸM-PRO" panose="020F0600000000000000" pitchFamily="50" charset="-128"/>
              </a:rPr>
              <a:t>　糖尿病　</a:t>
            </a:r>
            <a:r>
              <a:rPr kumimoji="1" lang="ja-JP" altLang="en-US" sz="1900" b="1">
                <a:solidFill>
                  <a:schemeClr val="bg1"/>
                </a:solidFill>
                <a:latin typeface="HG丸ｺﾞｼｯｸM-PRO" panose="020F0600000000000000" pitchFamily="50" charset="-128"/>
                <a:ea typeface="HG丸ｺﾞｼｯｸM-PRO" panose="020F0600000000000000" pitchFamily="50" charset="-128"/>
              </a:rPr>
              <a:t>　  </a:t>
            </a:r>
            <a:r>
              <a:rPr kumimoji="1" lang="ja-JP" altLang="en-US" sz="1900" b="1" spc="-100">
                <a:solidFill>
                  <a:schemeClr val="bg1"/>
                </a:solidFill>
                <a:latin typeface="HG丸ｺﾞｼｯｸM-PRO" panose="020F0600000000000000" pitchFamily="50" charset="-128"/>
                <a:ea typeface="HG丸ｺﾞｼｯｸM-PRO" panose="020F0600000000000000" pitchFamily="50" charset="-128"/>
              </a:rPr>
              <a:t>脂質</a:t>
            </a:r>
            <a:r>
              <a:rPr kumimoji="1" lang="ja-JP" altLang="en-US" sz="1900" b="1" spc="-100" dirty="0">
                <a:solidFill>
                  <a:schemeClr val="bg1"/>
                </a:solidFill>
                <a:latin typeface="HG丸ｺﾞｼｯｸM-PRO" panose="020F0600000000000000" pitchFamily="50" charset="-128"/>
                <a:ea typeface="HG丸ｺﾞｼｯｸM-PRO" panose="020F0600000000000000" pitchFamily="50" charset="-128"/>
              </a:rPr>
              <a:t>異常症</a:t>
            </a:r>
          </a:p>
        </p:txBody>
      </p:sp>
      <p:sp>
        <p:nvSpPr>
          <p:cNvPr id="23" name="テキスト ボックス 22"/>
          <p:cNvSpPr txBox="1"/>
          <p:nvPr/>
        </p:nvSpPr>
        <p:spPr>
          <a:xfrm>
            <a:off x="1211884" y="4913797"/>
            <a:ext cx="3038299" cy="677108"/>
          </a:xfrm>
          <a:prstGeom prst="rect">
            <a:avLst/>
          </a:prstGeom>
          <a:noFill/>
        </p:spPr>
        <p:txBody>
          <a:bodyPr wrap="square" rtlCol="0">
            <a:spAutoFit/>
          </a:bodyP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心血管疾患</a:t>
            </a:r>
            <a:endParaRPr lang="en-US" altLang="ja-JP" sz="2000" b="1"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b="1" dirty="0">
                <a:solidFill>
                  <a:schemeClr val="bg1"/>
                </a:solidFill>
                <a:latin typeface="HG丸ｺﾞｼｯｸM-PRO" panose="020F0600000000000000" pitchFamily="50" charset="-128"/>
                <a:ea typeface="HG丸ｺﾞｼｯｸM-PRO" panose="020F0600000000000000" pitchFamily="50" charset="-128"/>
              </a:rPr>
              <a:t>（心筋梗塞・脳血管疾患）</a:t>
            </a:r>
            <a:endParaRPr lang="en-US" altLang="ja-JP"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650826" y="1803037"/>
            <a:ext cx="523220" cy="4341059"/>
          </a:xfrm>
          <a:prstGeom prst="rect">
            <a:avLst/>
          </a:prstGeom>
          <a:noFill/>
        </p:spPr>
        <p:txBody>
          <a:bodyPr vert="eaVert" wrap="square" rtlCol="0">
            <a:spAutoFit/>
          </a:bodyPr>
          <a:lstStyle/>
          <a:p>
            <a:r>
              <a:rPr kumimoji="1" lang="ja-JP" altLang="en-US" sz="1100" dirty="0">
                <a:solidFill>
                  <a:schemeClr val="tx1">
                    <a:lumMod val="50000"/>
                    <a:lumOff val="50000"/>
                  </a:schemeClr>
                </a:solidFill>
              </a:rPr>
              <a:t>太りやすくなる　　　</a:t>
            </a:r>
            <a:r>
              <a:rPr kumimoji="1" lang="ja-JP" altLang="en-US" sz="1100">
                <a:solidFill>
                  <a:schemeClr val="tx1">
                    <a:lumMod val="50000"/>
                    <a:lumOff val="50000"/>
                  </a:schemeClr>
                </a:solidFill>
              </a:rPr>
              <a:t>　    生活</a:t>
            </a:r>
            <a:r>
              <a:rPr kumimoji="1" lang="ja-JP" altLang="en-US" sz="1100" dirty="0">
                <a:solidFill>
                  <a:schemeClr val="tx1">
                    <a:lumMod val="50000"/>
                    <a:lumOff val="50000"/>
                  </a:schemeClr>
                </a:solidFill>
              </a:rPr>
              <a:t>習慣病と呼ばれる</a:t>
            </a:r>
            <a:endParaRPr kumimoji="1" lang="en-US" altLang="ja-JP" sz="1100" dirty="0">
              <a:solidFill>
                <a:schemeClr val="tx1">
                  <a:lumMod val="50000"/>
                  <a:lumOff val="50000"/>
                </a:schemeClr>
              </a:solidFill>
            </a:endParaRPr>
          </a:p>
          <a:p>
            <a:r>
              <a:rPr lang="ja-JP" altLang="en-US" sz="1100" dirty="0">
                <a:solidFill>
                  <a:schemeClr val="tx1">
                    <a:lumMod val="50000"/>
                    <a:lumOff val="50000"/>
                  </a:schemeClr>
                </a:solidFill>
              </a:rPr>
              <a:t>　　　　　　　　　　　　　　　　</a:t>
            </a:r>
            <a:r>
              <a:rPr kumimoji="1" lang="ja-JP" altLang="en-US" sz="1100" dirty="0">
                <a:solidFill>
                  <a:schemeClr val="tx1">
                    <a:lumMod val="50000"/>
                    <a:lumOff val="50000"/>
                  </a:schemeClr>
                </a:solidFill>
              </a:rPr>
              <a:t>深刻な病気につながることも</a:t>
            </a:r>
          </a:p>
        </p:txBody>
      </p:sp>
      <p:sp>
        <p:nvSpPr>
          <p:cNvPr id="9" name="テキスト ボックス 8"/>
          <p:cNvSpPr txBox="1"/>
          <p:nvPr/>
        </p:nvSpPr>
        <p:spPr>
          <a:xfrm>
            <a:off x="4609100" y="1337499"/>
            <a:ext cx="3529392" cy="4424288"/>
          </a:xfrm>
          <a:prstGeom prst="rect">
            <a:avLst/>
          </a:prstGeom>
          <a:noFill/>
        </p:spPr>
        <p:txBody>
          <a:bodyPr wrap="square" rtlCol="0">
            <a:spAutoFit/>
          </a:bodyPr>
          <a:lstStyle/>
          <a:p>
            <a:pPr algn="ctr"/>
            <a:r>
              <a:rPr lang="ja-JP" altLang="ja-JP" b="1" dirty="0">
                <a:solidFill>
                  <a:schemeClr val="bg1"/>
                </a:solidFill>
                <a:latin typeface="HG丸ｺﾞｼｯｸM-PRO" panose="020F0600000000000000" pitchFamily="50" charset="-128"/>
                <a:ea typeface="HG丸ｺﾞｼｯｸM-PRO" panose="020F0600000000000000" pitchFamily="50" charset="-128"/>
              </a:rPr>
              <a:t>充分な睡眠で心も身体も美しく</a:t>
            </a:r>
            <a:endParaRPr lang="en-US" altLang="ja-JP" b="1" dirty="0">
              <a:solidFill>
                <a:schemeClr val="bg1"/>
              </a:solidFill>
              <a:latin typeface="HG丸ｺﾞｼｯｸM-PRO" panose="020F0600000000000000" pitchFamily="50" charset="-128"/>
              <a:ea typeface="HG丸ｺﾞｼｯｸM-PRO" panose="020F0600000000000000" pitchFamily="50" charset="-128"/>
            </a:endParaRPr>
          </a:p>
          <a:p>
            <a:endParaRPr lang="ja-JP" altLang="ja-JP" dirty="0">
              <a:solidFill>
                <a:schemeClr val="bg1"/>
              </a:solidFill>
              <a:latin typeface="HG丸ｺﾞｼｯｸM-PRO" panose="020F0600000000000000" pitchFamily="50" charset="-128"/>
              <a:ea typeface="HG丸ｺﾞｼｯｸM-PRO" panose="020F0600000000000000" pitchFamily="50" charset="-128"/>
            </a:endParaRPr>
          </a:p>
          <a:p>
            <a:pPr>
              <a:lnSpc>
                <a:spcPts val="2100"/>
              </a:lnSpc>
            </a:pPr>
            <a:r>
              <a:rPr lang="en-US" altLang="ja-JP" sz="1600" spc="150">
                <a:solidFill>
                  <a:schemeClr val="bg1"/>
                </a:solidFill>
                <a:latin typeface="HG丸ｺﾞｼｯｸM-PRO" panose="020F0600000000000000" pitchFamily="50" charset="-128"/>
                <a:ea typeface="HG丸ｺﾞｼｯｸM-PRO" panose="020F0600000000000000" pitchFamily="50" charset="-128"/>
              </a:rPr>
              <a:t>  </a:t>
            </a:r>
            <a:r>
              <a:rPr lang="ja-JP" altLang="ja-JP" sz="1450" spc="150">
                <a:solidFill>
                  <a:schemeClr val="bg1"/>
                </a:solidFill>
                <a:latin typeface="HG丸ｺﾞｼｯｸM-PRO" panose="020F0600000000000000" pitchFamily="50" charset="-128"/>
                <a:ea typeface="HG丸ｺﾞｼｯｸM-PRO" panose="020F0600000000000000" pitchFamily="50" charset="-128"/>
              </a:rPr>
              <a:t>これ</a:t>
            </a:r>
            <a:r>
              <a:rPr lang="ja-JP" altLang="ja-JP" sz="1450" spc="150" dirty="0">
                <a:solidFill>
                  <a:schemeClr val="bg1"/>
                </a:solidFill>
                <a:latin typeface="HG丸ｺﾞｼｯｸM-PRO" panose="020F0600000000000000" pitchFamily="50" charset="-128"/>
                <a:ea typeface="HG丸ｺﾞｼｯｸM-PRO" panose="020F0600000000000000" pitchFamily="50" charset="-128"/>
              </a:rPr>
              <a:t>までの研究から、睡眠不足になると、血液中の食欲が増すホルモンが増えて、同時に、満腹感を感じさせるホルモンが減ることが分かっています。このため、睡眠不足になると太りやすくなるのです。また、睡眠不足は肌荒れや便秘などの原因にもなります。</a:t>
            </a:r>
            <a:endParaRPr lang="en-US" altLang="ja-JP" sz="1450" spc="150" dirty="0">
              <a:solidFill>
                <a:schemeClr val="bg1"/>
              </a:solidFill>
              <a:latin typeface="HG丸ｺﾞｼｯｸM-PRO" panose="020F0600000000000000" pitchFamily="50" charset="-128"/>
              <a:ea typeface="HG丸ｺﾞｼｯｸM-PRO" panose="020F0600000000000000" pitchFamily="50" charset="-128"/>
            </a:endParaRPr>
          </a:p>
          <a:p>
            <a:pPr>
              <a:lnSpc>
                <a:spcPts val="2100"/>
              </a:lnSpc>
            </a:pPr>
            <a:r>
              <a:rPr lang="en-US" altLang="ja-JP" sz="1450" spc="150">
                <a:solidFill>
                  <a:schemeClr val="bg1"/>
                </a:solidFill>
                <a:latin typeface="HG丸ｺﾞｼｯｸM-PRO" panose="020F0600000000000000" pitchFamily="50" charset="-128"/>
                <a:ea typeface="HG丸ｺﾞｼｯｸM-PRO" panose="020F0600000000000000" pitchFamily="50" charset="-128"/>
              </a:rPr>
              <a:t>  </a:t>
            </a:r>
            <a:r>
              <a:rPr lang="ja-JP" altLang="ja-JP" sz="1450" spc="150">
                <a:solidFill>
                  <a:schemeClr val="bg1"/>
                </a:solidFill>
                <a:latin typeface="HG丸ｺﾞｼｯｸM-PRO" panose="020F0600000000000000" pitchFamily="50" charset="-128"/>
                <a:ea typeface="HG丸ｺﾞｼｯｸM-PRO" panose="020F0600000000000000" pitchFamily="50" charset="-128"/>
              </a:rPr>
              <a:t>心</a:t>
            </a:r>
            <a:r>
              <a:rPr lang="ja-JP" altLang="ja-JP" sz="1450" spc="150" dirty="0">
                <a:solidFill>
                  <a:schemeClr val="bg1"/>
                </a:solidFill>
                <a:latin typeface="HG丸ｺﾞｼｯｸM-PRO" panose="020F0600000000000000" pitchFamily="50" charset="-128"/>
                <a:ea typeface="HG丸ｺﾞｼｯｸM-PRO" panose="020F0600000000000000" pitchFamily="50" charset="-128"/>
              </a:rPr>
              <a:t>の健康の面からも十分な睡眠をとることが大事です。睡眠不足が続くと、（また睡眠が長すぎる場合も、）心の健康に悪影響が出てきます。</a:t>
            </a:r>
          </a:p>
          <a:p>
            <a:endParaRPr kumimoji="1" lang="ja-JP" altLang="en-US" dirty="0">
              <a:solidFill>
                <a:schemeClr val="bg1"/>
              </a:solidFill>
            </a:endParaRPr>
          </a:p>
        </p:txBody>
      </p:sp>
    </p:spTree>
    <p:extLst>
      <p:ext uri="{BB962C8B-B14F-4D97-AF65-F5344CB8AC3E}">
        <p14:creationId xmlns:p14="http://schemas.microsoft.com/office/powerpoint/2010/main" val="2986500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619758" y="2204864"/>
            <a:ext cx="824757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03858" y="2217564"/>
            <a:ext cx="2448000" cy="244827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743670" y="2829598"/>
            <a:ext cx="1869976" cy="11226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5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5400" b="1" dirty="0">
                <a:solidFill>
                  <a:schemeClr val="bg1"/>
                </a:solidFill>
                <a:latin typeface="HG丸ｺﾞｼｯｸM-PRO" panose="020F0600000000000000" pitchFamily="50" charset="-128"/>
                <a:ea typeface="HG丸ｺﾞｼｯｸM-PRO" panose="020F0600000000000000" pitchFamily="50" charset="-128"/>
              </a:rPr>
              <a:t>９</a:t>
            </a:r>
          </a:p>
        </p:txBody>
      </p:sp>
      <p:sp>
        <p:nvSpPr>
          <p:cNvPr id="9" name="タイトル 1"/>
          <p:cNvSpPr txBox="1">
            <a:spLocks/>
          </p:cNvSpPr>
          <p:nvPr/>
        </p:nvSpPr>
        <p:spPr>
          <a:xfrm>
            <a:off x="2869456" y="1993280"/>
            <a:ext cx="6048672" cy="2719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朝食を抜くとやせられる</a:t>
            </a:r>
          </a:p>
        </p:txBody>
      </p:sp>
    </p:spTree>
    <p:extLst>
      <p:ext uri="{BB962C8B-B14F-4D97-AF65-F5344CB8AC3E}">
        <p14:creationId xmlns:p14="http://schemas.microsoft.com/office/powerpoint/2010/main" val="404309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９</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708920"/>
            <a:ext cx="2665815" cy="258551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a:xfrm>
            <a:off x="1812332" y="5694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朝食を抜くとやせられる</a:t>
            </a:r>
          </a:p>
        </p:txBody>
      </p:sp>
      <p:sp>
        <p:nvSpPr>
          <p:cNvPr id="11" name="タイトル 1"/>
          <p:cNvSpPr txBox="1">
            <a:spLocks/>
          </p:cNvSpPr>
          <p:nvPr/>
        </p:nvSpPr>
        <p:spPr>
          <a:xfrm>
            <a:off x="3576588" y="1628924"/>
            <a:ext cx="4833044" cy="47525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200"/>
              </a:lnSpc>
            </a:pPr>
            <a:r>
              <a:rPr lang="ja-JP" altLang="en-US" sz="2250" spc="200" dirty="0">
                <a:solidFill>
                  <a:srgbClr val="00B0F0"/>
                </a:solidFill>
                <a:latin typeface="ＭＳ Ｐゴシック" panose="020B0600070205080204" pitchFamily="50" charset="-128"/>
                <a:ea typeface="ＭＳ Ｐゴシック" panose="020B0600070205080204" pitchFamily="50" charset="-128"/>
              </a:rPr>
              <a:t>　朝食を抜くと、体温が上がりきれずにカロリー消費量が減り、やせにくい身体になるだけでなく、物事に集中できなくなるなど様々な不調の原因になります。栄養バランスのとれた朝食を毎日食べる習慣をつけることが大切です。</a:t>
            </a:r>
            <a:endParaRPr lang="ja-JP" altLang="ja-JP" sz="2250" spc="200" dirty="0">
              <a:solidFill>
                <a:srgbClr val="00B0F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67817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741883" y="2142687"/>
            <a:ext cx="7754565" cy="4015523"/>
          </a:xfrm>
          <a:prstGeom prst="rect">
            <a:avLst/>
          </a:prstGeom>
          <a:noFill/>
        </p:spPr>
        <p:txBody>
          <a:bodyPr wrap="square" rtlCol="0">
            <a:spAutoFit/>
          </a:bodyPr>
          <a:lstStyle/>
          <a:p>
            <a:pPr algn="just">
              <a:lnSpc>
                <a:spcPts val="2200"/>
              </a:lnSpc>
            </a:pPr>
            <a:r>
              <a:rPr lang="ja-JP" altLang="en-US" sz="1400" spc="200" dirty="0">
                <a:solidFill>
                  <a:prstClr val="black">
                    <a:lumMod val="65000"/>
                    <a:lumOff val="35000"/>
                  </a:prstClr>
                </a:solidFill>
              </a:rPr>
              <a:t>　人の体温は昼間の活動時間に高く、夜の休息時間には低くなるというリズムを繰り返しています。しかし、朝食を食べないと、脳の活動に必要なエネルギーである</a:t>
            </a:r>
          </a:p>
          <a:p>
            <a:pPr algn="just">
              <a:lnSpc>
                <a:spcPts val="2200"/>
              </a:lnSpc>
            </a:pPr>
            <a:r>
              <a:rPr lang="ja-JP" altLang="en-US" sz="1400" spc="200" dirty="0">
                <a:solidFill>
                  <a:prstClr val="black">
                    <a:lumMod val="65000"/>
                    <a:lumOff val="35000"/>
                  </a:prstClr>
                </a:solidFill>
              </a:rPr>
              <a:t>糖分が補給できないばかりか、他の栄養素の補給も困難となるため、昼食を食べるまでの午前中にうまく体温を上げることができません。体温が低くなると、それだけ</a:t>
            </a:r>
          </a:p>
          <a:p>
            <a:pPr algn="just">
              <a:lnSpc>
                <a:spcPts val="2200"/>
              </a:lnSpc>
            </a:pPr>
            <a:r>
              <a:rPr lang="ja-JP" altLang="en-US" sz="1400" spc="200" dirty="0">
                <a:solidFill>
                  <a:prstClr val="black">
                    <a:lumMod val="65000"/>
                    <a:lumOff val="35000"/>
                  </a:prstClr>
                </a:solidFill>
              </a:rPr>
              <a:t>基礎</a:t>
            </a:r>
            <a:r>
              <a:rPr lang="ja-JP" altLang="en-US" sz="1400" spc="200">
                <a:solidFill>
                  <a:prstClr val="black">
                    <a:lumMod val="65000"/>
                    <a:lumOff val="35000"/>
                  </a:prstClr>
                </a:solidFill>
              </a:rPr>
              <a:t>代謝量（ 何</a:t>
            </a:r>
            <a:r>
              <a:rPr lang="ja-JP" altLang="en-US" sz="1400" spc="200" dirty="0">
                <a:solidFill>
                  <a:prstClr val="black">
                    <a:lumMod val="65000"/>
                    <a:lumOff val="35000"/>
                  </a:prstClr>
                </a:solidFill>
              </a:rPr>
              <a:t>もしなくても身体を維持するために消費するカロリーの量）も減り、脂肪を燃焼しにくい身体になります。朝食を抜くことはダイエットには逆効果なのです。</a:t>
            </a:r>
          </a:p>
          <a:p>
            <a:pPr algn="just">
              <a:lnSpc>
                <a:spcPts val="2200"/>
              </a:lnSpc>
            </a:pPr>
            <a:r>
              <a:rPr lang="ja-JP" altLang="en-US" sz="1400" spc="200" dirty="0">
                <a:solidFill>
                  <a:prstClr val="black">
                    <a:lumMod val="65000"/>
                    <a:lumOff val="35000"/>
                  </a:prstClr>
                </a:solidFill>
              </a:rPr>
              <a:t>　さらには、体温が上がらないことで、物事に集中できない、イライラする、だるくなるなどの心身の不調が起こることがありますので、午前中授業に集中するためにも、朝食は欠かせません。</a:t>
            </a:r>
          </a:p>
          <a:p>
            <a:pPr algn="just">
              <a:lnSpc>
                <a:spcPts val="2200"/>
              </a:lnSpc>
            </a:pPr>
            <a:r>
              <a:rPr lang="ja-JP" altLang="en-US" sz="1400" spc="200" dirty="0">
                <a:solidFill>
                  <a:prstClr val="black">
                    <a:lumMod val="65000"/>
                    <a:lumOff val="35000"/>
                  </a:prstClr>
                </a:solidFill>
              </a:rPr>
              <a:t>　また、朝食には、朝の光と同じように、体内時計のリズムと生活リズムのずれを解消するという働きもあります。できれば、主食（ごはん、パンなど）だけで済ませず、肉、魚、豆類などのタンパク質や野菜、乳製品などを追加して、栄養バランスが取れた朝食をとるように心がけましょう。例えば、朝食でタンパク質をとると、昼間の集中力が増すとともに、夜もスムーズに眠れることが最近の研究で分かってきています。</a:t>
            </a:r>
          </a:p>
        </p:txBody>
      </p:sp>
      <p:grpSp>
        <p:nvGrpSpPr>
          <p:cNvPr id="18" name="グループ化 17"/>
          <p:cNvGrpSpPr/>
          <p:nvPr/>
        </p:nvGrpSpPr>
        <p:grpSpPr>
          <a:xfrm>
            <a:off x="816156" y="1851240"/>
            <a:ext cx="790816" cy="288000"/>
            <a:chOff x="816156" y="1851241"/>
            <a:chExt cx="563032" cy="234467"/>
          </a:xfrm>
        </p:grpSpPr>
        <p:sp>
          <p:nvSpPr>
            <p:cNvPr id="16" name="フローチャート : 論理積ゲート 15"/>
            <p:cNvSpPr/>
            <p:nvPr/>
          </p:nvSpPr>
          <p:spPr>
            <a:xfrm rot="10800000">
              <a:off x="816156" y="1851707"/>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フローチャート : 論理積ゲート 16"/>
            <p:cNvSpPr/>
            <p:nvPr/>
          </p:nvSpPr>
          <p:spPr>
            <a:xfrm>
              <a:off x="1170784" y="1851241"/>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934418" y="1851708"/>
              <a:ext cx="360040" cy="234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0" name="テキスト ボックス 19"/>
          <p:cNvSpPr txBox="1"/>
          <p:nvPr/>
        </p:nvSpPr>
        <p:spPr>
          <a:xfrm>
            <a:off x="844731" y="1842289"/>
            <a:ext cx="860720" cy="338554"/>
          </a:xfrm>
          <a:prstGeom prst="rect">
            <a:avLst/>
          </a:prstGeom>
          <a:noFill/>
        </p:spPr>
        <p:txBody>
          <a:bodyPr wrap="square" rtlCol="0">
            <a:spAutoFit/>
          </a:bodyPr>
          <a:lstStyle/>
          <a:p>
            <a:r>
              <a:rPr lang="ja-JP" altLang="en-US" sz="1600" b="1" dirty="0">
                <a:solidFill>
                  <a:prstClr val="white"/>
                </a:solidFill>
              </a:rPr>
              <a:t>解　説</a:t>
            </a:r>
          </a:p>
        </p:txBody>
      </p:sp>
      <p:sp>
        <p:nvSpPr>
          <p:cNvPr id="21"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９</a:t>
            </a:r>
          </a:p>
        </p:txBody>
      </p:sp>
      <p:sp>
        <p:nvSpPr>
          <p:cNvPr id="23" name="タイトル 1"/>
          <p:cNvSpPr txBox="1">
            <a:spLocks/>
          </p:cNvSpPr>
          <p:nvPr/>
        </p:nvSpPr>
        <p:spPr>
          <a:xfrm>
            <a:off x="1812332" y="5694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朝食を抜くとやせられる</a:t>
            </a:r>
          </a:p>
        </p:txBody>
      </p:sp>
    </p:spTree>
    <p:extLst>
      <p:ext uri="{BB962C8B-B14F-4D97-AF65-F5344CB8AC3E}">
        <p14:creationId xmlns:p14="http://schemas.microsoft.com/office/powerpoint/2010/main" val="3414220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48" y="697074"/>
            <a:ext cx="877789" cy="55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p:cNvSpPr txBox="1"/>
          <p:nvPr/>
        </p:nvSpPr>
        <p:spPr>
          <a:xfrm>
            <a:off x="3105432" y="5877272"/>
            <a:ext cx="5644504" cy="253916"/>
          </a:xfrm>
          <a:prstGeom prst="rect">
            <a:avLst/>
          </a:prstGeom>
          <a:noFill/>
        </p:spPr>
        <p:txBody>
          <a:bodyPr wrap="square" rtlCol="0">
            <a:spAutoFit/>
          </a:bodyPr>
          <a:lstStyle/>
          <a:p>
            <a:r>
              <a:rPr lang="ja-JP" altLang="en-US" sz="1050" dirty="0">
                <a:solidFill>
                  <a:prstClr val="black">
                    <a:lumMod val="50000"/>
                    <a:lumOff val="50000"/>
                  </a:prstClr>
                </a:solidFill>
              </a:rPr>
              <a:t>文部科学省「睡眠を中心とした生活習慣と子供の自立等との関係性に</a:t>
            </a:r>
            <a:r>
              <a:rPr lang="ja-JP" altLang="en-US" sz="900" dirty="0">
                <a:solidFill>
                  <a:prstClr val="black">
                    <a:lumMod val="50000"/>
                    <a:lumOff val="50000"/>
                  </a:prstClr>
                </a:solidFill>
              </a:rPr>
              <a:t>関する</a:t>
            </a:r>
            <a:r>
              <a:rPr lang="ja-JP" altLang="en-US" sz="1050" dirty="0">
                <a:solidFill>
                  <a:prstClr val="black">
                    <a:lumMod val="50000"/>
                    <a:lumOff val="50000"/>
                  </a:prstClr>
                </a:solidFill>
              </a:rPr>
              <a:t>調査」平成２６年度</a:t>
            </a:r>
          </a:p>
        </p:txBody>
      </p:sp>
      <p:sp>
        <p:nvSpPr>
          <p:cNvPr id="17" name="テキスト ボックス 16"/>
          <p:cNvSpPr txBox="1"/>
          <p:nvPr/>
        </p:nvSpPr>
        <p:spPr>
          <a:xfrm>
            <a:off x="1090225" y="866304"/>
            <a:ext cx="7410351" cy="348813"/>
          </a:xfrm>
          <a:prstGeom prst="rect">
            <a:avLst/>
          </a:prstGeom>
          <a:noFill/>
        </p:spPr>
        <p:txBody>
          <a:bodyPr wrap="square" rtlCol="0">
            <a:spAutoFit/>
          </a:bodyPr>
          <a:lstStyle/>
          <a:p>
            <a:pPr>
              <a:lnSpc>
                <a:spcPts val="2000"/>
              </a:lnSpc>
            </a:pPr>
            <a:r>
              <a:rPr lang="ja-JP" altLang="en-US" sz="1400" spc="150" dirty="0">
                <a:solidFill>
                  <a:prstClr val="black"/>
                </a:solidFill>
                <a:latin typeface="HG丸ｺﾞｼｯｸM-PRO" panose="020F0600000000000000" pitchFamily="50" charset="-128"/>
                <a:ea typeface="HG丸ｺﾞｼｯｸM-PRO" panose="020F0600000000000000" pitchFamily="50" charset="-128"/>
              </a:rPr>
              <a:t>朝食を食べない生徒は、午前中調子が悪いと答えたものの割合が高い。</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473" y="1614782"/>
            <a:ext cx="7293623" cy="3814477"/>
          </a:xfrm>
          <a:prstGeom prst="rect">
            <a:avLst/>
          </a:prstGeom>
        </p:spPr>
      </p:pic>
      <p:sp>
        <p:nvSpPr>
          <p:cNvPr id="27" name="テキスト ボックス 26"/>
          <p:cNvSpPr txBox="1"/>
          <p:nvPr/>
        </p:nvSpPr>
        <p:spPr>
          <a:xfrm>
            <a:off x="1860990" y="2014514"/>
            <a:ext cx="6490922" cy="276999"/>
          </a:xfrm>
          <a:prstGeom prst="rect">
            <a:avLst/>
          </a:prstGeom>
          <a:noFill/>
        </p:spPr>
        <p:txBody>
          <a:bodyPr wrap="square" rtlCol="0">
            <a:spAutoFit/>
          </a:bodyPr>
          <a:lstStyle/>
          <a:p>
            <a:r>
              <a:rPr lang="en-US" altLang="ja-JP" sz="1200">
                <a:solidFill>
                  <a:schemeClr val="tx1">
                    <a:lumMod val="65000"/>
                    <a:lumOff val="35000"/>
                  </a:schemeClr>
                </a:solidFill>
              </a:rPr>
              <a:t> 0%                       </a:t>
            </a:r>
            <a:r>
              <a:rPr lang="ja-JP" altLang="en-US" sz="1200">
                <a:solidFill>
                  <a:schemeClr val="tx1">
                    <a:lumMod val="65000"/>
                    <a:lumOff val="35000"/>
                  </a:schemeClr>
                </a:solidFill>
              </a:rPr>
              <a:t>　</a:t>
            </a:r>
            <a:r>
              <a:rPr lang="en-US" altLang="ja-JP" sz="1200">
                <a:solidFill>
                  <a:schemeClr val="tx1">
                    <a:lumMod val="65000"/>
                    <a:lumOff val="35000"/>
                  </a:schemeClr>
                </a:solidFill>
              </a:rPr>
              <a:t> 20%                     </a:t>
            </a:r>
            <a:r>
              <a:rPr lang="ja-JP" altLang="en-US" sz="1200">
                <a:solidFill>
                  <a:schemeClr val="tx1">
                    <a:lumMod val="65000"/>
                    <a:lumOff val="35000"/>
                  </a:schemeClr>
                </a:solidFill>
              </a:rPr>
              <a:t>　</a:t>
            </a:r>
            <a:r>
              <a:rPr lang="en-US" altLang="ja-JP" sz="1200">
                <a:solidFill>
                  <a:schemeClr val="tx1">
                    <a:lumMod val="65000"/>
                    <a:lumOff val="35000"/>
                  </a:schemeClr>
                </a:solidFill>
              </a:rPr>
              <a:t>    40%                    </a:t>
            </a:r>
            <a:r>
              <a:rPr lang="ja-JP" altLang="en-US" sz="1200">
                <a:solidFill>
                  <a:schemeClr val="tx1">
                    <a:lumMod val="65000"/>
                    <a:lumOff val="35000"/>
                  </a:schemeClr>
                </a:solidFill>
              </a:rPr>
              <a:t>　</a:t>
            </a:r>
            <a:r>
              <a:rPr lang="en-US" altLang="ja-JP" sz="1200">
                <a:solidFill>
                  <a:schemeClr val="tx1">
                    <a:lumMod val="65000"/>
                    <a:lumOff val="35000"/>
                  </a:schemeClr>
                </a:solidFill>
              </a:rPr>
              <a:t>    60%                     </a:t>
            </a:r>
            <a:r>
              <a:rPr lang="ja-JP" altLang="en-US" sz="1200">
                <a:solidFill>
                  <a:schemeClr val="tx1">
                    <a:lumMod val="65000"/>
                    <a:lumOff val="35000"/>
                  </a:schemeClr>
                </a:solidFill>
              </a:rPr>
              <a:t>　</a:t>
            </a:r>
            <a:r>
              <a:rPr lang="en-US" altLang="ja-JP" sz="1200">
                <a:solidFill>
                  <a:schemeClr val="tx1">
                    <a:lumMod val="65000"/>
                    <a:lumOff val="35000"/>
                  </a:schemeClr>
                </a:solidFill>
              </a:rPr>
              <a:t>   80%               </a:t>
            </a:r>
            <a:r>
              <a:rPr lang="ja-JP" altLang="en-US" sz="1200">
                <a:solidFill>
                  <a:schemeClr val="tx1">
                    <a:lumMod val="65000"/>
                    <a:lumOff val="35000"/>
                  </a:schemeClr>
                </a:solidFill>
              </a:rPr>
              <a:t>　</a:t>
            </a:r>
            <a:r>
              <a:rPr lang="en-US" altLang="ja-JP" sz="1200">
                <a:solidFill>
                  <a:schemeClr val="tx1">
                    <a:lumMod val="65000"/>
                    <a:lumOff val="35000"/>
                  </a:schemeClr>
                </a:solidFill>
              </a:rPr>
              <a:t>       100%                       </a:t>
            </a:r>
            <a:endParaRPr lang="ja-JP" altLang="en-US" sz="1200" dirty="0">
              <a:solidFill>
                <a:schemeClr val="tx1">
                  <a:lumMod val="65000"/>
                  <a:lumOff val="35000"/>
                </a:schemeClr>
              </a:solidFill>
            </a:endParaRPr>
          </a:p>
        </p:txBody>
      </p:sp>
      <p:sp>
        <p:nvSpPr>
          <p:cNvPr id="11" name="テキスト ボックス 10"/>
          <p:cNvSpPr txBox="1"/>
          <p:nvPr/>
        </p:nvSpPr>
        <p:spPr>
          <a:xfrm>
            <a:off x="864573" y="2153014"/>
            <a:ext cx="441146" cy="3084693"/>
          </a:xfrm>
          <a:prstGeom prst="rect">
            <a:avLst/>
          </a:prstGeom>
          <a:noFill/>
        </p:spPr>
        <p:txBody>
          <a:bodyPr vert="eaVert" wrap="square" rtlCol="0">
            <a:spAutoFit/>
          </a:bodyPr>
          <a:lstStyle/>
          <a:p>
            <a:pPr>
              <a:lnSpc>
                <a:spcPts val="2000"/>
              </a:lnSpc>
            </a:pPr>
            <a:r>
              <a:rPr lang="ja-JP" altLang="en-US" sz="1400" spc="250" dirty="0">
                <a:solidFill>
                  <a:prstClr val="white"/>
                </a:solidFill>
              </a:rPr>
              <a:t>あなたは、朝食は食べますか。</a:t>
            </a:r>
          </a:p>
        </p:txBody>
      </p:sp>
      <p:sp>
        <p:nvSpPr>
          <p:cNvPr id="31" name="テキスト ボックス 30"/>
          <p:cNvSpPr txBox="1"/>
          <p:nvPr/>
        </p:nvSpPr>
        <p:spPr>
          <a:xfrm>
            <a:off x="1254919" y="2557878"/>
            <a:ext cx="5164484" cy="2477601"/>
          </a:xfrm>
          <a:prstGeom prst="rect">
            <a:avLst/>
          </a:prstGeom>
          <a:noFill/>
        </p:spPr>
        <p:txBody>
          <a:bodyPr wrap="square" rtlCol="0">
            <a:spAutoFit/>
          </a:bodyPr>
          <a:lstStyle/>
          <a:p>
            <a:pPr>
              <a:lnSpc>
                <a:spcPts val="1350"/>
              </a:lnSpc>
            </a:pPr>
            <a:r>
              <a:rPr lang="ja-JP" altLang="en-US" sz="1050" dirty="0">
                <a:solidFill>
                  <a:schemeClr val="tx1">
                    <a:lumMod val="50000"/>
                    <a:lumOff val="50000"/>
                  </a:schemeClr>
                </a:solidFill>
              </a:rPr>
              <a:t>毎日食べる</a:t>
            </a:r>
            <a:r>
              <a:rPr lang="ja-JP" altLang="en-US" sz="1050" dirty="0">
                <a:solidFill>
                  <a:prstClr val="black"/>
                </a:solidFill>
              </a:rPr>
              <a:t>　　　　　　　　　　　　　　</a:t>
            </a:r>
            <a:r>
              <a:rPr lang="ja-JP" altLang="en-US" sz="1050" b="1" dirty="0">
                <a:solidFill>
                  <a:schemeClr val="bg1"/>
                </a:solidFill>
              </a:rPr>
              <a:t>４６．２％</a:t>
            </a:r>
            <a:endParaRPr lang="en-US" altLang="ja-JP" sz="1100" b="1" dirty="0">
              <a:solidFill>
                <a:schemeClr val="bg1"/>
              </a:solidFill>
            </a:endParaRPr>
          </a:p>
          <a:p>
            <a:pPr>
              <a:lnSpc>
                <a:spcPts val="1350"/>
              </a:lnSpc>
            </a:pPr>
            <a:endParaRPr lang="en-US" altLang="ja-JP" sz="1050" dirty="0">
              <a:solidFill>
                <a:prstClr val="black"/>
              </a:solidFill>
            </a:endParaRPr>
          </a:p>
          <a:p>
            <a:pPr>
              <a:lnSpc>
                <a:spcPts val="1350"/>
              </a:lnSpc>
            </a:pPr>
            <a:endParaRPr lang="en-US" altLang="ja-JP" sz="1050" dirty="0">
              <a:solidFill>
                <a:prstClr val="black"/>
              </a:solidFill>
            </a:endParaRPr>
          </a:p>
          <a:p>
            <a:pPr>
              <a:lnSpc>
                <a:spcPts val="1350"/>
              </a:lnSpc>
            </a:pPr>
            <a:r>
              <a:rPr lang="ja-JP" altLang="en-US" sz="1050">
                <a:solidFill>
                  <a:prstClr val="black"/>
                </a:solidFill>
              </a:rPr>
              <a:t>　</a:t>
            </a:r>
            <a:r>
              <a:rPr lang="ja-JP" altLang="en-US" sz="1050">
                <a:solidFill>
                  <a:schemeClr val="tx1">
                    <a:lumMod val="50000"/>
                    <a:lumOff val="50000"/>
                  </a:schemeClr>
                </a:solidFill>
              </a:rPr>
              <a:t>  食べない</a:t>
            </a:r>
            <a:r>
              <a:rPr lang="ja-JP" altLang="en-US" sz="1050" dirty="0">
                <a:solidFill>
                  <a:prstClr val="black"/>
                </a:solidFill>
              </a:rPr>
              <a:t>　　　　　　　　　　　</a:t>
            </a:r>
            <a:r>
              <a:rPr lang="ja-JP" altLang="en-US" sz="1050" b="1" dirty="0">
                <a:solidFill>
                  <a:prstClr val="black"/>
                </a:solidFill>
              </a:rPr>
              <a:t>　　　　　　　　　　</a:t>
            </a:r>
            <a:r>
              <a:rPr lang="ja-JP" altLang="en-US" sz="1050" b="1" dirty="0">
                <a:solidFill>
                  <a:schemeClr val="bg1"/>
                </a:solidFill>
              </a:rPr>
              <a:t>６９．７％</a:t>
            </a:r>
            <a:endParaRPr lang="en-US" altLang="ja-JP" sz="1050" b="1" dirty="0">
              <a:solidFill>
                <a:schemeClr val="bg1"/>
              </a:solidFill>
            </a:endParaRPr>
          </a:p>
          <a:p>
            <a:pPr>
              <a:lnSpc>
                <a:spcPts val="1350"/>
              </a:lnSpc>
            </a:pPr>
            <a:endParaRPr lang="en-US" altLang="ja-JP" sz="1050" dirty="0">
              <a:solidFill>
                <a:prstClr val="black"/>
              </a:solidFill>
            </a:endParaRPr>
          </a:p>
          <a:p>
            <a:pPr>
              <a:lnSpc>
                <a:spcPts val="1600"/>
              </a:lnSpc>
            </a:pPr>
            <a:endParaRPr lang="en-US" altLang="ja-JP" sz="1050" dirty="0">
              <a:solidFill>
                <a:prstClr val="black"/>
              </a:solidFill>
            </a:endParaRPr>
          </a:p>
          <a:p>
            <a:pPr>
              <a:lnSpc>
                <a:spcPts val="1600"/>
              </a:lnSpc>
            </a:pPr>
            <a:endParaRPr lang="en-US" altLang="ja-JP" sz="1050" dirty="0">
              <a:solidFill>
                <a:prstClr val="black"/>
              </a:solidFill>
            </a:endParaRPr>
          </a:p>
          <a:p>
            <a:pPr>
              <a:lnSpc>
                <a:spcPts val="1350"/>
              </a:lnSpc>
            </a:pPr>
            <a:endParaRPr lang="en-US" altLang="ja-JP" sz="1050" dirty="0">
              <a:solidFill>
                <a:prstClr val="black"/>
              </a:solidFill>
            </a:endParaRPr>
          </a:p>
          <a:p>
            <a:pPr>
              <a:lnSpc>
                <a:spcPts val="1350"/>
              </a:lnSpc>
            </a:pPr>
            <a:endParaRPr lang="en-US" altLang="ja-JP" sz="1050" dirty="0">
              <a:solidFill>
                <a:prstClr val="black"/>
              </a:solidFill>
            </a:endParaRPr>
          </a:p>
          <a:p>
            <a:pPr>
              <a:lnSpc>
                <a:spcPts val="1350"/>
              </a:lnSpc>
            </a:pPr>
            <a:r>
              <a:rPr lang="ja-JP" altLang="en-US" sz="1050" dirty="0">
                <a:solidFill>
                  <a:schemeClr val="tx1">
                    <a:lumMod val="50000"/>
                    <a:lumOff val="50000"/>
                  </a:schemeClr>
                </a:solidFill>
              </a:rPr>
              <a:t>毎日食べる</a:t>
            </a:r>
            <a:r>
              <a:rPr lang="ja-JP" altLang="en-US" sz="1050" dirty="0">
                <a:solidFill>
                  <a:prstClr val="black"/>
                </a:solidFill>
              </a:rPr>
              <a:t>　　　　　　　　　　　　　　　</a:t>
            </a:r>
            <a:r>
              <a:rPr lang="ja-JP" altLang="en-US" sz="1050" b="1" dirty="0">
                <a:solidFill>
                  <a:schemeClr val="bg1"/>
                </a:solidFill>
              </a:rPr>
              <a:t>５２．９％</a:t>
            </a:r>
            <a:endParaRPr lang="en-US" altLang="ja-JP" sz="1050" b="1" dirty="0">
              <a:solidFill>
                <a:schemeClr val="bg1"/>
              </a:solidFill>
            </a:endParaRPr>
          </a:p>
          <a:p>
            <a:pPr>
              <a:lnSpc>
                <a:spcPts val="1350"/>
              </a:lnSpc>
            </a:pPr>
            <a:endParaRPr lang="en-US" altLang="ja-JP" sz="1050" dirty="0">
              <a:solidFill>
                <a:prstClr val="black"/>
              </a:solidFill>
            </a:endParaRPr>
          </a:p>
          <a:p>
            <a:pPr>
              <a:lnSpc>
                <a:spcPts val="1350"/>
              </a:lnSpc>
            </a:pPr>
            <a:endParaRPr lang="en-US" altLang="ja-JP" sz="1050" dirty="0">
              <a:solidFill>
                <a:prstClr val="black"/>
              </a:solidFill>
            </a:endParaRPr>
          </a:p>
          <a:p>
            <a:pPr>
              <a:lnSpc>
                <a:spcPts val="1350"/>
              </a:lnSpc>
            </a:pPr>
            <a:r>
              <a:rPr lang="ja-JP" altLang="en-US" sz="1050">
                <a:solidFill>
                  <a:prstClr val="black"/>
                </a:solidFill>
              </a:rPr>
              <a:t>     </a:t>
            </a:r>
            <a:r>
              <a:rPr lang="ja-JP" altLang="en-US" sz="1050">
                <a:solidFill>
                  <a:schemeClr val="tx1">
                    <a:lumMod val="50000"/>
                    <a:lumOff val="50000"/>
                  </a:schemeClr>
                </a:solidFill>
              </a:rPr>
              <a:t>食べない</a:t>
            </a:r>
            <a:r>
              <a:rPr lang="ja-JP" altLang="en-US" sz="1050" dirty="0">
                <a:solidFill>
                  <a:prstClr val="black"/>
                </a:solidFill>
              </a:rPr>
              <a:t>　　　　　　　　　　　　　　　　　　　　</a:t>
            </a:r>
            <a:r>
              <a:rPr lang="ja-JP" altLang="en-US" sz="1050" b="1" dirty="0">
                <a:solidFill>
                  <a:prstClr val="black"/>
                </a:solidFill>
              </a:rPr>
              <a:t>　</a:t>
            </a:r>
            <a:r>
              <a:rPr lang="ja-JP" altLang="en-US" sz="1050" b="1" dirty="0">
                <a:solidFill>
                  <a:schemeClr val="bg1"/>
                </a:solidFill>
              </a:rPr>
              <a:t>６８．３％</a:t>
            </a:r>
          </a:p>
        </p:txBody>
      </p:sp>
      <p:sp>
        <p:nvSpPr>
          <p:cNvPr id="24" name="テキスト ボックス 23"/>
          <p:cNvSpPr txBox="1"/>
          <p:nvPr/>
        </p:nvSpPr>
        <p:spPr>
          <a:xfrm>
            <a:off x="3830464" y="1613738"/>
            <a:ext cx="2808312" cy="276999"/>
          </a:xfrm>
          <a:prstGeom prst="rect">
            <a:avLst/>
          </a:prstGeom>
          <a:noFill/>
        </p:spPr>
        <p:txBody>
          <a:bodyPr wrap="square" rtlCol="0">
            <a:spAutoFit/>
          </a:bodyPr>
          <a:lstStyle/>
          <a:p>
            <a:r>
              <a:rPr lang="ja-JP" altLang="en-US" sz="1200" dirty="0">
                <a:solidFill>
                  <a:prstClr val="white"/>
                </a:solidFill>
              </a:rPr>
              <a:t>「午前調子が悪い」と答えた者の割合</a:t>
            </a:r>
          </a:p>
        </p:txBody>
      </p:sp>
      <p:sp>
        <p:nvSpPr>
          <p:cNvPr id="29" name="テキスト ボックス 28"/>
          <p:cNvSpPr txBox="1"/>
          <p:nvPr/>
        </p:nvSpPr>
        <p:spPr>
          <a:xfrm>
            <a:off x="1432721" y="2335720"/>
            <a:ext cx="720080" cy="261610"/>
          </a:xfrm>
          <a:prstGeom prst="rect">
            <a:avLst/>
          </a:prstGeom>
          <a:noFill/>
        </p:spPr>
        <p:txBody>
          <a:bodyPr wrap="square" rtlCol="0">
            <a:spAutoFit/>
          </a:bodyPr>
          <a:lstStyle/>
          <a:p>
            <a:r>
              <a:rPr lang="ja-JP" altLang="en-US" sz="1050" dirty="0">
                <a:solidFill>
                  <a:prstClr val="white"/>
                </a:solidFill>
              </a:rPr>
              <a:t>中学生</a:t>
            </a:r>
          </a:p>
        </p:txBody>
      </p:sp>
      <p:sp>
        <p:nvSpPr>
          <p:cNvPr id="30" name="テキスト ボックス 29"/>
          <p:cNvSpPr txBox="1"/>
          <p:nvPr/>
        </p:nvSpPr>
        <p:spPr>
          <a:xfrm>
            <a:off x="1432721" y="4000953"/>
            <a:ext cx="720080" cy="261610"/>
          </a:xfrm>
          <a:prstGeom prst="rect">
            <a:avLst/>
          </a:prstGeom>
          <a:noFill/>
        </p:spPr>
        <p:txBody>
          <a:bodyPr wrap="square" rtlCol="0">
            <a:spAutoFit/>
          </a:bodyPr>
          <a:lstStyle/>
          <a:p>
            <a:r>
              <a:rPr lang="ja-JP" altLang="en-US" sz="1050" dirty="0">
                <a:solidFill>
                  <a:prstClr val="white"/>
                </a:solidFill>
              </a:rPr>
              <a:t>高校生</a:t>
            </a:r>
          </a:p>
        </p:txBody>
      </p:sp>
      <p:sp>
        <p:nvSpPr>
          <p:cNvPr id="19" name="テキスト ボックス 18"/>
          <p:cNvSpPr txBox="1"/>
          <p:nvPr/>
        </p:nvSpPr>
        <p:spPr>
          <a:xfrm>
            <a:off x="1860990" y="3723954"/>
            <a:ext cx="6490922" cy="276999"/>
          </a:xfrm>
          <a:prstGeom prst="rect">
            <a:avLst/>
          </a:prstGeom>
          <a:noFill/>
        </p:spPr>
        <p:txBody>
          <a:bodyPr wrap="square" rtlCol="0">
            <a:spAutoFit/>
          </a:bodyPr>
          <a:lstStyle/>
          <a:p>
            <a:r>
              <a:rPr lang="en-US" altLang="ja-JP" sz="1200">
                <a:solidFill>
                  <a:schemeClr val="tx1">
                    <a:lumMod val="65000"/>
                    <a:lumOff val="35000"/>
                  </a:schemeClr>
                </a:solidFill>
              </a:rPr>
              <a:t> 0%                       </a:t>
            </a:r>
            <a:r>
              <a:rPr lang="ja-JP" altLang="en-US" sz="1200">
                <a:solidFill>
                  <a:schemeClr val="tx1">
                    <a:lumMod val="65000"/>
                    <a:lumOff val="35000"/>
                  </a:schemeClr>
                </a:solidFill>
              </a:rPr>
              <a:t>　</a:t>
            </a:r>
            <a:r>
              <a:rPr lang="en-US" altLang="ja-JP" sz="1200">
                <a:solidFill>
                  <a:schemeClr val="tx1">
                    <a:lumMod val="65000"/>
                    <a:lumOff val="35000"/>
                  </a:schemeClr>
                </a:solidFill>
              </a:rPr>
              <a:t> 20%                     </a:t>
            </a:r>
            <a:r>
              <a:rPr lang="ja-JP" altLang="en-US" sz="1200">
                <a:solidFill>
                  <a:schemeClr val="tx1">
                    <a:lumMod val="65000"/>
                    <a:lumOff val="35000"/>
                  </a:schemeClr>
                </a:solidFill>
              </a:rPr>
              <a:t>　</a:t>
            </a:r>
            <a:r>
              <a:rPr lang="en-US" altLang="ja-JP" sz="1200">
                <a:solidFill>
                  <a:schemeClr val="tx1">
                    <a:lumMod val="65000"/>
                    <a:lumOff val="35000"/>
                  </a:schemeClr>
                </a:solidFill>
              </a:rPr>
              <a:t>    40%                    </a:t>
            </a:r>
            <a:r>
              <a:rPr lang="ja-JP" altLang="en-US" sz="1200">
                <a:solidFill>
                  <a:schemeClr val="tx1">
                    <a:lumMod val="65000"/>
                    <a:lumOff val="35000"/>
                  </a:schemeClr>
                </a:solidFill>
              </a:rPr>
              <a:t>　</a:t>
            </a:r>
            <a:r>
              <a:rPr lang="en-US" altLang="ja-JP" sz="1200">
                <a:solidFill>
                  <a:schemeClr val="tx1">
                    <a:lumMod val="65000"/>
                    <a:lumOff val="35000"/>
                  </a:schemeClr>
                </a:solidFill>
              </a:rPr>
              <a:t>    60%                     </a:t>
            </a:r>
            <a:r>
              <a:rPr lang="ja-JP" altLang="en-US" sz="1200">
                <a:solidFill>
                  <a:schemeClr val="tx1">
                    <a:lumMod val="65000"/>
                    <a:lumOff val="35000"/>
                  </a:schemeClr>
                </a:solidFill>
              </a:rPr>
              <a:t>　</a:t>
            </a:r>
            <a:r>
              <a:rPr lang="en-US" altLang="ja-JP" sz="1200">
                <a:solidFill>
                  <a:schemeClr val="tx1">
                    <a:lumMod val="65000"/>
                    <a:lumOff val="35000"/>
                  </a:schemeClr>
                </a:solidFill>
              </a:rPr>
              <a:t>   80%               </a:t>
            </a:r>
            <a:r>
              <a:rPr lang="ja-JP" altLang="en-US" sz="1200">
                <a:solidFill>
                  <a:schemeClr val="tx1">
                    <a:lumMod val="65000"/>
                    <a:lumOff val="35000"/>
                  </a:schemeClr>
                </a:solidFill>
              </a:rPr>
              <a:t>　</a:t>
            </a:r>
            <a:r>
              <a:rPr lang="en-US" altLang="ja-JP" sz="1200">
                <a:solidFill>
                  <a:schemeClr val="tx1">
                    <a:lumMod val="65000"/>
                    <a:lumOff val="35000"/>
                  </a:schemeClr>
                </a:solidFill>
              </a:rPr>
              <a:t>       100%                       </a:t>
            </a:r>
            <a:endParaRPr lang="ja-JP" altLang="en-US" sz="1200" dirty="0">
              <a:solidFill>
                <a:schemeClr val="tx1">
                  <a:lumMod val="65000"/>
                  <a:lumOff val="35000"/>
                </a:schemeClr>
              </a:solidFill>
            </a:endParaRPr>
          </a:p>
        </p:txBody>
      </p:sp>
    </p:spTree>
    <p:extLst>
      <p:ext uri="{BB962C8B-B14F-4D97-AF65-F5344CB8AC3E}">
        <p14:creationId xmlns:p14="http://schemas.microsoft.com/office/powerpoint/2010/main" val="2261595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619758" y="2204864"/>
            <a:ext cx="824757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03858" y="2217564"/>
            <a:ext cx="2448000" cy="244827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481286" y="2829598"/>
            <a:ext cx="2388170" cy="11226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5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5400" b="1" dirty="0">
                <a:solidFill>
                  <a:schemeClr val="bg1"/>
                </a:solidFill>
                <a:latin typeface="HG丸ｺﾞｼｯｸM-PRO" panose="020F0600000000000000" pitchFamily="50" charset="-128"/>
                <a:ea typeface="HG丸ｺﾞｼｯｸM-PRO" panose="020F0600000000000000" pitchFamily="50" charset="-128"/>
              </a:rPr>
              <a:t>１０</a:t>
            </a:r>
          </a:p>
        </p:txBody>
      </p:sp>
      <p:sp>
        <p:nvSpPr>
          <p:cNvPr id="9" name="タイトル 1"/>
          <p:cNvSpPr txBox="1">
            <a:spLocks/>
          </p:cNvSpPr>
          <p:nvPr/>
        </p:nvSpPr>
        <p:spPr>
          <a:xfrm>
            <a:off x="2869456" y="1993280"/>
            <a:ext cx="6048672" cy="2719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食べる量が同じでも</a:t>
            </a:r>
            <a:endParaRPr lang="en-US" altLang="ja-JP" sz="3000" b="1" dirty="0">
              <a:solidFill>
                <a:srgbClr val="FF9933"/>
              </a:solidFill>
              <a:latin typeface="HG丸ｺﾞｼｯｸM-PRO" panose="020F0600000000000000" pitchFamily="50" charset="-128"/>
              <a:ea typeface="HG丸ｺﾞｼｯｸM-PRO" panose="020F0600000000000000" pitchFamily="50" charset="-128"/>
            </a:endParaRPr>
          </a:p>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夜遅い時間に食べると太る</a:t>
            </a:r>
          </a:p>
        </p:txBody>
      </p:sp>
    </p:spTree>
    <p:extLst>
      <p:ext uri="{BB962C8B-B14F-4D97-AF65-F5344CB8AC3E}">
        <p14:creationId xmlns:p14="http://schemas.microsoft.com/office/powerpoint/2010/main" val="2059227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１０</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食べる量が同じでも</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夜遅い時間に食べると太る</a:t>
            </a:r>
          </a:p>
        </p:txBody>
      </p:sp>
      <p:sp>
        <p:nvSpPr>
          <p:cNvPr id="11" name="タイトル 1"/>
          <p:cNvSpPr txBox="1">
            <a:spLocks/>
          </p:cNvSpPr>
          <p:nvPr/>
        </p:nvSpPr>
        <p:spPr>
          <a:xfrm>
            <a:off x="3576588" y="1628924"/>
            <a:ext cx="4833044" cy="47525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200"/>
              </a:lnSpc>
            </a:pPr>
            <a:r>
              <a:rPr lang="ja-JP" altLang="en-US" sz="2250" spc="200" dirty="0">
                <a:solidFill>
                  <a:srgbClr val="FF0066"/>
                </a:solidFill>
                <a:latin typeface="ＭＳ Ｐゴシック" panose="020B0600070205080204" pitchFamily="50" charset="-128"/>
                <a:ea typeface="ＭＳ Ｐゴシック" panose="020B0600070205080204" pitchFamily="50" charset="-128"/>
              </a:rPr>
              <a:t>　夜遅い時間の食事は脂肪として体内に蓄積されやすく、太る原因になるとともに、体内時計のリズムを夜型化します。部活や学習塾などで夕食が遅くなる場合は、先に少し食べておき、終わった後の食事を軽くするなどの工夫をしましょう。</a:t>
            </a:r>
            <a:endParaRPr lang="en-US" altLang="ja-JP" sz="2250" spc="200" dirty="0">
              <a:solidFill>
                <a:srgbClr val="FF0066"/>
              </a:solidFill>
              <a:latin typeface="ＭＳ Ｐゴシック" panose="020B0600070205080204" pitchFamily="50" charset="-128"/>
              <a:ea typeface="ＭＳ Ｐゴシック" panose="020B0600070205080204" pitchFamily="50" charset="-128"/>
            </a:endParaRPr>
          </a:p>
          <a:p>
            <a:pPr algn="l">
              <a:lnSpc>
                <a:spcPts val="3200"/>
              </a:lnSpc>
            </a:pPr>
            <a:r>
              <a:rPr lang="ja-JP" altLang="en-US" sz="2250" spc="200" dirty="0">
                <a:solidFill>
                  <a:srgbClr val="FF0066"/>
                </a:solidFill>
                <a:latin typeface="ＭＳ Ｐゴシック" panose="020B0600070205080204" pitchFamily="50" charset="-128"/>
                <a:ea typeface="ＭＳ Ｐゴシック" panose="020B0600070205080204" pitchFamily="50" charset="-128"/>
              </a:rPr>
              <a:t>　また、夜食を食べる場合は、消化の良いものを選びましょう。</a:t>
            </a:r>
            <a:endParaRPr lang="ja-JP" altLang="ja-JP" sz="2250" spc="200" dirty="0">
              <a:solidFill>
                <a:srgbClr val="FF0066"/>
              </a:solidFill>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2764780"/>
            <a:ext cx="2761244" cy="2794116"/>
          </a:xfrm>
          <a:prstGeom prst="rect">
            <a:avLst/>
          </a:prstGeom>
        </p:spPr>
      </p:pic>
    </p:spTree>
    <p:extLst>
      <p:ext uri="{BB962C8B-B14F-4D97-AF65-F5344CB8AC3E}">
        <p14:creationId xmlns:p14="http://schemas.microsoft.com/office/powerpoint/2010/main" val="692060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741883" y="2142687"/>
            <a:ext cx="7754565" cy="3195747"/>
          </a:xfrm>
          <a:prstGeom prst="rect">
            <a:avLst/>
          </a:prstGeom>
          <a:noFill/>
        </p:spPr>
        <p:txBody>
          <a:bodyPr wrap="square" rtlCol="0">
            <a:spAutoFit/>
          </a:bodyPr>
          <a:lstStyle/>
          <a:p>
            <a:pPr algn="just">
              <a:lnSpc>
                <a:spcPts val="2200"/>
              </a:lnSpc>
            </a:pPr>
            <a:r>
              <a:rPr lang="ja-JP" altLang="en-US" sz="1500" spc="200" dirty="0">
                <a:solidFill>
                  <a:prstClr val="black">
                    <a:lumMod val="65000"/>
                    <a:lumOff val="35000"/>
                  </a:prstClr>
                </a:solidFill>
              </a:rPr>
              <a:t>　朝食でとったカロリーはエネルギーに変換されやすく、脂肪として身体にたまりにくいのに対し、夜遅い時間にとったカロリーは脂肪として体内にたまりやすくなり、肥満の原因になります。</a:t>
            </a:r>
          </a:p>
          <a:p>
            <a:pPr algn="just">
              <a:lnSpc>
                <a:spcPts val="2200"/>
              </a:lnSpc>
            </a:pPr>
            <a:r>
              <a:rPr lang="ja-JP" altLang="en-US" sz="1500" spc="200" dirty="0">
                <a:solidFill>
                  <a:prstClr val="black">
                    <a:lumMod val="65000"/>
                    <a:lumOff val="35000"/>
                  </a:prstClr>
                </a:solidFill>
              </a:rPr>
              <a:t>　また、夜遅い時間の食事は、体内時計のリズムを夜型化してしまいます。満腹の状態で就寝すると、食べたものを消化するため、眠っている間に胃腸が活発に働き、夜中に目が覚めたり、睡眠の質が低下する原因にもなります。夕食はできるだけ就寝の２時間前までに済ませましょう。</a:t>
            </a:r>
          </a:p>
          <a:p>
            <a:pPr algn="just">
              <a:lnSpc>
                <a:spcPts val="2200"/>
              </a:lnSpc>
            </a:pPr>
            <a:r>
              <a:rPr lang="ja-JP" altLang="en-US" sz="1500" spc="200" dirty="0">
                <a:solidFill>
                  <a:prstClr val="black">
                    <a:lumMod val="65000"/>
                    <a:lumOff val="35000"/>
                  </a:prstClr>
                </a:solidFill>
              </a:rPr>
              <a:t>　部活や学習塾などで帰りが遅くなり食事の時間が遅くなる場合には、部活や学習塾の前に少し食べて、終わった後の食事を軽くするなどの工夫が必要です。</a:t>
            </a:r>
          </a:p>
          <a:p>
            <a:pPr algn="just">
              <a:lnSpc>
                <a:spcPts val="2200"/>
              </a:lnSpc>
            </a:pPr>
            <a:r>
              <a:rPr lang="ja-JP" altLang="en-US" sz="1500" spc="200" dirty="0">
                <a:solidFill>
                  <a:prstClr val="black">
                    <a:lumMod val="65000"/>
                    <a:lumOff val="35000"/>
                  </a:prstClr>
                </a:solidFill>
              </a:rPr>
              <a:t>　また、夜遅い時間に夜食を食べる場合は、できるだけ消化に良いもの（うどん、ぞうすい、ミルクなど）を選ぶと良いでしょう。</a:t>
            </a:r>
          </a:p>
        </p:txBody>
      </p:sp>
      <p:grpSp>
        <p:nvGrpSpPr>
          <p:cNvPr id="18" name="グループ化 17"/>
          <p:cNvGrpSpPr/>
          <p:nvPr/>
        </p:nvGrpSpPr>
        <p:grpSpPr>
          <a:xfrm>
            <a:off x="816156" y="1851240"/>
            <a:ext cx="790816" cy="288000"/>
            <a:chOff x="816156" y="1851241"/>
            <a:chExt cx="563032" cy="234467"/>
          </a:xfrm>
        </p:grpSpPr>
        <p:sp>
          <p:nvSpPr>
            <p:cNvPr id="16" name="フローチャート : 論理積ゲート 15"/>
            <p:cNvSpPr/>
            <p:nvPr/>
          </p:nvSpPr>
          <p:spPr>
            <a:xfrm rot="10800000">
              <a:off x="816156" y="1851707"/>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フローチャート : 論理積ゲート 16"/>
            <p:cNvSpPr/>
            <p:nvPr/>
          </p:nvSpPr>
          <p:spPr>
            <a:xfrm>
              <a:off x="1170784" y="1851241"/>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934418" y="1851708"/>
              <a:ext cx="360040" cy="234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0" name="テキスト ボックス 19"/>
          <p:cNvSpPr txBox="1"/>
          <p:nvPr/>
        </p:nvSpPr>
        <p:spPr>
          <a:xfrm>
            <a:off x="844731" y="1842289"/>
            <a:ext cx="860720" cy="338554"/>
          </a:xfrm>
          <a:prstGeom prst="rect">
            <a:avLst/>
          </a:prstGeom>
          <a:noFill/>
        </p:spPr>
        <p:txBody>
          <a:bodyPr wrap="square" rtlCol="0">
            <a:spAutoFit/>
          </a:bodyPr>
          <a:lstStyle/>
          <a:p>
            <a:r>
              <a:rPr lang="ja-JP" altLang="en-US" sz="1600" b="1" dirty="0">
                <a:solidFill>
                  <a:prstClr val="white"/>
                </a:solidFill>
              </a:rPr>
              <a:t>解　説</a:t>
            </a:r>
          </a:p>
        </p:txBody>
      </p:sp>
      <p:sp>
        <p:nvSpPr>
          <p:cNvPr id="21"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１０</a:t>
            </a:r>
          </a:p>
        </p:txBody>
      </p:sp>
      <p:sp>
        <p:nvSpPr>
          <p:cNvPr id="23"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食べる量が同じでも</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夜遅い時間に食べると太る</a:t>
            </a:r>
          </a:p>
        </p:txBody>
      </p:sp>
    </p:spTree>
    <p:extLst>
      <p:ext uri="{BB962C8B-B14F-4D97-AF65-F5344CB8AC3E}">
        <p14:creationId xmlns:p14="http://schemas.microsoft.com/office/powerpoint/2010/main" val="2044128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１</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649" y="1484784"/>
            <a:ext cx="7834494" cy="3259249"/>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548" y="697074"/>
            <a:ext cx="877789" cy="55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1090225" y="853604"/>
            <a:ext cx="5387891" cy="369332"/>
          </a:xfrm>
          <a:prstGeom prst="rect">
            <a:avLst/>
          </a:prstGeom>
          <a:noFill/>
        </p:spPr>
        <p:txBody>
          <a:bodyPr wrap="square" rtlCol="0">
            <a:spAutoFit/>
          </a:bodyPr>
          <a:lstStyle/>
          <a:p>
            <a:r>
              <a:rPr lang="ja-JP" altLang="en-US" spc="150" dirty="0"/>
              <a:t>消化に良い食事と消化に良くない食事の例</a:t>
            </a:r>
            <a:endParaRPr kumimoji="1" lang="ja-JP" altLang="en-US" spc="150" dirty="0"/>
          </a:p>
        </p:txBody>
      </p:sp>
      <p:sp>
        <p:nvSpPr>
          <p:cNvPr id="13" name="角丸四角形 12"/>
          <p:cNvSpPr/>
          <p:nvPr/>
        </p:nvSpPr>
        <p:spPr>
          <a:xfrm>
            <a:off x="680649" y="4941168"/>
            <a:ext cx="3747335" cy="1100188"/>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4711700" y="4941168"/>
            <a:ext cx="3747335" cy="1100188"/>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713285" y="5172730"/>
            <a:ext cx="3770312" cy="646331"/>
          </a:xfrm>
          <a:prstGeom prst="rect">
            <a:avLst/>
          </a:prstGeom>
          <a:noFill/>
        </p:spPr>
        <p:txBody>
          <a:bodyPr wrap="square" rtlCol="0">
            <a:spAutoFit/>
          </a:bodyPr>
          <a:lstStyle/>
          <a:p>
            <a:r>
              <a:rPr kumimoji="1" lang="ja-JP" altLang="en-US" dirty="0">
                <a:solidFill>
                  <a:schemeClr val="tx1">
                    <a:lumMod val="75000"/>
                    <a:lumOff val="25000"/>
                  </a:schemeClr>
                </a:solidFill>
              </a:rPr>
              <a:t>パン、ごはん、うどん、にんじん、</a:t>
            </a:r>
            <a:endParaRPr kumimoji="1" lang="en-US" altLang="ja-JP" dirty="0">
              <a:solidFill>
                <a:schemeClr val="tx1">
                  <a:lumMod val="75000"/>
                  <a:lumOff val="25000"/>
                </a:schemeClr>
              </a:solidFill>
            </a:endParaRPr>
          </a:p>
          <a:p>
            <a:r>
              <a:rPr kumimoji="1" lang="ja-JP" altLang="en-US" dirty="0">
                <a:solidFill>
                  <a:schemeClr val="tx1">
                    <a:lumMod val="75000"/>
                    <a:lumOff val="25000"/>
                  </a:schemeClr>
                </a:solidFill>
              </a:rPr>
              <a:t>だいこん、チーズ、豆腐、白身魚など</a:t>
            </a:r>
          </a:p>
        </p:txBody>
      </p:sp>
      <p:sp>
        <p:nvSpPr>
          <p:cNvPr id="19" name="テキスト ボックス 18"/>
          <p:cNvSpPr txBox="1"/>
          <p:nvPr/>
        </p:nvSpPr>
        <p:spPr>
          <a:xfrm>
            <a:off x="4745980" y="5168096"/>
            <a:ext cx="3981275" cy="646331"/>
          </a:xfrm>
          <a:prstGeom prst="rect">
            <a:avLst/>
          </a:prstGeom>
          <a:noFill/>
        </p:spPr>
        <p:txBody>
          <a:bodyPr wrap="square" rtlCol="0">
            <a:spAutoFit/>
          </a:bodyPr>
          <a:lstStyle/>
          <a:p>
            <a:r>
              <a:rPr kumimoji="1" lang="ja-JP" altLang="en-US" dirty="0">
                <a:solidFill>
                  <a:schemeClr val="tx1">
                    <a:lumMod val="75000"/>
                    <a:lumOff val="25000"/>
                  </a:schemeClr>
                </a:solidFill>
              </a:rPr>
              <a:t>そば、ピーマン、たまねぎ、しいたけ、</a:t>
            </a:r>
            <a:endParaRPr kumimoji="1" lang="en-US" altLang="ja-JP" dirty="0">
              <a:solidFill>
                <a:schemeClr val="tx1">
                  <a:lumMod val="75000"/>
                  <a:lumOff val="25000"/>
                </a:schemeClr>
              </a:solidFill>
            </a:endParaRPr>
          </a:p>
          <a:p>
            <a:r>
              <a:rPr kumimoji="1" lang="ja-JP" altLang="en-US" dirty="0">
                <a:solidFill>
                  <a:schemeClr val="tx1">
                    <a:lumMod val="75000"/>
                    <a:lumOff val="25000"/>
                  </a:schemeClr>
                </a:solidFill>
              </a:rPr>
              <a:t>固ゆでたまご、牛肉、豚肉など</a:t>
            </a:r>
          </a:p>
        </p:txBody>
      </p:sp>
    </p:spTree>
    <p:extLst>
      <p:ext uri="{BB962C8B-B14F-4D97-AF65-F5344CB8AC3E}">
        <p14:creationId xmlns:p14="http://schemas.microsoft.com/office/powerpoint/2010/main" val="343814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１</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182" y="1625322"/>
            <a:ext cx="7760211" cy="4635971"/>
          </a:xfrm>
          <a:prstGeom prst="rect">
            <a:avLst/>
          </a:prstGeom>
        </p:spPr>
      </p:pic>
      <p:sp>
        <p:nvSpPr>
          <p:cNvPr id="14" name="タイトル 1"/>
          <p:cNvSpPr txBox="1">
            <a:spLocks/>
          </p:cNvSpPr>
          <p:nvPr/>
        </p:nvSpPr>
        <p:spPr>
          <a:xfrm>
            <a:off x="632891" y="409266"/>
            <a:ext cx="7408317" cy="13085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000"/>
              </a:lnSpc>
            </a:pPr>
            <a:r>
              <a:rPr lang="ja-JP" altLang="en-US" sz="1600" b="1" spc="200">
                <a:solidFill>
                  <a:srgbClr val="FF9933"/>
                </a:solidFill>
                <a:latin typeface="HG丸ｺﾞｼｯｸM-PRO" panose="020F0600000000000000" pitchFamily="50" charset="-128"/>
                <a:ea typeface="HG丸ｺﾞｼｯｸM-PRO" panose="020F0600000000000000" pitchFamily="50" charset="-128"/>
              </a:rPr>
              <a:t>  記入例</a:t>
            </a:r>
            <a:r>
              <a:rPr lang="ja-JP" altLang="en-US" sz="1600" b="1" spc="200" dirty="0">
                <a:solidFill>
                  <a:srgbClr val="FF9933"/>
                </a:solidFill>
                <a:latin typeface="HG丸ｺﾞｼｯｸM-PRO" panose="020F0600000000000000" pitchFamily="50" charset="-128"/>
                <a:ea typeface="HG丸ｺﾞｼｯｸM-PRO" panose="020F0600000000000000" pitchFamily="50" charset="-128"/>
              </a:rPr>
              <a:t>にならい、学校がある日のあなたの平均的な時間の使い方を円グラフに書いてみましょう。</a:t>
            </a:r>
            <a:endParaRPr lang="en-US" altLang="ja-JP" sz="1600" b="1" spc="200" dirty="0">
              <a:solidFill>
                <a:srgbClr val="FF9933"/>
              </a:solidFill>
              <a:latin typeface="HG丸ｺﾞｼｯｸM-PRO" panose="020F0600000000000000" pitchFamily="50" charset="-128"/>
              <a:ea typeface="HG丸ｺﾞｼｯｸM-PRO" panose="020F0600000000000000" pitchFamily="50" charset="-128"/>
            </a:endParaRPr>
          </a:p>
          <a:p>
            <a:pPr algn="l">
              <a:lnSpc>
                <a:spcPts val="2000"/>
              </a:lnSpc>
            </a:pPr>
            <a:r>
              <a:rPr lang="en-US" altLang="ja-JP" sz="1600" b="1" spc="200">
                <a:solidFill>
                  <a:srgbClr val="FF9933"/>
                </a:solidFill>
                <a:latin typeface="HG丸ｺﾞｼｯｸM-PRO" panose="020F0600000000000000" pitchFamily="50" charset="-128"/>
                <a:ea typeface="HG丸ｺﾞｼｯｸM-PRO" panose="020F0600000000000000" pitchFamily="50" charset="-128"/>
              </a:rPr>
              <a:t>  </a:t>
            </a:r>
            <a:r>
              <a:rPr lang="ja-JP" altLang="en-US" sz="1600" b="1" spc="200">
                <a:solidFill>
                  <a:srgbClr val="FF9933"/>
                </a:solidFill>
                <a:latin typeface="HG丸ｺﾞｼｯｸM-PRO" panose="020F0600000000000000" pitchFamily="50" charset="-128"/>
                <a:ea typeface="HG丸ｺﾞｼｯｸM-PRO" panose="020F0600000000000000" pitchFamily="50" charset="-128"/>
              </a:rPr>
              <a:t>また</a:t>
            </a:r>
            <a:r>
              <a:rPr lang="ja-JP" altLang="en-US" sz="1600" b="1" spc="200" dirty="0">
                <a:solidFill>
                  <a:srgbClr val="FF9933"/>
                </a:solidFill>
                <a:latin typeface="HG丸ｺﾞｼｯｸM-PRO" panose="020F0600000000000000" pitchFamily="50" charset="-128"/>
                <a:ea typeface="HG丸ｺﾞｼｯｸM-PRO" panose="020F0600000000000000" pitchFamily="50" charset="-128"/>
              </a:rPr>
              <a:t>、十分な睡眠時間を確保するためにはどうしたらいいか考えてみましょう。</a:t>
            </a:r>
          </a:p>
        </p:txBody>
      </p:sp>
      <p:sp>
        <p:nvSpPr>
          <p:cNvPr id="5" name="テキスト ボックス 4"/>
          <p:cNvSpPr txBox="1"/>
          <p:nvPr/>
        </p:nvSpPr>
        <p:spPr>
          <a:xfrm>
            <a:off x="804341" y="1825774"/>
            <a:ext cx="5392093" cy="307777"/>
          </a:xfrm>
          <a:prstGeom prst="rect">
            <a:avLst/>
          </a:prstGeom>
          <a:noFill/>
        </p:spPr>
        <p:txBody>
          <a:bodyPr wrap="square" rtlCol="0">
            <a:spAutoFit/>
          </a:bodyPr>
          <a:lstStyle/>
          <a:p>
            <a:r>
              <a:rPr kumimoji="1" lang="ja-JP" altLang="en-US" sz="1400" dirty="0">
                <a:solidFill>
                  <a:schemeClr val="bg1"/>
                </a:solidFill>
              </a:rPr>
              <a:t>２４時間円グラフ　　　　　　　　　　　　　　　　　　　　　　　　　記　　入　　例</a:t>
            </a:r>
          </a:p>
        </p:txBody>
      </p:sp>
      <p:sp>
        <p:nvSpPr>
          <p:cNvPr id="16" name="テキスト ボックス 15"/>
          <p:cNvSpPr txBox="1"/>
          <p:nvPr/>
        </p:nvSpPr>
        <p:spPr>
          <a:xfrm>
            <a:off x="823391" y="5513040"/>
            <a:ext cx="5392093" cy="276999"/>
          </a:xfrm>
          <a:prstGeom prst="rect">
            <a:avLst/>
          </a:prstGeom>
          <a:noFill/>
        </p:spPr>
        <p:txBody>
          <a:bodyPr wrap="square" rtlCol="0">
            <a:spAutoFit/>
          </a:bodyPr>
          <a:lstStyle/>
          <a:p>
            <a:r>
              <a:rPr kumimoji="1" lang="ja-JP" altLang="en-US" sz="1200" dirty="0">
                <a:solidFill>
                  <a:schemeClr val="tx1">
                    <a:lumMod val="65000"/>
                    <a:lumOff val="35000"/>
                  </a:schemeClr>
                </a:solidFill>
              </a:rPr>
              <a:t>考えたことをこの欄に書いてみましょう。</a:t>
            </a:r>
          </a:p>
        </p:txBody>
      </p:sp>
      <p:grpSp>
        <p:nvGrpSpPr>
          <p:cNvPr id="9" name="グループ化 8"/>
          <p:cNvGrpSpPr/>
          <p:nvPr/>
        </p:nvGrpSpPr>
        <p:grpSpPr>
          <a:xfrm>
            <a:off x="679275" y="2136726"/>
            <a:ext cx="3438651" cy="3233457"/>
            <a:chOff x="679275" y="2136726"/>
            <a:chExt cx="3438651" cy="3233457"/>
          </a:xfrm>
        </p:grpSpPr>
        <p:sp>
          <p:nvSpPr>
            <p:cNvPr id="7" name="テキスト ボックス 6"/>
            <p:cNvSpPr txBox="1"/>
            <p:nvPr/>
          </p:nvSpPr>
          <p:spPr>
            <a:xfrm>
              <a:off x="2214786" y="2136726"/>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０</a:t>
              </a:r>
            </a:p>
          </p:txBody>
        </p:sp>
        <p:sp>
          <p:nvSpPr>
            <p:cNvPr id="20" name="テキスト ボックス 19"/>
            <p:cNvSpPr txBox="1"/>
            <p:nvPr/>
          </p:nvSpPr>
          <p:spPr>
            <a:xfrm>
              <a:off x="2612926" y="2215471"/>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a:t>
              </a:r>
            </a:p>
          </p:txBody>
        </p:sp>
        <p:sp>
          <p:nvSpPr>
            <p:cNvPr id="21" name="テキスト ボックス 20"/>
            <p:cNvSpPr txBox="1"/>
            <p:nvPr/>
          </p:nvSpPr>
          <p:spPr>
            <a:xfrm>
              <a:off x="3494211" y="2925813"/>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４</a:t>
              </a:r>
            </a:p>
          </p:txBody>
        </p:sp>
        <p:sp>
          <p:nvSpPr>
            <p:cNvPr id="22" name="テキスト ボックス 21"/>
            <p:cNvSpPr txBox="1"/>
            <p:nvPr/>
          </p:nvSpPr>
          <p:spPr>
            <a:xfrm>
              <a:off x="2987849" y="2367871"/>
              <a:ext cx="432048" cy="215444"/>
            </a:xfrm>
            <a:prstGeom prst="rect">
              <a:avLst/>
            </a:prstGeom>
            <a:noFill/>
          </p:spPr>
          <p:txBody>
            <a:bodyPr wrap="square" rtlCol="0">
              <a:spAutoFit/>
            </a:bodyPr>
            <a:lstStyle/>
            <a:p>
              <a:r>
                <a:rPr lang="ja-JP" altLang="en-US" sz="800" dirty="0">
                  <a:solidFill>
                    <a:schemeClr val="tx1">
                      <a:lumMod val="65000"/>
                      <a:lumOff val="35000"/>
                    </a:schemeClr>
                  </a:solidFill>
                </a:rPr>
                <a:t>２</a:t>
              </a:r>
              <a:endParaRPr kumimoji="1" lang="ja-JP" altLang="en-US" sz="800" dirty="0">
                <a:solidFill>
                  <a:schemeClr val="tx1">
                    <a:lumMod val="65000"/>
                    <a:lumOff val="35000"/>
                  </a:schemeClr>
                </a:solidFill>
              </a:endParaRPr>
            </a:p>
          </p:txBody>
        </p:sp>
        <p:sp>
          <p:nvSpPr>
            <p:cNvPr id="23" name="テキスト ボックス 22"/>
            <p:cNvSpPr txBox="1"/>
            <p:nvPr/>
          </p:nvSpPr>
          <p:spPr>
            <a:xfrm>
              <a:off x="3268389" y="2582690"/>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３</a:t>
              </a:r>
            </a:p>
          </p:txBody>
        </p:sp>
        <p:sp>
          <p:nvSpPr>
            <p:cNvPr id="24" name="テキスト ボックス 23"/>
            <p:cNvSpPr txBox="1"/>
            <p:nvPr/>
          </p:nvSpPr>
          <p:spPr>
            <a:xfrm>
              <a:off x="3628728" y="3268134"/>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５</a:t>
              </a:r>
            </a:p>
          </p:txBody>
        </p:sp>
        <p:sp>
          <p:nvSpPr>
            <p:cNvPr id="25" name="テキスト ボックス 24"/>
            <p:cNvSpPr txBox="1"/>
            <p:nvPr/>
          </p:nvSpPr>
          <p:spPr>
            <a:xfrm>
              <a:off x="3685878" y="3648865"/>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６</a:t>
              </a:r>
            </a:p>
          </p:txBody>
        </p:sp>
        <p:sp>
          <p:nvSpPr>
            <p:cNvPr id="26" name="テキスト ボックス 25"/>
            <p:cNvSpPr txBox="1"/>
            <p:nvPr/>
          </p:nvSpPr>
          <p:spPr>
            <a:xfrm>
              <a:off x="3640484" y="4039836"/>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７</a:t>
              </a:r>
            </a:p>
          </p:txBody>
        </p:sp>
        <p:sp>
          <p:nvSpPr>
            <p:cNvPr id="27" name="テキスト ボックス 26"/>
            <p:cNvSpPr txBox="1"/>
            <p:nvPr/>
          </p:nvSpPr>
          <p:spPr>
            <a:xfrm>
              <a:off x="3498429" y="4383675"/>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８</a:t>
              </a:r>
            </a:p>
          </p:txBody>
        </p:sp>
        <p:sp>
          <p:nvSpPr>
            <p:cNvPr id="28" name="テキスト ボックス 27"/>
            <p:cNvSpPr txBox="1"/>
            <p:nvPr/>
          </p:nvSpPr>
          <p:spPr>
            <a:xfrm>
              <a:off x="3265189" y="4693104"/>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９</a:t>
              </a:r>
            </a:p>
          </p:txBody>
        </p:sp>
        <p:sp>
          <p:nvSpPr>
            <p:cNvPr id="29" name="テキスト ボックス 28"/>
            <p:cNvSpPr txBox="1"/>
            <p:nvPr/>
          </p:nvSpPr>
          <p:spPr>
            <a:xfrm>
              <a:off x="2922066" y="4939295"/>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１０</a:t>
              </a:r>
            </a:p>
          </p:txBody>
        </p:sp>
        <p:sp>
          <p:nvSpPr>
            <p:cNvPr id="30" name="テキスト ボックス 29"/>
            <p:cNvSpPr txBox="1"/>
            <p:nvPr/>
          </p:nvSpPr>
          <p:spPr>
            <a:xfrm>
              <a:off x="2565326" y="5084911"/>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１１</a:t>
              </a:r>
            </a:p>
          </p:txBody>
        </p:sp>
        <p:sp>
          <p:nvSpPr>
            <p:cNvPr id="31" name="テキスト ボックス 30"/>
            <p:cNvSpPr txBox="1"/>
            <p:nvPr/>
          </p:nvSpPr>
          <p:spPr>
            <a:xfrm>
              <a:off x="2171353" y="5154739"/>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１２</a:t>
              </a:r>
            </a:p>
          </p:txBody>
        </p:sp>
        <p:sp>
          <p:nvSpPr>
            <p:cNvPr id="32" name="テキスト ボックス 31"/>
            <p:cNvSpPr txBox="1"/>
            <p:nvPr/>
          </p:nvSpPr>
          <p:spPr>
            <a:xfrm>
              <a:off x="1773213" y="5080147"/>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１３</a:t>
              </a:r>
            </a:p>
          </p:txBody>
        </p:sp>
        <p:sp>
          <p:nvSpPr>
            <p:cNvPr id="33" name="テキスト ボックス 32"/>
            <p:cNvSpPr txBox="1"/>
            <p:nvPr/>
          </p:nvSpPr>
          <p:spPr>
            <a:xfrm>
              <a:off x="1432068" y="4921986"/>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１４</a:t>
              </a:r>
            </a:p>
          </p:txBody>
        </p:sp>
        <p:sp>
          <p:nvSpPr>
            <p:cNvPr id="34" name="テキスト ボックス 33"/>
            <p:cNvSpPr txBox="1"/>
            <p:nvPr/>
          </p:nvSpPr>
          <p:spPr>
            <a:xfrm>
              <a:off x="1118800" y="4707569"/>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１５</a:t>
              </a:r>
            </a:p>
          </p:txBody>
        </p:sp>
        <p:sp>
          <p:nvSpPr>
            <p:cNvPr id="35" name="テキスト ボックス 34"/>
            <p:cNvSpPr txBox="1"/>
            <p:nvPr/>
          </p:nvSpPr>
          <p:spPr>
            <a:xfrm>
              <a:off x="872950" y="4403453"/>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１６</a:t>
              </a:r>
            </a:p>
          </p:txBody>
        </p:sp>
        <p:sp>
          <p:nvSpPr>
            <p:cNvPr id="36" name="テキスト ボックス 35"/>
            <p:cNvSpPr txBox="1"/>
            <p:nvPr/>
          </p:nvSpPr>
          <p:spPr>
            <a:xfrm>
              <a:off x="734491" y="4039836"/>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１７</a:t>
              </a:r>
            </a:p>
          </p:txBody>
        </p:sp>
        <p:sp>
          <p:nvSpPr>
            <p:cNvPr id="37" name="テキスト ボックス 36"/>
            <p:cNvSpPr txBox="1"/>
            <p:nvPr/>
          </p:nvSpPr>
          <p:spPr>
            <a:xfrm>
              <a:off x="679275" y="3648137"/>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１８</a:t>
              </a:r>
            </a:p>
          </p:txBody>
        </p:sp>
        <p:sp>
          <p:nvSpPr>
            <p:cNvPr id="38" name="テキスト ボックス 37"/>
            <p:cNvSpPr txBox="1"/>
            <p:nvPr/>
          </p:nvSpPr>
          <p:spPr>
            <a:xfrm>
              <a:off x="731035" y="3269223"/>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１９</a:t>
              </a:r>
            </a:p>
          </p:txBody>
        </p:sp>
        <p:sp>
          <p:nvSpPr>
            <p:cNvPr id="39" name="テキスト ボックス 38"/>
            <p:cNvSpPr txBox="1"/>
            <p:nvPr/>
          </p:nvSpPr>
          <p:spPr>
            <a:xfrm>
              <a:off x="866724" y="2924580"/>
              <a:ext cx="432048" cy="215444"/>
            </a:xfrm>
            <a:prstGeom prst="rect">
              <a:avLst/>
            </a:prstGeom>
            <a:noFill/>
          </p:spPr>
          <p:txBody>
            <a:bodyPr wrap="square" rtlCol="0">
              <a:spAutoFit/>
            </a:bodyPr>
            <a:lstStyle/>
            <a:p>
              <a:r>
                <a:rPr lang="ja-JP" altLang="en-US" sz="800" dirty="0">
                  <a:solidFill>
                    <a:schemeClr val="tx1">
                      <a:lumMod val="65000"/>
                      <a:lumOff val="35000"/>
                    </a:schemeClr>
                  </a:solidFill>
                </a:rPr>
                <a:t>２０</a:t>
              </a:r>
              <a:endParaRPr kumimoji="1" lang="ja-JP" altLang="en-US" sz="800" dirty="0">
                <a:solidFill>
                  <a:schemeClr val="tx1">
                    <a:lumMod val="65000"/>
                    <a:lumOff val="35000"/>
                  </a:schemeClr>
                </a:solidFill>
              </a:endParaRPr>
            </a:p>
          </p:txBody>
        </p:sp>
        <p:sp>
          <p:nvSpPr>
            <p:cNvPr id="40" name="テキスト ボックス 39"/>
            <p:cNvSpPr txBox="1"/>
            <p:nvPr/>
          </p:nvSpPr>
          <p:spPr>
            <a:xfrm>
              <a:off x="1108024" y="2611890"/>
              <a:ext cx="432048" cy="215444"/>
            </a:xfrm>
            <a:prstGeom prst="rect">
              <a:avLst/>
            </a:prstGeom>
            <a:noFill/>
          </p:spPr>
          <p:txBody>
            <a:bodyPr wrap="square" rtlCol="0">
              <a:spAutoFit/>
            </a:bodyPr>
            <a:lstStyle/>
            <a:p>
              <a:r>
                <a:rPr lang="ja-JP" altLang="en-US" sz="800" dirty="0">
                  <a:solidFill>
                    <a:schemeClr val="tx1">
                      <a:lumMod val="65000"/>
                      <a:lumOff val="35000"/>
                    </a:schemeClr>
                  </a:solidFill>
                </a:rPr>
                <a:t>２１</a:t>
              </a:r>
              <a:endParaRPr kumimoji="1" lang="ja-JP" altLang="en-US" sz="800" dirty="0">
                <a:solidFill>
                  <a:schemeClr val="tx1">
                    <a:lumMod val="65000"/>
                    <a:lumOff val="35000"/>
                  </a:schemeClr>
                </a:solidFill>
              </a:endParaRPr>
            </a:p>
          </p:txBody>
        </p:sp>
        <p:sp>
          <p:nvSpPr>
            <p:cNvPr id="41" name="テキスト ボックス 40"/>
            <p:cNvSpPr txBox="1"/>
            <p:nvPr/>
          </p:nvSpPr>
          <p:spPr>
            <a:xfrm>
              <a:off x="1424477" y="2377396"/>
              <a:ext cx="432048" cy="215444"/>
            </a:xfrm>
            <a:prstGeom prst="rect">
              <a:avLst/>
            </a:prstGeom>
            <a:noFill/>
          </p:spPr>
          <p:txBody>
            <a:bodyPr wrap="square" rtlCol="0">
              <a:spAutoFit/>
            </a:bodyPr>
            <a:lstStyle/>
            <a:p>
              <a:r>
                <a:rPr lang="ja-JP" altLang="en-US" sz="800" dirty="0">
                  <a:solidFill>
                    <a:schemeClr val="tx1">
                      <a:lumMod val="65000"/>
                      <a:lumOff val="35000"/>
                    </a:schemeClr>
                  </a:solidFill>
                </a:rPr>
                <a:t>２２</a:t>
              </a:r>
              <a:endParaRPr kumimoji="1" lang="ja-JP" altLang="en-US" sz="800" dirty="0">
                <a:solidFill>
                  <a:schemeClr val="tx1">
                    <a:lumMod val="65000"/>
                    <a:lumOff val="35000"/>
                  </a:schemeClr>
                </a:solidFill>
              </a:endParaRPr>
            </a:p>
          </p:txBody>
        </p:sp>
        <p:sp>
          <p:nvSpPr>
            <p:cNvPr id="42" name="テキスト ボックス 41"/>
            <p:cNvSpPr txBox="1"/>
            <p:nvPr/>
          </p:nvSpPr>
          <p:spPr>
            <a:xfrm>
              <a:off x="1777405" y="2212524"/>
              <a:ext cx="432048" cy="215444"/>
            </a:xfrm>
            <a:prstGeom prst="rect">
              <a:avLst/>
            </a:prstGeom>
            <a:noFill/>
          </p:spPr>
          <p:txBody>
            <a:bodyPr wrap="square" rtlCol="0">
              <a:spAutoFit/>
            </a:bodyPr>
            <a:lstStyle/>
            <a:p>
              <a:r>
                <a:rPr lang="ja-JP" altLang="en-US" sz="800" dirty="0">
                  <a:solidFill>
                    <a:schemeClr val="tx1">
                      <a:lumMod val="65000"/>
                      <a:lumOff val="35000"/>
                    </a:schemeClr>
                  </a:solidFill>
                </a:rPr>
                <a:t>２３</a:t>
              </a:r>
              <a:endParaRPr kumimoji="1" lang="ja-JP" altLang="en-US" sz="800" dirty="0">
                <a:solidFill>
                  <a:schemeClr val="tx1">
                    <a:lumMod val="65000"/>
                    <a:lumOff val="35000"/>
                  </a:schemeClr>
                </a:solidFill>
              </a:endParaRPr>
            </a:p>
          </p:txBody>
        </p:sp>
      </p:grpSp>
      <p:grpSp>
        <p:nvGrpSpPr>
          <p:cNvPr id="44" name="グループ化 43"/>
          <p:cNvGrpSpPr/>
          <p:nvPr/>
        </p:nvGrpSpPr>
        <p:grpSpPr>
          <a:xfrm>
            <a:off x="4760466" y="2125634"/>
            <a:ext cx="3438651" cy="3233457"/>
            <a:chOff x="679275" y="2136726"/>
            <a:chExt cx="3438651" cy="3233457"/>
          </a:xfrm>
        </p:grpSpPr>
        <p:sp>
          <p:nvSpPr>
            <p:cNvPr id="45" name="テキスト ボックス 44"/>
            <p:cNvSpPr txBox="1"/>
            <p:nvPr/>
          </p:nvSpPr>
          <p:spPr>
            <a:xfrm>
              <a:off x="2214786" y="2136726"/>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０</a:t>
              </a:r>
            </a:p>
          </p:txBody>
        </p:sp>
        <p:sp>
          <p:nvSpPr>
            <p:cNvPr id="46" name="テキスト ボックス 45"/>
            <p:cNvSpPr txBox="1"/>
            <p:nvPr/>
          </p:nvSpPr>
          <p:spPr>
            <a:xfrm>
              <a:off x="2612926" y="2215471"/>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a:t>
              </a:r>
            </a:p>
          </p:txBody>
        </p:sp>
        <p:sp>
          <p:nvSpPr>
            <p:cNvPr id="47" name="テキスト ボックス 46"/>
            <p:cNvSpPr txBox="1"/>
            <p:nvPr/>
          </p:nvSpPr>
          <p:spPr>
            <a:xfrm>
              <a:off x="3494211" y="2925813"/>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４</a:t>
              </a:r>
            </a:p>
          </p:txBody>
        </p:sp>
        <p:sp>
          <p:nvSpPr>
            <p:cNvPr id="48" name="テキスト ボックス 47"/>
            <p:cNvSpPr txBox="1"/>
            <p:nvPr/>
          </p:nvSpPr>
          <p:spPr>
            <a:xfrm>
              <a:off x="2987849" y="2367871"/>
              <a:ext cx="432048" cy="215444"/>
            </a:xfrm>
            <a:prstGeom prst="rect">
              <a:avLst/>
            </a:prstGeom>
            <a:noFill/>
          </p:spPr>
          <p:txBody>
            <a:bodyPr wrap="square" rtlCol="0">
              <a:spAutoFit/>
            </a:bodyPr>
            <a:lstStyle/>
            <a:p>
              <a:r>
                <a:rPr lang="ja-JP" altLang="en-US" sz="800" dirty="0">
                  <a:solidFill>
                    <a:schemeClr val="tx1">
                      <a:lumMod val="65000"/>
                      <a:lumOff val="35000"/>
                    </a:schemeClr>
                  </a:solidFill>
                </a:rPr>
                <a:t>２</a:t>
              </a:r>
              <a:endParaRPr kumimoji="1" lang="ja-JP" altLang="en-US" sz="800" dirty="0">
                <a:solidFill>
                  <a:schemeClr val="tx1">
                    <a:lumMod val="65000"/>
                    <a:lumOff val="35000"/>
                  </a:schemeClr>
                </a:solidFill>
              </a:endParaRPr>
            </a:p>
          </p:txBody>
        </p:sp>
        <p:sp>
          <p:nvSpPr>
            <p:cNvPr id="49" name="テキスト ボックス 48"/>
            <p:cNvSpPr txBox="1"/>
            <p:nvPr/>
          </p:nvSpPr>
          <p:spPr>
            <a:xfrm>
              <a:off x="3268389" y="2582690"/>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３</a:t>
              </a:r>
            </a:p>
          </p:txBody>
        </p:sp>
        <p:sp>
          <p:nvSpPr>
            <p:cNvPr id="50" name="テキスト ボックス 49"/>
            <p:cNvSpPr txBox="1"/>
            <p:nvPr/>
          </p:nvSpPr>
          <p:spPr>
            <a:xfrm>
              <a:off x="3628728" y="3268134"/>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５</a:t>
              </a:r>
            </a:p>
          </p:txBody>
        </p:sp>
        <p:sp>
          <p:nvSpPr>
            <p:cNvPr id="51" name="テキスト ボックス 50"/>
            <p:cNvSpPr txBox="1"/>
            <p:nvPr/>
          </p:nvSpPr>
          <p:spPr>
            <a:xfrm>
              <a:off x="3685878" y="3648865"/>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６</a:t>
              </a:r>
            </a:p>
          </p:txBody>
        </p:sp>
        <p:sp>
          <p:nvSpPr>
            <p:cNvPr id="52" name="テキスト ボックス 51"/>
            <p:cNvSpPr txBox="1"/>
            <p:nvPr/>
          </p:nvSpPr>
          <p:spPr>
            <a:xfrm>
              <a:off x="3640484" y="4039836"/>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７</a:t>
              </a:r>
            </a:p>
          </p:txBody>
        </p:sp>
        <p:sp>
          <p:nvSpPr>
            <p:cNvPr id="53" name="テキスト ボックス 52"/>
            <p:cNvSpPr txBox="1"/>
            <p:nvPr/>
          </p:nvSpPr>
          <p:spPr>
            <a:xfrm>
              <a:off x="3498429" y="4383675"/>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８</a:t>
              </a:r>
            </a:p>
          </p:txBody>
        </p:sp>
        <p:sp>
          <p:nvSpPr>
            <p:cNvPr id="54" name="テキスト ボックス 53"/>
            <p:cNvSpPr txBox="1"/>
            <p:nvPr/>
          </p:nvSpPr>
          <p:spPr>
            <a:xfrm>
              <a:off x="3265189" y="4693104"/>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９</a:t>
              </a:r>
            </a:p>
          </p:txBody>
        </p:sp>
        <p:sp>
          <p:nvSpPr>
            <p:cNvPr id="55" name="テキスト ボックス 54"/>
            <p:cNvSpPr txBox="1"/>
            <p:nvPr/>
          </p:nvSpPr>
          <p:spPr>
            <a:xfrm>
              <a:off x="2922066" y="4939295"/>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１０</a:t>
              </a:r>
            </a:p>
          </p:txBody>
        </p:sp>
        <p:sp>
          <p:nvSpPr>
            <p:cNvPr id="56" name="テキスト ボックス 55"/>
            <p:cNvSpPr txBox="1"/>
            <p:nvPr/>
          </p:nvSpPr>
          <p:spPr>
            <a:xfrm>
              <a:off x="2565326" y="5084911"/>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１１</a:t>
              </a:r>
            </a:p>
          </p:txBody>
        </p:sp>
        <p:sp>
          <p:nvSpPr>
            <p:cNvPr id="57" name="テキスト ボックス 56"/>
            <p:cNvSpPr txBox="1"/>
            <p:nvPr/>
          </p:nvSpPr>
          <p:spPr>
            <a:xfrm>
              <a:off x="2171353" y="5154739"/>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１２</a:t>
              </a:r>
            </a:p>
          </p:txBody>
        </p:sp>
        <p:sp>
          <p:nvSpPr>
            <p:cNvPr id="58" name="テキスト ボックス 57"/>
            <p:cNvSpPr txBox="1"/>
            <p:nvPr/>
          </p:nvSpPr>
          <p:spPr>
            <a:xfrm>
              <a:off x="1773213" y="5080147"/>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１３</a:t>
              </a:r>
            </a:p>
          </p:txBody>
        </p:sp>
        <p:sp>
          <p:nvSpPr>
            <p:cNvPr id="59" name="テキスト ボックス 58"/>
            <p:cNvSpPr txBox="1"/>
            <p:nvPr/>
          </p:nvSpPr>
          <p:spPr>
            <a:xfrm>
              <a:off x="1432068" y="4921986"/>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１４</a:t>
              </a:r>
            </a:p>
          </p:txBody>
        </p:sp>
        <p:sp>
          <p:nvSpPr>
            <p:cNvPr id="60" name="テキスト ボックス 59"/>
            <p:cNvSpPr txBox="1"/>
            <p:nvPr/>
          </p:nvSpPr>
          <p:spPr>
            <a:xfrm>
              <a:off x="1118800" y="4707569"/>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１５</a:t>
              </a:r>
            </a:p>
          </p:txBody>
        </p:sp>
        <p:sp>
          <p:nvSpPr>
            <p:cNvPr id="61" name="テキスト ボックス 60"/>
            <p:cNvSpPr txBox="1"/>
            <p:nvPr/>
          </p:nvSpPr>
          <p:spPr>
            <a:xfrm>
              <a:off x="872950" y="4403453"/>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１６</a:t>
              </a:r>
            </a:p>
          </p:txBody>
        </p:sp>
        <p:sp>
          <p:nvSpPr>
            <p:cNvPr id="62" name="テキスト ボックス 61"/>
            <p:cNvSpPr txBox="1"/>
            <p:nvPr/>
          </p:nvSpPr>
          <p:spPr>
            <a:xfrm>
              <a:off x="734491" y="4039836"/>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１７</a:t>
              </a:r>
            </a:p>
          </p:txBody>
        </p:sp>
        <p:sp>
          <p:nvSpPr>
            <p:cNvPr id="63" name="テキスト ボックス 62"/>
            <p:cNvSpPr txBox="1"/>
            <p:nvPr/>
          </p:nvSpPr>
          <p:spPr>
            <a:xfrm>
              <a:off x="679275" y="3648137"/>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１８</a:t>
              </a:r>
            </a:p>
          </p:txBody>
        </p:sp>
        <p:sp>
          <p:nvSpPr>
            <p:cNvPr id="64" name="テキスト ボックス 63"/>
            <p:cNvSpPr txBox="1"/>
            <p:nvPr/>
          </p:nvSpPr>
          <p:spPr>
            <a:xfrm>
              <a:off x="731035" y="3269223"/>
              <a:ext cx="432048" cy="215444"/>
            </a:xfrm>
            <a:prstGeom prst="rect">
              <a:avLst/>
            </a:prstGeom>
            <a:noFill/>
          </p:spPr>
          <p:txBody>
            <a:bodyPr wrap="square" rtlCol="0">
              <a:spAutoFit/>
            </a:bodyPr>
            <a:lstStyle/>
            <a:p>
              <a:r>
                <a:rPr kumimoji="1" lang="ja-JP" altLang="en-US" sz="800" dirty="0">
                  <a:solidFill>
                    <a:schemeClr val="tx1">
                      <a:lumMod val="65000"/>
                      <a:lumOff val="35000"/>
                    </a:schemeClr>
                  </a:solidFill>
                </a:rPr>
                <a:t>１９</a:t>
              </a:r>
            </a:p>
          </p:txBody>
        </p:sp>
        <p:sp>
          <p:nvSpPr>
            <p:cNvPr id="65" name="テキスト ボックス 64"/>
            <p:cNvSpPr txBox="1"/>
            <p:nvPr/>
          </p:nvSpPr>
          <p:spPr>
            <a:xfrm>
              <a:off x="866724" y="2924580"/>
              <a:ext cx="432048" cy="215444"/>
            </a:xfrm>
            <a:prstGeom prst="rect">
              <a:avLst/>
            </a:prstGeom>
            <a:noFill/>
          </p:spPr>
          <p:txBody>
            <a:bodyPr wrap="square" rtlCol="0">
              <a:spAutoFit/>
            </a:bodyPr>
            <a:lstStyle/>
            <a:p>
              <a:r>
                <a:rPr lang="ja-JP" altLang="en-US" sz="800" dirty="0">
                  <a:solidFill>
                    <a:schemeClr val="tx1">
                      <a:lumMod val="65000"/>
                      <a:lumOff val="35000"/>
                    </a:schemeClr>
                  </a:solidFill>
                </a:rPr>
                <a:t>２０</a:t>
              </a:r>
              <a:endParaRPr kumimoji="1" lang="ja-JP" altLang="en-US" sz="800" dirty="0">
                <a:solidFill>
                  <a:schemeClr val="tx1">
                    <a:lumMod val="65000"/>
                    <a:lumOff val="35000"/>
                  </a:schemeClr>
                </a:solidFill>
              </a:endParaRPr>
            </a:p>
          </p:txBody>
        </p:sp>
        <p:sp>
          <p:nvSpPr>
            <p:cNvPr id="66" name="テキスト ボックス 65"/>
            <p:cNvSpPr txBox="1"/>
            <p:nvPr/>
          </p:nvSpPr>
          <p:spPr>
            <a:xfrm>
              <a:off x="1108024" y="2611890"/>
              <a:ext cx="432048" cy="215444"/>
            </a:xfrm>
            <a:prstGeom prst="rect">
              <a:avLst/>
            </a:prstGeom>
            <a:noFill/>
          </p:spPr>
          <p:txBody>
            <a:bodyPr wrap="square" rtlCol="0">
              <a:spAutoFit/>
            </a:bodyPr>
            <a:lstStyle/>
            <a:p>
              <a:r>
                <a:rPr lang="ja-JP" altLang="en-US" sz="800" dirty="0">
                  <a:solidFill>
                    <a:schemeClr val="tx1">
                      <a:lumMod val="65000"/>
                      <a:lumOff val="35000"/>
                    </a:schemeClr>
                  </a:solidFill>
                </a:rPr>
                <a:t>２１</a:t>
              </a:r>
              <a:endParaRPr kumimoji="1" lang="ja-JP" altLang="en-US" sz="800" dirty="0">
                <a:solidFill>
                  <a:schemeClr val="tx1">
                    <a:lumMod val="65000"/>
                    <a:lumOff val="35000"/>
                  </a:schemeClr>
                </a:solidFill>
              </a:endParaRPr>
            </a:p>
          </p:txBody>
        </p:sp>
        <p:sp>
          <p:nvSpPr>
            <p:cNvPr id="67" name="テキスト ボックス 66"/>
            <p:cNvSpPr txBox="1"/>
            <p:nvPr/>
          </p:nvSpPr>
          <p:spPr>
            <a:xfrm>
              <a:off x="1424477" y="2377396"/>
              <a:ext cx="432048" cy="215444"/>
            </a:xfrm>
            <a:prstGeom prst="rect">
              <a:avLst/>
            </a:prstGeom>
            <a:noFill/>
          </p:spPr>
          <p:txBody>
            <a:bodyPr wrap="square" rtlCol="0">
              <a:spAutoFit/>
            </a:bodyPr>
            <a:lstStyle/>
            <a:p>
              <a:r>
                <a:rPr lang="ja-JP" altLang="en-US" sz="800" dirty="0">
                  <a:solidFill>
                    <a:schemeClr val="tx1">
                      <a:lumMod val="65000"/>
                      <a:lumOff val="35000"/>
                    </a:schemeClr>
                  </a:solidFill>
                </a:rPr>
                <a:t>２２</a:t>
              </a:r>
              <a:endParaRPr kumimoji="1" lang="ja-JP" altLang="en-US" sz="800" dirty="0">
                <a:solidFill>
                  <a:schemeClr val="tx1">
                    <a:lumMod val="65000"/>
                    <a:lumOff val="35000"/>
                  </a:schemeClr>
                </a:solidFill>
              </a:endParaRPr>
            </a:p>
          </p:txBody>
        </p:sp>
        <p:sp>
          <p:nvSpPr>
            <p:cNvPr id="68" name="テキスト ボックス 67"/>
            <p:cNvSpPr txBox="1"/>
            <p:nvPr/>
          </p:nvSpPr>
          <p:spPr>
            <a:xfrm>
              <a:off x="1777405" y="2212524"/>
              <a:ext cx="432048" cy="215444"/>
            </a:xfrm>
            <a:prstGeom prst="rect">
              <a:avLst/>
            </a:prstGeom>
            <a:noFill/>
          </p:spPr>
          <p:txBody>
            <a:bodyPr wrap="square" rtlCol="0">
              <a:spAutoFit/>
            </a:bodyPr>
            <a:lstStyle/>
            <a:p>
              <a:r>
                <a:rPr lang="ja-JP" altLang="en-US" sz="800" dirty="0">
                  <a:solidFill>
                    <a:schemeClr val="tx1">
                      <a:lumMod val="65000"/>
                      <a:lumOff val="35000"/>
                    </a:schemeClr>
                  </a:solidFill>
                </a:rPr>
                <a:t>２３</a:t>
              </a:r>
              <a:endParaRPr kumimoji="1" lang="ja-JP" altLang="en-US" sz="800" dirty="0">
                <a:solidFill>
                  <a:schemeClr val="tx1">
                    <a:lumMod val="65000"/>
                    <a:lumOff val="35000"/>
                  </a:schemeClr>
                </a:solidFill>
              </a:endParaRPr>
            </a:p>
          </p:txBody>
        </p:sp>
      </p:gr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8247" y="3385306"/>
            <a:ext cx="256281" cy="134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4058" y="3887428"/>
            <a:ext cx="423802" cy="149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2866" y="3241950"/>
            <a:ext cx="245850" cy="140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40384" y="4108422"/>
            <a:ext cx="255327" cy="11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96434" y="4291683"/>
            <a:ext cx="513539" cy="16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67741" y="3185895"/>
            <a:ext cx="615000" cy="112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06308" y="4574465"/>
            <a:ext cx="270321" cy="15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20602" y="2993348"/>
            <a:ext cx="338762" cy="102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71809" y="2728271"/>
            <a:ext cx="224327" cy="99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17926" y="3093021"/>
            <a:ext cx="289240" cy="12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6732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32" y="1268760"/>
            <a:ext cx="8424936" cy="4248472"/>
          </a:xfrm>
          <a:prstGeom prst="rect">
            <a:avLst/>
          </a:prstGeom>
        </p:spPr>
      </p:pic>
      <p:sp>
        <p:nvSpPr>
          <p:cNvPr id="11" name="タイトル 1"/>
          <p:cNvSpPr txBox="1">
            <a:spLocks/>
          </p:cNvSpPr>
          <p:nvPr/>
        </p:nvSpPr>
        <p:spPr>
          <a:xfrm>
            <a:off x="518468" y="1730332"/>
            <a:ext cx="8210012" cy="33253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ja-JP" altLang="en-US" sz="3600" b="1" spc="600" dirty="0">
                <a:solidFill>
                  <a:schemeClr val="bg1"/>
                </a:solidFill>
                <a:latin typeface="HG丸ｺﾞｼｯｸM-PRO" panose="020F0600000000000000" pitchFamily="50" charset="-128"/>
                <a:ea typeface="HG丸ｺﾞｼｯｸM-PRO" panose="020F0600000000000000" pitchFamily="50" charset="-128"/>
              </a:rPr>
              <a:t>知って得する</a:t>
            </a:r>
            <a:endParaRPr lang="en-US" altLang="ja-JP" sz="3600" b="1" spc="600" dirty="0">
              <a:solidFill>
                <a:schemeClr val="bg1"/>
              </a:solidFill>
              <a:latin typeface="HG丸ｺﾞｼｯｸM-PRO" panose="020F0600000000000000" pitchFamily="50" charset="-128"/>
              <a:ea typeface="HG丸ｺﾞｼｯｸM-PRO" panose="020F0600000000000000" pitchFamily="50" charset="-128"/>
            </a:endParaRPr>
          </a:p>
          <a:p>
            <a:pPr>
              <a:lnSpc>
                <a:spcPts val="6200"/>
              </a:lnSpc>
            </a:pPr>
            <a:r>
              <a:rPr lang="ja-JP" altLang="en-US" sz="5000" b="1" spc="600" dirty="0">
                <a:solidFill>
                  <a:schemeClr val="bg1"/>
                </a:solidFill>
                <a:latin typeface="HG丸ｺﾞｼｯｸM-PRO" panose="020F0600000000000000" pitchFamily="50" charset="-128"/>
                <a:ea typeface="HG丸ｺﾞｼｯｸM-PRO" panose="020F0600000000000000" pitchFamily="50" charset="-128"/>
              </a:rPr>
              <a:t>「早寝早起き朝ごはん」</a:t>
            </a:r>
            <a:endParaRPr lang="en-US" altLang="ja-JP" sz="5000" b="1" spc="600" dirty="0">
              <a:solidFill>
                <a:schemeClr val="bg1"/>
              </a:solidFill>
              <a:latin typeface="HG丸ｺﾞｼｯｸM-PRO" panose="020F0600000000000000" pitchFamily="50" charset="-128"/>
              <a:ea typeface="HG丸ｺﾞｼｯｸM-PRO" panose="020F0600000000000000" pitchFamily="50" charset="-128"/>
            </a:endParaRPr>
          </a:p>
          <a:p>
            <a:pPr>
              <a:lnSpc>
                <a:spcPts val="6200"/>
              </a:lnSpc>
            </a:pPr>
            <a:r>
              <a:rPr lang="ja-JP" altLang="en-US" sz="3600" b="1" spc="600" dirty="0">
                <a:solidFill>
                  <a:schemeClr val="bg1"/>
                </a:solidFill>
                <a:latin typeface="HG丸ｺﾞｼｯｸM-PRO" panose="020F0600000000000000" pitchFamily="50" charset="-128"/>
                <a:ea typeface="HG丸ｺﾞｼｯｸM-PRO" panose="020F0600000000000000" pitchFamily="50" charset="-128"/>
              </a:rPr>
              <a:t>知識クイズ</a:t>
            </a:r>
            <a:endParaRPr lang="en-US" altLang="ja-JP" sz="3600" b="1" spc="600" dirty="0">
              <a:solidFill>
                <a:schemeClr val="bg1"/>
              </a:solidFill>
              <a:latin typeface="HG丸ｺﾞｼｯｸM-PRO" panose="020F0600000000000000" pitchFamily="50" charset="-128"/>
              <a:ea typeface="HG丸ｺﾞｼｯｸM-PRO" panose="020F0600000000000000" pitchFamily="50" charset="-128"/>
            </a:endParaRPr>
          </a:p>
          <a:p>
            <a:pPr>
              <a:lnSpc>
                <a:spcPts val="6200"/>
              </a:lnSpc>
            </a:pPr>
            <a:r>
              <a:rPr lang="ja-JP" altLang="en-US" sz="2200" b="1" dirty="0">
                <a:solidFill>
                  <a:schemeClr val="bg1"/>
                </a:solidFill>
                <a:latin typeface="HG丸ｺﾞｼｯｸM-PRO" panose="020F0600000000000000" pitchFamily="50" charset="-128"/>
                <a:ea typeface="HG丸ｺﾞｼｯｸM-PRO" panose="020F0600000000000000" pitchFamily="50" charset="-128"/>
              </a:rPr>
              <a:t>○か</a:t>
            </a:r>
            <a:r>
              <a:rPr lang="en-US" altLang="ja-JP" sz="2200" b="1" dirty="0">
                <a:solidFill>
                  <a:schemeClr val="bg1"/>
                </a:solidFill>
                <a:latin typeface="HG丸ｺﾞｼｯｸM-PRO" panose="020F0600000000000000" pitchFamily="50" charset="-128"/>
                <a:ea typeface="HG丸ｺﾞｼｯｸM-PRO" panose="020F0600000000000000" pitchFamily="50" charset="-128"/>
              </a:rPr>
              <a:t>×</a:t>
            </a:r>
            <a:r>
              <a:rPr lang="ja-JP" altLang="en-US" sz="2200" b="1" dirty="0">
                <a:solidFill>
                  <a:schemeClr val="bg1"/>
                </a:solidFill>
                <a:latin typeface="HG丸ｺﾞｼｯｸM-PRO" panose="020F0600000000000000" pitchFamily="50" charset="-128"/>
                <a:ea typeface="HG丸ｺﾞｼｯｸM-PRO" panose="020F0600000000000000" pitchFamily="50" charset="-128"/>
              </a:rPr>
              <a:t>で回答してください。</a:t>
            </a:r>
          </a:p>
        </p:txBody>
      </p:sp>
    </p:spTree>
    <p:extLst>
      <p:ext uri="{BB962C8B-B14F-4D97-AF65-F5344CB8AC3E}">
        <p14:creationId xmlns:p14="http://schemas.microsoft.com/office/powerpoint/2010/main" val="31070836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１</a:t>
            </a:r>
          </a:p>
        </p:txBody>
      </p:sp>
      <p:sp>
        <p:nvSpPr>
          <p:cNvPr id="14" name="タイトル 1"/>
          <p:cNvSpPr txBox="1">
            <a:spLocks/>
          </p:cNvSpPr>
          <p:nvPr/>
        </p:nvSpPr>
        <p:spPr>
          <a:xfrm>
            <a:off x="645591" y="409266"/>
            <a:ext cx="7408317" cy="13085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000"/>
              </a:lnSpc>
            </a:pPr>
            <a:r>
              <a:rPr lang="ja-JP" altLang="en-US" sz="1600" b="1" spc="200">
                <a:solidFill>
                  <a:srgbClr val="FF9933"/>
                </a:solidFill>
                <a:latin typeface="HG丸ｺﾞｼｯｸM-PRO" panose="020F0600000000000000" pitchFamily="50" charset="-128"/>
                <a:ea typeface="HG丸ｺﾞｼｯｸM-PRO" panose="020F0600000000000000" pitchFamily="50" charset="-128"/>
              </a:rPr>
              <a:t>  下</a:t>
            </a:r>
            <a:r>
              <a:rPr lang="ja-JP" altLang="en-US" sz="1600" b="1" spc="200" dirty="0">
                <a:solidFill>
                  <a:srgbClr val="FF9933"/>
                </a:solidFill>
                <a:latin typeface="HG丸ｺﾞｼｯｸM-PRO" panose="020F0600000000000000" pitchFamily="50" charset="-128"/>
                <a:ea typeface="HG丸ｺﾞｼｯｸM-PRO" panose="020F0600000000000000" pitchFamily="50" charset="-128"/>
              </a:rPr>
              <a:t>の生活習慣チェックリストで、すでにできていることには○、</a:t>
            </a:r>
            <a:endParaRPr lang="en-US" altLang="ja-JP" sz="1600" b="1" spc="200" dirty="0">
              <a:solidFill>
                <a:srgbClr val="FF9933"/>
              </a:solidFill>
              <a:latin typeface="HG丸ｺﾞｼｯｸM-PRO" panose="020F0600000000000000" pitchFamily="50" charset="-128"/>
              <a:ea typeface="HG丸ｺﾞｼｯｸM-PRO" panose="020F0600000000000000" pitchFamily="50" charset="-128"/>
            </a:endParaRPr>
          </a:p>
          <a:p>
            <a:pPr algn="l">
              <a:lnSpc>
                <a:spcPts val="2000"/>
              </a:lnSpc>
            </a:pPr>
            <a:r>
              <a:rPr lang="ja-JP" altLang="en-US" sz="1600" b="1" spc="200" dirty="0">
                <a:solidFill>
                  <a:srgbClr val="FF9933"/>
                </a:solidFill>
                <a:latin typeface="HG丸ｺﾞｼｯｸM-PRO" panose="020F0600000000000000" pitchFamily="50" charset="-128"/>
                <a:ea typeface="HG丸ｺﾞｼｯｸM-PRO" panose="020F0600000000000000" pitchFamily="50" charset="-128"/>
              </a:rPr>
              <a:t>頑張ればできそうなことには△、できそうもないものには</a:t>
            </a:r>
            <a:r>
              <a:rPr lang="en-US" altLang="ja-JP" sz="1600" b="1" spc="200" dirty="0">
                <a:solidFill>
                  <a:srgbClr val="FF9933"/>
                </a:solidFill>
                <a:latin typeface="HG丸ｺﾞｼｯｸM-PRO" panose="020F0600000000000000" pitchFamily="50" charset="-128"/>
                <a:ea typeface="HG丸ｺﾞｼｯｸM-PRO" panose="020F0600000000000000" pitchFamily="50" charset="-128"/>
              </a:rPr>
              <a:t>×</a:t>
            </a:r>
            <a:r>
              <a:rPr lang="ja-JP" altLang="en-US" sz="1600" b="1" spc="200" dirty="0">
                <a:solidFill>
                  <a:srgbClr val="FF9933"/>
                </a:solidFill>
                <a:latin typeface="HG丸ｺﾞｼｯｸM-PRO" panose="020F0600000000000000" pitchFamily="50" charset="-128"/>
                <a:ea typeface="HG丸ｺﾞｼｯｸM-PRO" panose="020F0600000000000000" pitchFamily="50" charset="-128"/>
              </a:rPr>
              <a:t>をつけてください。</a:t>
            </a:r>
          </a:p>
        </p:txBody>
      </p:sp>
      <p:sp>
        <p:nvSpPr>
          <p:cNvPr id="5" name="テキスト ボックス 4"/>
          <p:cNvSpPr txBox="1"/>
          <p:nvPr/>
        </p:nvSpPr>
        <p:spPr>
          <a:xfrm>
            <a:off x="810691" y="1819424"/>
            <a:ext cx="5392093" cy="307777"/>
          </a:xfrm>
          <a:prstGeom prst="rect">
            <a:avLst/>
          </a:prstGeom>
          <a:noFill/>
        </p:spPr>
        <p:txBody>
          <a:bodyPr wrap="square" rtlCol="0">
            <a:spAutoFit/>
          </a:bodyPr>
          <a:lstStyle/>
          <a:p>
            <a:r>
              <a:rPr kumimoji="1" lang="ja-JP" altLang="en-US" sz="1400" dirty="0">
                <a:solidFill>
                  <a:schemeClr val="bg1"/>
                </a:solidFill>
              </a:rPr>
              <a:t>２４時間円グラフ　　　　　　　　　　　　　　　　　　　　　　　　　記　　入　　例</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994" y="1446247"/>
            <a:ext cx="7737438" cy="3613537"/>
          </a:xfrm>
          <a:prstGeom prst="rect">
            <a:avLst/>
          </a:prstGeom>
        </p:spPr>
      </p:pic>
      <p:sp>
        <p:nvSpPr>
          <p:cNvPr id="7" name="テキスト ボックス 6"/>
          <p:cNvSpPr txBox="1"/>
          <p:nvPr/>
        </p:nvSpPr>
        <p:spPr>
          <a:xfrm>
            <a:off x="784224" y="5003711"/>
            <a:ext cx="7518424" cy="861774"/>
          </a:xfrm>
          <a:prstGeom prst="rect">
            <a:avLst/>
          </a:prstGeom>
          <a:noFill/>
        </p:spPr>
        <p:txBody>
          <a:bodyPr wrap="square" rtlCol="0">
            <a:spAutoFit/>
          </a:bodyPr>
          <a:lstStyle/>
          <a:p>
            <a:pPr>
              <a:lnSpc>
                <a:spcPts val="2000"/>
              </a:lnSpc>
            </a:pPr>
            <a:r>
              <a:rPr kumimoji="1" lang="ja-JP" altLang="en-US" sz="1100" dirty="0">
                <a:solidFill>
                  <a:schemeClr val="tx1">
                    <a:lumMod val="65000"/>
                    <a:lumOff val="35000"/>
                  </a:schemeClr>
                </a:solidFill>
              </a:rPr>
              <a:t>　頑張ればできそうなこと（△）の中から、改善してみようと思う目標の番号を３つ選んでください。△が３つない場合は、○（すでにできている）の中から更に力を入れていきたいと思うもの、または</a:t>
            </a:r>
            <a:r>
              <a:rPr kumimoji="1" lang="en-US" altLang="ja-JP" sz="1100" dirty="0">
                <a:solidFill>
                  <a:schemeClr val="tx1">
                    <a:lumMod val="65000"/>
                    <a:lumOff val="35000"/>
                  </a:schemeClr>
                </a:solidFill>
              </a:rPr>
              <a:t>×</a:t>
            </a:r>
            <a:r>
              <a:rPr kumimoji="1" lang="ja-JP" altLang="en-US" sz="1100" dirty="0">
                <a:solidFill>
                  <a:schemeClr val="tx1">
                    <a:lumMod val="65000"/>
                    <a:lumOff val="35000"/>
                  </a:schemeClr>
                </a:solidFill>
              </a:rPr>
              <a:t>（できそうもない）の中から改善に向けて努力していきたいと思う</a:t>
            </a:r>
            <a:r>
              <a:rPr lang="ja-JP" altLang="en-US" sz="1100" dirty="0">
                <a:solidFill>
                  <a:schemeClr val="tx1">
                    <a:lumMod val="65000"/>
                    <a:lumOff val="35000"/>
                  </a:schemeClr>
                </a:solidFill>
              </a:rPr>
              <a:t>ものを選んでください。</a:t>
            </a:r>
            <a:endParaRPr kumimoji="1" lang="ja-JP" altLang="en-US" sz="1100" dirty="0">
              <a:solidFill>
                <a:schemeClr val="tx1">
                  <a:lumMod val="65000"/>
                  <a:lumOff val="35000"/>
                </a:schemeClr>
              </a:solidFill>
            </a:endParaRPr>
          </a:p>
        </p:txBody>
      </p:sp>
      <p:sp>
        <p:nvSpPr>
          <p:cNvPr id="9" name="テキスト ボックス 8"/>
          <p:cNvSpPr txBox="1"/>
          <p:nvPr/>
        </p:nvSpPr>
        <p:spPr>
          <a:xfrm>
            <a:off x="620191" y="5865485"/>
            <a:ext cx="8081789" cy="369332"/>
          </a:xfrm>
          <a:prstGeom prst="rect">
            <a:avLst/>
          </a:prstGeom>
          <a:noFill/>
        </p:spPr>
        <p:txBody>
          <a:bodyPr wrap="square" rtlCol="0">
            <a:spAutoFit/>
          </a:bodyPr>
          <a:lstStyle/>
          <a:p>
            <a:r>
              <a:rPr kumimoji="1" lang="ja-JP" altLang="en-US" u="sng" dirty="0">
                <a:solidFill>
                  <a:schemeClr val="tx1">
                    <a:lumMod val="65000"/>
                    <a:lumOff val="35000"/>
                  </a:schemeClr>
                </a:solidFill>
              </a:rPr>
              <a:t>目標①　　　　　　　　　　</a:t>
            </a:r>
            <a:r>
              <a:rPr kumimoji="1" lang="ja-JP" altLang="en-US">
                <a:solidFill>
                  <a:schemeClr val="tx1">
                    <a:lumMod val="65000"/>
                    <a:lumOff val="35000"/>
                  </a:schemeClr>
                </a:solidFill>
              </a:rPr>
              <a:t>　 </a:t>
            </a:r>
            <a:r>
              <a:rPr kumimoji="1" lang="ja-JP" altLang="en-US" dirty="0">
                <a:solidFill>
                  <a:schemeClr val="tx1">
                    <a:lumMod val="65000"/>
                    <a:lumOff val="35000"/>
                  </a:schemeClr>
                </a:solidFill>
              </a:rPr>
              <a:t>　　</a:t>
            </a:r>
            <a:r>
              <a:rPr lang="ja-JP" altLang="en-US" u="sng" dirty="0">
                <a:solidFill>
                  <a:schemeClr val="tx1">
                    <a:lumMod val="65000"/>
                    <a:lumOff val="35000"/>
                  </a:schemeClr>
                </a:solidFill>
              </a:rPr>
              <a:t>目標②　　　　　　　　　　</a:t>
            </a:r>
            <a:r>
              <a:rPr lang="ja-JP" altLang="en-US" dirty="0">
                <a:solidFill>
                  <a:schemeClr val="tx1">
                    <a:lumMod val="65000"/>
                    <a:lumOff val="35000"/>
                  </a:schemeClr>
                </a:solidFill>
              </a:rPr>
              <a:t>　</a:t>
            </a:r>
            <a:r>
              <a:rPr lang="ja-JP" altLang="en-US">
                <a:solidFill>
                  <a:schemeClr val="tx1">
                    <a:lumMod val="65000"/>
                    <a:lumOff val="35000"/>
                  </a:schemeClr>
                </a:solidFill>
              </a:rPr>
              <a:t>　 </a:t>
            </a:r>
            <a:r>
              <a:rPr lang="ja-JP" altLang="en-US" dirty="0">
                <a:solidFill>
                  <a:schemeClr val="tx1">
                    <a:lumMod val="65000"/>
                    <a:lumOff val="35000"/>
                  </a:schemeClr>
                </a:solidFill>
              </a:rPr>
              <a:t>　</a:t>
            </a:r>
            <a:r>
              <a:rPr lang="ja-JP" altLang="en-US" u="sng" dirty="0">
                <a:solidFill>
                  <a:schemeClr val="tx1">
                    <a:lumMod val="65000"/>
                    <a:lumOff val="35000"/>
                  </a:schemeClr>
                </a:solidFill>
              </a:rPr>
              <a:t>目標③　　　　　　　　　　</a:t>
            </a:r>
            <a:r>
              <a:rPr lang="en-US" altLang="ja-JP" u="sng" dirty="0">
                <a:solidFill>
                  <a:schemeClr val="bg1"/>
                </a:solidFill>
              </a:rPr>
              <a:t>‘</a:t>
            </a:r>
            <a:r>
              <a:rPr lang="ja-JP" altLang="en-US" u="sng" dirty="0">
                <a:solidFill>
                  <a:schemeClr val="tx1">
                    <a:lumMod val="65000"/>
                    <a:lumOff val="35000"/>
                  </a:schemeClr>
                </a:solidFill>
              </a:rPr>
              <a:t>　　　　　　</a:t>
            </a:r>
            <a:r>
              <a:rPr lang="ja-JP" altLang="en-US" dirty="0">
                <a:solidFill>
                  <a:schemeClr val="tx1">
                    <a:lumMod val="65000"/>
                    <a:lumOff val="35000"/>
                  </a:schemeClr>
                </a:solidFill>
              </a:rPr>
              <a:t>　　</a:t>
            </a:r>
            <a:r>
              <a:rPr lang="ja-JP" altLang="en-US" u="sng" dirty="0">
                <a:solidFill>
                  <a:schemeClr val="tx1">
                    <a:lumMod val="65000"/>
                    <a:lumOff val="35000"/>
                  </a:schemeClr>
                </a:solidFill>
              </a:rPr>
              <a:t>　　　</a:t>
            </a:r>
            <a:endParaRPr kumimoji="1" lang="ja-JP" altLang="en-US" u="sng" dirty="0">
              <a:solidFill>
                <a:schemeClr val="tx1">
                  <a:lumMod val="65000"/>
                  <a:lumOff val="35000"/>
                </a:schemeClr>
              </a:solidFill>
            </a:endParaRPr>
          </a:p>
        </p:txBody>
      </p:sp>
      <p:sp>
        <p:nvSpPr>
          <p:cNvPr id="10" name="テキスト ボックス 9"/>
          <p:cNvSpPr txBox="1"/>
          <p:nvPr/>
        </p:nvSpPr>
        <p:spPr>
          <a:xfrm>
            <a:off x="836091" y="1733699"/>
            <a:ext cx="2696046" cy="307777"/>
          </a:xfrm>
          <a:prstGeom prst="rect">
            <a:avLst/>
          </a:prstGeom>
          <a:noFill/>
        </p:spPr>
        <p:txBody>
          <a:bodyPr wrap="square" rtlCol="0">
            <a:spAutoFit/>
          </a:bodyPr>
          <a:lstStyle/>
          <a:p>
            <a:r>
              <a:rPr lang="ja-JP" altLang="en-US" sz="1400" spc="200" dirty="0">
                <a:solidFill>
                  <a:schemeClr val="bg1"/>
                </a:solidFill>
              </a:rPr>
              <a:t>生活習慣チェックリスト</a:t>
            </a:r>
            <a:endParaRPr kumimoji="1" lang="ja-JP" altLang="en-US" sz="1400" spc="200" dirty="0">
              <a:solidFill>
                <a:schemeClr val="bg1"/>
              </a:solidFill>
            </a:endParaRPr>
          </a:p>
        </p:txBody>
      </p:sp>
      <p:sp>
        <p:nvSpPr>
          <p:cNvPr id="11" name="テキスト ボックス 10"/>
          <p:cNvSpPr txBox="1"/>
          <p:nvPr/>
        </p:nvSpPr>
        <p:spPr>
          <a:xfrm>
            <a:off x="4228728" y="1730524"/>
            <a:ext cx="4464496" cy="261610"/>
          </a:xfrm>
          <a:prstGeom prst="rect">
            <a:avLst/>
          </a:prstGeom>
          <a:noFill/>
        </p:spPr>
        <p:txBody>
          <a:bodyPr wrap="square" rtlCol="0">
            <a:spAutoFit/>
          </a:bodyPr>
          <a:lstStyle/>
          <a:p>
            <a:r>
              <a:rPr kumimoji="1" lang="ja-JP" altLang="en-US" sz="1100" dirty="0">
                <a:solidFill>
                  <a:schemeClr val="tx1">
                    <a:lumMod val="65000"/>
                    <a:lumOff val="35000"/>
                  </a:schemeClr>
                </a:solidFill>
              </a:rPr>
              <a:t>すでにできている・・○　　頑張ればできそう・・△　　できそうもない</a:t>
            </a:r>
            <a:r>
              <a:rPr lang="ja-JP" altLang="en-US" sz="1100" dirty="0">
                <a:solidFill>
                  <a:schemeClr val="tx1">
                    <a:lumMod val="65000"/>
                    <a:lumOff val="35000"/>
                  </a:schemeClr>
                </a:solidFill>
              </a:rPr>
              <a:t>・・</a:t>
            </a:r>
            <a:r>
              <a:rPr lang="en-US" altLang="ja-JP" sz="1100" dirty="0">
                <a:solidFill>
                  <a:schemeClr val="tx1">
                    <a:lumMod val="65000"/>
                    <a:lumOff val="35000"/>
                  </a:schemeClr>
                </a:solidFill>
              </a:rPr>
              <a:t>×</a:t>
            </a:r>
            <a:endParaRPr kumimoji="1" lang="ja-JP" altLang="en-US" sz="1100" dirty="0">
              <a:solidFill>
                <a:schemeClr val="tx1">
                  <a:lumMod val="65000"/>
                  <a:lumOff val="35000"/>
                </a:schemeClr>
              </a:solidFill>
            </a:endParaRPr>
          </a:p>
        </p:txBody>
      </p:sp>
      <p:sp>
        <p:nvSpPr>
          <p:cNvPr id="12" name="テキスト ボックス 11"/>
          <p:cNvSpPr txBox="1"/>
          <p:nvPr/>
        </p:nvSpPr>
        <p:spPr>
          <a:xfrm>
            <a:off x="1534725" y="2011412"/>
            <a:ext cx="7332107" cy="261610"/>
          </a:xfrm>
          <a:prstGeom prst="rect">
            <a:avLst/>
          </a:prstGeom>
          <a:noFill/>
        </p:spPr>
        <p:txBody>
          <a:bodyPr wrap="square" rtlCol="0">
            <a:spAutoFit/>
          </a:bodyPr>
          <a:lstStyle/>
          <a:p>
            <a:r>
              <a:rPr kumimoji="1" lang="ja-JP" altLang="en-US" sz="1100" dirty="0">
                <a:solidFill>
                  <a:schemeClr val="tx1">
                    <a:lumMod val="65000"/>
                    <a:lumOff val="35000"/>
                  </a:schemeClr>
                </a:solidFill>
              </a:rPr>
              <a:t>生活リズムのチェック　　　　　　　</a:t>
            </a:r>
            <a:r>
              <a:rPr kumimoji="1" lang="ja-JP" altLang="en-US" sz="1100">
                <a:solidFill>
                  <a:schemeClr val="tx1">
                    <a:lumMod val="65000"/>
                    <a:lumOff val="35000"/>
                  </a:schemeClr>
                </a:solidFill>
              </a:rPr>
              <a:t>　 </a:t>
            </a:r>
            <a:r>
              <a:rPr lang="ja-JP" altLang="en-US" sz="1100">
                <a:solidFill>
                  <a:schemeClr val="tx1">
                    <a:lumMod val="65000"/>
                    <a:lumOff val="35000"/>
                  </a:schemeClr>
                </a:solidFill>
              </a:rPr>
              <a:t>１回目　 ２回目　                           </a:t>
            </a:r>
            <a:r>
              <a:rPr lang="ja-JP" altLang="en-US" sz="1100" dirty="0">
                <a:solidFill>
                  <a:schemeClr val="tx1">
                    <a:lumMod val="65000"/>
                    <a:lumOff val="35000"/>
                  </a:schemeClr>
                </a:solidFill>
              </a:rPr>
              <a:t>　生活リズムのチェック　</a:t>
            </a:r>
            <a:r>
              <a:rPr lang="ja-JP" altLang="en-US" sz="1100">
                <a:solidFill>
                  <a:schemeClr val="tx1">
                    <a:lumMod val="65000"/>
                    <a:lumOff val="35000"/>
                  </a:schemeClr>
                </a:solidFill>
              </a:rPr>
              <a:t>　              １回目　  ２回目</a:t>
            </a:r>
            <a:r>
              <a:rPr lang="ja-JP" altLang="en-US" sz="1100" dirty="0">
                <a:solidFill>
                  <a:schemeClr val="tx1">
                    <a:lumMod val="65000"/>
                    <a:lumOff val="35000"/>
                  </a:schemeClr>
                </a:solidFill>
              </a:rPr>
              <a:t>　　</a:t>
            </a:r>
            <a:endParaRPr kumimoji="1" lang="ja-JP" altLang="en-US" sz="1100" dirty="0">
              <a:solidFill>
                <a:schemeClr val="tx1">
                  <a:lumMod val="65000"/>
                  <a:lumOff val="35000"/>
                </a:schemeClr>
              </a:solidFill>
            </a:endParaRPr>
          </a:p>
        </p:txBody>
      </p:sp>
      <p:sp>
        <p:nvSpPr>
          <p:cNvPr id="13" name="テキスト ボックス 12"/>
          <p:cNvSpPr txBox="1"/>
          <p:nvPr/>
        </p:nvSpPr>
        <p:spPr>
          <a:xfrm>
            <a:off x="1077650" y="2344688"/>
            <a:ext cx="2630254" cy="2785378"/>
          </a:xfrm>
          <a:prstGeom prst="rect">
            <a:avLst/>
          </a:prstGeom>
          <a:noFill/>
        </p:spPr>
        <p:txBody>
          <a:bodyPr wrap="square" rtlCol="0">
            <a:spAutoFit/>
          </a:bodyPr>
          <a:lstStyle/>
          <a:p>
            <a:pPr>
              <a:lnSpc>
                <a:spcPts val="1500"/>
              </a:lnSpc>
            </a:pPr>
            <a:r>
              <a:rPr lang="ja-JP" altLang="en-US" sz="1000" spc="-80" dirty="0">
                <a:solidFill>
                  <a:schemeClr val="tx1">
                    <a:lumMod val="65000"/>
                    <a:lumOff val="35000"/>
                  </a:schemeClr>
                </a:solidFill>
              </a:rPr>
              <a:t>毎朝、ほぼ決まった時間に起きる</a:t>
            </a:r>
            <a:endParaRPr lang="en-US" altLang="ja-JP" sz="1000" spc="-80" dirty="0">
              <a:solidFill>
                <a:schemeClr val="tx1">
                  <a:lumMod val="65000"/>
                  <a:lumOff val="35000"/>
                </a:schemeClr>
              </a:solidFill>
            </a:endParaRPr>
          </a:p>
          <a:p>
            <a:pPr>
              <a:lnSpc>
                <a:spcPts val="1500"/>
              </a:lnSpc>
            </a:pPr>
            <a:r>
              <a:rPr lang="ja-JP" altLang="en-US" sz="1000" spc="-80" dirty="0">
                <a:solidFill>
                  <a:schemeClr val="tx1">
                    <a:lumMod val="65000"/>
                    <a:lumOff val="35000"/>
                  </a:schemeClr>
                </a:solidFill>
              </a:rPr>
              <a:t>　　　　　　　　　　　　　　　　　　　　　　　　　　　　　</a:t>
            </a:r>
            <a:endParaRPr kumimoji="1" lang="en-US" altLang="ja-JP" sz="1000" spc="-80" dirty="0">
              <a:solidFill>
                <a:schemeClr val="tx1">
                  <a:lumMod val="65000"/>
                  <a:lumOff val="35000"/>
                </a:schemeClr>
              </a:solidFill>
            </a:endParaRPr>
          </a:p>
          <a:p>
            <a:pPr>
              <a:lnSpc>
                <a:spcPts val="1500"/>
              </a:lnSpc>
            </a:pPr>
            <a:r>
              <a:rPr lang="ja-JP" altLang="en-US" sz="1000" spc="-80" dirty="0">
                <a:solidFill>
                  <a:schemeClr val="tx1">
                    <a:lumMod val="65000"/>
                    <a:lumOff val="35000"/>
                  </a:schemeClr>
                </a:solidFill>
              </a:rPr>
              <a:t>朝、起きたら太陽の光をしっかり浴びる　　　　　　　　　　　　　　　　　　　　</a:t>
            </a:r>
            <a:r>
              <a:rPr lang="ja-JP" altLang="en-US" sz="1000" spc="-80">
                <a:solidFill>
                  <a:schemeClr val="tx1">
                    <a:lumMod val="65000"/>
                    <a:lumOff val="35000"/>
                  </a:schemeClr>
                </a:solidFill>
              </a:rPr>
              <a:t>　 </a:t>
            </a:r>
            <a:r>
              <a:rPr lang="ja-JP" altLang="en-US" sz="1000" spc="-80" dirty="0">
                <a:solidFill>
                  <a:schemeClr val="tx1">
                    <a:lumMod val="65000"/>
                    <a:lumOff val="35000"/>
                  </a:schemeClr>
                </a:solidFill>
              </a:rPr>
              <a:t>　　　　　　　　　　　　　　　　　　　　　　　　　　　　　　　　　　</a:t>
            </a:r>
            <a:r>
              <a:rPr lang="ja-JP" altLang="en-US" sz="1000" spc="-80">
                <a:solidFill>
                  <a:schemeClr val="tx1">
                    <a:lumMod val="65000"/>
                    <a:lumOff val="35000"/>
                  </a:schemeClr>
                </a:solidFill>
              </a:rPr>
              <a:t>　  </a:t>
            </a:r>
            <a:r>
              <a:rPr lang="ja-JP" altLang="en-US" sz="1000" spc="-80" dirty="0">
                <a:solidFill>
                  <a:schemeClr val="tx1">
                    <a:lumMod val="65000"/>
                    <a:lumOff val="35000"/>
                  </a:schemeClr>
                </a:solidFill>
              </a:rPr>
              <a:t>　</a:t>
            </a:r>
            <a:endParaRPr lang="en-US" altLang="ja-JP" sz="1000" spc="-80" dirty="0">
              <a:solidFill>
                <a:schemeClr val="tx1">
                  <a:lumMod val="65000"/>
                  <a:lumOff val="35000"/>
                </a:schemeClr>
              </a:solidFill>
            </a:endParaRPr>
          </a:p>
          <a:p>
            <a:pPr>
              <a:lnSpc>
                <a:spcPts val="1500"/>
              </a:lnSpc>
            </a:pPr>
            <a:endParaRPr lang="en-US" altLang="ja-JP" sz="1000" spc="-80" dirty="0">
              <a:solidFill>
                <a:schemeClr val="tx1">
                  <a:lumMod val="65000"/>
                  <a:lumOff val="35000"/>
                </a:schemeClr>
              </a:solidFill>
            </a:endParaRPr>
          </a:p>
          <a:p>
            <a:pPr>
              <a:lnSpc>
                <a:spcPts val="1500"/>
              </a:lnSpc>
            </a:pPr>
            <a:r>
              <a:rPr lang="ja-JP" altLang="en-US" sz="1000" spc="-80" dirty="0">
                <a:solidFill>
                  <a:schemeClr val="tx1">
                    <a:lumMod val="65000"/>
                    <a:lumOff val="35000"/>
                  </a:schemeClr>
                </a:solidFill>
              </a:rPr>
              <a:t>朝食を規則正しく毎日とる　　　　　　　　　　　　　　　　　　　　　　　　　　　　　　　　　　　　　　　　　　　　　　　　　　</a:t>
            </a:r>
            <a:endParaRPr lang="en-US" altLang="ja-JP" sz="1000" spc="-80" dirty="0">
              <a:solidFill>
                <a:schemeClr val="tx1">
                  <a:lumMod val="65000"/>
                  <a:lumOff val="35000"/>
                </a:schemeClr>
              </a:solidFill>
            </a:endParaRPr>
          </a:p>
          <a:p>
            <a:pPr>
              <a:lnSpc>
                <a:spcPts val="1500"/>
              </a:lnSpc>
            </a:pPr>
            <a:endParaRPr lang="en-US" altLang="ja-JP" sz="1000" spc="-80" dirty="0">
              <a:solidFill>
                <a:schemeClr val="tx1">
                  <a:lumMod val="65000"/>
                  <a:lumOff val="35000"/>
                </a:schemeClr>
              </a:solidFill>
            </a:endParaRPr>
          </a:p>
          <a:p>
            <a:pPr>
              <a:lnSpc>
                <a:spcPts val="1500"/>
              </a:lnSpc>
            </a:pPr>
            <a:r>
              <a:rPr lang="ja-JP" altLang="en-US" sz="1000" spc="-80" dirty="0">
                <a:solidFill>
                  <a:schemeClr val="tx1">
                    <a:lumMod val="65000"/>
                    <a:lumOff val="35000"/>
                  </a:schemeClr>
                </a:solidFill>
              </a:rPr>
              <a:t>帰宅後は居眠り（仮眠）をしない　</a:t>
            </a:r>
            <a:endParaRPr kumimoji="1" lang="en-US" altLang="ja-JP" sz="1000" spc="-80" dirty="0">
              <a:solidFill>
                <a:schemeClr val="tx1">
                  <a:lumMod val="65000"/>
                  <a:lumOff val="35000"/>
                </a:schemeClr>
              </a:solidFill>
            </a:endParaRPr>
          </a:p>
          <a:p>
            <a:pPr>
              <a:lnSpc>
                <a:spcPts val="1500"/>
              </a:lnSpc>
            </a:pPr>
            <a:endParaRPr lang="en-US" altLang="ja-JP" sz="1000" spc="-80" dirty="0">
              <a:solidFill>
                <a:schemeClr val="tx1">
                  <a:lumMod val="65000"/>
                  <a:lumOff val="35000"/>
                </a:schemeClr>
              </a:solidFill>
            </a:endParaRPr>
          </a:p>
          <a:p>
            <a:pPr>
              <a:lnSpc>
                <a:spcPts val="1500"/>
              </a:lnSpc>
            </a:pPr>
            <a:r>
              <a:rPr lang="ja-JP" altLang="en-US" sz="1000" spc="-80" dirty="0">
                <a:solidFill>
                  <a:schemeClr val="tx1">
                    <a:lumMod val="65000"/>
                    <a:lumOff val="35000"/>
                  </a:schemeClr>
                </a:solidFill>
              </a:rPr>
              <a:t>定期的に適度な運動をする</a:t>
            </a:r>
            <a:endParaRPr lang="en-US" altLang="ja-JP" sz="1000" spc="-80" dirty="0">
              <a:solidFill>
                <a:schemeClr val="tx1">
                  <a:lumMod val="65000"/>
                  <a:lumOff val="35000"/>
                </a:schemeClr>
              </a:solidFill>
            </a:endParaRPr>
          </a:p>
          <a:p>
            <a:pPr>
              <a:lnSpc>
                <a:spcPts val="1000"/>
              </a:lnSpc>
            </a:pPr>
            <a:endParaRPr kumimoji="1" lang="en-US" altLang="ja-JP" sz="1000" spc="-80" dirty="0">
              <a:solidFill>
                <a:schemeClr val="tx1">
                  <a:lumMod val="65000"/>
                  <a:lumOff val="35000"/>
                </a:schemeClr>
              </a:solidFill>
            </a:endParaRPr>
          </a:p>
          <a:p>
            <a:pPr>
              <a:lnSpc>
                <a:spcPts val="1500"/>
              </a:lnSpc>
            </a:pPr>
            <a:r>
              <a:rPr kumimoji="1" lang="ja-JP" altLang="en-US" sz="1000" spc="-80" dirty="0">
                <a:solidFill>
                  <a:schemeClr val="tx1">
                    <a:lumMod val="65000"/>
                    <a:lumOff val="35000"/>
                  </a:schemeClr>
                </a:solidFill>
              </a:rPr>
              <a:t>お風呂</a:t>
            </a:r>
            <a:r>
              <a:rPr lang="ja-JP" altLang="en-US" sz="1000" spc="-80" dirty="0">
                <a:solidFill>
                  <a:schemeClr val="tx1">
                    <a:lumMod val="65000"/>
                    <a:lumOff val="35000"/>
                  </a:schemeClr>
                </a:solidFill>
              </a:rPr>
              <a:t>は早めに入る</a:t>
            </a:r>
            <a:endParaRPr lang="en-US" altLang="ja-JP" sz="1000" spc="-80" dirty="0">
              <a:solidFill>
                <a:schemeClr val="tx1">
                  <a:lumMod val="65000"/>
                  <a:lumOff val="35000"/>
                </a:schemeClr>
              </a:solidFill>
            </a:endParaRPr>
          </a:p>
          <a:p>
            <a:pPr>
              <a:lnSpc>
                <a:spcPts val="1500"/>
              </a:lnSpc>
            </a:pPr>
            <a:r>
              <a:rPr lang="ja-JP" altLang="en-US" sz="1000" spc="-80" dirty="0">
                <a:solidFill>
                  <a:schemeClr val="tx1">
                    <a:lumMod val="65000"/>
                    <a:lumOff val="35000"/>
                  </a:schemeClr>
                </a:solidFill>
              </a:rPr>
              <a:t>（寝る直前の場合はぬるめのお風呂につかる）</a:t>
            </a:r>
            <a:endParaRPr lang="en-US" altLang="ja-JP" sz="1000" spc="-80" dirty="0">
              <a:solidFill>
                <a:schemeClr val="tx1">
                  <a:lumMod val="65000"/>
                  <a:lumOff val="35000"/>
                </a:schemeClr>
              </a:solidFill>
            </a:endParaRPr>
          </a:p>
          <a:p>
            <a:pPr>
              <a:lnSpc>
                <a:spcPts val="1500"/>
              </a:lnSpc>
            </a:pPr>
            <a:r>
              <a:rPr lang="ja-JP" altLang="en-US" sz="1000" spc="-80" dirty="0">
                <a:solidFill>
                  <a:schemeClr val="tx1">
                    <a:lumMod val="65000"/>
                    <a:lumOff val="35000"/>
                  </a:schemeClr>
                </a:solidFill>
              </a:rPr>
              <a:t>夕食は寝る２時間前までに済ませる</a:t>
            </a:r>
            <a:endParaRPr lang="en-US" altLang="ja-JP" sz="1000" spc="-80" dirty="0">
              <a:solidFill>
                <a:schemeClr val="tx1">
                  <a:lumMod val="65000"/>
                  <a:lumOff val="35000"/>
                </a:schemeClr>
              </a:solidFill>
            </a:endParaRPr>
          </a:p>
          <a:p>
            <a:pPr>
              <a:lnSpc>
                <a:spcPts val="1500"/>
              </a:lnSpc>
            </a:pPr>
            <a:r>
              <a:rPr kumimoji="1" lang="ja-JP" altLang="en-US" sz="1000" spc="-80" dirty="0">
                <a:solidFill>
                  <a:schemeClr val="tx1">
                    <a:lumMod val="65000"/>
                    <a:lumOff val="35000"/>
                  </a:schemeClr>
                </a:solidFill>
              </a:rPr>
              <a:t>（夕食が遅くなる場合は夕方に軽く食べておく）</a:t>
            </a:r>
          </a:p>
        </p:txBody>
      </p:sp>
      <p:sp>
        <p:nvSpPr>
          <p:cNvPr id="17" name="テキスト ボックス 16"/>
          <p:cNvSpPr txBox="1"/>
          <p:nvPr/>
        </p:nvSpPr>
        <p:spPr>
          <a:xfrm>
            <a:off x="4887657" y="2341513"/>
            <a:ext cx="2630254" cy="2580194"/>
          </a:xfrm>
          <a:prstGeom prst="rect">
            <a:avLst/>
          </a:prstGeom>
          <a:noFill/>
        </p:spPr>
        <p:txBody>
          <a:bodyPr wrap="square" rtlCol="0">
            <a:spAutoFit/>
          </a:bodyPr>
          <a:lstStyle/>
          <a:p>
            <a:pPr>
              <a:lnSpc>
                <a:spcPts val="1500"/>
              </a:lnSpc>
            </a:pPr>
            <a:r>
              <a:rPr lang="ja-JP" altLang="en-US" sz="1000" spc="-80" dirty="0">
                <a:solidFill>
                  <a:schemeClr val="tx1">
                    <a:lumMod val="65000"/>
                    <a:lumOff val="35000"/>
                  </a:schemeClr>
                </a:solidFill>
              </a:rPr>
              <a:t>夕食後に夜食をとらない</a:t>
            </a:r>
            <a:endParaRPr lang="en-US" altLang="ja-JP" sz="1000" spc="-80" dirty="0">
              <a:solidFill>
                <a:schemeClr val="tx1">
                  <a:lumMod val="65000"/>
                  <a:lumOff val="35000"/>
                </a:schemeClr>
              </a:solidFill>
            </a:endParaRPr>
          </a:p>
          <a:p>
            <a:pPr>
              <a:lnSpc>
                <a:spcPts val="1500"/>
              </a:lnSpc>
            </a:pPr>
            <a:r>
              <a:rPr lang="ja-JP" altLang="en-US" sz="1000" spc="-80" dirty="0">
                <a:solidFill>
                  <a:schemeClr val="tx1">
                    <a:lumMod val="65000"/>
                    <a:lumOff val="35000"/>
                  </a:schemeClr>
                </a:solidFill>
              </a:rPr>
              <a:t>　　　　　　　　　　　　　　　　　　　　　　　　　　　　　</a:t>
            </a:r>
            <a:endParaRPr kumimoji="1" lang="en-US" altLang="ja-JP" sz="1000" spc="-80" dirty="0">
              <a:solidFill>
                <a:schemeClr val="tx1">
                  <a:lumMod val="65000"/>
                  <a:lumOff val="35000"/>
                </a:schemeClr>
              </a:solidFill>
            </a:endParaRPr>
          </a:p>
          <a:p>
            <a:pPr>
              <a:lnSpc>
                <a:spcPts val="1500"/>
              </a:lnSpc>
            </a:pPr>
            <a:r>
              <a:rPr lang="ja-JP" altLang="en-US" sz="1000" spc="-80" dirty="0">
                <a:solidFill>
                  <a:schemeClr val="tx1">
                    <a:lumMod val="65000"/>
                    <a:lumOff val="35000"/>
                  </a:schemeClr>
                </a:solidFill>
              </a:rPr>
              <a:t>夕食以降、お茶、コーヒーなどカフェインはさける　　　　　　　　　　　　　　　　　　　　</a:t>
            </a:r>
            <a:r>
              <a:rPr lang="ja-JP" altLang="en-US" sz="1000" spc="-80">
                <a:solidFill>
                  <a:schemeClr val="tx1">
                    <a:lumMod val="65000"/>
                    <a:lumOff val="35000"/>
                  </a:schemeClr>
                </a:solidFill>
              </a:rPr>
              <a:t>　 </a:t>
            </a:r>
            <a:r>
              <a:rPr lang="ja-JP" altLang="en-US" sz="1000" spc="-80" dirty="0">
                <a:solidFill>
                  <a:schemeClr val="tx1">
                    <a:lumMod val="65000"/>
                    <a:lumOff val="35000"/>
                  </a:schemeClr>
                </a:solidFill>
              </a:rPr>
              <a:t>　　　　　　　　　　　　　　　　　　　　　　　　　　　　　　　　　　</a:t>
            </a:r>
            <a:r>
              <a:rPr lang="ja-JP" altLang="en-US" sz="1000" spc="-80">
                <a:solidFill>
                  <a:schemeClr val="tx1">
                    <a:lumMod val="65000"/>
                    <a:lumOff val="35000"/>
                  </a:schemeClr>
                </a:solidFill>
              </a:rPr>
              <a:t>　  </a:t>
            </a:r>
            <a:r>
              <a:rPr lang="ja-JP" altLang="en-US" sz="1000" spc="-80" dirty="0">
                <a:solidFill>
                  <a:schemeClr val="tx1">
                    <a:lumMod val="65000"/>
                    <a:lumOff val="35000"/>
                  </a:schemeClr>
                </a:solidFill>
              </a:rPr>
              <a:t>　</a:t>
            </a:r>
            <a:endParaRPr lang="en-US" altLang="ja-JP" sz="1000" spc="-80" dirty="0">
              <a:solidFill>
                <a:schemeClr val="tx1">
                  <a:lumMod val="65000"/>
                  <a:lumOff val="35000"/>
                </a:schemeClr>
              </a:solidFill>
            </a:endParaRPr>
          </a:p>
          <a:p>
            <a:pPr>
              <a:lnSpc>
                <a:spcPts val="900"/>
              </a:lnSpc>
            </a:pPr>
            <a:endParaRPr lang="en-US" altLang="ja-JP" sz="1000" spc="-80" dirty="0">
              <a:solidFill>
                <a:schemeClr val="tx1">
                  <a:lumMod val="65000"/>
                  <a:lumOff val="35000"/>
                </a:schemeClr>
              </a:solidFill>
            </a:endParaRPr>
          </a:p>
          <a:p>
            <a:pPr>
              <a:lnSpc>
                <a:spcPts val="1500"/>
              </a:lnSpc>
            </a:pPr>
            <a:r>
              <a:rPr lang="ja-JP" altLang="en-US" sz="1000" spc="-80" dirty="0">
                <a:solidFill>
                  <a:schemeClr val="tx1">
                    <a:lumMod val="65000"/>
                    <a:lumOff val="35000"/>
                  </a:schemeClr>
                </a:solidFill>
              </a:rPr>
              <a:t>寝る直前はデジタル機器（スマホ、ゲームなど）</a:t>
            </a:r>
            <a:endParaRPr lang="en-US" altLang="ja-JP" sz="1000" spc="-80" dirty="0">
              <a:solidFill>
                <a:schemeClr val="tx1">
                  <a:lumMod val="65000"/>
                  <a:lumOff val="35000"/>
                </a:schemeClr>
              </a:solidFill>
            </a:endParaRPr>
          </a:p>
          <a:p>
            <a:pPr>
              <a:lnSpc>
                <a:spcPts val="1500"/>
              </a:lnSpc>
            </a:pPr>
            <a:r>
              <a:rPr lang="ja-JP" altLang="en-US" sz="1000" spc="-80" dirty="0">
                <a:solidFill>
                  <a:schemeClr val="tx1">
                    <a:lumMod val="65000"/>
                    <a:lumOff val="35000"/>
                  </a:schemeClr>
                </a:solidFill>
              </a:rPr>
              <a:t>を利用しない　　　　　　　　　　　　　　　　　　　　　　　　　　　　　　　　　　　　　　　　　　　　　　　　　　</a:t>
            </a:r>
            <a:endParaRPr lang="en-US" altLang="ja-JP" sz="1000" spc="-80" dirty="0">
              <a:solidFill>
                <a:schemeClr val="tx1">
                  <a:lumMod val="65000"/>
                  <a:lumOff val="35000"/>
                </a:schemeClr>
              </a:solidFill>
            </a:endParaRPr>
          </a:p>
          <a:p>
            <a:pPr>
              <a:lnSpc>
                <a:spcPts val="700"/>
              </a:lnSpc>
            </a:pPr>
            <a:endParaRPr lang="en-US" altLang="ja-JP" sz="1000" spc="-80" dirty="0">
              <a:solidFill>
                <a:schemeClr val="tx1">
                  <a:lumMod val="65000"/>
                  <a:lumOff val="35000"/>
                </a:schemeClr>
              </a:solidFill>
            </a:endParaRPr>
          </a:p>
          <a:p>
            <a:pPr>
              <a:lnSpc>
                <a:spcPts val="1500"/>
              </a:lnSpc>
            </a:pPr>
            <a:r>
              <a:rPr lang="ja-JP" altLang="en-US" sz="1000" spc="-80" dirty="0">
                <a:solidFill>
                  <a:schemeClr val="tx1">
                    <a:lumMod val="65000"/>
                    <a:lumOff val="35000"/>
                  </a:schemeClr>
                </a:solidFill>
              </a:rPr>
              <a:t>毎晩、ほぼ決まった時間に寝る　</a:t>
            </a:r>
            <a:endParaRPr kumimoji="1" lang="en-US" altLang="ja-JP" sz="1000" spc="-80" dirty="0">
              <a:solidFill>
                <a:schemeClr val="tx1">
                  <a:lumMod val="65000"/>
                  <a:lumOff val="35000"/>
                </a:schemeClr>
              </a:solidFill>
            </a:endParaRPr>
          </a:p>
          <a:p>
            <a:pPr>
              <a:lnSpc>
                <a:spcPts val="1800"/>
              </a:lnSpc>
            </a:pPr>
            <a:endParaRPr lang="en-US" altLang="ja-JP" sz="1000" spc="-80" dirty="0">
              <a:solidFill>
                <a:schemeClr val="tx1">
                  <a:lumMod val="65000"/>
                  <a:lumOff val="35000"/>
                </a:schemeClr>
              </a:solidFill>
            </a:endParaRPr>
          </a:p>
          <a:p>
            <a:pPr>
              <a:lnSpc>
                <a:spcPts val="1000"/>
              </a:lnSpc>
            </a:pPr>
            <a:r>
              <a:rPr kumimoji="1" lang="ja-JP" altLang="en-US" sz="1000" spc="-80" dirty="0">
                <a:solidFill>
                  <a:schemeClr val="tx1">
                    <a:lumMod val="65000"/>
                    <a:lumOff val="35000"/>
                  </a:schemeClr>
                </a:solidFill>
              </a:rPr>
              <a:t>必要な睡眠時間を確保する</a:t>
            </a:r>
            <a:endParaRPr kumimoji="1" lang="en-US" altLang="ja-JP" sz="1000" spc="-80" dirty="0">
              <a:solidFill>
                <a:schemeClr val="tx1">
                  <a:lumMod val="65000"/>
                  <a:lumOff val="35000"/>
                </a:schemeClr>
              </a:solidFill>
            </a:endParaRPr>
          </a:p>
          <a:p>
            <a:pPr>
              <a:lnSpc>
                <a:spcPts val="800"/>
              </a:lnSpc>
            </a:pPr>
            <a:endParaRPr lang="en-US" altLang="ja-JP" sz="1000" spc="-80" dirty="0">
              <a:solidFill>
                <a:schemeClr val="tx1">
                  <a:lumMod val="65000"/>
                  <a:lumOff val="35000"/>
                </a:schemeClr>
              </a:solidFill>
            </a:endParaRPr>
          </a:p>
          <a:p>
            <a:pPr>
              <a:lnSpc>
                <a:spcPts val="1000"/>
              </a:lnSpc>
            </a:pPr>
            <a:endParaRPr kumimoji="1" lang="en-US" altLang="ja-JP" sz="1000" spc="-80" dirty="0">
              <a:solidFill>
                <a:schemeClr val="tx1">
                  <a:lumMod val="65000"/>
                  <a:lumOff val="35000"/>
                </a:schemeClr>
              </a:solidFill>
            </a:endParaRPr>
          </a:p>
          <a:p>
            <a:pPr>
              <a:lnSpc>
                <a:spcPts val="1000"/>
              </a:lnSpc>
            </a:pPr>
            <a:r>
              <a:rPr lang="ja-JP" altLang="en-US" sz="1000" spc="-80" dirty="0">
                <a:solidFill>
                  <a:schemeClr val="tx1">
                    <a:lumMod val="65000"/>
                    <a:lumOff val="35000"/>
                  </a:schemeClr>
                </a:solidFill>
              </a:rPr>
              <a:t>休日の起床時刻が平日と２時間以上ずれ</a:t>
            </a:r>
            <a:endParaRPr lang="en-US" altLang="ja-JP" sz="1000" spc="-80" dirty="0">
              <a:solidFill>
                <a:schemeClr val="tx1">
                  <a:lumMod val="65000"/>
                  <a:lumOff val="35000"/>
                </a:schemeClr>
              </a:solidFill>
            </a:endParaRPr>
          </a:p>
          <a:p>
            <a:pPr>
              <a:lnSpc>
                <a:spcPts val="1000"/>
              </a:lnSpc>
            </a:pPr>
            <a:r>
              <a:rPr kumimoji="1" lang="ja-JP" altLang="en-US" sz="1000" spc="-80" dirty="0">
                <a:solidFill>
                  <a:schemeClr val="tx1">
                    <a:lumMod val="65000"/>
                    <a:lumOff val="35000"/>
                  </a:schemeClr>
                </a:solidFill>
              </a:rPr>
              <a:t>ないようにする</a:t>
            </a:r>
            <a:endParaRPr kumimoji="1" lang="en-US" altLang="ja-JP" sz="1000" spc="-80" dirty="0">
              <a:solidFill>
                <a:schemeClr val="tx1">
                  <a:lumMod val="65000"/>
                  <a:lumOff val="35000"/>
                </a:schemeClr>
              </a:solidFill>
            </a:endParaRPr>
          </a:p>
          <a:p>
            <a:pPr>
              <a:lnSpc>
                <a:spcPts val="1000"/>
              </a:lnSpc>
            </a:pPr>
            <a:endParaRPr lang="en-US" altLang="ja-JP" sz="1000" spc="-80" dirty="0">
              <a:solidFill>
                <a:schemeClr val="tx1">
                  <a:lumMod val="65000"/>
                  <a:lumOff val="35000"/>
                </a:schemeClr>
              </a:solidFill>
            </a:endParaRPr>
          </a:p>
          <a:p>
            <a:pPr>
              <a:lnSpc>
                <a:spcPts val="1000"/>
              </a:lnSpc>
            </a:pPr>
            <a:endParaRPr kumimoji="1" lang="ja-JP" altLang="en-US" sz="1000" spc="-80" dirty="0">
              <a:solidFill>
                <a:schemeClr val="tx1">
                  <a:lumMod val="65000"/>
                  <a:lumOff val="35000"/>
                </a:schemeClr>
              </a:solidFill>
            </a:endParaRPr>
          </a:p>
        </p:txBody>
      </p:sp>
      <p:sp>
        <p:nvSpPr>
          <p:cNvPr id="18" name="テキスト ボックス 17"/>
          <p:cNvSpPr txBox="1"/>
          <p:nvPr/>
        </p:nvSpPr>
        <p:spPr>
          <a:xfrm>
            <a:off x="804329" y="2350606"/>
            <a:ext cx="395660" cy="2785378"/>
          </a:xfrm>
          <a:prstGeom prst="rect">
            <a:avLst/>
          </a:prstGeom>
          <a:noFill/>
        </p:spPr>
        <p:txBody>
          <a:bodyPr wrap="square" rtlCol="0">
            <a:spAutoFit/>
          </a:bodyPr>
          <a:lstStyle/>
          <a:p>
            <a:pPr>
              <a:lnSpc>
                <a:spcPts val="1500"/>
              </a:lnSpc>
            </a:pPr>
            <a:r>
              <a:rPr kumimoji="1" lang="ja-JP" altLang="en-US" sz="1200" b="1" spc="-80" dirty="0">
                <a:solidFill>
                  <a:schemeClr val="tx1">
                    <a:lumMod val="65000"/>
                    <a:lumOff val="35000"/>
                  </a:schemeClr>
                </a:solidFill>
              </a:rPr>
              <a:t>１</a:t>
            </a:r>
            <a:endParaRPr kumimoji="1" lang="en-US" altLang="ja-JP" sz="1200" b="1" spc="-80" dirty="0">
              <a:solidFill>
                <a:schemeClr val="tx1">
                  <a:lumMod val="65000"/>
                  <a:lumOff val="35000"/>
                </a:schemeClr>
              </a:solidFill>
            </a:endParaRPr>
          </a:p>
          <a:p>
            <a:pPr>
              <a:lnSpc>
                <a:spcPts val="1500"/>
              </a:lnSpc>
            </a:pPr>
            <a:endParaRPr kumimoji="1" lang="en-US" altLang="ja-JP" sz="1200" b="1" spc="-80" dirty="0">
              <a:solidFill>
                <a:schemeClr val="tx1">
                  <a:lumMod val="65000"/>
                  <a:lumOff val="35000"/>
                </a:schemeClr>
              </a:solidFill>
            </a:endParaRPr>
          </a:p>
          <a:p>
            <a:pPr>
              <a:lnSpc>
                <a:spcPts val="1500"/>
              </a:lnSpc>
            </a:pPr>
            <a:r>
              <a:rPr lang="ja-JP" altLang="en-US" sz="1200" b="1" spc="-80" dirty="0">
                <a:solidFill>
                  <a:schemeClr val="tx1">
                    <a:lumMod val="65000"/>
                    <a:lumOff val="35000"/>
                  </a:schemeClr>
                </a:solidFill>
              </a:rPr>
              <a:t>２</a:t>
            </a:r>
            <a:endParaRPr lang="en-US" altLang="ja-JP" sz="1200" b="1" spc="-80" dirty="0">
              <a:solidFill>
                <a:schemeClr val="tx1">
                  <a:lumMod val="65000"/>
                  <a:lumOff val="35000"/>
                </a:schemeClr>
              </a:solidFill>
            </a:endParaRPr>
          </a:p>
          <a:p>
            <a:pPr>
              <a:lnSpc>
                <a:spcPts val="1500"/>
              </a:lnSpc>
            </a:pPr>
            <a:endParaRPr kumimoji="1" lang="en-US" altLang="ja-JP" sz="1200" b="1" spc="-80" dirty="0">
              <a:solidFill>
                <a:schemeClr val="tx1">
                  <a:lumMod val="65000"/>
                  <a:lumOff val="35000"/>
                </a:schemeClr>
              </a:solidFill>
            </a:endParaRPr>
          </a:p>
          <a:p>
            <a:pPr>
              <a:lnSpc>
                <a:spcPts val="1500"/>
              </a:lnSpc>
            </a:pPr>
            <a:r>
              <a:rPr kumimoji="1" lang="ja-JP" altLang="en-US" sz="1200" b="1" spc="-80" dirty="0">
                <a:solidFill>
                  <a:schemeClr val="tx1">
                    <a:lumMod val="65000"/>
                    <a:lumOff val="35000"/>
                  </a:schemeClr>
                </a:solidFill>
              </a:rPr>
              <a:t>３</a:t>
            </a:r>
            <a:endParaRPr kumimoji="1" lang="en-US" altLang="ja-JP" sz="1200" b="1" spc="-80" dirty="0">
              <a:solidFill>
                <a:schemeClr val="tx1">
                  <a:lumMod val="65000"/>
                  <a:lumOff val="35000"/>
                </a:schemeClr>
              </a:solidFill>
            </a:endParaRPr>
          </a:p>
          <a:p>
            <a:pPr>
              <a:lnSpc>
                <a:spcPts val="1500"/>
              </a:lnSpc>
            </a:pPr>
            <a:endParaRPr lang="en-US" altLang="ja-JP" sz="1200" b="1" spc="-80" dirty="0">
              <a:solidFill>
                <a:schemeClr val="tx1">
                  <a:lumMod val="65000"/>
                  <a:lumOff val="35000"/>
                </a:schemeClr>
              </a:solidFill>
            </a:endParaRPr>
          </a:p>
          <a:p>
            <a:pPr>
              <a:lnSpc>
                <a:spcPts val="1500"/>
              </a:lnSpc>
            </a:pPr>
            <a:r>
              <a:rPr lang="ja-JP" altLang="en-US" sz="1200" b="1" spc="-80" dirty="0">
                <a:solidFill>
                  <a:schemeClr val="tx1">
                    <a:lumMod val="65000"/>
                    <a:lumOff val="35000"/>
                  </a:schemeClr>
                </a:solidFill>
              </a:rPr>
              <a:t>４</a:t>
            </a:r>
            <a:endParaRPr lang="en-US" altLang="ja-JP" sz="1200" b="1" spc="-80" dirty="0">
              <a:solidFill>
                <a:schemeClr val="tx1">
                  <a:lumMod val="65000"/>
                  <a:lumOff val="35000"/>
                </a:schemeClr>
              </a:solidFill>
            </a:endParaRPr>
          </a:p>
          <a:p>
            <a:pPr>
              <a:lnSpc>
                <a:spcPts val="1500"/>
              </a:lnSpc>
            </a:pPr>
            <a:endParaRPr kumimoji="1" lang="en-US" altLang="ja-JP" sz="1200" b="1" spc="-80" dirty="0">
              <a:solidFill>
                <a:schemeClr val="tx1">
                  <a:lumMod val="65000"/>
                  <a:lumOff val="35000"/>
                </a:schemeClr>
              </a:solidFill>
            </a:endParaRPr>
          </a:p>
          <a:p>
            <a:pPr>
              <a:lnSpc>
                <a:spcPts val="1500"/>
              </a:lnSpc>
            </a:pPr>
            <a:r>
              <a:rPr kumimoji="1" lang="ja-JP" altLang="en-US" sz="1200" b="1" spc="-80" dirty="0">
                <a:solidFill>
                  <a:schemeClr val="tx1">
                    <a:lumMod val="65000"/>
                    <a:lumOff val="35000"/>
                  </a:schemeClr>
                </a:solidFill>
              </a:rPr>
              <a:t>５</a:t>
            </a:r>
            <a:endParaRPr kumimoji="1" lang="en-US" altLang="ja-JP" sz="1200" b="1" spc="-80" dirty="0">
              <a:solidFill>
                <a:schemeClr val="tx1">
                  <a:lumMod val="65000"/>
                  <a:lumOff val="35000"/>
                </a:schemeClr>
              </a:solidFill>
            </a:endParaRPr>
          </a:p>
          <a:p>
            <a:pPr>
              <a:lnSpc>
                <a:spcPts val="1500"/>
              </a:lnSpc>
            </a:pPr>
            <a:endParaRPr lang="en-US" altLang="ja-JP" sz="1200" b="1" spc="-80" dirty="0">
              <a:solidFill>
                <a:schemeClr val="tx1">
                  <a:lumMod val="65000"/>
                  <a:lumOff val="35000"/>
                </a:schemeClr>
              </a:solidFill>
            </a:endParaRPr>
          </a:p>
          <a:p>
            <a:pPr>
              <a:lnSpc>
                <a:spcPts val="1500"/>
              </a:lnSpc>
            </a:pPr>
            <a:r>
              <a:rPr lang="ja-JP" altLang="en-US" sz="1200" b="1" spc="-80" dirty="0">
                <a:solidFill>
                  <a:schemeClr val="tx1">
                    <a:lumMod val="65000"/>
                    <a:lumOff val="35000"/>
                  </a:schemeClr>
                </a:solidFill>
              </a:rPr>
              <a:t>６</a:t>
            </a:r>
            <a:endParaRPr lang="en-US" altLang="ja-JP" sz="1200" b="1" spc="-80" dirty="0">
              <a:solidFill>
                <a:schemeClr val="tx1">
                  <a:lumMod val="65000"/>
                  <a:lumOff val="35000"/>
                </a:schemeClr>
              </a:solidFill>
            </a:endParaRPr>
          </a:p>
          <a:p>
            <a:pPr>
              <a:lnSpc>
                <a:spcPts val="1500"/>
              </a:lnSpc>
            </a:pPr>
            <a:endParaRPr kumimoji="1" lang="en-US" altLang="ja-JP" sz="1200" b="1" spc="-80" dirty="0">
              <a:solidFill>
                <a:schemeClr val="tx1">
                  <a:lumMod val="65000"/>
                  <a:lumOff val="35000"/>
                </a:schemeClr>
              </a:solidFill>
            </a:endParaRPr>
          </a:p>
          <a:p>
            <a:pPr>
              <a:lnSpc>
                <a:spcPts val="1500"/>
              </a:lnSpc>
            </a:pPr>
            <a:r>
              <a:rPr kumimoji="1" lang="ja-JP" altLang="en-US" sz="1200" b="1" spc="-80" dirty="0">
                <a:solidFill>
                  <a:schemeClr val="tx1">
                    <a:lumMod val="65000"/>
                    <a:lumOff val="35000"/>
                  </a:schemeClr>
                </a:solidFill>
              </a:rPr>
              <a:t>７</a:t>
            </a:r>
            <a:endParaRPr kumimoji="1" lang="en-US" altLang="ja-JP" sz="1200" b="1" spc="-80" dirty="0">
              <a:solidFill>
                <a:schemeClr val="tx1">
                  <a:lumMod val="65000"/>
                  <a:lumOff val="35000"/>
                </a:schemeClr>
              </a:solidFill>
            </a:endParaRPr>
          </a:p>
          <a:p>
            <a:pPr>
              <a:lnSpc>
                <a:spcPts val="1500"/>
              </a:lnSpc>
            </a:pPr>
            <a:endParaRPr kumimoji="1" lang="ja-JP" altLang="en-US" sz="1200" spc="-80" dirty="0">
              <a:solidFill>
                <a:schemeClr val="tx1">
                  <a:lumMod val="65000"/>
                  <a:lumOff val="35000"/>
                </a:schemeClr>
              </a:solidFill>
            </a:endParaRPr>
          </a:p>
        </p:txBody>
      </p:sp>
      <p:sp>
        <p:nvSpPr>
          <p:cNvPr id="19" name="テキスト ボックス 18"/>
          <p:cNvSpPr txBox="1"/>
          <p:nvPr/>
        </p:nvSpPr>
        <p:spPr>
          <a:xfrm>
            <a:off x="4524375" y="2370088"/>
            <a:ext cx="395660" cy="2593018"/>
          </a:xfrm>
          <a:prstGeom prst="rect">
            <a:avLst/>
          </a:prstGeom>
          <a:noFill/>
        </p:spPr>
        <p:txBody>
          <a:bodyPr wrap="square" rtlCol="0">
            <a:spAutoFit/>
          </a:bodyPr>
          <a:lstStyle/>
          <a:p>
            <a:pPr algn="ctr">
              <a:lnSpc>
                <a:spcPts val="1500"/>
              </a:lnSpc>
            </a:pPr>
            <a:r>
              <a:rPr kumimoji="1" lang="ja-JP" altLang="en-US" sz="1200" b="1" spc="-80" dirty="0">
                <a:solidFill>
                  <a:schemeClr val="tx1">
                    <a:lumMod val="65000"/>
                    <a:lumOff val="35000"/>
                  </a:schemeClr>
                </a:solidFill>
              </a:rPr>
              <a:t>８</a:t>
            </a:r>
            <a:endParaRPr kumimoji="1" lang="en-US" altLang="ja-JP" sz="1200" b="1" spc="-80" dirty="0">
              <a:solidFill>
                <a:schemeClr val="tx1">
                  <a:lumMod val="65000"/>
                  <a:lumOff val="35000"/>
                </a:schemeClr>
              </a:solidFill>
            </a:endParaRPr>
          </a:p>
          <a:p>
            <a:pPr algn="ctr">
              <a:lnSpc>
                <a:spcPts val="1500"/>
              </a:lnSpc>
            </a:pPr>
            <a:endParaRPr kumimoji="1" lang="en-US" altLang="ja-JP" sz="1200" b="1" spc="-80" dirty="0">
              <a:solidFill>
                <a:schemeClr val="tx1">
                  <a:lumMod val="65000"/>
                  <a:lumOff val="35000"/>
                </a:schemeClr>
              </a:solidFill>
            </a:endParaRPr>
          </a:p>
          <a:p>
            <a:pPr algn="ctr">
              <a:lnSpc>
                <a:spcPts val="1500"/>
              </a:lnSpc>
            </a:pPr>
            <a:r>
              <a:rPr lang="ja-JP" altLang="en-US" sz="1200" b="1" spc="-80" dirty="0">
                <a:solidFill>
                  <a:schemeClr val="tx1">
                    <a:lumMod val="65000"/>
                    <a:lumOff val="35000"/>
                  </a:schemeClr>
                </a:solidFill>
              </a:rPr>
              <a:t>９</a:t>
            </a:r>
            <a:endParaRPr lang="en-US" altLang="ja-JP" sz="1200" b="1" spc="-80" dirty="0">
              <a:solidFill>
                <a:schemeClr val="tx1">
                  <a:lumMod val="65000"/>
                  <a:lumOff val="35000"/>
                </a:schemeClr>
              </a:solidFill>
            </a:endParaRPr>
          </a:p>
          <a:p>
            <a:pPr algn="ctr">
              <a:lnSpc>
                <a:spcPts val="1500"/>
              </a:lnSpc>
            </a:pPr>
            <a:endParaRPr kumimoji="1" lang="en-US" altLang="ja-JP" sz="1200" b="1" spc="-80" dirty="0">
              <a:solidFill>
                <a:schemeClr val="tx1">
                  <a:lumMod val="65000"/>
                  <a:lumOff val="35000"/>
                </a:schemeClr>
              </a:solidFill>
            </a:endParaRPr>
          </a:p>
          <a:p>
            <a:pPr algn="ctr">
              <a:lnSpc>
                <a:spcPts val="1500"/>
              </a:lnSpc>
            </a:pPr>
            <a:r>
              <a:rPr lang="ja-JP" altLang="en-US" sz="1200" b="1" spc="-80" dirty="0">
                <a:solidFill>
                  <a:schemeClr val="tx1">
                    <a:lumMod val="65000"/>
                    <a:lumOff val="35000"/>
                  </a:schemeClr>
                </a:solidFill>
              </a:rPr>
              <a:t>１０</a:t>
            </a:r>
            <a:endParaRPr kumimoji="1" lang="en-US" altLang="ja-JP" sz="1200" b="1" spc="-80" dirty="0">
              <a:solidFill>
                <a:schemeClr val="tx1">
                  <a:lumMod val="65000"/>
                  <a:lumOff val="35000"/>
                </a:schemeClr>
              </a:solidFill>
            </a:endParaRPr>
          </a:p>
          <a:p>
            <a:pPr algn="ctr">
              <a:lnSpc>
                <a:spcPts val="1500"/>
              </a:lnSpc>
            </a:pPr>
            <a:endParaRPr lang="en-US" altLang="ja-JP" sz="1200" b="1" spc="-80" dirty="0">
              <a:solidFill>
                <a:schemeClr val="tx1">
                  <a:lumMod val="65000"/>
                  <a:lumOff val="35000"/>
                </a:schemeClr>
              </a:solidFill>
            </a:endParaRPr>
          </a:p>
          <a:p>
            <a:pPr algn="ctr">
              <a:lnSpc>
                <a:spcPts val="1500"/>
              </a:lnSpc>
            </a:pPr>
            <a:r>
              <a:rPr lang="ja-JP" altLang="en-US" sz="1200" b="1" spc="-80" dirty="0">
                <a:solidFill>
                  <a:schemeClr val="tx1">
                    <a:lumMod val="65000"/>
                    <a:lumOff val="35000"/>
                  </a:schemeClr>
                </a:solidFill>
              </a:rPr>
              <a:t>１１</a:t>
            </a:r>
            <a:endParaRPr lang="en-US" altLang="ja-JP" sz="1200" b="1" spc="-80" dirty="0">
              <a:solidFill>
                <a:schemeClr val="tx1">
                  <a:lumMod val="65000"/>
                  <a:lumOff val="35000"/>
                </a:schemeClr>
              </a:solidFill>
            </a:endParaRPr>
          </a:p>
          <a:p>
            <a:pPr algn="ctr">
              <a:lnSpc>
                <a:spcPts val="1500"/>
              </a:lnSpc>
            </a:pPr>
            <a:endParaRPr kumimoji="1" lang="en-US" altLang="ja-JP" sz="1200" b="1" spc="-80" dirty="0">
              <a:solidFill>
                <a:schemeClr val="tx1">
                  <a:lumMod val="65000"/>
                  <a:lumOff val="35000"/>
                </a:schemeClr>
              </a:solidFill>
            </a:endParaRPr>
          </a:p>
          <a:p>
            <a:pPr algn="ctr">
              <a:lnSpc>
                <a:spcPts val="1500"/>
              </a:lnSpc>
            </a:pPr>
            <a:r>
              <a:rPr lang="ja-JP" altLang="en-US" sz="1200" b="1" spc="-80" dirty="0">
                <a:solidFill>
                  <a:schemeClr val="tx1">
                    <a:lumMod val="65000"/>
                    <a:lumOff val="35000"/>
                  </a:schemeClr>
                </a:solidFill>
              </a:rPr>
              <a:t>１２</a:t>
            </a:r>
            <a:endParaRPr kumimoji="1" lang="en-US" altLang="ja-JP" sz="1200" b="1" spc="-80" dirty="0">
              <a:solidFill>
                <a:schemeClr val="tx1">
                  <a:lumMod val="65000"/>
                  <a:lumOff val="35000"/>
                </a:schemeClr>
              </a:solidFill>
            </a:endParaRPr>
          </a:p>
          <a:p>
            <a:pPr algn="ctr">
              <a:lnSpc>
                <a:spcPts val="1500"/>
              </a:lnSpc>
            </a:pPr>
            <a:endParaRPr lang="en-US" altLang="ja-JP" sz="1200" b="1" spc="-80" dirty="0">
              <a:solidFill>
                <a:schemeClr val="tx1">
                  <a:lumMod val="65000"/>
                  <a:lumOff val="35000"/>
                </a:schemeClr>
              </a:solidFill>
            </a:endParaRPr>
          </a:p>
          <a:p>
            <a:pPr algn="ctr">
              <a:lnSpc>
                <a:spcPts val="1500"/>
              </a:lnSpc>
            </a:pPr>
            <a:r>
              <a:rPr lang="ja-JP" altLang="en-US" sz="1200" b="1" spc="-80" dirty="0">
                <a:solidFill>
                  <a:schemeClr val="tx1">
                    <a:lumMod val="65000"/>
                    <a:lumOff val="35000"/>
                  </a:schemeClr>
                </a:solidFill>
              </a:rPr>
              <a:t>１３</a:t>
            </a:r>
            <a:endParaRPr lang="en-US" altLang="ja-JP" sz="1200" b="1" spc="-80" dirty="0">
              <a:solidFill>
                <a:schemeClr val="tx1">
                  <a:lumMod val="65000"/>
                  <a:lumOff val="35000"/>
                </a:schemeClr>
              </a:solidFill>
            </a:endParaRPr>
          </a:p>
          <a:p>
            <a:pPr algn="ctr">
              <a:lnSpc>
                <a:spcPts val="1500"/>
              </a:lnSpc>
            </a:pPr>
            <a:endParaRPr kumimoji="1" lang="en-US" altLang="ja-JP" sz="1200" spc="-80" dirty="0">
              <a:solidFill>
                <a:schemeClr val="tx1">
                  <a:lumMod val="65000"/>
                  <a:lumOff val="35000"/>
                </a:schemeClr>
              </a:solidFill>
            </a:endParaRPr>
          </a:p>
          <a:p>
            <a:pPr algn="ctr">
              <a:lnSpc>
                <a:spcPts val="1500"/>
              </a:lnSpc>
            </a:pPr>
            <a:endParaRPr kumimoji="1" lang="ja-JP" altLang="en-US" sz="1200" spc="-80" dirty="0">
              <a:solidFill>
                <a:schemeClr val="tx1">
                  <a:lumMod val="65000"/>
                  <a:lumOff val="35000"/>
                </a:schemeClr>
              </a:solidFill>
            </a:endParaRPr>
          </a:p>
        </p:txBody>
      </p:sp>
    </p:spTree>
    <p:extLst>
      <p:ext uri="{BB962C8B-B14F-4D97-AF65-F5344CB8AC3E}">
        <p14:creationId xmlns:p14="http://schemas.microsoft.com/office/powerpoint/2010/main" val="73257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sp>
        <p:nvSpPr>
          <p:cNvPr id="7" name="テキスト ボックス 6"/>
          <p:cNvSpPr txBox="1"/>
          <p:nvPr/>
        </p:nvSpPr>
        <p:spPr>
          <a:xfrm>
            <a:off x="995648" y="2737116"/>
            <a:ext cx="7416824" cy="2336537"/>
          </a:xfrm>
          <a:prstGeom prst="rect">
            <a:avLst/>
          </a:prstGeom>
          <a:noFill/>
        </p:spPr>
        <p:txBody>
          <a:bodyPr wrap="square" rtlCol="0">
            <a:spAutoFit/>
          </a:bodyPr>
          <a:lstStyle/>
          <a:p>
            <a:pPr>
              <a:lnSpc>
                <a:spcPts val="2500"/>
              </a:lnSpc>
            </a:pPr>
            <a:r>
              <a:rPr lang="ja-JP" altLang="ja-JP" sz="1400" dirty="0">
                <a:solidFill>
                  <a:schemeClr val="tx1">
                    <a:lumMod val="65000"/>
                    <a:lumOff val="35000"/>
                  </a:schemeClr>
                </a:solidFill>
              </a:rPr>
              <a:t>最初に、毎日何時に寝て何時に起きたかを記録します。</a:t>
            </a:r>
          </a:p>
          <a:p>
            <a:pPr>
              <a:lnSpc>
                <a:spcPts val="2500"/>
              </a:lnSpc>
            </a:pPr>
            <a:r>
              <a:rPr lang="ja-JP" altLang="ja-JP" sz="1400" dirty="0">
                <a:solidFill>
                  <a:schemeClr val="tx1">
                    <a:lumMod val="65000"/>
                    <a:lumOff val="35000"/>
                  </a:schemeClr>
                </a:solidFill>
              </a:rPr>
              <a:t>その日に寝ていた時間のところを塗りつぶします。睡眠チェックシートの時間は、２４時間で書かれていますので、【例】を図に書くと</a:t>
            </a:r>
            <a:r>
              <a:rPr lang="ja-JP" altLang="en-US" sz="1400" dirty="0">
                <a:solidFill>
                  <a:schemeClr val="tx1">
                    <a:lumMod val="65000"/>
                    <a:lumOff val="35000"/>
                  </a:schemeClr>
                </a:solidFill>
              </a:rPr>
              <a:t>下</a:t>
            </a:r>
            <a:r>
              <a:rPr lang="ja-JP" altLang="ja-JP" sz="1400" dirty="0">
                <a:solidFill>
                  <a:schemeClr val="tx1">
                    <a:lumMod val="65000"/>
                    <a:lumOff val="35000"/>
                  </a:schemeClr>
                </a:solidFill>
              </a:rPr>
              <a:t>のようになります。記入開始日の前日（例では１１月４日）の２４時（夜の１２時）までに寝た人は、記入し始めた日の０時から起きた時間までを塗りつぶしてください。２４時（夜の１２時）を過ぎてから寝た人は寝始めた時間から起きた時間までを塗りつぶしてください。夜中に起きた場合は、何時に目が覚めて、何時にまた寝たのかが分かるように（覚えている限り）塗ってください。</a:t>
            </a:r>
          </a:p>
        </p:txBody>
      </p:sp>
      <p:sp>
        <p:nvSpPr>
          <p:cNvPr id="9" name="テキスト ボックス 8"/>
          <p:cNvSpPr txBox="1"/>
          <p:nvPr/>
        </p:nvSpPr>
        <p:spPr>
          <a:xfrm>
            <a:off x="675060" y="2649984"/>
            <a:ext cx="396788" cy="523220"/>
          </a:xfrm>
          <a:prstGeom prst="rect">
            <a:avLst/>
          </a:prstGeom>
          <a:noFill/>
        </p:spPr>
        <p:txBody>
          <a:bodyPr wrap="square" rtlCol="0">
            <a:spAutoFit/>
          </a:bodyPr>
          <a:lstStyle/>
          <a:p>
            <a:r>
              <a:rPr kumimoji="1" lang="ja-JP" altLang="en-US" sz="2800" dirty="0">
                <a:solidFill>
                  <a:srgbClr val="FF9933"/>
                </a:solidFill>
              </a:rPr>
              <a:t>１</a:t>
            </a: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812" y="4941292"/>
            <a:ext cx="7742392" cy="1583424"/>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245" y="689241"/>
            <a:ext cx="778192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2607444" y="704504"/>
            <a:ext cx="4442544" cy="430887"/>
          </a:xfrm>
          <a:prstGeom prst="rect">
            <a:avLst/>
          </a:prstGeom>
          <a:noFill/>
        </p:spPr>
        <p:txBody>
          <a:bodyPr wrap="square" rtlCol="0">
            <a:spAutoFit/>
          </a:bodyPr>
          <a:lstStyle/>
          <a:p>
            <a:r>
              <a:rPr kumimoji="1" lang="ja-JP" altLang="en-US" sz="2200" b="1" spc="250" dirty="0">
                <a:solidFill>
                  <a:schemeClr val="bg1"/>
                </a:solidFill>
              </a:rPr>
              <a:t>睡眠チェックシートの書き方</a:t>
            </a:r>
          </a:p>
        </p:txBody>
      </p:sp>
      <p:sp>
        <p:nvSpPr>
          <p:cNvPr id="5" name="テキスト ボックス 4"/>
          <p:cNvSpPr txBox="1"/>
          <p:nvPr/>
        </p:nvSpPr>
        <p:spPr>
          <a:xfrm>
            <a:off x="755576" y="1374800"/>
            <a:ext cx="6768752" cy="1220847"/>
          </a:xfrm>
          <a:prstGeom prst="rect">
            <a:avLst/>
          </a:prstGeom>
          <a:noFill/>
        </p:spPr>
        <p:txBody>
          <a:bodyPr wrap="square" rtlCol="0">
            <a:spAutoFit/>
          </a:bodyPr>
          <a:lstStyle/>
          <a:p>
            <a:pPr>
              <a:lnSpc>
                <a:spcPts val="2150"/>
              </a:lnSpc>
            </a:pPr>
            <a:r>
              <a:rPr lang="en-US" altLang="ja-JP" sz="1700" dirty="0">
                <a:solidFill>
                  <a:schemeClr val="tx1">
                    <a:lumMod val="65000"/>
                    <a:lumOff val="35000"/>
                  </a:schemeClr>
                </a:solidFill>
              </a:rPr>
              <a:t>【</a:t>
            </a:r>
            <a:r>
              <a:rPr lang="ja-JP" altLang="en-US" sz="1700" dirty="0">
                <a:solidFill>
                  <a:schemeClr val="tx1">
                    <a:lumMod val="65000"/>
                    <a:lumOff val="35000"/>
                  </a:schemeClr>
                </a:solidFill>
              </a:rPr>
              <a:t>例</a:t>
            </a:r>
            <a:r>
              <a:rPr lang="en-US" altLang="ja-JP" sz="1700" dirty="0">
                <a:solidFill>
                  <a:schemeClr val="tx1">
                    <a:lumMod val="65000"/>
                    <a:lumOff val="35000"/>
                  </a:schemeClr>
                </a:solidFill>
              </a:rPr>
              <a:t>】</a:t>
            </a:r>
            <a:r>
              <a:rPr lang="ja-JP" altLang="en-US" sz="1700">
                <a:solidFill>
                  <a:schemeClr val="tx1">
                    <a:lumMod val="65000"/>
                    <a:lumOff val="35000"/>
                  </a:schemeClr>
                </a:solidFill>
              </a:rPr>
              <a:t>　</a:t>
            </a:r>
            <a:r>
              <a:rPr lang="en-US" altLang="ja-JP" sz="1700">
                <a:solidFill>
                  <a:schemeClr val="tx1">
                    <a:lumMod val="65000"/>
                    <a:lumOff val="35000"/>
                  </a:schemeClr>
                </a:solidFill>
              </a:rPr>
              <a:t>11 </a:t>
            </a:r>
            <a:r>
              <a:rPr lang="ja-JP" altLang="en-US" sz="1700">
                <a:solidFill>
                  <a:schemeClr val="tx1">
                    <a:lumMod val="65000"/>
                    <a:lumOff val="35000"/>
                  </a:schemeClr>
                </a:solidFill>
              </a:rPr>
              <a:t>月</a:t>
            </a:r>
            <a:r>
              <a:rPr lang="en-US" altLang="ja-JP" sz="1700">
                <a:solidFill>
                  <a:schemeClr val="tx1">
                    <a:lumMod val="65000"/>
                    <a:lumOff val="35000"/>
                  </a:schemeClr>
                </a:solidFill>
              </a:rPr>
              <a:t>4 </a:t>
            </a:r>
            <a:r>
              <a:rPr lang="ja-JP" altLang="en-US" sz="1700">
                <a:solidFill>
                  <a:schemeClr val="tx1">
                    <a:lumMod val="65000"/>
                    <a:lumOff val="35000"/>
                  </a:schemeClr>
                </a:solidFill>
              </a:rPr>
              <a:t>日</a:t>
            </a:r>
            <a:r>
              <a:rPr lang="ja-JP" altLang="en-US" sz="1700" dirty="0">
                <a:solidFill>
                  <a:schemeClr val="tx1">
                    <a:lumMod val="65000"/>
                    <a:lumOff val="35000"/>
                  </a:schemeClr>
                </a:solidFill>
              </a:rPr>
              <a:t>は</a:t>
            </a:r>
            <a:r>
              <a:rPr lang="ja-JP" altLang="en-US" sz="1700">
                <a:solidFill>
                  <a:schemeClr val="tx1">
                    <a:lumMod val="65000"/>
                    <a:lumOff val="35000"/>
                  </a:schemeClr>
                </a:solidFill>
              </a:rPr>
              <a:t>、</a:t>
            </a:r>
            <a:r>
              <a:rPr lang="en-US" altLang="ja-JP" sz="1700">
                <a:solidFill>
                  <a:schemeClr val="tx1">
                    <a:lumMod val="65000"/>
                    <a:lumOff val="35000"/>
                  </a:schemeClr>
                </a:solidFill>
              </a:rPr>
              <a:t>23 </a:t>
            </a:r>
            <a:r>
              <a:rPr lang="ja-JP" altLang="en-US" sz="1700">
                <a:solidFill>
                  <a:schemeClr val="tx1">
                    <a:lumMod val="65000"/>
                    <a:lumOff val="35000"/>
                  </a:schemeClr>
                </a:solidFill>
              </a:rPr>
              <a:t>時から</a:t>
            </a:r>
            <a:r>
              <a:rPr lang="en-US" altLang="ja-JP" sz="1700">
                <a:solidFill>
                  <a:schemeClr val="tx1">
                    <a:lumMod val="65000"/>
                    <a:lumOff val="35000"/>
                  </a:schemeClr>
                </a:solidFill>
              </a:rPr>
              <a:t>11 </a:t>
            </a:r>
            <a:r>
              <a:rPr lang="ja-JP" altLang="en-US" sz="1700">
                <a:solidFill>
                  <a:schemeClr val="tx1">
                    <a:lumMod val="65000"/>
                    <a:lumOff val="35000"/>
                  </a:schemeClr>
                </a:solidFill>
              </a:rPr>
              <a:t>月</a:t>
            </a:r>
            <a:r>
              <a:rPr lang="en-US" altLang="ja-JP" sz="1700">
                <a:solidFill>
                  <a:schemeClr val="tx1">
                    <a:lumMod val="65000"/>
                    <a:lumOff val="35000"/>
                  </a:schemeClr>
                </a:solidFill>
              </a:rPr>
              <a:t>5 </a:t>
            </a:r>
            <a:r>
              <a:rPr lang="ja-JP" altLang="en-US" sz="1700">
                <a:solidFill>
                  <a:schemeClr val="tx1">
                    <a:lumMod val="65000"/>
                    <a:lumOff val="35000"/>
                  </a:schemeClr>
                </a:solidFill>
              </a:rPr>
              <a:t>日の</a:t>
            </a:r>
            <a:r>
              <a:rPr lang="en-US" altLang="ja-JP" sz="1700">
                <a:solidFill>
                  <a:schemeClr val="tx1">
                    <a:lumMod val="65000"/>
                    <a:lumOff val="35000"/>
                  </a:schemeClr>
                </a:solidFill>
              </a:rPr>
              <a:t>7 </a:t>
            </a:r>
            <a:r>
              <a:rPr lang="ja-JP" altLang="en-US" sz="1700">
                <a:solidFill>
                  <a:schemeClr val="tx1">
                    <a:lumMod val="65000"/>
                    <a:lumOff val="35000"/>
                  </a:schemeClr>
                </a:solidFill>
              </a:rPr>
              <a:t>時半</a:t>
            </a:r>
            <a:r>
              <a:rPr lang="ja-JP" altLang="en-US" sz="1700" dirty="0">
                <a:solidFill>
                  <a:schemeClr val="tx1">
                    <a:lumMod val="65000"/>
                    <a:lumOff val="35000"/>
                  </a:schemeClr>
                </a:solidFill>
              </a:rPr>
              <a:t>まで寝て</a:t>
            </a:r>
            <a:r>
              <a:rPr lang="ja-JP" altLang="en-US" sz="1700">
                <a:solidFill>
                  <a:schemeClr val="tx1">
                    <a:lumMod val="65000"/>
                    <a:lumOff val="35000"/>
                  </a:schemeClr>
                </a:solidFill>
              </a:rPr>
              <a:t>いました。 </a:t>
            </a:r>
            <a:endParaRPr lang="en-US" altLang="ja-JP" sz="1700" dirty="0">
              <a:solidFill>
                <a:schemeClr val="tx1">
                  <a:lumMod val="65000"/>
                  <a:lumOff val="35000"/>
                </a:schemeClr>
              </a:solidFill>
            </a:endParaRPr>
          </a:p>
          <a:p>
            <a:pPr>
              <a:lnSpc>
                <a:spcPts val="2150"/>
              </a:lnSpc>
            </a:pPr>
            <a:r>
              <a:rPr lang="ja-JP" altLang="en-US" sz="1700" dirty="0">
                <a:solidFill>
                  <a:schemeClr val="tx1">
                    <a:lumMod val="65000"/>
                    <a:lumOff val="35000"/>
                  </a:schemeClr>
                </a:solidFill>
              </a:rPr>
              <a:t>　　　</a:t>
            </a:r>
            <a:r>
              <a:rPr lang="ja-JP" altLang="en-US" sz="1700">
                <a:solidFill>
                  <a:schemeClr val="tx1">
                    <a:lumMod val="65000"/>
                    <a:lumOff val="35000"/>
                  </a:schemeClr>
                </a:solidFill>
              </a:rPr>
              <a:t>　</a:t>
            </a:r>
            <a:r>
              <a:rPr lang="en-US" altLang="ja-JP" sz="1700">
                <a:solidFill>
                  <a:schemeClr val="tx1">
                    <a:lumMod val="65000"/>
                    <a:lumOff val="35000"/>
                  </a:schemeClr>
                </a:solidFill>
              </a:rPr>
              <a:t>11 </a:t>
            </a:r>
            <a:r>
              <a:rPr lang="ja-JP" altLang="en-US" sz="1700">
                <a:solidFill>
                  <a:schemeClr val="tx1">
                    <a:lumMod val="65000"/>
                    <a:lumOff val="35000"/>
                  </a:schemeClr>
                </a:solidFill>
              </a:rPr>
              <a:t>月</a:t>
            </a:r>
            <a:r>
              <a:rPr lang="en-US" altLang="ja-JP" sz="1700">
                <a:solidFill>
                  <a:schemeClr val="tx1">
                    <a:lumMod val="65000"/>
                    <a:lumOff val="35000"/>
                  </a:schemeClr>
                </a:solidFill>
              </a:rPr>
              <a:t>5 </a:t>
            </a:r>
            <a:r>
              <a:rPr lang="ja-JP" altLang="en-US" sz="1700">
                <a:solidFill>
                  <a:schemeClr val="tx1">
                    <a:lumMod val="65000"/>
                    <a:lumOff val="35000"/>
                  </a:schemeClr>
                </a:solidFill>
              </a:rPr>
              <a:t>日</a:t>
            </a:r>
            <a:r>
              <a:rPr lang="ja-JP" altLang="en-US" sz="1700" dirty="0">
                <a:solidFill>
                  <a:schemeClr val="tx1">
                    <a:lumMod val="65000"/>
                    <a:lumOff val="35000"/>
                  </a:schemeClr>
                </a:solidFill>
              </a:rPr>
              <a:t>は</a:t>
            </a:r>
            <a:r>
              <a:rPr lang="ja-JP" altLang="en-US" sz="1700">
                <a:solidFill>
                  <a:schemeClr val="tx1">
                    <a:lumMod val="65000"/>
                    <a:lumOff val="35000"/>
                  </a:schemeClr>
                </a:solidFill>
              </a:rPr>
              <a:t>、</a:t>
            </a:r>
            <a:r>
              <a:rPr lang="en-US" altLang="ja-JP" sz="1700">
                <a:solidFill>
                  <a:schemeClr val="tx1">
                    <a:lumMod val="65000"/>
                    <a:lumOff val="35000"/>
                  </a:schemeClr>
                </a:solidFill>
              </a:rPr>
              <a:t>22 </a:t>
            </a:r>
            <a:r>
              <a:rPr lang="ja-JP" altLang="en-US" sz="1700">
                <a:solidFill>
                  <a:schemeClr val="tx1">
                    <a:lumMod val="65000"/>
                    <a:lumOff val="35000"/>
                  </a:schemeClr>
                </a:solidFill>
              </a:rPr>
              <a:t>時半から</a:t>
            </a:r>
            <a:r>
              <a:rPr lang="en-US" altLang="ja-JP" sz="1700">
                <a:solidFill>
                  <a:schemeClr val="tx1">
                    <a:lumMod val="65000"/>
                    <a:lumOff val="35000"/>
                  </a:schemeClr>
                </a:solidFill>
              </a:rPr>
              <a:t>11 </a:t>
            </a:r>
            <a:r>
              <a:rPr lang="ja-JP" altLang="en-US" sz="1700">
                <a:solidFill>
                  <a:schemeClr val="tx1">
                    <a:lumMod val="65000"/>
                    <a:lumOff val="35000"/>
                  </a:schemeClr>
                </a:solidFill>
              </a:rPr>
              <a:t>月</a:t>
            </a:r>
            <a:r>
              <a:rPr lang="en-US" altLang="ja-JP" sz="1700">
                <a:solidFill>
                  <a:schemeClr val="tx1">
                    <a:lumMod val="65000"/>
                    <a:lumOff val="35000"/>
                  </a:schemeClr>
                </a:solidFill>
              </a:rPr>
              <a:t>6 </a:t>
            </a:r>
            <a:r>
              <a:rPr lang="ja-JP" altLang="en-US" sz="1700">
                <a:solidFill>
                  <a:schemeClr val="tx1">
                    <a:lumMod val="65000"/>
                    <a:lumOff val="35000"/>
                  </a:schemeClr>
                </a:solidFill>
              </a:rPr>
              <a:t>日の</a:t>
            </a:r>
            <a:r>
              <a:rPr lang="en-US" altLang="ja-JP" sz="1700">
                <a:solidFill>
                  <a:schemeClr val="tx1">
                    <a:lumMod val="65000"/>
                    <a:lumOff val="35000"/>
                  </a:schemeClr>
                </a:solidFill>
              </a:rPr>
              <a:t>7 </a:t>
            </a:r>
            <a:r>
              <a:rPr lang="ja-JP" altLang="en-US" sz="1700">
                <a:solidFill>
                  <a:schemeClr val="tx1">
                    <a:lumMod val="65000"/>
                    <a:lumOff val="35000"/>
                  </a:schemeClr>
                </a:solidFill>
              </a:rPr>
              <a:t>時半</a:t>
            </a:r>
            <a:r>
              <a:rPr lang="ja-JP" altLang="en-US" sz="1700" dirty="0">
                <a:solidFill>
                  <a:schemeClr val="tx1">
                    <a:lumMod val="65000"/>
                    <a:lumOff val="35000"/>
                  </a:schemeClr>
                </a:solidFill>
              </a:rPr>
              <a:t>まで寝て</a:t>
            </a:r>
            <a:r>
              <a:rPr lang="ja-JP" altLang="en-US" sz="1700">
                <a:solidFill>
                  <a:schemeClr val="tx1">
                    <a:lumMod val="65000"/>
                    <a:lumOff val="35000"/>
                  </a:schemeClr>
                </a:solidFill>
              </a:rPr>
              <a:t>いました。 </a:t>
            </a:r>
            <a:endParaRPr lang="en-US" altLang="ja-JP" sz="1700" dirty="0">
              <a:solidFill>
                <a:schemeClr val="tx1">
                  <a:lumMod val="65000"/>
                  <a:lumOff val="35000"/>
                </a:schemeClr>
              </a:solidFill>
            </a:endParaRPr>
          </a:p>
          <a:p>
            <a:pPr>
              <a:lnSpc>
                <a:spcPts val="2150"/>
              </a:lnSpc>
            </a:pPr>
            <a:r>
              <a:rPr lang="ja-JP" altLang="en-US" sz="1400" dirty="0">
                <a:solidFill>
                  <a:schemeClr val="tx1">
                    <a:lumMod val="65000"/>
                    <a:lumOff val="35000"/>
                  </a:schemeClr>
                </a:solidFill>
              </a:rPr>
              <a:t>　　　　　</a:t>
            </a:r>
            <a:r>
              <a:rPr lang="ja-JP" altLang="en-US" sz="1300">
                <a:solidFill>
                  <a:schemeClr val="tx1">
                    <a:lumMod val="65000"/>
                    <a:lumOff val="35000"/>
                  </a:schemeClr>
                </a:solidFill>
              </a:rPr>
              <a:t>（</a:t>
            </a:r>
            <a:r>
              <a:rPr lang="en-US" altLang="ja-JP" sz="1300">
                <a:solidFill>
                  <a:schemeClr val="tx1">
                    <a:lumMod val="65000"/>
                    <a:lumOff val="35000"/>
                  </a:schemeClr>
                </a:solidFill>
              </a:rPr>
              <a:t>11 </a:t>
            </a:r>
            <a:r>
              <a:rPr lang="ja-JP" altLang="en-US" sz="1300">
                <a:solidFill>
                  <a:schemeClr val="tx1">
                    <a:lumMod val="65000"/>
                    <a:lumOff val="35000"/>
                  </a:schemeClr>
                </a:solidFill>
              </a:rPr>
              <a:t>月</a:t>
            </a:r>
            <a:r>
              <a:rPr lang="en-US" altLang="ja-JP" sz="1300">
                <a:solidFill>
                  <a:schemeClr val="tx1">
                    <a:lumMod val="65000"/>
                    <a:lumOff val="35000"/>
                  </a:schemeClr>
                </a:solidFill>
              </a:rPr>
              <a:t>6 </a:t>
            </a:r>
            <a:r>
              <a:rPr lang="ja-JP" altLang="en-US" sz="1300">
                <a:solidFill>
                  <a:schemeClr val="tx1">
                    <a:lumMod val="65000"/>
                    <a:lumOff val="35000"/>
                  </a:schemeClr>
                </a:solidFill>
              </a:rPr>
              <a:t>日の</a:t>
            </a:r>
            <a:r>
              <a:rPr lang="en-US" altLang="ja-JP" sz="1300">
                <a:solidFill>
                  <a:schemeClr val="tx1">
                    <a:lumMod val="65000"/>
                    <a:lumOff val="35000"/>
                  </a:schemeClr>
                </a:solidFill>
              </a:rPr>
              <a:t>5 </a:t>
            </a:r>
            <a:r>
              <a:rPr lang="ja-JP" altLang="en-US" sz="1300">
                <a:solidFill>
                  <a:schemeClr val="tx1">
                    <a:lumMod val="65000"/>
                    <a:lumOff val="35000"/>
                  </a:schemeClr>
                </a:solidFill>
              </a:rPr>
              <a:t>時</a:t>
            </a:r>
            <a:r>
              <a:rPr lang="ja-JP" altLang="en-US" sz="1300" dirty="0">
                <a:solidFill>
                  <a:schemeClr val="tx1">
                    <a:lumMod val="65000"/>
                    <a:lumOff val="35000"/>
                  </a:schemeClr>
                </a:solidFill>
              </a:rPr>
              <a:t>に一度目が</a:t>
            </a:r>
            <a:r>
              <a:rPr lang="ja-JP" altLang="en-US" sz="1300">
                <a:solidFill>
                  <a:schemeClr val="tx1">
                    <a:lumMod val="65000"/>
                    <a:lumOff val="35000"/>
                  </a:schemeClr>
                </a:solidFill>
              </a:rPr>
              <a:t>覚めて</a:t>
            </a:r>
            <a:r>
              <a:rPr lang="en-US" altLang="ja-JP" sz="1300">
                <a:solidFill>
                  <a:schemeClr val="tx1">
                    <a:lumMod val="65000"/>
                    <a:lumOff val="35000"/>
                  </a:schemeClr>
                </a:solidFill>
              </a:rPr>
              <a:t>5 </a:t>
            </a:r>
            <a:r>
              <a:rPr lang="ja-JP" altLang="en-US" sz="1300">
                <a:solidFill>
                  <a:schemeClr val="tx1">
                    <a:lumMod val="65000"/>
                    <a:lumOff val="35000"/>
                  </a:schemeClr>
                </a:solidFill>
              </a:rPr>
              <a:t>時半</a:t>
            </a:r>
            <a:r>
              <a:rPr lang="ja-JP" altLang="en-US" sz="1300" dirty="0">
                <a:solidFill>
                  <a:schemeClr val="tx1">
                    <a:lumMod val="65000"/>
                    <a:lumOff val="35000"/>
                  </a:schemeClr>
                </a:solidFill>
              </a:rPr>
              <a:t>にまた寝ました</a:t>
            </a:r>
            <a:r>
              <a:rPr lang="ja-JP" altLang="en-US" sz="1300">
                <a:solidFill>
                  <a:schemeClr val="tx1">
                    <a:lumMod val="65000"/>
                    <a:lumOff val="35000"/>
                  </a:schemeClr>
                </a:solidFill>
              </a:rPr>
              <a:t>。） </a:t>
            </a:r>
            <a:endParaRPr lang="en-US" altLang="ja-JP" sz="1300" dirty="0">
              <a:solidFill>
                <a:schemeClr val="tx1">
                  <a:lumMod val="65000"/>
                  <a:lumOff val="35000"/>
                </a:schemeClr>
              </a:solidFill>
            </a:endParaRPr>
          </a:p>
          <a:p>
            <a:pPr>
              <a:lnSpc>
                <a:spcPts val="2150"/>
              </a:lnSpc>
            </a:pPr>
            <a:r>
              <a:rPr lang="ja-JP" altLang="en-US" sz="1700" dirty="0">
                <a:solidFill>
                  <a:schemeClr val="tx1">
                    <a:lumMod val="65000"/>
                    <a:lumOff val="35000"/>
                  </a:schemeClr>
                </a:solidFill>
              </a:rPr>
              <a:t>　　　</a:t>
            </a:r>
            <a:r>
              <a:rPr lang="ja-JP" altLang="en-US" sz="1700">
                <a:solidFill>
                  <a:schemeClr val="tx1">
                    <a:lumMod val="65000"/>
                    <a:lumOff val="35000"/>
                  </a:schemeClr>
                </a:solidFill>
              </a:rPr>
              <a:t>　</a:t>
            </a:r>
            <a:r>
              <a:rPr lang="en-US" altLang="ja-JP" sz="1700">
                <a:solidFill>
                  <a:schemeClr val="tx1">
                    <a:lumMod val="65000"/>
                    <a:lumOff val="35000"/>
                  </a:schemeClr>
                </a:solidFill>
              </a:rPr>
              <a:t>11 </a:t>
            </a:r>
            <a:r>
              <a:rPr lang="ja-JP" altLang="en-US" sz="1700">
                <a:solidFill>
                  <a:schemeClr val="tx1">
                    <a:lumMod val="65000"/>
                    <a:lumOff val="35000"/>
                  </a:schemeClr>
                </a:solidFill>
              </a:rPr>
              <a:t>月</a:t>
            </a:r>
            <a:r>
              <a:rPr lang="en-US" altLang="ja-JP" sz="1700">
                <a:solidFill>
                  <a:schemeClr val="tx1">
                    <a:lumMod val="65000"/>
                    <a:lumOff val="35000"/>
                  </a:schemeClr>
                </a:solidFill>
              </a:rPr>
              <a:t>5 </a:t>
            </a:r>
            <a:r>
              <a:rPr lang="ja-JP" altLang="en-US" sz="1700">
                <a:solidFill>
                  <a:schemeClr val="tx1">
                    <a:lumMod val="65000"/>
                    <a:lumOff val="35000"/>
                  </a:schemeClr>
                </a:solidFill>
              </a:rPr>
              <a:t>日</a:t>
            </a:r>
            <a:r>
              <a:rPr lang="ja-JP" altLang="en-US" sz="1700" dirty="0">
                <a:solidFill>
                  <a:schemeClr val="tx1">
                    <a:lumMod val="65000"/>
                    <a:lumOff val="35000"/>
                  </a:schemeClr>
                </a:solidFill>
              </a:rPr>
              <a:t>と</a:t>
            </a:r>
            <a:r>
              <a:rPr lang="en-US" altLang="ja-JP" sz="1700" dirty="0">
                <a:solidFill>
                  <a:schemeClr val="tx1">
                    <a:lumMod val="65000"/>
                    <a:lumOff val="35000"/>
                  </a:schemeClr>
                </a:solidFill>
              </a:rPr>
              <a:t>6</a:t>
            </a:r>
            <a:r>
              <a:rPr lang="ja-JP" altLang="en-US" sz="1700" dirty="0">
                <a:solidFill>
                  <a:schemeClr val="tx1">
                    <a:lumMod val="65000"/>
                    <a:lumOff val="35000"/>
                  </a:schemeClr>
                </a:solidFill>
              </a:rPr>
              <a:t>日は、朝食を食べました</a:t>
            </a:r>
            <a:endParaRPr kumimoji="1" lang="ja-JP" altLang="en-US" sz="1700" dirty="0">
              <a:solidFill>
                <a:schemeClr val="tx1">
                  <a:lumMod val="65000"/>
                  <a:lumOff val="35000"/>
                </a:schemeClr>
              </a:solidFill>
            </a:endParaRPr>
          </a:p>
        </p:txBody>
      </p:sp>
    </p:spTree>
    <p:extLst>
      <p:ext uri="{BB962C8B-B14F-4D97-AF65-F5344CB8AC3E}">
        <p14:creationId xmlns:p14="http://schemas.microsoft.com/office/powerpoint/2010/main" val="2160961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sp>
        <p:nvSpPr>
          <p:cNvPr id="7" name="テキスト ボックス 6"/>
          <p:cNvSpPr txBox="1"/>
          <p:nvPr/>
        </p:nvSpPr>
        <p:spPr>
          <a:xfrm>
            <a:off x="995648" y="946416"/>
            <a:ext cx="7416824" cy="700769"/>
          </a:xfrm>
          <a:prstGeom prst="rect">
            <a:avLst/>
          </a:prstGeom>
          <a:noFill/>
        </p:spPr>
        <p:txBody>
          <a:bodyPr wrap="square" rtlCol="0">
            <a:spAutoFit/>
          </a:bodyPr>
          <a:lstStyle/>
          <a:p>
            <a:pPr>
              <a:lnSpc>
                <a:spcPts val="2500"/>
              </a:lnSpc>
            </a:pPr>
            <a:r>
              <a:rPr lang="ja-JP" altLang="en-US" sz="1400" dirty="0">
                <a:solidFill>
                  <a:schemeClr val="tx1">
                    <a:lumMod val="65000"/>
                    <a:lumOff val="35000"/>
                  </a:schemeClr>
                </a:solidFill>
              </a:rPr>
              <a:t>次に、朝ごはんを食べたかどうかをチェックします。</a:t>
            </a:r>
            <a:endParaRPr lang="en-US" altLang="ja-JP" sz="1400" dirty="0">
              <a:solidFill>
                <a:schemeClr val="tx1">
                  <a:lumMod val="65000"/>
                  <a:lumOff val="35000"/>
                </a:schemeClr>
              </a:solidFill>
            </a:endParaRPr>
          </a:p>
          <a:p>
            <a:pPr>
              <a:lnSpc>
                <a:spcPts val="2500"/>
              </a:lnSpc>
            </a:pPr>
            <a:r>
              <a:rPr lang="ja-JP" altLang="en-US" sz="1400" dirty="0">
                <a:solidFill>
                  <a:schemeClr val="tx1">
                    <a:lumMod val="65000"/>
                    <a:lumOff val="35000"/>
                  </a:schemeClr>
                </a:solidFill>
              </a:rPr>
              <a:t>朝ごはんを食べた日は、朝食の欄に</a:t>
            </a:r>
            <a:r>
              <a:rPr lang="en-US" altLang="ja-JP" sz="1400" dirty="0">
                <a:solidFill>
                  <a:schemeClr val="tx1">
                    <a:lumMod val="65000"/>
                    <a:lumOff val="35000"/>
                  </a:schemeClr>
                </a:solidFill>
              </a:rPr>
              <a:t>’’</a:t>
            </a:r>
            <a:r>
              <a:rPr lang="ja-JP" altLang="en-US" sz="1400" dirty="0">
                <a:solidFill>
                  <a:schemeClr val="tx1">
                    <a:lumMod val="65000"/>
                    <a:lumOff val="35000"/>
                  </a:schemeClr>
                </a:solidFill>
              </a:rPr>
              <a:t>○</a:t>
            </a:r>
            <a:r>
              <a:rPr lang="en-US" altLang="ja-JP" sz="1400" dirty="0">
                <a:solidFill>
                  <a:schemeClr val="tx1">
                    <a:lumMod val="65000"/>
                    <a:lumOff val="35000"/>
                  </a:schemeClr>
                </a:solidFill>
              </a:rPr>
              <a:t>’’</a:t>
            </a:r>
            <a:r>
              <a:rPr lang="ja-JP" altLang="en-US" sz="1400" dirty="0">
                <a:solidFill>
                  <a:schemeClr val="tx1">
                    <a:lumMod val="65000"/>
                    <a:lumOff val="35000"/>
                  </a:schemeClr>
                </a:solidFill>
              </a:rPr>
              <a:t>と記入してください。</a:t>
            </a:r>
            <a:endParaRPr lang="ja-JP" altLang="ja-JP" sz="1400" dirty="0">
              <a:solidFill>
                <a:schemeClr val="tx1">
                  <a:lumMod val="65000"/>
                  <a:lumOff val="35000"/>
                </a:schemeClr>
              </a:solidFill>
            </a:endParaRPr>
          </a:p>
        </p:txBody>
      </p:sp>
      <p:sp>
        <p:nvSpPr>
          <p:cNvPr id="9" name="テキスト ボックス 8"/>
          <p:cNvSpPr txBox="1"/>
          <p:nvPr/>
        </p:nvSpPr>
        <p:spPr>
          <a:xfrm>
            <a:off x="675060" y="846584"/>
            <a:ext cx="396788" cy="523220"/>
          </a:xfrm>
          <a:prstGeom prst="rect">
            <a:avLst/>
          </a:prstGeom>
          <a:noFill/>
        </p:spPr>
        <p:txBody>
          <a:bodyPr wrap="square" rtlCol="0">
            <a:spAutoFit/>
          </a:bodyPr>
          <a:lstStyle/>
          <a:p>
            <a:r>
              <a:rPr lang="ja-JP" altLang="en-US" sz="2800" dirty="0">
                <a:solidFill>
                  <a:srgbClr val="FF9933"/>
                </a:solidFill>
              </a:rPr>
              <a:t>２</a:t>
            </a:r>
            <a:endParaRPr kumimoji="1" lang="ja-JP" altLang="en-US" sz="2800" dirty="0">
              <a:solidFill>
                <a:srgbClr val="FF9933"/>
              </a:solidFill>
            </a:endParaRPr>
          </a:p>
        </p:txBody>
      </p:sp>
      <p:sp>
        <p:nvSpPr>
          <p:cNvPr id="11" name="テキスト ボックス 10"/>
          <p:cNvSpPr txBox="1"/>
          <p:nvPr/>
        </p:nvSpPr>
        <p:spPr>
          <a:xfrm>
            <a:off x="995648" y="3588016"/>
            <a:ext cx="7416824" cy="733534"/>
          </a:xfrm>
          <a:prstGeom prst="rect">
            <a:avLst/>
          </a:prstGeom>
          <a:noFill/>
        </p:spPr>
        <p:txBody>
          <a:bodyPr wrap="square" rtlCol="0">
            <a:spAutoFit/>
          </a:bodyPr>
          <a:lstStyle/>
          <a:p>
            <a:pPr>
              <a:lnSpc>
                <a:spcPts val="2500"/>
              </a:lnSpc>
            </a:pPr>
            <a:r>
              <a:rPr lang="ja-JP" altLang="en-US" sz="1400" dirty="0">
                <a:solidFill>
                  <a:schemeClr val="tx1">
                    <a:lumMod val="65000"/>
                    <a:lumOff val="35000"/>
                  </a:schemeClr>
                </a:solidFill>
              </a:rPr>
              <a:t>続いて、生活習慣チェックリストで△（頑張ればできそう）と記入した項目の中から目標を３つ選び、それら目標①～③について達成度を○、△、</a:t>
            </a:r>
            <a:r>
              <a:rPr lang="en-US" altLang="ja-JP" sz="1400" dirty="0">
                <a:solidFill>
                  <a:schemeClr val="tx1">
                    <a:lumMod val="65000"/>
                    <a:lumOff val="35000"/>
                  </a:schemeClr>
                </a:solidFill>
              </a:rPr>
              <a:t>×</a:t>
            </a:r>
            <a:r>
              <a:rPr lang="ja-JP" altLang="en-US" sz="1400" dirty="0" err="1">
                <a:solidFill>
                  <a:schemeClr val="tx1">
                    <a:lumMod val="65000"/>
                    <a:lumOff val="35000"/>
                  </a:schemeClr>
                </a:solidFill>
              </a:rPr>
              <a:t>で評</a:t>
            </a:r>
            <a:r>
              <a:rPr lang="ja-JP" altLang="en-US" sz="1400" dirty="0">
                <a:solidFill>
                  <a:schemeClr val="tx1">
                    <a:lumMod val="65000"/>
                    <a:lumOff val="35000"/>
                  </a:schemeClr>
                </a:solidFill>
              </a:rPr>
              <a:t>価します。</a:t>
            </a:r>
            <a:endParaRPr lang="ja-JP" altLang="ja-JP" sz="1400" dirty="0">
              <a:solidFill>
                <a:schemeClr val="tx1">
                  <a:lumMod val="65000"/>
                  <a:lumOff val="35000"/>
                </a:schemeClr>
              </a:solidFill>
            </a:endParaRPr>
          </a:p>
        </p:txBody>
      </p:sp>
      <p:sp>
        <p:nvSpPr>
          <p:cNvPr id="12" name="テキスト ボックス 11"/>
          <p:cNvSpPr txBox="1"/>
          <p:nvPr/>
        </p:nvSpPr>
        <p:spPr>
          <a:xfrm>
            <a:off x="675060" y="3507763"/>
            <a:ext cx="396788" cy="523220"/>
          </a:xfrm>
          <a:prstGeom prst="rect">
            <a:avLst/>
          </a:prstGeom>
          <a:noFill/>
        </p:spPr>
        <p:txBody>
          <a:bodyPr wrap="square" rtlCol="0">
            <a:spAutoFit/>
          </a:bodyPr>
          <a:lstStyle/>
          <a:p>
            <a:r>
              <a:rPr kumimoji="1" lang="ja-JP" altLang="en-US" sz="2800" dirty="0">
                <a:solidFill>
                  <a:srgbClr val="FF9933"/>
                </a:solidFill>
              </a:rPr>
              <a:t>３</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0" y="1779855"/>
            <a:ext cx="7746584" cy="1584281"/>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152" y="4356450"/>
            <a:ext cx="7746584" cy="1584281"/>
          </a:xfrm>
          <a:prstGeom prst="rect">
            <a:avLst/>
          </a:prstGeom>
        </p:spPr>
      </p:pic>
    </p:spTree>
    <p:extLst>
      <p:ext uri="{BB962C8B-B14F-4D97-AF65-F5344CB8AC3E}">
        <p14:creationId xmlns:p14="http://schemas.microsoft.com/office/powerpoint/2010/main" val="23138470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sp>
        <p:nvSpPr>
          <p:cNvPr id="7" name="テキスト ボックス 6"/>
          <p:cNvSpPr txBox="1"/>
          <p:nvPr/>
        </p:nvSpPr>
        <p:spPr>
          <a:xfrm>
            <a:off x="995648" y="1200416"/>
            <a:ext cx="7416824" cy="733534"/>
          </a:xfrm>
          <a:prstGeom prst="rect">
            <a:avLst/>
          </a:prstGeom>
          <a:noFill/>
        </p:spPr>
        <p:txBody>
          <a:bodyPr wrap="square" rtlCol="0">
            <a:spAutoFit/>
          </a:bodyPr>
          <a:lstStyle/>
          <a:p>
            <a:pPr>
              <a:lnSpc>
                <a:spcPts val="2500"/>
              </a:lnSpc>
            </a:pPr>
            <a:r>
              <a:rPr lang="ja-JP" altLang="en-US" sz="1400" dirty="0">
                <a:solidFill>
                  <a:schemeClr val="tx1">
                    <a:lumMod val="65000"/>
                    <a:lumOff val="35000"/>
                  </a:schemeClr>
                </a:solidFill>
              </a:rPr>
              <a:t>これを２週間連続して記録してください。合計で１４日間の記録をしても、連続した１４日間でないと正確な記録になりません。</a:t>
            </a:r>
            <a:endParaRPr lang="ja-JP" altLang="ja-JP" sz="1400" dirty="0">
              <a:solidFill>
                <a:schemeClr val="tx1">
                  <a:lumMod val="65000"/>
                  <a:lumOff val="35000"/>
                </a:schemeClr>
              </a:solidFill>
            </a:endParaRPr>
          </a:p>
        </p:txBody>
      </p:sp>
      <p:sp>
        <p:nvSpPr>
          <p:cNvPr id="9" name="テキスト ボックス 8"/>
          <p:cNvSpPr txBox="1"/>
          <p:nvPr/>
        </p:nvSpPr>
        <p:spPr>
          <a:xfrm>
            <a:off x="675060" y="1113284"/>
            <a:ext cx="396788" cy="523220"/>
          </a:xfrm>
          <a:prstGeom prst="rect">
            <a:avLst/>
          </a:prstGeom>
          <a:noFill/>
        </p:spPr>
        <p:txBody>
          <a:bodyPr wrap="square" rtlCol="0">
            <a:spAutoFit/>
          </a:bodyPr>
          <a:lstStyle/>
          <a:p>
            <a:r>
              <a:rPr lang="ja-JP" altLang="en-US" sz="2800" dirty="0">
                <a:solidFill>
                  <a:srgbClr val="FF9933"/>
                </a:solidFill>
              </a:rPr>
              <a:t>４</a:t>
            </a:r>
            <a:endParaRPr kumimoji="1" lang="ja-JP" altLang="en-US" sz="2800" dirty="0">
              <a:solidFill>
                <a:srgbClr val="FF9933"/>
              </a:solidFill>
            </a:endParaRPr>
          </a:p>
        </p:txBody>
      </p:sp>
      <p:sp>
        <p:nvSpPr>
          <p:cNvPr id="11" name="テキスト ボックス 10"/>
          <p:cNvSpPr txBox="1"/>
          <p:nvPr/>
        </p:nvSpPr>
        <p:spPr>
          <a:xfrm>
            <a:off x="995648" y="2635516"/>
            <a:ext cx="7416824" cy="697307"/>
          </a:xfrm>
          <a:prstGeom prst="rect">
            <a:avLst/>
          </a:prstGeom>
          <a:noFill/>
        </p:spPr>
        <p:txBody>
          <a:bodyPr wrap="square" rtlCol="0">
            <a:spAutoFit/>
          </a:bodyPr>
          <a:lstStyle/>
          <a:p>
            <a:pPr>
              <a:lnSpc>
                <a:spcPts val="2500"/>
              </a:lnSpc>
            </a:pPr>
            <a:r>
              <a:rPr lang="ja-JP" altLang="en-US" sz="1400" dirty="0">
                <a:solidFill>
                  <a:schemeClr val="tx1">
                    <a:lumMod val="65000"/>
                    <a:lumOff val="35000"/>
                  </a:schemeClr>
                </a:solidFill>
              </a:rPr>
              <a:t>自由記入欄には記録している間にふだんと違う生活をした（旅行で夜更かしをしたなど）ことや</a:t>
            </a:r>
            <a:endParaRPr lang="en-US" altLang="ja-JP" sz="1400" dirty="0">
              <a:solidFill>
                <a:schemeClr val="tx1">
                  <a:lumMod val="65000"/>
                  <a:lumOff val="35000"/>
                </a:schemeClr>
              </a:solidFill>
            </a:endParaRPr>
          </a:p>
          <a:p>
            <a:pPr>
              <a:lnSpc>
                <a:spcPts val="2500"/>
              </a:lnSpc>
            </a:pPr>
            <a:r>
              <a:rPr lang="ja-JP" altLang="en-US" sz="1400" dirty="0">
                <a:solidFill>
                  <a:schemeClr val="tx1">
                    <a:lumMod val="65000"/>
                    <a:lumOff val="35000"/>
                  </a:schemeClr>
                </a:solidFill>
              </a:rPr>
              <a:t>体調（風邪をひいたなど）のことを記入してください。</a:t>
            </a:r>
            <a:endParaRPr lang="ja-JP" altLang="ja-JP" sz="1400" dirty="0">
              <a:solidFill>
                <a:schemeClr val="tx1">
                  <a:lumMod val="65000"/>
                  <a:lumOff val="35000"/>
                </a:schemeClr>
              </a:solidFill>
            </a:endParaRPr>
          </a:p>
        </p:txBody>
      </p:sp>
      <p:sp>
        <p:nvSpPr>
          <p:cNvPr id="12" name="テキスト ボックス 11"/>
          <p:cNvSpPr txBox="1"/>
          <p:nvPr/>
        </p:nvSpPr>
        <p:spPr>
          <a:xfrm>
            <a:off x="675060" y="2542563"/>
            <a:ext cx="396788" cy="523220"/>
          </a:xfrm>
          <a:prstGeom prst="rect">
            <a:avLst/>
          </a:prstGeom>
          <a:noFill/>
        </p:spPr>
        <p:txBody>
          <a:bodyPr wrap="square" rtlCol="0">
            <a:spAutoFit/>
          </a:bodyPr>
          <a:lstStyle/>
          <a:p>
            <a:r>
              <a:rPr lang="ja-JP" altLang="en-US" sz="2800" dirty="0">
                <a:solidFill>
                  <a:srgbClr val="FF9933"/>
                </a:solidFill>
              </a:rPr>
              <a:t>５</a:t>
            </a:r>
            <a:endParaRPr kumimoji="1" lang="ja-JP" altLang="en-US" sz="2800" dirty="0">
              <a:solidFill>
                <a:srgbClr val="FF9933"/>
              </a:solidFill>
            </a:endParaRPr>
          </a:p>
        </p:txBody>
      </p:sp>
      <p:sp>
        <p:nvSpPr>
          <p:cNvPr id="4" name="正方形/長方形 3"/>
          <p:cNvSpPr/>
          <p:nvPr/>
        </p:nvSpPr>
        <p:spPr>
          <a:xfrm>
            <a:off x="1128325" y="4221088"/>
            <a:ext cx="6900059" cy="1512168"/>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lumMod val="65000"/>
                    <a:lumOff val="35000"/>
                  </a:schemeClr>
                </a:solidFill>
              </a:rPr>
              <a:t>　</a:t>
            </a:r>
            <a:r>
              <a:rPr kumimoji="1" lang="ja-JP" altLang="en-US" sz="1600" dirty="0">
                <a:solidFill>
                  <a:schemeClr val="tx1">
                    <a:lumMod val="65000"/>
                    <a:lumOff val="35000"/>
                  </a:schemeClr>
                </a:solidFill>
              </a:rPr>
              <a:t>　・７日　　風邪をひいていた</a:t>
            </a:r>
            <a:endParaRPr kumimoji="1" lang="en-US" altLang="ja-JP" sz="1600" dirty="0">
              <a:solidFill>
                <a:schemeClr val="tx1">
                  <a:lumMod val="65000"/>
                  <a:lumOff val="35000"/>
                </a:schemeClr>
              </a:solidFill>
            </a:endParaRPr>
          </a:p>
          <a:p>
            <a:endParaRPr lang="en-US" altLang="ja-JP" sz="1600" dirty="0">
              <a:solidFill>
                <a:schemeClr val="tx1">
                  <a:lumMod val="65000"/>
                  <a:lumOff val="35000"/>
                </a:schemeClr>
              </a:solidFill>
            </a:endParaRPr>
          </a:p>
          <a:p>
            <a:r>
              <a:rPr kumimoji="1" lang="ja-JP" altLang="en-US" sz="1600" dirty="0">
                <a:solidFill>
                  <a:schemeClr val="tx1">
                    <a:lumMod val="65000"/>
                    <a:lumOff val="35000"/>
                  </a:schemeClr>
                </a:solidFill>
              </a:rPr>
              <a:t>　　・８日　　塾に行ったため帰るのが遅くなった</a:t>
            </a:r>
          </a:p>
        </p:txBody>
      </p:sp>
      <p:sp>
        <p:nvSpPr>
          <p:cNvPr id="5" name="テキスト ボックス 4"/>
          <p:cNvSpPr txBox="1"/>
          <p:nvPr/>
        </p:nvSpPr>
        <p:spPr>
          <a:xfrm>
            <a:off x="1084548" y="3865240"/>
            <a:ext cx="7340624" cy="276999"/>
          </a:xfrm>
          <a:prstGeom prst="rect">
            <a:avLst/>
          </a:prstGeom>
          <a:noFill/>
        </p:spPr>
        <p:txBody>
          <a:bodyPr wrap="square" rtlCol="0">
            <a:spAutoFit/>
          </a:bodyPr>
          <a:lstStyle/>
          <a:p>
            <a:r>
              <a:rPr kumimoji="1" lang="ja-JP" altLang="en-US" sz="1200" spc="200" dirty="0">
                <a:solidFill>
                  <a:schemeClr val="tx1">
                    <a:lumMod val="65000"/>
                    <a:lumOff val="35000"/>
                  </a:schemeClr>
                </a:solidFill>
              </a:rPr>
              <a:t>自由記入欄（寝るのが遅くなった理由や、体調について書いてください）</a:t>
            </a:r>
          </a:p>
        </p:txBody>
      </p:sp>
    </p:spTree>
    <p:extLst>
      <p:ext uri="{BB962C8B-B14F-4D97-AF65-F5344CB8AC3E}">
        <p14:creationId xmlns:p14="http://schemas.microsoft.com/office/powerpoint/2010/main" val="40044867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22" name="テキスト ボックス 21"/>
          <p:cNvSpPr txBox="1"/>
          <p:nvPr/>
        </p:nvSpPr>
        <p:spPr>
          <a:xfrm>
            <a:off x="2620293" y="3213100"/>
            <a:ext cx="803771" cy="276999"/>
          </a:xfrm>
          <a:prstGeom prst="rect">
            <a:avLst/>
          </a:prstGeom>
          <a:noFill/>
        </p:spPr>
        <p:txBody>
          <a:bodyPr wrap="square" rtlCol="0">
            <a:spAutoFit/>
          </a:bodyPr>
          <a:lstStyle/>
          <a:p>
            <a:r>
              <a:rPr lang="ja-JP" altLang="en-US" sz="1200" b="1" dirty="0">
                <a:solidFill>
                  <a:prstClr val="white"/>
                </a:solidFill>
              </a:rPr>
              <a:t>寝</a:t>
            </a:r>
            <a:r>
              <a:rPr lang="ja-JP" altLang="en-US" sz="1200" b="1">
                <a:solidFill>
                  <a:prstClr val="white"/>
                </a:solidFill>
              </a:rPr>
              <a:t>　 る</a:t>
            </a:r>
            <a:endParaRPr lang="ja-JP" altLang="en-US" sz="1200" b="1" dirty="0">
              <a:solidFill>
                <a:prstClr val="white"/>
              </a:solidFill>
            </a:endParaRPr>
          </a:p>
        </p:txBody>
      </p:sp>
      <p:sp>
        <p:nvSpPr>
          <p:cNvPr id="23" name="テキスト ボックス 22"/>
          <p:cNvSpPr txBox="1"/>
          <p:nvPr/>
        </p:nvSpPr>
        <p:spPr>
          <a:xfrm>
            <a:off x="3830464" y="3657131"/>
            <a:ext cx="803771" cy="276999"/>
          </a:xfrm>
          <a:prstGeom prst="rect">
            <a:avLst/>
          </a:prstGeom>
          <a:noFill/>
        </p:spPr>
        <p:txBody>
          <a:bodyPr wrap="square" rtlCol="0">
            <a:spAutoFit/>
          </a:bodyPr>
          <a:lstStyle/>
          <a:p>
            <a:r>
              <a:rPr lang="ja-JP" altLang="en-US" sz="1200" b="1" dirty="0">
                <a:solidFill>
                  <a:prstClr val="white"/>
                </a:solidFill>
              </a:rPr>
              <a:t>起きる</a:t>
            </a:r>
          </a:p>
        </p:txBody>
      </p:sp>
      <p:sp>
        <p:nvSpPr>
          <p:cNvPr id="24" name="テキスト ボックス 23"/>
          <p:cNvSpPr txBox="1"/>
          <p:nvPr/>
        </p:nvSpPr>
        <p:spPr>
          <a:xfrm>
            <a:off x="2936900" y="4475336"/>
            <a:ext cx="1368152" cy="338554"/>
          </a:xfrm>
          <a:prstGeom prst="rect">
            <a:avLst/>
          </a:prstGeom>
          <a:noFill/>
        </p:spPr>
        <p:txBody>
          <a:bodyPr wrap="square" rtlCol="0">
            <a:spAutoFit/>
          </a:bodyPr>
          <a:lstStyle/>
          <a:p>
            <a:r>
              <a:rPr lang="ja-JP" altLang="en-US" sz="1600" b="1" dirty="0">
                <a:solidFill>
                  <a:prstClr val="white"/>
                </a:solidFill>
              </a:rPr>
              <a:t>睡　　眠</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308" y="1243218"/>
            <a:ext cx="7644853" cy="4384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631145" y="1912516"/>
            <a:ext cx="8101024" cy="344710"/>
          </a:xfrm>
          <a:prstGeom prst="rect">
            <a:avLst/>
          </a:prstGeom>
          <a:noFill/>
        </p:spPr>
        <p:txBody>
          <a:bodyPr wrap="square" rtlCol="0">
            <a:spAutoFit/>
          </a:bodyPr>
          <a:lstStyle/>
          <a:p>
            <a:pPr>
              <a:lnSpc>
                <a:spcPts val="2200"/>
              </a:lnSpc>
            </a:pPr>
            <a:r>
              <a:rPr lang="ja-JP" altLang="en-US" sz="1200" spc="200" dirty="0">
                <a:solidFill>
                  <a:prstClr val="black">
                    <a:lumMod val="65000"/>
                    <a:lumOff val="35000"/>
                  </a:prstClr>
                </a:solidFill>
              </a:rPr>
              <a:t>　</a:t>
            </a:r>
            <a:r>
              <a:rPr lang="ja-JP" altLang="en-US" sz="1200" spc="150" dirty="0">
                <a:solidFill>
                  <a:prstClr val="black">
                    <a:lumMod val="65000"/>
                    <a:lumOff val="35000"/>
                  </a:prstClr>
                </a:solidFill>
              </a:rPr>
              <a:t>規則正しい生活習慣で体内時計のリズムを保つことにより、頭も身体もベストな状態になります。</a:t>
            </a:r>
          </a:p>
        </p:txBody>
      </p:sp>
      <p:sp>
        <p:nvSpPr>
          <p:cNvPr id="18" name="テキスト ボックス 17"/>
          <p:cNvSpPr txBox="1"/>
          <p:nvPr/>
        </p:nvSpPr>
        <p:spPr>
          <a:xfrm>
            <a:off x="631145" y="2835920"/>
            <a:ext cx="8101024" cy="341568"/>
          </a:xfrm>
          <a:prstGeom prst="rect">
            <a:avLst/>
          </a:prstGeom>
          <a:noFill/>
        </p:spPr>
        <p:txBody>
          <a:bodyPr wrap="square" rtlCol="0">
            <a:spAutoFit/>
          </a:bodyPr>
          <a:lstStyle/>
          <a:p>
            <a:pPr>
              <a:lnSpc>
                <a:spcPts val="2200"/>
              </a:lnSpc>
            </a:pPr>
            <a:r>
              <a:rPr lang="ja-JP" altLang="en-US" sz="1200" spc="200" dirty="0">
                <a:solidFill>
                  <a:prstClr val="black">
                    <a:lumMod val="65000"/>
                    <a:lumOff val="35000"/>
                  </a:prstClr>
                </a:solidFill>
              </a:rPr>
              <a:t>　</a:t>
            </a:r>
            <a:r>
              <a:rPr lang="ja-JP" altLang="en-US" sz="1200" spc="150" dirty="0">
                <a:solidFill>
                  <a:prstClr val="black">
                    <a:lumMod val="65000"/>
                    <a:lumOff val="35000"/>
                  </a:prstClr>
                </a:solidFill>
              </a:rPr>
              <a:t>起床後に、朝食をしっかりとるとともに、太陽光又は蛍光灯光を浴びて体内時計のリズムを整えましょう。</a:t>
            </a:r>
          </a:p>
        </p:txBody>
      </p:sp>
      <p:sp>
        <p:nvSpPr>
          <p:cNvPr id="13" name="タイトル 1"/>
          <p:cNvSpPr txBox="1">
            <a:spLocks/>
          </p:cNvSpPr>
          <p:nvPr/>
        </p:nvSpPr>
        <p:spPr>
          <a:xfrm>
            <a:off x="720045" y="605336"/>
            <a:ext cx="4896544"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600" b="1" spc="300" dirty="0">
                <a:solidFill>
                  <a:srgbClr val="FF9933"/>
                </a:solidFill>
                <a:latin typeface="HG丸ｺﾞｼｯｸM-PRO" panose="020F0600000000000000" pitchFamily="50" charset="-128"/>
                <a:ea typeface="HG丸ｺﾞｼｯｸM-PRO" panose="020F0600000000000000" pitchFamily="50" charset="-128"/>
              </a:rPr>
              <a:t>気をつけるべき生活習慣</a:t>
            </a:r>
          </a:p>
        </p:txBody>
      </p:sp>
      <p:sp>
        <p:nvSpPr>
          <p:cNvPr id="12" name="テキスト ボックス 11"/>
          <p:cNvSpPr txBox="1"/>
          <p:nvPr/>
        </p:nvSpPr>
        <p:spPr>
          <a:xfrm>
            <a:off x="620777" y="3795630"/>
            <a:ext cx="8101024" cy="461665"/>
          </a:xfrm>
          <a:prstGeom prst="rect">
            <a:avLst/>
          </a:prstGeom>
          <a:noFill/>
        </p:spPr>
        <p:txBody>
          <a:bodyPr wrap="square" rtlCol="0">
            <a:spAutoFit/>
          </a:bodyPr>
          <a:lstStyle/>
          <a:p>
            <a:r>
              <a:rPr lang="ja-JP" altLang="en-US" sz="1200" spc="200" dirty="0">
                <a:solidFill>
                  <a:prstClr val="black">
                    <a:lumMod val="65000"/>
                    <a:lumOff val="35000"/>
                  </a:prstClr>
                </a:solidFill>
              </a:rPr>
              <a:t>　仮眠や昼寝をするなら、午後３時までの時間で、長くても２０分以内にすると起きた後に頭がすっきりと</a:t>
            </a:r>
            <a:endParaRPr lang="en-US" altLang="ja-JP" sz="1200" spc="200" dirty="0">
              <a:solidFill>
                <a:prstClr val="black">
                  <a:lumMod val="65000"/>
                  <a:lumOff val="35000"/>
                </a:prstClr>
              </a:solidFill>
            </a:endParaRPr>
          </a:p>
          <a:p>
            <a:r>
              <a:rPr lang="ja-JP" altLang="en-US" sz="1200" spc="200" dirty="0">
                <a:solidFill>
                  <a:prstClr val="black">
                    <a:lumMod val="65000"/>
                    <a:lumOff val="35000"/>
                  </a:prstClr>
                </a:solidFill>
              </a:rPr>
              <a:t>　します。</a:t>
            </a:r>
            <a:endParaRPr lang="ja-JP" altLang="en-US" sz="1200" spc="150" dirty="0">
              <a:solidFill>
                <a:prstClr val="black">
                  <a:lumMod val="65000"/>
                  <a:lumOff val="35000"/>
                </a:prstClr>
              </a:solidFill>
            </a:endParaRPr>
          </a:p>
        </p:txBody>
      </p:sp>
      <p:sp>
        <p:nvSpPr>
          <p:cNvPr id="14" name="テキスト ボックス 13"/>
          <p:cNvSpPr txBox="1"/>
          <p:nvPr/>
        </p:nvSpPr>
        <p:spPr>
          <a:xfrm>
            <a:off x="615380" y="4730643"/>
            <a:ext cx="8101024" cy="461665"/>
          </a:xfrm>
          <a:prstGeom prst="rect">
            <a:avLst/>
          </a:prstGeom>
          <a:noFill/>
        </p:spPr>
        <p:txBody>
          <a:bodyPr wrap="square" rtlCol="0">
            <a:spAutoFit/>
          </a:bodyPr>
          <a:lstStyle/>
          <a:p>
            <a:r>
              <a:rPr lang="ja-JP" altLang="en-US" sz="1200" spc="150" dirty="0">
                <a:solidFill>
                  <a:prstClr val="black">
                    <a:lumMod val="65000"/>
                    <a:lumOff val="35000"/>
                  </a:prstClr>
                </a:solidFill>
              </a:rPr>
              <a:t>　夕方までの時間に適度な運動をすると夜ぐっすり眠れます。また、筋肉や骨が丈夫になり、たくましい身体</a:t>
            </a:r>
            <a:endParaRPr lang="en-US" altLang="ja-JP" sz="1200" spc="150" dirty="0">
              <a:solidFill>
                <a:prstClr val="black">
                  <a:lumMod val="65000"/>
                  <a:lumOff val="35000"/>
                </a:prstClr>
              </a:solidFill>
            </a:endParaRPr>
          </a:p>
          <a:p>
            <a:r>
              <a:rPr lang="ja-JP" altLang="en-US" sz="1200" spc="150" dirty="0">
                <a:solidFill>
                  <a:prstClr val="black">
                    <a:lumMod val="65000"/>
                    <a:lumOff val="35000"/>
                  </a:prstClr>
                </a:solidFill>
              </a:rPr>
              <a:t>　がつくられます。</a:t>
            </a:r>
          </a:p>
        </p:txBody>
      </p:sp>
      <p:sp>
        <p:nvSpPr>
          <p:cNvPr id="16" name="テキスト ボックス 15"/>
          <p:cNvSpPr txBox="1"/>
          <p:nvPr/>
        </p:nvSpPr>
        <p:spPr>
          <a:xfrm>
            <a:off x="615653" y="5627766"/>
            <a:ext cx="8101024" cy="461665"/>
          </a:xfrm>
          <a:prstGeom prst="rect">
            <a:avLst/>
          </a:prstGeom>
          <a:noFill/>
        </p:spPr>
        <p:txBody>
          <a:bodyPr wrap="square" rtlCol="0">
            <a:spAutoFit/>
          </a:bodyPr>
          <a:lstStyle/>
          <a:p>
            <a:r>
              <a:rPr lang="ja-JP" altLang="en-US" sz="1200" spc="150" dirty="0">
                <a:solidFill>
                  <a:prstClr val="black">
                    <a:lumMod val="65000"/>
                    <a:lumOff val="35000"/>
                  </a:prstClr>
                </a:solidFill>
              </a:rPr>
              <a:t>　寝る直前に熱いお風呂で身体を温めすぎると眠りにくくなります。寝る３、４時間前に入るか、寝る直前の</a:t>
            </a:r>
            <a:endParaRPr lang="en-US" altLang="ja-JP" sz="1200" spc="150" dirty="0">
              <a:solidFill>
                <a:prstClr val="black">
                  <a:lumMod val="65000"/>
                  <a:lumOff val="35000"/>
                </a:prstClr>
              </a:solidFill>
            </a:endParaRPr>
          </a:p>
          <a:p>
            <a:r>
              <a:rPr lang="ja-JP" altLang="en-US" sz="1200" spc="150" dirty="0">
                <a:solidFill>
                  <a:prstClr val="black">
                    <a:lumMod val="65000"/>
                    <a:lumOff val="35000"/>
                  </a:prstClr>
                </a:solidFill>
              </a:rPr>
              <a:t>　場合はぬるめのお湯につかりましょう。</a:t>
            </a:r>
          </a:p>
        </p:txBody>
      </p:sp>
      <p:sp>
        <p:nvSpPr>
          <p:cNvPr id="17" name="テキスト ボックス 16"/>
          <p:cNvSpPr txBox="1"/>
          <p:nvPr/>
        </p:nvSpPr>
        <p:spPr>
          <a:xfrm>
            <a:off x="896245" y="1494329"/>
            <a:ext cx="5259932" cy="369332"/>
          </a:xfrm>
          <a:prstGeom prst="rect">
            <a:avLst/>
          </a:prstGeom>
          <a:noFill/>
        </p:spPr>
        <p:txBody>
          <a:bodyPr wrap="square" rtlCol="0">
            <a:spAutoFit/>
          </a:bodyPr>
          <a:lstStyle/>
          <a:p>
            <a:r>
              <a:rPr kumimoji="1" lang="ja-JP" altLang="en-US" b="1" spc="250" dirty="0">
                <a:solidFill>
                  <a:schemeClr val="bg1"/>
                </a:solidFill>
              </a:rPr>
              <a:t>生活習慣を整えて体内時計のリズムを保つ</a:t>
            </a:r>
          </a:p>
        </p:txBody>
      </p:sp>
      <p:sp>
        <p:nvSpPr>
          <p:cNvPr id="19" name="テキスト ボックス 18"/>
          <p:cNvSpPr txBox="1"/>
          <p:nvPr/>
        </p:nvSpPr>
        <p:spPr>
          <a:xfrm>
            <a:off x="896244" y="2405355"/>
            <a:ext cx="3504665" cy="369332"/>
          </a:xfrm>
          <a:prstGeom prst="rect">
            <a:avLst/>
          </a:prstGeom>
          <a:noFill/>
        </p:spPr>
        <p:txBody>
          <a:bodyPr wrap="square" rtlCol="0">
            <a:spAutoFit/>
          </a:bodyPr>
          <a:lstStyle/>
          <a:p>
            <a:r>
              <a:rPr kumimoji="1" lang="ja-JP" altLang="en-US" b="1" spc="250" dirty="0">
                <a:solidFill>
                  <a:schemeClr val="bg1"/>
                </a:solidFill>
              </a:rPr>
              <a:t>朝は日光を浴び、朝食をとる</a:t>
            </a:r>
          </a:p>
        </p:txBody>
      </p:sp>
      <p:sp>
        <p:nvSpPr>
          <p:cNvPr id="20" name="テキスト ボックス 19"/>
          <p:cNvSpPr txBox="1"/>
          <p:nvPr/>
        </p:nvSpPr>
        <p:spPr>
          <a:xfrm>
            <a:off x="896245" y="3351599"/>
            <a:ext cx="3099692" cy="369332"/>
          </a:xfrm>
          <a:prstGeom prst="rect">
            <a:avLst/>
          </a:prstGeom>
          <a:noFill/>
        </p:spPr>
        <p:txBody>
          <a:bodyPr wrap="square" rtlCol="0">
            <a:spAutoFit/>
          </a:bodyPr>
          <a:lstStyle/>
          <a:p>
            <a:r>
              <a:rPr kumimoji="1" lang="ja-JP" altLang="en-US" b="1" spc="250" dirty="0">
                <a:solidFill>
                  <a:schemeClr val="bg1"/>
                </a:solidFill>
              </a:rPr>
              <a:t>仮眠・昼寝をしすぎない</a:t>
            </a:r>
          </a:p>
        </p:txBody>
      </p:sp>
      <p:sp>
        <p:nvSpPr>
          <p:cNvPr id="21" name="テキスト ボックス 20"/>
          <p:cNvSpPr txBox="1"/>
          <p:nvPr/>
        </p:nvSpPr>
        <p:spPr>
          <a:xfrm>
            <a:off x="904877" y="5258603"/>
            <a:ext cx="2925588" cy="369332"/>
          </a:xfrm>
          <a:prstGeom prst="rect">
            <a:avLst/>
          </a:prstGeom>
          <a:noFill/>
        </p:spPr>
        <p:txBody>
          <a:bodyPr wrap="square" rtlCol="0">
            <a:spAutoFit/>
          </a:bodyPr>
          <a:lstStyle/>
          <a:p>
            <a:r>
              <a:rPr kumimoji="1" lang="ja-JP" altLang="en-US" b="1" spc="250" dirty="0">
                <a:solidFill>
                  <a:schemeClr val="bg1"/>
                </a:solidFill>
              </a:rPr>
              <a:t>お風呂は早めに入る</a:t>
            </a:r>
          </a:p>
        </p:txBody>
      </p:sp>
      <p:sp>
        <p:nvSpPr>
          <p:cNvPr id="26" name="テキスト ボックス 25"/>
          <p:cNvSpPr txBox="1"/>
          <p:nvPr/>
        </p:nvSpPr>
        <p:spPr>
          <a:xfrm>
            <a:off x="904877" y="4306894"/>
            <a:ext cx="3163068" cy="369332"/>
          </a:xfrm>
          <a:prstGeom prst="rect">
            <a:avLst/>
          </a:prstGeom>
          <a:noFill/>
        </p:spPr>
        <p:txBody>
          <a:bodyPr wrap="square" rtlCol="0">
            <a:spAutoFit/>
          </a:bodyPr>
          <a:lstStyle/>
          <a:p>
            <a:r>
              <a:rPr kumimoji="1" lang="ja-JP" altLang="en-US" b="1" spc="250" dirty="0">
                <a:solidFill>
                  <a:schemeClr val="bg1"/>
                </a:solidFill>
              </a:rPr>
              <a:t>適度な運動を習慣づける</a:t>
            </a:r>
          </a:p>
        </p:txBody>
      </p:sp>
    </p:spTree>
    <p:extLst>
      <p:ext uri="{BB962C8B-B14F-4D97-AF65-F5344CB8AC3E}">
        <p14:creationId xmlns:p14="http://schemas.microsoft.com/office/powerpoint/2010/main" val="15441276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22" name="テキスト ボックス 21"/>
          <p:cNvSpPr txBox="1"/>
          <p:nvPr/>
        </p:nvSpPr>
        <p:spPr>
          <a:xfrm>
            <a:off x="2620293" y="3213100"/>
            <a:ext cx="803771" cy="276999"/>
          </a:xfrm>
          <a:prstGeom prst="rect">
            <a:avLst/>
          </a:prstGeom>
          <a:noFill/>
        </p:spPr>
        <p:txBody>
          <a:bodyPr wrap="square" rtlCol="0">
            <a:spAutoFit/>
          </a:bodyPr>
          <a:lstStyle/>
          <a:p>
            <a:r>
              <a:rPr lang="ja-JP" altLang="en-US" sz="1200" b="1" dirty="0">
                <a:solidFill>
                  <a:prstClr val="white"/>
                </a:solidFill>
              </a:rPr>
              <a:t>寝</a:t>
            </a:r>
            <a:r>
              <a:rPr lang="ja-JP" altLang="en-US" sz="1200" b="1">
                <a:solidFill>
                  <a:prstClr val="white"/>
                </a:solidFill>
              </a:rPr>
              <a:t>　 る</a:t>
            </a:r>
            <a:endParaRPr lang="ja-JP" altLang="en-US" sz="1200" b="1" dirty="0">
              <a:solidFill>
                <a:prstClr val="white"/>
              </a:solidFill>
            </a:endParaRPr>
          </a:p>
        </p:txBody>
      </p:sp>
      <p:sp>
        <p:nvSpPr>
          <p:cNvPr id="23" name="テキスト ボックス 22"/>
          <p:cNvSpPr txBox="1"/>
          <p:nvPr/>
        </p:nvSpPr>
        <p:spPr>
          <a:xfrm>
            <a:off x="3830464" y="3657131"/>
            <a:ext cx="803771" cy="276999"/>
          </a:xfrm>
          <a:prstGeom prst="rect">
            <a:avLst/>
          </a:prstGeom>
          <a:noFill/>
        </p:spPr>
        <p:txBody>
          <a:bodyPr wrap="square" rtlCol="0">
            <a:spAutoFit/>
          </a:bodyPr>
          <a:lstStyle/>
          <a:p>
            <a:r>
              <a:rPr lang="ja-JP" altLang="en-US" sz="1200" b="1" dirty="0">
                <a:solidFill>
                  <a:prstClr val="white"/>
                </a:solidFill>
              </a:rPr>
              <a:t>起きる</a:t>
            </a:r>
          </a:p>
        </p:txBody>
      </p:sp>
      <p:sp>
        <p:nvSpPr>
          <p:cNvPr id="24" name="テキスト ボックス 23"/>
          <p:cNvSpPr txBox="1"/>
          <p:nvPr/>
        </p:nvSpPr>
        <p:spPr>
          <a:xfrm>
            <a:off x="2936900" y="4475336"/>
            <a:ext cx="1368152" cy="338554"/>
          </a:xfrm>
          <a:prstGeom prst="rect">
            <a:avLst/>
          </a:prstGeom>
          <a:noFill/>
        </p:spPr>
        <p:txBody>
          <a:bodyPr wrap="square" rtlCol="0">
            <a:spAutoFit/>
          </a:bodyPr>
          <a:lstStyle/>
          <a:p>
            <a:r>
              <a:rPr lang="ja-JP" altLang="en-US" sz="1600" b="1" dirty="0">
                <a:solidFill>
                  <a:prstClr val="white"/>
                </a:solidFill>
              </a:rPr>
              <a:t>睡　　眠</a:t>
            </a:r>
          </a:p>
        </p:txBody>
      </p:sp>
      <p:pic>
        <p:nvPicPr>
          <p:cNvPr id="25" name="図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293" y="1183893"/>
            <a:ext cx="7636131" cy="4379546"/>
          </a:xfrm>
          <a:prstGeom prst="rect">
            <a:avLst/>
          </a:prstGeom>
        </p:spPr>
      </p:pic>
      <p:sp>
        <p:nvSpPr>
          <p:cNvPr id="16" name="テキスト ボックス 15"/>
          <p:cNvSpPr txBox="1"/>
          <p:nvPr/>
        </p:nvSpPr>
        <p:spPr>
          <a:xfrm>
            <a:off x="615653" y="5513466"/>
            <a:ext cx="8101024" cy="461665"/>
          </a:xfrm>
          <a:prstGeom prst="rect">
            <a:avLst/>
          </a:prstGeom>
          <a:noFill/>
        </p:spPr>
        <p:txBody>
          <a:bodyPr wrap="square" rtlCol="0">
            <a:spAutoFit/>
          </a:bodyPr>
          <a:lstStyle/>
          <a:p>
            <a:r>
              <a:rPr lang="ja-JP" altLang="en-US" sz="1200" spc="150" dirty="0">
                <a:solidFill>
                  <a:prstClr val="black">
                    <a:lumMod val="65000"/>
                    <a:lumOff val="35000"/>
                  </a:prstClr>
                </a:solidFill>
              </a:rPr>
              <a:t>　平日と土日で起床時刻や就寝時刻が大きく（２時間以上）ずれないようにして、体内時計のリズムを保ち</a:t>
            </a:r>
            <a:endParaRPr lang="en-US" altLang="ja-JP" sz="1200" spc="150" dirty="0">
              <a:solidFill>
                <a:prstClr val="black">
                  <a:lumMod val="65000"/>
                  <a:lumOff val="35000"/>
                </a:prstClr>
              </a:solidFill>
            </a:endParaRPr>
          </a:p>
          <a:p>
            <a:r>
              <a:rPr lang="ja-JP" altLang="en-US" sz="1200" spc="150" dirty="0">
                <a:solidFill>
                  <a:prstClr val="black">
                    <a:lumMod val="65000"/>
                    <a:lumOff val="35000"/>
                  </a:prstClr>
                </a:solidFill>
              </a:rPr>
              <a:t>　ましょう。</a:t>
            </a:r>
          </a:p>
        </p:txBody>
      </p:sp>
      <p:sp>
        <p:nvSpPr>
          <p:cNvPr id="21" name="テキスト ボックス 20"/>
          <p:cNvSpPr txBox="1"/>
          <p:nvPr/>
        </p:nvSpPr>
        <p:spPr>
          <a:xfrm>
            <a:off x="904877" y="5100196"/>
            <a:ext cx="5107284" cy="369332"/>
          </a:xfrm>
          <a:prstGeom prst="rect">
            <a:avLst/>
          </a:prstGeom>
          <a:noFill/>
        </p:spPr>
        <p:txBody>
          <a:bodyPr wrap="square" rtlCol="0">
            <a:spAutoFit/>
          </a:bodyPr>
          <a:lstStyle/>
          <a:p>
            <a:r>
              <a:rPr lang="ja-JP" altLang="en-US" b="1" spc="250" dirty="0">
                <a:solidFill>
                  <a:prstClr val="white"/>
                </a:solidFill>
              </a:rPr>
              <a:t>平日と土日の睡眠リズムをずらしすぎない</a:t>
            </a:r>
          </a:p>
        </p:txBody>
      </p:sp>
      <p:sp>
        <p:nvSpPr>
          <p:cNvPr id="14" name="テキスト ボックス 13"/>
          <p:cNvSpPr txBox="1"/>
          <p:nvPr/>
        </p:nvSpPr>
        <p:spPr>
          <a:xfrm>
            <a:off x="615380" y="4667143"/>
            <a:ext cx="8101024" cy="276999"/>
          </a:xfrm>
          <a:prstGeom prst="rect">
            <a:avLst/>
          </a:prstGeom>
          <a:noFill/>
        </p:spPr>
        <p:txBody>
          <a:bodyPr wrap="square" rtlCol="0">
            <a:spAutoFit/>
          </a:bodyPr>
          <a:lstStyle/>
          <a:p>
            <a:r>
              <a:rPr lang="ja-JP" altLang="en-US" sz="1200" spc="150" dirty="0">
                <a:solidFill>
                  <a:prstClr val="black">
                    <a:lumMod val="65000"/>
                    <a:lumOff val="35000"/>
                  </a:prstClr>
                </a:solidFill>
              </a:rPr>
              <a:t>　自分が必要な睡眠時間をしっかり確保し、十分なレム睡眠とノンレム睡眠で脳と体を休ませましょう。</a:t>
            </a:r>
          </a:p>
        </p:txBody>
      </p:sp>
      <p:sp>
        <p:nvSpPr>
          <p:cNvPr id="12" name="テキスト ボックス 11"/>
          <p:cNvSpPr txBox="1"/>
          <p:nvPr/>
        </p:nvSpPr>
        <p:spPr>
          <a:xfrm>
            <a:off x="620777" y="3617830"/>
            <a:ext cx="8101024" cy="461665"/>
          </a:xfrm>
          <a:prstGeom prst="rect">
            <a:avLst/>
          </a:prstGeom>
          <a:noFill/>
        </p:spPr>
        <p:txBody>
          <a:bodyPr wrap="square" rtlCol="0">
            <a:spAutoFit/>
          </a:bodyPr>
          <a:lstStyle/>
          <a:p>
            <a:r>
              <a:rPr lang="ja-JP" altLang="en-US" sz="1200" spc="200" dirty="0">
                <a:solidFill>
                  <a:prstClr val="black">
                    <a:lumMod val="65000"/>
                    <a:lumOff val="35000"/>
                  </a:prstClr>
                </a:solidFill>
              </a:rPr>
              <a:t>　寝る直前にデジタル機器の発するブルーライトを浴びると体内時計のリズムが夜型化し、睡眠の質が</a:t>
            </a:r>
            <a:endParaRPr lang="en-US" altLang="ja-JP" sz="1200" spc="200" dirty="0">
              <a:solidFill>
                <a:prstClr val="black">
                  <a:lumMod val="65000"/>
                  <a:lumOff val="35000"/>
                </a:prstClr>
              </a:solidFill>
            </a:endParaRPr>
          </a:p>
          <a:p>
            <a:r>
              <a:rPr lang="ja-JP" altLang="en-US" sz="1200" spc="200" dirty="0">
                <a:solidFill>
                  <a:prstClr val="black">
                    <a:lumMod val="65000"/>
                    <a:lumOff val="35000"/>
                  </a:prstClr>
                </a:solidFill>
              </a:rPr>
              <a:t>　低下します。寝る直前はデジタル機器の利用は控えましょう。</a:t>
            </a:r>
            <a:endParaRPr lang="ja-JP" altLang="en-US" sz="1200" spc="150" dirty="0">
              <a:solidFill>
                <a:prstClr val="black">
                  <a:lumMod val="65000"/>
                  <a:lumOff val="35000"/>
                </a:prstClr>
              </a:solidFill>
            </a:endParaRPr>
          </a:p>
        </p:txBody>
      </p:sp>
      <p:sp>
        <p:nvSpPr>
          <p:cNvPr id="20" name="テキスト ボックス 19"/>
          <p:cNvSpPr txBox="1"/>
          <p:nvPr/>
        </p:nvSpPr>
        <p:spPr>
          <a:xfrm>
            <a:off x="896245" y="3186499"/>
            <a:ext cx="6916116" cy="369332"/>
          </a:xfrm>
          <a:prstGeom prst="rect">
            <a:avLst/>
          </a:prstGeom>
          <a:noFill/>
        </p:spPr>
        <p:txBody>
          <a:bodyPr wrap="square" rtlCol="0">
            <a:spAutoFit/>
          </a:bodyPr>
          <a:lstStyle/>
          <a:p>
            <a:r>
              <a:rPr lang="ja-JP" altLang="en-US" b="1" spc="250" dirty="0">
                <a:solidFill>
                  <a:prstClr val="white"/>
                </a:solidFill>
              </a:rPr>
              <a:t>布団の中でデジタル機器（スマホ、ゲームなど）は使わない</a:t>
            </a:r>
          </a:p>
        </p:txBody>
      </p:sp>
      <p:sp>
        <p:nvSpPr>
          <p:cNvPr id="19" name="テキスト ボックス 18"/>
          <p:cNvSpPr txBox="1"/>
          <p:nvPr/>
        </p:nvSpPr>
        <p:spPr>
          <a:xfrm>
            <a:off x="896245" y="2240255"/>
            <a:ext cx="4323828" cy="369332"/>
          </a:xfrm>
          <a:prstGeom prst="rect">
            <a:avLst/>
          </a:prstGeom>
          <a:noFill/>
        </p:spPr>
        <p:txBody>
          <a:bodyPr wrap="square" rtlCol="0">
            <a:spAutoFit/>
          </a:bodyPr>
          <a:lstStyle/>
          <a:p>
            <a:r>
              <a:rPr lang="ja-JP" altLang="en-US" b="1" spc="250" dirty="0">
                <a:solidFill>
                  <a:prstClr val="white"/>
                </a:solidFill>
              </a:rPr>
              <a:t>眠りに入りやすくする環境を整える</a:t>
            </a:r>
          </a:p>
        </p:txBody>
      </p:sp>
      <p:sp>
        <p:nvSpPr>
          <p:cNvPr id="17" name="テキスト ボックス 16"/>
          <p:cNvSpPr txBox="1"/>
          <p:nvPr/>
        </p:nvSpPr>
        <p:spPr>
          <a:xfrm>
            <a:off x="896244" y="1341929"/>
            <a:ext cx="7492180" cy="369332"/>
          </a:xfrm>
          <a:prstGeom prst="rect">
            <a:avLst/>
          </a:prstGeom>
          <a:noFill/>
        </p:spPr>
        <p:txBody>
          <a:bodyPr wrap="square" rtlCol="0">
            <a:spAutoFit/>
          </a:bodyPr>
          <a:lstStyle/>
          <a:p>
            <a:r>
              <a:rPr lang="ja-JP" altLang="en-US" b="1" spc="250" dirty="0">
                <a:solidFill>
                  <a:prstClr val="white"/>
                </a:solidFill>
              </a:rPr>
              <a:t>夜食は控える、遅い時間の食事は２回に分けるなどの工夫をする</a:t>
            </a:r>
          </a:p>
        </p:txBody>
      </p:sp>
      <p:sp>
        <p:nvSpPr>
          <p:cNvPr id="26" name="テキスト ボックス 25"/>
          <p:cNvSpPr txBox="1"/>
          <p:nvPr/>
        </p:nvSpPr>
        <p:spPr>
          <a:xfrm>
            <a:off x="904877" y="4141794"/>
            <a:ext cx="6115396" cy="369332"/>
          </a:xfrm>
          <a:prstGeom prst="rect">
            <a:avLst/>
          </a:prstGeom>
          <a:noFill/>
        </p:spPr>
        <p:txBody>
          <a:bodyPr wrap="square" rtlCol="0">
            <a:spAutoFit/>
          </a:bodyPr>
          <a:lstStyle/>
          <a:p>
            <a:r>
              <a:rPr lang="en-US" altLang="ja-JP" b="1" spc="250" dirty="0">
                <a:solidFill>
                  <a:prstClr val="white"/>
                </a:solidFill>
              </a:rPr>
              <a:t>‘’</a:t>
            </a:r>
            <a:r>
              <a:rPr lang="ja-JP" altLang="en-US" b="1" spc="250" dirty="0">
                <a:solidFill>
                  <a:prstClr val="white"/>
                </a:solidFill>
              </a:rPr>
              <a:t>早寝早起き</a:t>
            </a:r>
            <a:r>
              <a:rPr lang="en-US" altLang="ja-JP" b="1" spc="250" dirty="0">
                <a:solidFill>
                  <a:prstClr val="white"/>
                </a:solidFill>
              </a:rPr>
              <a:t>’’</a:t>
            </a:r>
            <a:r>
              <a:rPr lang="ja-JP" altLang="en-US" b="1" spc="250" dirty="0">
                <a:solidFill>
                  <a:prstClr val="white"/>
                </a:solidFill>
              </a:rPr>
              <a:t>によって必要な睡眠時間を確保する</a:t>
            </a:r>
          </a:p>
        </p:txBody>
      </p:sp>
      <p:sp>
        <p:nvSpPr>
          <p:cNvPr id="27" name="テキスト ボックス 26"/>
          <p:cNvSpPr txBox="1"/>
          <p:nvPr/>
        </p:nvSpPr>
        <p:spPr>
          <a:xfrm>
            <a:off x="648757" y="2633317"/>
            <a:ext cx="8101024" cy="461665"/>
          </a:xfrm>
          <a:prstGeom prst="rect">
            <a:avLst/>
          </a:prstGeom>
          <a:noFill/>
        </p:spPr>
        <p:txBody>
          <a:bodyPr wrap="square" rtlCol="0">
            <a:spAutoFit/>
          </a:bodyPr>
          <a:lstStyle/>
          <a:p>
            <a:r>
              <a:rPr lang="ja-JP" altLang="en-US" sz="1200" spc="200" dirty="0">
                <a:solidFill>
                  <a:prstClr val="black">
                    <a:lumMod val="65000"/>
                    <a:lumOff val="35000"/>
                  </a:prstClr>
                </a:solidFill>
              </a:rPr>
              <a:t>　日没後はできるだけ白熱灯色の蛍光灯などオレンジ色の照明の部屋で過ごしましょう。また、夕食後は</a:t>
            </a:r>
            <a:endParaRPr lang="en-US" altLang="ja-JP" sz="1200" spc="200" dirty="0">
              <a:solidFill>
                <a:prstClr val="black">
                  <a:lumMod val="65000"/>
                  <a:lumOff val="35000"/>
                </a:prstClr>
              </a:solidFill>
            </a:endParaRPr>
          </a:p>
          <a:p>
            <a:r>
              <a:rPr lang="ja-JP" altLang="en-US" sz="1200" spc="200" dirty="0">
                <a:solidFill>
                  <a:prstClr val="black">
                    <a:lumMod val="65000"/>
                    <a:lumOff val="35000"/>
                  </a:prstClr>
                </a:solidFill>
              </a:rPr>
              <a:t>　カフェインの摂取を控えましょう。</a:t>
            </a:r>
            <a:endParaRPr lang="ja-JP" altLang="en-US" sz="1200" spc="150" dirty="0">
              <a:solidFill>
                <a:prstClr val="black">
                  <a:lumMod val="65000"/>
                  <a:lumOff val="35000"/>
                </a:prstClr>
              </a:solidFill>
            </a:endParaRPr>
          </a:p>
        </p:txBody>
      </p:sp>
      <p:sp>
        <p:nvSpPr>
          <p:cNvPr id="28" name="テキスト ボックス 27"/>
          <p:cNvSpPr txBox="1"/>
          <p:nvPr/>
        </p:nvSpPr>
        <p:spPr>
          <a:xfrm>
            <a:off x="653273" y="1711261"/>
            <a:ext cx="8101024" cy="461665"/>
          </a:xfrm>
          <a:prstGeom prst="rect">
            <a:avLst/>
          </a:prstGeom>
          <a:noFill/>
        </p:spPr>
        <p:txBody>
          <a:bodyPr wrap="square" rtlCol="0">
            <a:spAutoFit/>
          </a:bodyPr>
          <a:lstStyle/>
          <a:p>
            <a:r>
              <a:rPr lang="ja-JP" altLang="en-US" sz="1200" spc="200" dirty="0">
                <a:solidFill>
                  <a:prstClr val="black">
                    <a:lumMod val="65000"/>
                    <a:lumOff val="35000"/>
                  </a:prstClr>
                </a:solidFill>
              </a:rPr>
              <a:t>　夜遅くに食べる食人は肥満の原因になるとともに体内時計のリズムを夜型化します。夕方に軽く食べて</a:t>
            </a:r>
            <a:endParaRPr lang="en-US" altLang="ja-JP" sz="1200" spc="200" dirty="0">
              <a:solidFill>
                <a:prstClr val="black">
                  <a:lumMod val="65000"/>
                  <a:lumOff val="35000"/>
                </a:prstClr>
              </a:solidFill>
            </a:endParaRPr>
          </a:p>
          <a:p>
            <a:r>
              <a:rPr lang="ja-JP" altLang="en-US" sz="1200" spc="200" dirty="0">
                <a:solidFill>
                  <a:prstClr val="black">
                    <a:lumMod val="65000"/>
                    <a:lumOff val="35000"/>
                  </a:prstClr>
                </a:solidFill>
              </a:rPr>
              <a:t>　おくなどの工夫をしましょう。</a:t>
            </a:r>
            <a:endParaRPr lang="ja-JP" altLang="en-US" sz="1200" spc="150" dirty="0">
              <a:solidFill>
                <a:prstClr val="black">
                  <a:lumMod val="65000"/>
                  <a:lumOff val="35000"/>
                </a:prstClr>
              </a:solidFill>
            </a:endParaRPr>
          </a:p>
        </p:txBody>
      </p:sp>
    </p:spTree>
    <p:extLst>
      <p:ext uri="{BB962C8B-B14F-4D97-AF65-F5344CB8AC3E}">
        <p14:creationId xmlns:p14="http://schemas.microsoft.com/office/powerpoint/2010/main" val="9247960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4653136"/>
            <a:ext cx="8064896" cy="168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pic>
        <p:nvPicPr>
          <p:cNvPr id="1026" name="Picture 2" descr="和英ヨコ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5032" y="4875739"/>
            <a:ext cx="6419530" cy="110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2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619758" y="2204864"/>
            <a:ext cx="8272722"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403858" y="2217564"/>
            <a:ext cx="2448000" cy="244827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txBox="1">
            <a:spLocks/>
          </p:cNvSpPr>
          <p:nvPr/>
        </p:nvSpPr>
        <p:spPr>
          <a:xfrm>
            <a:off x="854882" y="2829598"/>
            <a:ext cx="1645902" cy="11226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5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5400" b="1" dirty="0">
                <a:solidFill>
                  <a:schemeClr val="bg1"/>
                </a:solidFill>
                <a:latin typeface="HG丸ｺﾞｼｯｸM-PRO" panose="020F0600000000000000" pitchFamily="50" charset="-128"/>
                <a:ea typeface="HG丸ｺﾞｼｯｸM-PRO" panose="020F0600000000000000" pitchFamily="50" charset="-128"/>
              </a:rPr>
              <a:t>１</a:t>
            </a:r>
          </a:p>
        </p:txBody>
      </p:sp>
      <p:sp>
        <p:nvSpPr>
          <p:cNvPr id="9" name="タイトル 1"/>
          <p:cNvSpPr txBox="1">
            <a:spLocks/>
          </p:cNvSpPr>
          <p:nvPr/>
        </p:nvSpPr>
        <p:spPr>
          <a:xfrm>
            <a:off x="2869456" y="2018680"/>
            <a:ext cx="6048672" cy="2719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平日に睡眠が足りなくても</a:t>
            </a:r>
            <a:endParaRPr lang="en-US" altLang="ja-JP" sz="3000" b="1" dirty="0">
              <a:solidFill>
                <a:srgbClr val="FF9933"/>
              </a:solidFill>
              <a:latin typeface="HG丸ｺﾞｼｯｸM-PRO" panose="020F0600000000000000" pitchFamily="50" charset="-128"/>
              <a:ea typeface="HG丸ｺﾞｼｯｸM-PRO" panose="020F0600000000000000" pitchFamily="50" charset="-128"/>
            </a:endParaRPr>
          </a:p>
          <a:p>
            <a:pPr algn="l">
              <a:lnSpc>
                <a:spcPts val="6200"/>
              </a:lnSpc>
            </a:pPr>
            <a:r>
              <a:rPr lang="ja-JP" altLang="en-US" sz="3000" b="1" dirty="0">
                <a:solidFill>
                  <a:srgbClr val="FF9933"/>
                </a:solidFill>
                <a:latin typeface="HG丸ｺﾞｼｯｸM-PRO" panose="020F0600000000000000" pitchFamily="50" charset="-128"/>
                <a:ea typeface="HG丸ｺﾞｼｯｸM-PRO" panose="020F0600000000000000" pitchFamily="50" charset="-128"/>
              </a:rPr>
              <a:t>週末にたくさん眠れば問題ない</a:t>
            </a:r>
          </a:p>
        </p:txBody>
      </p:sp>
    </p:spTree>
    <p:extLst>
      <p:ext uri="{BB962C8B-B14F-4D97-AF65-F5344CB8AC3E}">
        <p14:creationId xmlns:p14="http://schemas.microsoft.com/office/powerpoint/2010/main" val="1253616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１</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708920"/>
            <a:ext cx="2665815" cy="258551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平日に睡眠が足りなくても</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週末にたくさん眠れば問題ない</a:t>
            </a:r>
          </a:p>
        </p:txBody>
      </p:sp>
      <p:sp>
        <p:nvSpPr>
          <p:cNvPr id="11" name="タイトル 1"/>
          <p:cNvSpPr txBox="1">
            <a:spLocks/>
          </p:cNvSpPr>
          <p:nvPr/>
        </p:nvSpPr>
        <p:spPr>
          <a:xfrm>
            <a:off x="3576588" y="1628924"/>
            <a:ext cx="4833044" cy="47525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200"/>
              </a:lnSpc>
            </a:pPr>
            <a:r>
              <a:rPr lang="ja-JP" altLang="en-US" sz="2250" spc="200" dirty="0">
                <a:solidFill>
                  <a:srgbClr val="00B0F0"/>
                </a:solidFill>
                <a:latin typeface="ＭＳ Ｐゴシック" panose="020B0600070205080204" pitchFamily="50" charset="-128"/>
                <a:ea typeface="ＭＳ Ｐゴシック" panose="020B0600070205080204" pitchFamily="50" charset="-128"/>
              </a:rPr>
              <a:t>　</a:t>
            </a:r>
            <a:r>
              <a:rPr lang="ja-JP" altLang="ja-JP" sz="2250" spc="200" dirty="0">
                <a:solidFill>
                  <a:srgbClr val="00B0F0"/>
                </a:solidFill>
                <a:latin typeface="ＭＳ Ｐゴシック" panose="020B0600070205080204" pitchFamily="50" charset="-128"/>
                <a:ea typeface="ＭＳ Ｐゴシック" panose="020B0600070205080204" pitchFamily="50" charset="-128"/>
              </a:rPr>
              <a:t>人は必要な睡眠を毎日とる必要があり、あらかじめまとめてとっておくことはできません。また、週末の朝遅くまで寝ていると体内時計のリズムが夜型化し、翌週前半の「時差ぼけ」状態を引き起こします。</a:t>
            </a:r>
            <a:endParaRPr lang="en-US" altLang="ja-JP" sz="2250" spc="200" dirty="0">
              <a:solidFill>
                <a:srgbClr val="00B0F0"/>
              </a:solidFill>
              <a:latin typeface="ＭＳ Ｐゴシック" panose="020B0600070205080204" pitchFamily="50" charset="-128"/>
              <a:ea typeface="ＭＳ Ｐゴシック" panose="020B0600070205080204" pitchFamily="50" charset="-128"/>
            </a:endParaRPr>
          </a:p>
          <a:p>
            <a:pPr algn="l">
              <a:lnSpc>
                <a:spcPts val="3200"/>
              </a:lnSpc>
            </a:pPr>
            <a:r>
              <a:rPr lang="ja-JP" altLang="en-US" sz="2250" spc="200" dirty="0">
                <a:solidFill>
                  <a:srgbClr val="00B0F0"/>
                </a:solidFill>
                <a:latin typeface="ＭＳ Ｐゴシック" panose="020B0600070205080204" pitchFamily="50" charset="-128"/>
                <a:ea typeface="ＭＳ Ｐゴシック" panose="020B0600070205080204" pitchFamily="50" charset="-128"/>
              </a:rPr>
              <a:t>　</a:t>
            </a:r>
            <a:r>
              <a:rPr lang="ja-JP" altLang="ja-JP" sz="2250" spc="200" dirty="0">
                <a:solidFill>
                  <a:srgbClr val="00B0F0"/>
                </a:solidFill>
                <a:latin typeface="ＭＳ Ｐゴシック" panose="020B0600070205080204" pitchFamily="50" charset="-128"/>
                <a:ea typeface="ＭＳ Ｐゴシック" panose="020B0600070205080204" pitchFamily="50" charset="-128"/>
              </a:rPr>
              <a:t>そのため授業に集中できずに成績が下がったり、肥満（太ること）や病気のリスクが高くなったりします。規則正しい生活を心がけましょう。</a:t>
            </a:r>
          </a:p>
        </p:txBody>
      </p:sp>
    </p:spTree>
    <p:extLst>
      <p:ext uri="{BB962C8B-B14F-4D97-AF65-F5344CB8AC3E}">
        <p14:creationId xmlns:p14="http://schemas.microsoft.com/office/powerpoint/2010/main" val="4032882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7" name="正方形/長方形 6"/>
          <p:cNvSpPr/>
          <p:nvPr/>
        </p:nvSpPr>
        <p:spPr>
          <a:xfrm>
            <a:off x="560760" y="536266"/>
            <a:ext cx="1080000" cy="10801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txBox="1">
            <a:spLocks/>
          </p:cNvSpPr>
          <p:nvPr/>
        </p:nvSpPr>
        <p:spPr>
          <a:xfrm>
            <a:off x="598860" y="697074"/>
            <a:ext cx="1008112"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schemeClr val="bg1"/>
                </a:solidFill>
                <a:latin typeface="HG丸ｺﾞｼｯｸM-PRO" panose="020F0600000000000000" pitchFamily="50" charset="-128"/>
                <a:ea typeface="HG丸ｺﾞｼｯｸM-PRO" panose="020F0600000000000000" pitchFamily="50" charset="-128"/>
              </a:rPr>
              <a:t>Q</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１</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338574"/>
            <a:ext cx="6257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a:xfrm>
            <a:off x="1812332" y="531330"/>
            <a:ext cx="5358552" cy="10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平日に睡眠が足りなくても</a:t>
            </a:r>
            <a:endParaRPr lang="en-US" altLang="ja-JP" sz="2200" b="1" spc="300" dirty="0">
              <a:solidFill>
                <a:srgbClr val="FF9933"/>
              </a:solidFill>
              <a:latin typeface="HG丸ｺﾞｼｯｸM-PRO" panose="020F0600000000000000" pitchFamily="50" charset="-128"/>
              <a:ea typeface="HG丸ｺﾞｼｯｸM-PRO" panose="020F0600000000000000" pitchFamily="50" charset="-128"/>
            </a:endParaRPr>
          </a:p>
          <a:p>
            <a:pPr algn="l">
              <a:lnSpc>
                <a:spcPts val="3000"/>
              </a:lnSpc>
            </a:pPr>
            <a:r>
              <a:rPr lang="ja-JP" altLang="en-US" sz="2200" b="1" spc="300" dirty="0">
                <a:solidFill>
                  <a:srgbClr val="FF9933"/>
                </a:solidFill>
                <a:latin typeface="HG丸ｺﾞｼｯｸM-PRO" panose="020F0600000000000000" pitchFamily="50" charset="-128"/>
                <a:ea typeface="HG丸ｺﾞｼｯｸM-PRO" panose="020F0600000000000000" pitchFamily="50" charset="-128"/>
              </a:rPr>
              <a:t>週末にたくさん眠れば問題ない</a:t>
            </a:r>
          </a:p>
        </p:txBody>
      </p:sp>
      <p:sp>
        <p:nvSpPr>
          <p:cNvPr id="12" name="テキスト ボックス 11"/>
          <p:cNvSpPr txBox="1"/>
          <p:nvPr/>
        </p:nvSpPr>
        <p:spPr>
          <a:xfrm>
            <a:off x="741883" y="2142687"/>
            <a:ext cx="7754565" cy="3736536"/>
          </a:xfrm>
          <a:prstGeom prst="rect">
            <a:avLst/>
          </a:prstGeom>
          <a:noFill/>
        </p:spPr>
        <p:txBody>
          <a:bodyPr wrap="square" rtlCol="0">
            <a:spAutoFit/>
          </a:bodyPr>
          <a:lstStyle/>
          <a:p>
            <a:pPr algn="just">
              <a:lnSpc>
                <a:spcPts val="2200"/>
              </a:lnSpc>
            </a:pPr>
            <a:r>
              <a:rPr lang="ja-JP" altLang="en-US" sz="1500" spc="200" dirty="0">
                <a:solidFill>
                  <a:schemeClr val="tx1">
                    <a:lumMod val="65000"/>
                    <a:lumOff val="35000"/>
                  </a:schemeClr>
                </a:solidFill>
              </a:rPr>
              <a:t>　週末の朝遅くまで寝ていると体内時計のリズムが夜型化し、翌週前半に時差ぼけのような状態を引き起こします。その結果、授業中に眠気を生じ、成績や運動能力の低下につながる可能性があります。</a:t>
            </a:r>
          </a:p>
          <a:p>
            <a:pPr algn="just">
              <a:lnSpc>
                <a:spcPts val="2200"/>
              </a:lnSpc>
            </a:pPr>
            <a:r>
              <a:rPr lang="ja-JP" altLang="en-US" sz="1500" spc="200" dirty="0">
                <a:solidFill>
                  <a:schemeClr val="tx1">
                    <a:lumMod val="65000"/>
                    <a:lumOff val="35000"/>
                  </a:schemeClr>
                </a:solidFill>
              </a:rPr>
              <a:t>　自分が睡眠不足だと思っていないあなたも、平日と比べて、学校が休みの日に２時間以上起きる時刻が遅くなっているのは、平日の睡眠時間が足りていない証拠です。</a:t>
            </a:r>
          </a:p>
          <a:p>
            <a:pPr algn="just">
              <a:lnSpc>
                <a:spcPts val="2200"/>
              </a:lnSpc>
            </a:pPr>
            <a:r>
              <a:rPr lang="ja-JP" altLang="en-US" sz="1500" spc="200" dirty="0">
                <a:solidFill>
                  <a:schemeClr val="tx1">
                    <a:lumMod val="65000"/>
                    <a:lumOff val="35000"/>
                  </a:schemeClr>
                </a:solidFill>
              </a:rPr>
              <a:t>また、次の日に学校がない週末は、ついつい夜ふかししてしまいがちですが、週末の夜ふかしも体内時計のリズムを夜型化し、翌週前半の時差ぼけ状態を引き起こします。</a:t>
            </a:r>
          </a:p>
          <a:p>
            <a:pPr algn="just">
              <a:lnSpc>
                <a:spcPts val="2200"/>
              </a:lnSpc>
            </a:pPr>
            <a:r>
              <a:rPr lang="ja-JP" altLang="en-US" sz="1500" spc="200" dirty="0">
                <a:solidFill>
                  <a:schemeClr val="tx1">
                    <a:lumMod val="65000"/>
                    <a:lumOff val="35000"/>
                  </a:schemeClr>
                </a:solidFill>
              </a:rPr>
              <a:t>　この時差ぼけ状態を繰り返していると、肥満になりやすかったり、思いがけない病気のリスクを高めることにもなります。</a:t>
            </a:r>
          </a:p>
          <a:p>
            <a:pPr algn="just">
              <a:lnSpc>
                <a:spcPts val="2200"/>
              </a:lnSpc>
            </a:pPr>
            <a:r>
              <a:rPr lang="ja-JP" altLang="en-US" sz="1500" spc="200" dirty="0">
                <a:solidFill>
                  <a:schemeClr val="tx1">
                    <a:lumMod val="65000"/>
                    <a:lumOff val="35000"/>
                  </a:schemeClr>
                </a:solidFill>
              </a:rPr>
              <a:t>　学校がある日もない日も、決まった時刻に起きて、決まった時刻に寝ることを心がけましょう。</a:t>
            </a:r>
          </a:p>
        </p:txBody>
      </p:sp>
      <p:grpSp>
        <p:nvGrpSpPr>
          <p:cNvPr id="18" name="グループ化 17"/>
          <p:cNvGrpSpPr/>
          <p:nvPr/>
        </p:nvGrpSpPr>
        <p:grpSpPr>
          <a:xfrm>
            <a:off x="816156" y="1851240"/>
            <a:ext cx="790816" cy="288000"/>
            <a:chOff x="816156" y="1851241"/>
            <a:chExt cx="563032" cy="234467"/>
          </a:xfrm>
        </p:grpSpPr>
        <p:sp>
          <p:nvSpPr>
            <p:cNvPr id="16" name="フローチャート : 論理積ゲート 15"/>
            <p:cNvSpPr/>
            <p:nvPr/>
          </p:nvSpPr>
          <p:spPr>
            <a:xfrm rot="10800000">
              <a:off x="816156" y="1851707"/>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フローチャート : 論理積ゲート 16"/>
            <p:cNvSpPr/>
            <p:nvPr/>
          </p:nvSpPr>
          <p:spPr>
            <a:xfrm>
              <a:off x="1170784" y="1851241"/>
              <a:ext cx="208404" cy="234000"/>
            </a:xfrm>
            <a:prstGeom prst="flowChartDelay">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934418" y="1851708"/>
              <a:ext cx="360040" cy="234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0" name="テキスト ボックス 19"/>
          <p:cNvSpPr txBox="1"/>
          <p:nvPr/>
        </p:nvSpPr>
        <p:spPr>
          <a:xfrm>
            <a:off x="844731" y="1842289"/>
            <a:ext cx="860720" cy="338554"/>
          </a:xfrm>
          <a:prstGeom prst="rect">
            <a:avLst/>
          </a:prstGeom>
          <a:noFill/>
        </p:spPr>
        <p:txBody>
          <a:bodyPr wrap="square" rtlCol="0">
            <a:spAutoFit/>
          </a:bodyPr>
          <a:lstStyle/>
          <a:p>
            <a:r>
              <a:rPr lang="ja-JP" altLang="en-US" sz="1600" b="1" dirty="0">
                <a:solidFill>
                  <a:schemeClr val="bg1"/>
                </a:solidFill>
              </a:rPr>
              <a:t>解　説</a:t>
            </a:r>
          </a:p>
        </p:txBody>
      </p:sp>
    </p:spTree>
    <p:extLst>
      <p:ext uri="{BB962C8B-B14F-4D97-AF65-F5344CB8AC3E}">
        <p14:creationId xmlns:p14="http://schemas.microsoft.com/office/powerpoint/2010/main" val="997822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5458" y="4725144"/>
            <a:ext cx="7846641" cy="1728192"/>
          </a:xfrm>
        </p:spPr>
        <p:txBody>
          <a:bodyPr>
            <a:normAutofit fontScale="90000"/>
          </a:bodyPr>
          <a:lstStyle/>
          <a:p>
            <a:r>
              <a:rPr kumimoji="1" lang="ja-JP" altLang="en-US" sz="4500" b="1" spc="600" dirty="0">
                <a:solidFill>
                  <a:schemeClr val="bg1"/>
                </a:solidFill>
                <a:latin typeface="HG丸ｺﾞｼｯｸM-PRO" panose="020F0600000000000000" pitchFamily="50" charset="-128"/>
                <a:ea typeface="HG丸ｺﾞｼｯｸM-PRO" panose="020F0600000000000000" pitchFamily="50" charset="-128"/>
              </a:rPr>
              <a:t>早寝早起き朝ごはんで</a:t>
            </a:r>
            <a: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kumimoji="1"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4500" b="1" spc="600" dirty="0">
                <a:solidFill>
                  <a:schemeClr val="bg1"/>
                </a:solidFill>
                <a:latin typeface="HG丸ｺﾞｼｯｸM-PRO" panose="020F0600000000000000" pitchFamily="50" charset="-128"/>
                <a:ea typeface="HG丸ｺﾞｼｯｸM-PRO" panose="020F0600000000000000" pitchFamily="50" charset="-128"/>
              </a:rPr>
              <a:t>輝く君の未来</a:t>
            </a:r>
            <a:r>
              <a:rPr lang="en-US" altLang="ja-JP" sz="4500" b="1" spc="600" dirty="0">
                <a:solidFill>
                  <a:schemeClr val="bg1"/>
                </a:solidFill>
                <a:latin typeface="HG丸ｺﾞｼｯｸM-PRO" panose="020F0600000000000000" pitchFamily="50" charset="-128"/>
                <a:ea typeface="HG丸ｺﾞｼｯｸM-PRO" panose="020F0600000000000000" pitchFamily="50" charset="-128"/>
              </a:rPr>
              <a:t/>
            </a:r>
            <a:br>
              <a:rPr lang="en-US" altLang="ja-JP" sz="4500" b="1" spc="600" dirty="0">
                <a:solidFill>
                  <a:schemeClr val="bg1"/>
                </a:solidFill>
                <a:latin typeface="HG丸ｺﾞｼｯｸM-PRO" panose="020F0600000000000000" pitchFamily="50" charset="-128"/>
                <a:ea typeface="HG丸ｺﾞｼｯｸM-PRO" panose="020F0600000000000000" pitchFamily="50" charset="-128"/>
              </a:rPr>
            </a:br>
            <a:r>
              <a:rPr lang="ja-JP" altLang="en-US" sz="3100" b="1" spc="600" dirty="0">
                <a:solidFill>
                  <a:schemeClr val="bg1"/>
                </a:solidFill>
                <a:latin typeface="HG丸ｺﾞｼｯｸM-PRO" panose="020F0600000000000000" pitchFamily="50" charset="-128"/>
                <a:ea typeface="HG丸ｺﾞｼｯｸM-PRO" panose="020F0600000000000000" pitchFamily="50" charset="-128"/>
              </a:rPr>
              <a:t>～睡眠リズムを整えよう！～</a:t>
            </a:r>
            <a:endParaRPr kumimoji="1" lang="ja-JP" altLang="en-US" sz="3100" b="1" spc="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正方形/長方形 2"/>
          <p:cNvSpPr/>
          <p:nvPr/>
        </p:nvSpPr>
        <p:spPr>
          <a:xfrm>
            <a:off x="560760" y="536266"/>
            <a:ext cx="8064896" cy="579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prstClr val="white"/>
              </a:solidFill>
            </a:endParaRPr>
          </a:p>
        </p:txBody>
      </p:sp>
      <p:sp>
        <p:nvSpPr>
          <p:cNvPr id="8" name="タイトル 1"/>
          <p:cNvSpPr txBox="1">
            <a:spLocks/>
          </p:cNvSpPr>
          <p:nvPr/>
        </p:nvSpPr>
        <p:spPr>
          <a:xfrm>
            <a:off x="395660" y="697074"/>
            <a:ext cx="1465330" cy="55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6200"/>
              </a:lnSpc>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Q</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１</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48" y="697074"/>
            <a:ext cx="877789" cy="55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937825" y="866304"/>
            <a:ext cx="7410351" cy="605294"/>
          </a:xfrm>
          <a:prstGeom prst="rect">
            <a:avLst/>
          </a:prstGeom>
          <a:noFill/>
        </p:spPr>
        <p:txBody>
          <a:bodyPr wrap="square" rtlCol="0">
            <a:spAutoFit/>
          </a:bodyPr>
          <a:lstStyle/>
          <a:p>
            <a:pPr>
              <a:lnSpc>
                <a:spcPts val="2000"/>
              </a:lnSpc>
            </a:pPr>
            <a:r>
              <a:rPr lang="ja-JP" altLang="en-US" sz="1400" spc="250" dirty="0">
                <a:solidFill>
                  <a:prstClr val="black"/>
                </a:solidFill>
                <a:latin typeface="HG丸ｺﾞｼｯｸM-PRO" panose="020F0600000000000000" pitchFamily="50" charset="-128"/>
                <a:ea typeface="HG丸ｺﾞｼｯｸM-PRO" panose="020F0600000000000000" pitchFamily="50" charset="-128"/>
              </a:rPr>
              <a:t>　</a:t>
            </a:r>
            <a:r>
              <a:rPr lang="ja-JP" altLang="en-US" sz="1400" spc="150" dirty="0">
                <a:solidFill>
                  <a:prstClr val="black"/>
                </a:solidFill>
                <a:latin typeface="HG丸ｺﾞｼｯｸM-PRO" panose="020F0600000000000000" pitchFamily="50" charset="-128"/>
                <a:ea typeface="HG丸ｺﾞｼｯｸM-PRO" panose="020F0600000000000000" pitchFamily="50" charset="-128"/>
              </a:rPr>
              <a:t>学校がある日とない日で、起きる時刻が２時間以上ずれることがある生徒は、</a:t>
            </a:r>
            <a:endParaRPr lang="en-US" altLang="ja-JP" sz="1400" spc="150" dirty="0">
              <a:solidFill>
                <a:prstClr val="black"/>
              </a:solidFill>
              <a:latin typeface="HG丸ｺﾞｼｯｸM-PRO" panose="020F0600000000000000" pitchFamily="50" charset="-128"/>
              <a:ea typeface="HG丸ｺﾞｼｯｸM-PRO" panose="020F0600000000000000" pitchFamily="50" charset="-128"/>
            </a:endParaRPr>
          </a:p>
          <a:p>
            <a:pPr>
              <a:lnSpc>
                <a:spcPts val="2000"/>
              </a:lnSpc>
            </a:pPr>
            <a:r>
              <a:rPr lang="ja-JP" altLang="en-US" sz="1400" spc="150" dirty="0">
                <a:solidFill>
                  <a:prstClr val="black"/>
                </a:solidFill>
                <a:latin typeface="HG丸ｺﾞｼｯｸM-PRO" panose="020F0600000000000000" pitchFamily="50" charset="-128"/>
                <a:ea typeface="HG丸ｺﾞｼｯｸM-PRO" panose="020F0600000000000000" pitchFamily="50" charset="-128"/>
              </a:rPr>
              <a:t>午前の授業中に眠くて仕方がないことがあると答えたものの割合が高い。</a:t>
            </a:r>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60" y="4848076"/>
            <a:ext cx="7850916" cy="1224136"/>
          </a:xfrm>
          <a:prstGeom prst="rect">
            <a:avLst/>
          </a:prstGeom>
        </p:spPr>
      </p:pic>
      <p:sp>
        <p:nvSpPr>
          <p:cNvPr id="25" name="テキスト ボックス 24"/>
          <p:cNvSpPr txBox="1"/>
          <p:nvPr/>
        </p:nvSpPr>
        <p:spPr>
          <a:xfrm>
            <a:off x="1298337" y="5488729"/>
            <a:ext cx="7405999" cy="584775"/>
          </a:xfrm>
          <a:prstGeom prst="rect">
            <a:avLst/>
          </a:prstGeom>
          <a:noFill/>
        </p:spPr>
        <p:txBody>
          <a:bodyPr wrap="square" rtlCol="0">
            <a:spAutoFit/>
          </a:bodyPr>
          <a:lstStyle/>
          <a:p>
            <a:r>
              <a:rPr lang="ja-JP" altLang="en-US" sz="1600" b="1" dirty="0">
                <a:solidFill>
                  <a:prstClr val="white"/>
                </a:solidFill>
              </a:rPr>
              <a:t>　週末も含めて、毎日決まった時刻に起きて、決まった時刻に寝るにはどうしたら</a:t>
            </a:r>
            <a:endParaRPr lang="en-US" altLang="ja-JP" sz="1600" b="1" dirty="0">
              <a:solidFill>
                <a:prstClr val="white"/>
              </a:solidFill>
            </a:endParaRPr>
          </a:p>
          <a:p>
            <a:r>
              <a:rPr lang="ja-JP" altLang="en-US" sz="1600" b="1" dirty="0">
                <a:solidFill>
                  <a:prstClr val="white"/>
                </a:solidFill>
              </a:rPr>
              <a:t>よいか、話し合ってみましょう！</a:t>
            </a:r>
          </a:p>
        </p:txBody>
      </p:sp>
      <p:sp>
        <p:nvSpPr>
          <p:cNvPr id="26" name="テキスト ボックス 25"/>
          <p:cNvSpPr txBox="1"/>
          <p:nvPr/>
        </p:nvSpPr>
        <p:spPr>
          <a:xfrm>
            <a:off x="701783" y="4976969"/>
            <a:ext cx="860808" cy="523220"/>
          </a:xfrm>
          <a:prstGeom prst="rect">
            <a:avLst/>
          </a:prstGeom>
          <a:noFill/>
        </p:spPr>
        <p:txBody>
          <a:bodyPr wrap="square" rtlCol="0">
            <a:spAutoFit/>
          </a:bodyPr>
          <a:lstStyle/>
          <a:p>
            <a:r>
              <a:rPr lang="ja-JP" altLang="en-US" sz="1400" b="1" dirty="0">
                <a:solidFill>
                  <a:prstClr val="white"/>
                </a:solidFill>
              </a:rPr>
              <a:t>レッツ・</a:t>
            </a:r>
            <a:endParaRPr lang="en-US" altLang="ja-JP" sz="1400" b="1" dirty="0">
              <a:solidFill>
                <a:prstClr val="white"/>
              </a:solidFill>
            </a:endParaRPr>
          </a:p>
          <a:p>
            <a:r>
              <a:rPr lang="ja-JP" altLang="en-US" sz="1400" b="1" dirty="0">
                <a:solidFill>
                  <a:prstClr val="white"/>
                </a:solidFill>
              </a:rPr>
              <a:t>トーク</a:t>
            </a:r>
            <a:r>
              <a:rPr lang="en-US" altLang="ja-JP" sz="1400" b="1" dirty="0">
                <a:solidFill>
                  <a:prstClr val="white"/>
                </a:solidFill>
              </a:rPr>
              <a:t>!</a:t>
            </a:r>
            <a:endParaRPr lang="ja-JP" altLang="en-US" sz="1400" b="1" dirty="0">
              <a:solidFill>
                <a:prstClr val="white"/>
              </a:solidFill>
            </a:endParaRPr>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768" y="1565702"/>
            <a:ext cx="7626880" cy="3273634"/>
          </a:xfrm>
          <a:prstGeom prst="rect">
            <a:avLst/>
          </a:prstGeom>
        </p:spPr>
      </p:pic>
      <p:sp>
        <p:nvSpPr>
          <p:cNvPr id="24" name="テキスト ボックス 23"/>
          <p:cNvSpPr txBox="1"/>
          <p:nvPr/>
        </p:nvSpPr>
        <p:spPr>
          <a:xfrm>
            <a:off x="3309640" y="1535656"/>
            <a:ext cx="6012160" cy="276999"/>
          </a:xfrm>
          <a:prstGeom prst="rect">
            <a:avLst/>
          </a:prstGeom>
          <a:noFill/>
        </p:spPr>
        <p:txBody>
          <a:bodyPr wrap="square" rtlCol="0">
            <a:spAutoFit/>
          </a:bodyPr>
          <a:lstStyle/>
          <a:p>
            <a:r>
              <a:rPr lang="ja-JP" altLang="en-US" sz="1200" dirty="0">
                <a:solidFill>
                  <a:schemeClr val="bg1"/>
                </a:solidFill>
              </a:rPr>
              <a:t>午前の授業中に眠くて仕方がないことがあると答えた者の割合</a:t>
            </a:r>
          </a:p>
        </p:txBody>
      </p:sp>
      <p:sp>
        <p:nvSpPr>
          <p:cNvPr id="27" name="テキスト ボックス 26"/>
          <p:cNvSpPr txBox="1"/>
          <p:nvPr/>
        </p:nvSpPr>
        <p:spPr>
          <a:xfrm>
            <a:off x="2603276" y="1824311"/>
            <a:ext cx="6012160" cy="276999"/>
          </a:xfrm>
          <a:prstGeom prst="rect">
            <a:avLst/>
          </a:prstGeom>
          <a:noFill/>
        </p:spPr>
        <p:txBody>
          <a:bodyPr wrap="square" rtlCol="0">
            <a:spAutoFit/>
          </a:bodyPr>
          <a:lstStyle/>
          <a:p>
            <a:r>
              <a:rPr lang="en-US" altLang="ja-JP" sz="1200"/>
              <a:t> 0%                        20%                         40%                        60%                        80%                      100%                       </a:t>
            </a:r>
            <a:endParaRPr lang="ja-JP" altLang="en-US" sz="1200" dirty="0"/>
          </a:p>
        </p:txBody>
      </p:sp>
      <p:sp>
        <p:nvSpPr>
          <p:cNvPr id="28" name="テキスト ボックス 27"/>
          <p:cNvSpPr txBox="1"/>
          <p:nvPr/>
        </p:nvSpPr>
        <p:spPr>
          <a:xfrm>
            <a:off x="2623988" y="3396710"/>
            <a:ext cx="6012160" cy="276999"/>
          </a:xfrm>
          <a:prstGeom prst="rect">
            <a:avLst/>
          </a:prstGeom>
          <a:noFill/>
        </p:spPr>
        <p:txBody>
          <a:bodyPr wrap="square" rtlCol="0">
            <a:spAutoFit/>
          </a:bodyPr>
          <a:lstStyle/>
          <a:p>
            <a:r>
              <a:rPr lang="en-US" altLang="ja-JP" sz="1200"/>
              <a:t> 0%                        20%                         40%                        60%                        80%                      100%                       </a:t>
            </a:r>
            <a:endParaRPr lang="ja-JP" altLang="en-US" sz="1200" dirty="0"/>
          </a:p>
        </p:txBody>
      </p:sp>
      <p:sp>
        <p:nvSpPr>
          <p:cNvPr id="11" name="テキスト ボックス 10"/>
          <p:cNvSpPr txBox="1"/>
          <p:nvPr/>
        </p:nvSpPr>
        <p:spPr>
          <a:xfrm>
            <a:off x="826473" y="2253710"/>
            <a:ext cx="954107" cy="2611010"/>
          </a:xfrm>
          <a:prstGeom prst="rect">
            <a:avLst/>
          </a:prstGeom>
          <a:noFill/>
        </p:spPr>
        <p:txBody>
          <a:bodyPr vert="eaVert" wrap="square" rtlCol="0">
            <a:spAutoFit/>
          </a:bodyPr>
          <a:lstStyle/>
          <a:p>
            <a:pPr>
              <a:lnSpc>
                <a:spcPts val="2000"/>
              </a:lnSpc>
            </a:pPr>
            <a:r>
              <a:rPr lang="ja-JP" altLang="en-US" sz="1400" spc="250" dirty="0">
                <a:solidFill>
                  <a:schemeClr val="bg1"/>
                </a:solidFill>
              </a:rPr>
              <a:t>学校がある日とない日で、</a:t>
            </a:r>
            <a:endParaRPr lang="en-US" altLang="ja-JP" sz="1400" spc="250" dirty="0">
              <a:solidFill>
                <a:schemeClr val="bg1"/>
              </a:solidFill>
            </a:endParaRPr>
          </a:p>
          <a:p>
            <a:pPr>
              <a:lnSpc>
                <a:spcPts val="2000"/>
              </a:lnSpc>
            </a:pPr>
            <a:r>
              <a:rPr lang="ja-JP" altLang="en-US" sz="1400" spc="250" dirty="0">
                <a:solidFill>
                  <a:schemeClr val="bg1"/>
                </a:solidFill>
              </a:rPr>
              <a:t>起きる時刻が２時間以上</a:t>
            </a:r>
            <a:endParaRPr lang="en-US" altLang="ja-JP" sz="1400" spc="250" dirty="0">
              <a:solidFill>
                <a:schemeClr val="bg1"/>
              </a:solidFill>
            </a:endParaRPr>
          </a:p>
          <a:p>
            <a:pPr>
              <a:lnSpc>
                <a:spcPts val="2000"/>
              </a:lnSpc>
            </a:pPr>
            <a:r>
              <a:rPr lang="ja-JP" altLang="en-US" sz="1400" spc="250" dirty="0">
                <a:solidFill>
                  <a:schemeClr val="bg1"/>
                </a:solidFill>
              </a:rPr>
              <a:t>ずれることがありますか。</a:t>
            </a:r>
            <a:endParaRPr kumimoji="1" lang="ja-JP" altLang="en-US" sz="1400" spc="250" dirty="0">
              <a:solidFill>
                <a:schemeClr val="bg1"/>
              </a:solidFill>
            </a:endParaRPr>
          </a:p>
        </p:txBody>
      </p:sp>
      <p:sp>
        <p:nvSpPr>
          <p:cNvPr id="29" name="テキスト ボックス 28"/>
          <p:cNvSpPr txBox="1"/>
          <p:nvPr/>
        </p:nvSpPr>
        <p:spPr>
          <a:xfrm>
            <a:off x="2085628" y="2015855"/>
            <a:ext cx="720080" cy="261610"/>
          </a:xfrm>
          <a:prstGeom prst="rect">
            <a:avLst/>
          </a:prstGeom>
          <a:noFill/>
        </p:spPr>
        <p:txBody>
          <a:bodyPr wrap="square" rtlCol="0">
            <a:spAutoFit/>
          </a:bodyPr>
          <a:lstStyle/>
          <a:p>
            <a:r>
              <a:rPr lang="ja-JP" altLang="en-US" sz="1050" dirty="0">
                <a:solidFill>
                  <a:schemeClr val="bg1"/>
                </a:solidFill>
              </a:rPr>
              <a:t>中学生</a:t>
            </a:r>
          </a:p>
        </p:txBody>
      </p:sp>
      <p:sp>
        <p:nvSpPr>
          <p:cNvPr id="30" name="テキスト ボックス 29"/>
          <p:cNvSpPr txBox="1"/>
          <p:nvPr/>
        </p:nvSpPr>
        <p:spPr>
          <a:xfrm>
            <a:off x="2111028" y="3622909"/>
            <a:ext cx="720080" cy="261610"/>
          </a:xfrm>
          <a:prstGeom prst="rect">
            <a:avLst/>
          </a:prstGeom>
          <a:noFill/>
        </p:spPr>
        <p:txBody>
          <a:bodyPr wrap="square" rtlCol="0">
            <a:spAutoFit/>
          </a:bodyPr>
          <a:lstStyle/>
          <a:p>
            <a:r>
              <a:rPr lang="ja-JP" altLang="en-US" sz="1050" dirty="0">
                <a:solidFill>
                  <a:schemeClr val="bg1"/>
                </a:solidFill>
              </a:rPr>
              <a:t>高校生</a:t>
            </a:r>
          </a:p>
        </p:txBody>
      </p:sp>
      <p:sp>
        <p:nvSpPr>
          <p:cNvPr id="31" name="テキスト ボックス 30"/>
          <p:cNvSpPr txBox="1"/>
          <p:nvPr/>
        </p:nvSpPr>
        <p:spPr>
          <a:xfrm>
            <a:off x="2143820" y="2277825"/>
            <a:ext cx="5164484" cy="2408352"/>
          </a:xfrm>
          <a:prstGeom prst="rect">
            <a:avLst/>
          </a:prstGeom>
          <a:noFill/>
        </p:spPr>
        <p:txBody>
          <a:bodyPr wrap="square" rtlCol="0">
            <a:spAutoFit/>
          </a:bodyPr>
          <a:lstStyle/>
          <a:p>
            <a:r>
              <a:rPr lang="ja-JP" altLang="en-US" sz="1050" dirty="0"/>
              <a:t>よくある　　　　　　　　　　　　　　　　　　　　　</a:t>
            </a:r>
            <a:r>
              <a:rPr lang="ja-JP" altLang="en-US" sz="1050" dirty="0">
                <a:solidFill>
                  <a:schemeClr val="bg1"/>
                </a:solidFill>
              </a:rPr>
              <a:t>　</a:t>
            </a:r>
            <a:r>
              <a:rPr lang="ja-JP" altLang="en-US" sz="1050" b="1" dirty="0">
                <a:solidFill>
                  <a:schemeClr val="bg1"/>
                </a:solidFill>
              </a:rPr>
              <a:t>７２．４％</a:t>
            </a:r>
            <a:endParaRPr lang="en-US" altLang="ja-JP" sz="1100" b="1" dirty="0">
              <a:solidFill>
                <a:schemeClr val="bg1"/>
              </a:solidFill>
            </a:endParaRPr>
          </a:p>
          <a:p>
            <a:endParaRPr lang="en-US" altLang="ja-JP" sz="1050" dirty="0"/>
          </a:p>
          <a:p>
            <a:endParaRPr lang="en-US" altLang="ja-JP" sz="1050" dirty="0"/>
          </a:p>
          <a:p>
            <a:r>
              <a:rPr lang="ja-JP" altLang="en-US" sz="1050" dirty="0"/>
              <a:t>な　　い　　　　　　　　　　　</a:t>
            </a:r>
            <a:r>
              <a:rPr lang="ja-JP" altLang="en-US" sz="1050" b="1" dirty="0"/>
              <a:t>　　</a:t>
            </a:r>
            <a:r>
              <a:rPr lang="ja-JP" altLang="en-US" sz="1050" b="1" dirty="0">
                <a:solidFill>
                  <a:schemeClr val="bg1"/>
                </a:solidFill>
              </a:rPr>
              <a:t>４５．３％</a:t>
            </a:r>
            <a:endParaRPr lang="en-US" altLang="ja-JP" sz="1050" b="1" dirty="0">
              <a:solidFill>
                <a:schemeClr val="bg1"/>
              </a:solidFill>
            </a:endParaRPr>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r>
              <a:rPr lang="ja-JP" altLang="en-US" sz="1050" dirty="0"/>
              <a:t>よくある　　　　　　　　　　　　　　　　　　　　　　　　</a:t>
            </a:r>
            <a:r>
              <a:rPr lang="ja-JP" altLang="en-US" sz="1050" b="1" dirty="0">
                <a:solidFill>
                  <a:schemeClr val="bg1"/>
                </a:solidFill>
              </a:rPr>
              <a:t>８４．３％</a:t>
            </a:r>
            <a:endParaRPr lang="en-US" altLang="ja-JP" sz="1050" b="1" dirty="0">
              <a:solidFill>
                <a:schemeClr val="bg1"/>
              </a:solidFill>
            </a:endParaRPr>
          </a:p>
          <a:p>
            <a:endParaRPr lang="en-US" altLang="ja-JP" sz="1050" dirty="0"/>
          </a:p>
          <a:p>
            <a:endParaRPr lang="en-US" altLang="ja-JP" sz="1050" dirty="0"/>
          </a:p>
          <a:p>
            <a:r>
              <a:rPr lang="ja-JP" altLang="en-US" sz="1050" dirty="0"/>
              <a:t>な　　い　　　　　　　　　　　　　　　　　　　　</a:t>
            </a:r>
            <a:r>
              <a:rPr lang="ja-JP" altLang="en-US" sz="1050" b="1" dirty="0"/>
              <a:t>　　</a:t>
            </a:r>
            <a:r>
              <a:rPr lang="ja-JP" altLang="en-US" sz="1050" b="1" dirty="0">
                <a:solidFill>
                  <a:schemeClr val="bg1"/>
                </a:solidFill>
              </a:rPr>
              <a:t>７０．５％</a:t>
            </a:r>
          </a:p>
        </p:txBody>
      </p:sp>
      <p:sp>
        <p:nvSpPr>
          <p:cNvPr id="13" name="テキスト ボックス 12"/>
          <p:cNvSpPr txBox="1"/>
          <p:nvPr/>
        </p:nvSpPr>
        <p:spPr>
          <a:xfrm>
            <a:off x="3825212" y="5043140"/>
            <a:ext cx="5097008" cy="230832"/>
          </a:xfrm>
          <a:prstGeom prst="rect">
            <a:avLst/>
          </a:prstGeom>
          <a:noFill/>
        </p:spPr>
        <p:txBody>
          <a:bodyPr wrap="square" rtlCol="0">
            <a:spAutoFit/>
          </a:bodyPr>
          <a:lstStyle/>
          <a:p>
            <a:r>
              <a:rPr kumimoji="1" lang="ja-JP" altLang="en-US" sz="900" dirty="0">
                <a:solidFill>
                  <a:schemeClr val="tx1">
                    <a:lumMod val="50000"/>
                    <a:lumOff val="50000"/>
                  </a:schemeClr>
                </a:solidFill>
              </a:rPr>
              <a:t>文部科学省「睡眠を中心とした生活習慣と子供の自立等との関係性に関する調査」平成２６年度</a:t>
            </a:r>
          </a:p>
        </p:txBody>
      </p:sp>
    </p:spTree>
    <p:extLst>
      <p:ext uri="{BB962C8B-B14F-4D97-AF65-F5344CB8AC3E}">
        <p14:creationId xmlns:p14="http://schemas.microsoft.com/office/powerpoint/2010/main" val="3082332538"/>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920</TotalTime>
  <Words>9488</Words>
  <Application>Microsoft Office PowerPoint</Application>
  <PresentationFormat>画面に合わせる (4:3)</PresentationFormat>
  <Paragraphs>733</Paragraphs>
  <Slides>56</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56</vt:i4>
      </vt:variant>
    </vt:vector>
  </HeadingPairs>
  <TitlesOfParts>
    <vt:vector size="61" baseType="lpstr">
      <vt:lpstr>HG丸ｺﾞｼｯｸM-PRO</vt:lpstr>
      <vt:lpstr>ＭＳ Ｐゴシック</vt:lpstr>
      <vt:lpstr>Arial</vt:lpstr>
      <vt:lpstr>Calibri</vt:lpstr>
      <vt:lpstr>blank</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lpstr>早寝早起き朝ごはんで 輝く君の未来 ～睡眠リズムを整えよう！～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早寝早起き朝ごはんで 輝く君の未来 ～睡眠リズムを整えよう！～</dc:title>
  <dc:creator>文部科学省</dc:creator>
  <cp:lastModifiedBy>m</cp:lastModifiedBy>
  <cp:revision>138</cp:revision>
  <dcterms:created xsi:type="dcterms:W3CDTF">2015-05-13T00:54:23Z</dcterms:created>
  <dcterms:modified xsi:type="dcterms:W3CDTF">2021-10-04T08:16:15Z</dcterms:modified>
</cp:coreProperties>
</file>