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860" r:id="rId2"/>
  </p:sldMasterIdLst>
  <p:sldIdLst>
    <p:sldId id="256" r:id="rId3"/>
    <p:sldId id="263" r:id="rId4"/>
    <p:sldId id="264" r:id="rId5"/>
    <p:sldId id="265" r:id="rId6"/>
    <p:sldId id="261" r:id="rId7"/>
    <p:sldId id="262" r:id="rId8"/>
    <p:sldId id="259" r:id="rId9"/>
    <p:sldId id="260" r:id="rId10"/>
    <p:sldId id="269" r:id="rId11"/>
    <p:sldId id="280" r:id="rId12"/>
    <p:sldId id="270" r:id="rId13"/>
    <p:sldId id="279" r:id="rId14"/>
    <p:sldId id="271" r:id="rId15"/>
    <p:sldId id="275" r:id="rId16"/>
    <p:sldId id="281" r:id="rId17"/>
    <p:sldId id="272" r:id="rId18"/>
    <p:sldId id="277" r:id="rId19"/>
    <p:sldId id="274" r:id="rId20"/>
    <p:sldId id="29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01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45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652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06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97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57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436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161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65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38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55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86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241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439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998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415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82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18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3469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44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34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6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92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42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0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71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66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EB92A-3FB0-4908-B4D9-881EBCE082B1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8E06B-1CBF-46B5-A21B-19310398B5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86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w5SOPwCn5M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35627" y="1155222"/>
            <a:ext cx="7120739" cy="736232"/>
          </a:xfrm>
        </p:spPr>
        <p:txBody>
          <a:bodyPr/>
          <a:lstStyle/>
          <a:p>
            <a:pPr algn="ctr"/>
            <a:r>
              <a:rPr kumimoji="1" lang="ja-JP" altLang="en-US" sz="4000" b="1" dirty="0" smtClean="0">
                <a:solidFill>
                  <a:schemeClr val="tx1"/>
                </a:solidFill>
              </a:rPr>
              <a:t>小学校</a:t>
            </a:r>
            <a:r>
              <a:rPr kumimoji="1" lang="ja-JP" altLang="en-US" sz="4000" b="1" dirty="0">
                <a:solidFill>
                  <a:schemeClr val="tx1"/>
                </a:solidFill>
              </a:rPr>
              <a:t>　</a:t>
            </a:r>
            <a:r>
              <a:rPr kumimoji="1" lang="ja-JP" altLang="en-US" sz="4000" b="1" dirty="0" smtClean="0">
                <a:solidFill>
                  <a:schemeClr val="tx1"/>
                </a:solidFill>
              </a:rPr>
              <a:t>体育科（運動領域）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11879" y="1990874"/>
            <a:ext cx="7968237" cy="1096899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b="1" dirty="0">
                <a:solidFill>
                  <a:schemeClr val="tx1"/>
                </a:solidFill>
                <a:latin typeface="+mj-ea"/>
                <a:ea typeface="+mj-ea"/>
              </a:rPr>
              <a:t>〔</a:t>
            </a:r>
            <a:r>
              <a:rPr kumimoji="1" lang="ja-JP" altLang="en-US" sz="4000" b="1" dirty="0" smtClean="0">
                <a:solidFill>
                  <a:schemeClr val="tx1"/>
                </a:solidFill>
                <a:latin typeface="+mj-ea"/>
                <a:ea typeface="+mj-ea"/>
              </a:rPr>
              <a:t>第３学年及び第４学年</a:t>
            </a:r>
            <a:r>
              <a:rPr kumimoji="1" lang="en-US" altLang="ja-JP" sz="4000" b="1" dirty="0" smtClean="0">
                <a:solidFill>
                  <a:schemeClr val="tx1"/>
                </a:solidFill>
                <a:latin typeface="+mj-ea"/>
                <a:ea typeface="+mj-ea"/>
              </a:rPr>
              <a:t>〕</a:t>
            </a:r>
            <a:endParaRPr kumimoji="1" lang="ja-JP" altLang="en-US" sz="4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2909374"/>
            <a:ext cx="12192000" cy="22043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800" b="1" dirty="0">
                <a:solidFill>
                  <a:schemeClr val="tx1"/>
                </a:solidFill>
              </a:rPr>
              <a:t>ゲーム：</a:t>
            </a:r>
            <a:r>
              <a:rPr lang="ja-JP" altLang="en-US" sz="4800" b="1" dirty="0" smtClean="0">
                <a:solidFill>
                  <a:schemeClr val="tx1"/>
                </a:solidFill>
              </a:rPr>
              <a:t>ベースボール型ゲーム</a:t>
            </a:r>
            <a:endParaRPr lang="en-US" altLang="ja-JP" sz="48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8800" b="1" dirty="0" smtClean="0">
                <a:solidFill>
                  <a:schemeClr val="tx1"/>
                </a:solidFill>
              </a:rPr>
              <a:t>「</a:t>
            </a:r>
            <a:r>
              <a:rPr lang="ja-JP" altLang="en-US" sz="8800" b="1" dirty="0">
                <a:solidFill>
                  <a:schemeClr val="tx1"/>
                </a:solidFill>
              </a:rPr>
              <a:t>ティーボール」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2192000" cy="105580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535627" y="5664129"/>
            <a:ext cx="7120739" cy="736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b="1" dirty="0" smtClean="0"/>
              <a:t>【</a:t>
            </a:r>
            <a:r>
              <a:rPr lang="ja-JP" altLang="en-US" sz="5400" b="1" dirty="0" smtClean="0"/>
              <a:t>知識及び技能編</a:t>
            </a:r>
            <a:r>
              <a:rPr lang="en-US" altLang="ja-JP" sz="5400" b="1" dirty="0" smtClean="0"/>
              <a:t>】</a:t>
            </a:r>
            <a:endParaRPr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191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 rot="389581">
            <a:off x="5277702" y="2657356"/>
            <a:ext cx="1154710" cy="33120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 rot="8371508">
            <a:off x="4059400" y="2986436"/>
            <a:ext cx="1071301" cy="30959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右矢印 39"/>
          <p:cNvSpPr/>
          <p:nvPr/>
        </p:nvSpPr>
        <p:spPr>
          <a:xfrm rot="15286335">
            <a:off x="4489405" y="1965461"/>
            <a:ext cx="946939" cy="33120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980326" y="4823708"/>
            <a:ext cx="5929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latin typeface="+mj-ea"/>
                <a:ea typeface="+mj-ea"/>
              </a:rPr>
              <a:t>※</a:t>
            </a:r>
            <a:r>
              <a:rPr kumimoji="1" lang="ja-JP" altLang="en-US" sz="3200" b="1" dirty="0">
                <a:latin typeface="+mj-ea"/>
                <a:ea typeface="+mj-ea"/>
              </a:rPr>
              <a:t>アウトゾーンを選んで集まる</a:t>
            </a:r>
            <a:endParaRPr kumimoji="1" lang="en-US" altLang="ja-JP" sz="3200" b="1" dirty="0">
              <a:latin typeface="+mj-ea"/>
              <a:ea typeface="+mj-ea"/>
            </a:endParaRPr>
          </a:p>
          <a:p>
            <a:r>
              <a:rPr lang="ja-JP" altLang="en-US" sz="3200" b="1" dirty="0">
                <a:latin typeface="+mj-ea"/>
                <a:ea typeface="+mj-ea"/>
              </a:rPr>
              <a:t>（声をかけ合って）</a:t>
            </a:r>
            <a:endParaRPr kumimoji="1" lang="ja-JP" altLang="en-US" sz="3200" b="1" dirty="0">
              <a:latin typeface="+mj-ea"/>
              <a:ea typeface="+mj-ea"/>
            </a:endParaRPr>
          </a:p>
        </p:txBody>
      </p:sp>
      <p:sp>
        <p:nvSpPr>
          <p:cNvPr id="43" name="スマイル 42"/>
          <p:cNvSpPr/>
          <p:nvPr/>
        </p:nvSpPr>
        <p:spPr>
          <a:xfrm>
            <a:off x="3653036" y="2743303"/>
            <a:ext cx="584776" cy="484876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3000091" y="1342074"/>
            <a:ext cx="389850" cy="32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5855944" y="3754129"/>
            <a:ext cx="389850" cy="32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48" name="五角形 47"/>
          <p:cNvSpPr/>
          <p:nvPr/>
        </p:nvSpPr>
        <p:spPr>
          <a:xfrm rot="13410552">
            <a:off x="2100898" y="4795186"/>
            <a:ext cx="548543" cy="46723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49" name="スマイル 48"/>
          <p:cNvSpPr/>
          <p:nvPr/>
        </p:nvSpPr>
        <p:spPr>
          <a:xfrm>
            <a:off x="5249080" y="1390145"/>
            <a:ext cx="584776" cy="484876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50" name="スマイル 49"/>
          <p:cNvSpPr/>
          <p:nvPr/>
        </p:nvSpPr>
        <p:spPr>
          <a:xfrm>
            <a:off x="7880909" y="2083140"/>
            <a:ext cx="584776" cy="484876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51" name="スマイル 50"/>
          <p:cNvSpPr/>
          <p:nvPr/>
        </p:nvSpPr>
        <p:spPr>
          <a:xfrm>
            <a:off x="3776459" y="138169"/>
            <a:ext cx="579443" cy="484876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52" name="スマイル 51"/>
          <p:cNvSpPr/>
          <p:nvPr/>
        </p:nvSpPr>
        <p:spPr>
          <a:xfrm>
            <a:off x="5694455" y="2141407"/>
            <a:ext cx="584776" cy="484876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53" name="スマイル 52"/>
          <p:cNvSpPr/>
          <p:nvPr/>
        </p:nvSpPr>
        <p:spPr>
          <a:xfrm>
            <a:off x="2220949" y="6184492"/>
            <a:ext cx="584776" cy="484876"/>
          </a:xfrm>
          <a:prstGeom prst="smileyFac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54" name="スマイル 53"/>
          <p:cNvSpPr/>
          <p:nvPr/>
        </p:nvSpPr>
        <p:spPr>
          <a:xfrm>
            <a:off x="1449344" y="6184492"/>
            <a:ext cx="584776" cy="484876"/>
          </a:xfrm>
          <a:prstGeom prst="smileyFac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55" name="スマイル 54"/>
          <p:cNvSpPr/>
          <p:nvPr/>
        </p:nvSpPr>
        <p:spPr>
          <a:xfrm>
            <a:off x="1356959" y="4608240"/>
            <a:ext cx="584776" cy="484876"/>
          </a:xfrm>
          <a:prstGeom prst="smileyFac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56" name="二等辺三角形 55"/>
          <p:cNvSpPr/>
          <p:nvPr/>
        </p:nvSpPr>
        <p:spPr>
          <a:xfrm rot="20624489">
            <a:off x="1554220" y="1280877"/>
            <a:ext cx="4237826" cy="3479507"/>
          </a:xfrm>
          <a:prstGeom prst="triangle">
            <a:avLst>
              <a:gd name="adj" fmla="val 455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57" name="スマイル 56"/>
          <p:cNvSpPr/>
          <p:nvPr/>
        </p:nvSpPr>
        <p:spPr>
          <a:xfrm>
            <a:off x="4535764" y="6184492"/>
            <a:ext cx="584776" cy="484876"/>
          </a:xfrm>
          <a:prstGeom prst="smileyFac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58" name="スマイル 57"/>
          <p:cNvSpPr/>
          <p:nvPr/>
        </p:nvSpPr>
        <p:spPr>
          <a:xfrm>
            <a:off x="3764159" y="6184492"/>
            <a:ext cx="584776" cy="484876"/>
          </a:xfrm>
          <a:prstGeom prst="smileyFac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59" name="スマイル 58"/>
          <p:cNvSpPr/>
          <p:nvPr/>
        </p:nvSpPr>
        <p:spPr>
          <a:xfrm>
            <a:off x="2992554" y="6187587"/>
            <a:ext cx="584776" cy="484876"/>
          </a:xfrm>
          <a:prstGeom prst="smileyFac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60" name="スマイル 59"/>
          <p:cNvSpPr/>
          <p:nvPr/>
        </p:nvSpPr>
        <p:spPr>
          <a:xfrm>
            <a:off x="6329174" y="584166"/>
            <a:ext cx="584776" cy="484876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459916" y="385446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一塁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885553" y="533519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本</a:t>
            </a:r>
            <a:r>
              <a:rPr kumimoji="1" lang="ja-JP" altLang="en-US" sz="2800" dirty="0"/>
              <a:t>塁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176733" y="81207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二塁</a:t>
            </a:r>
          </a:p>
        </p:txBody>
      </p:sp>
      <p:sp>
        <p:nvSpPr>
          <p:cNvPr id="64" name="円/楕円 63"/>
          <p:cNvSpPr/>
          <p:nvPr/>
        </p:nvSpPr>
        <p:spPr>
          <a:xfrm>
            <a:off x="3021350" y="3307388"/>
            <a:ext cx="1111959" cy="10493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4066180" y="599689"/>
            <a:ext cx="1111959" cy="10493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6507974" y="2084402"/>
            <a:ext cx="1111959" cy="10493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513337" y="432745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アウトゾーン</a:t>
            </a:r>
          </a:p>
        </p:txBody>
      </p:sp>
      <p:cxnSp>
        <p:nvCxnSpPr>
          <p:cNvPr id="68" name="直線矢印コネクタ 67"/>
          <p:cNvCxnSpPr/>
          <p:nvPr/>
        </p:nvCxnSpPr>
        <p:spPr>
          <a:xfrm flipV="1">
            <a:off x="2385450" y="4322660"/>
            <a:ext cx="3652753" cy="1080899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H="1">
            <a:off x="2055747" y="1390145"/>
            <a:ext cx="704537" cy="3177377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H="1" flipV="1">
            <a:off x="3577329" y="1537093"/>
            <a:ext cx="2460874" cy="2108199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27806"/>
            <a:ext cx="11452485" cy="3774568"/>
          </a:xfrm>
        </p:spPr>
        <p:txBody>
          <a:bodyPr>
            <a:normAutofit fontScale="90000"/>
          </a:bodyPr>
          <a:lstStyle/>
          <a:p>
            <a:r>
              <a:rPr lang="ja-JP" altLang="en-US" sz="4800" b="1" u="sng" dirty="0">
                <a:solidFill>
                  <a:srgbClr val="0070C0"/>
                </a:solidFill>
              </a:rPr>
              <a:t>工夫した</a:t>
            </a:r>
            <a:r>
              <a:rPr kumimoji="1" lang="ja-JP" altLang="en-US" sz="4800" b="1" u="sng" dirty="0">
                <a:solidFill>
                  <a:srgbClr val="0070C0"/>
                </a:solidFill>
              </a:rPr>
              <a:t>ルール</a:t>
            </a:r>
            <a:r>
              <a:rPr kumimoji="1" lang="en-US" altLang="ja-JP" sz="4800" b="1" dirty="0">
                <a:solidFill>
                  <a:srgbClr val="0070C0"/>
                </a:solidFill>
              </a:rPr>
              <a:t/>
            </a:r>
            <a:br>
              <a:rPr kumimoji="1" lang="en-US" altLang="ja-JP" sz="4800" b="1" dirty="0">
                <a:solidFill>
                  <a:srgbClr val="0070C0"/>
                </a:solidFill>
              </a:rPr>
            </a:br>
            <a:r>
              <a:rPr kumimoji="1" lang="ja-JP" altLang="en-US" sz="4000" b="1" dirty="0">
                <a:solidFill>
                  <a:schemeClr val="tx1"/>
                </a:solidFill>
              </a:rPr>
              <a:t>・ラケットやバットで打つ</a:t>
            </a:r>
            <a:r>
              <a:rPr kumimoji="1" lang="en-US" altLang="ja-JP" sz="4000" b="1" dirty="0">
                <a:solidFill>
                  <a:schemeClr val="tx1"/>
                </a:solidFill>
              </a:rPr>
              <a:t/>
            </a:r>
            <a:br>
              <a:rPr kumimoji="1"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・フライアウトあり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・アウトゾーンへは必ずボールを投げる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・投げた人以外の全員が集まったら「アウト」と言う</a:t>
            </a:r>
            <a:r>
              <a:rPr kumimoji="1" lang="en-US" altLang="ja-JP" sz="4000" b="1" dirty="0">
                <a:solidFill>
                  <a:schemeClr val="tx1"/>
                </a:solidFill>
              </a:rPr>
              <a:t/>
            </a:r>
            <a:br>
              <a:rPr kumimoji="1"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・塁間（ベースとベースの間）を長くする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958" y="3785394"/>
            <a:ext cx="3182619" cy="227844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153610" y="616516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アウト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862" y="3966800"/>
            <a:ext cx="1883380" cy="20466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44273" y="616516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ラケットで打つ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09570" y="616516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アウトゾーンへ投げる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24" y="4400960"/>
            <a:ext cx="136562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5794"/>
            <a:ext cx="10545097" cy="3774568"/>
          </a:xfrm>
        </p:spPr>
        <p:txBody>
          <a:bodyPr>
            <a:normAutofit fontScale="90000"/>
          </a:bodyPr>
          <a:lstStyle/>
          <a:p>
            <a:r>
              <a:rPr lang="ja-JP" altLang="en-US" sz="4800" b="1" u="sng" dirty="0">
                <a:solidFill>
                  <a:srgbClr val="0070C0"/>
                </a:solidFill>
              </a:rPr>
              <a:t>さらに工夫した</a:t>
            </a:r>
            <a:r>
              <a:rPr kumimoji="1" lang="ja-JP" altLang="en-US" sz="4800" b="1" u="sng" dirty="0">
                <a:solidFill>
                  <a:srgbClr val="0070C0"/>
                </a:solidFill>
              </a:rPr>
              <a:t>ルール</a:t>
            </a:r>
            <a:r>
              <a:rPr kumimoji="1" lang="en-US" altLang="ja-JP" sz="4800" b="1" dirty="0">
                <a:solidFill>
                  <a:srgbClr val="0070C0"/>
                </a:solidFill>
              </a:rPr>
              <a:t/>
            </a:r>
            <a:br>
              <a:rPr kumimoji="1" lang="en-US" altLang="ja-JP" sz="4800" b="1" dirty="0">
                <a:solidFill>
                  <a:srgbClr val="0070C0"/>
                </a:solidFill>
              </a:rPr>
            </a:br>
            <a:r>
              <a:rPr kumimoji="1" lang="ja-JP" altLang="en-US" sz="4000" b="1" dirty="0">
                <a:solidFill>
                  <a:schemeClr val="tx1"/>
                </a:solidFill>
              </a:rPr>
              <a:t>・守りは、走者を先回りしてアウトにする。</a:t>
            </a:r>
            <a:r>
              <a:rPr kumimoji="1" lang="en-US" altLang="ja-JP" sz="4000" b="1" dirty="0">
                <a:solidFill>
                  <a:schemeClr val="tx1"/>
                </a:solidFill>
              </a:rPr>
              <a:t/>
            </a:r>
            <a:br>
              <a:rPr kumimoji="1" lang="en-US" altLang="ja-JP" sz="4000" b="1" dirty="0">
                <a:solidFill>
                  <a:schemeClr val="tx1"/>
                </a:solidFill>
              </a:rPr>
            </a:br>
            <a:r>
              <a:rPr kumimoji="1" lang="ja-JP" altLang="en-US" sz="4000" b="1" dirty="0">
                <a:solidFill>
                  <a:schemeClr val="tx1"/>
                </a:solidFill>
              </a:rPr>
              <a:t>・いつも満塁（まんるい）からスタートする。</a:t>
            </a:r>
            <a:r>
              <a:rPr kumimoji="1" lang="en-US" altLang="ja-JP" sz="4000" b="1" dirty="0">
                <a:solidFill>
                  <a:schemeClr val="tx1"/>
                </a:solidFill>
              </a:rPr>
              <a:t/>
            </a:r>
            <a:br>
              <a:rPr kumimoji="1"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・四角形のベースで行う。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・塁上に走者が残る。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・味方がトスしたボールを打つ。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289" b="8226"/>
          <a:stretch/>
        </p:blipFill>
        <p:spPr>
          <a:xfrm>
            <a:off x="3511572" y="3828814"/>
            <a:ext cx="4136415" cy="23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2914"/>
            <a:ext cx="11514667" cy="6795086"/>
          </a:xfrm>
        </p:spPr>
        <p:txBody>
          <a:bodyPr>
            <a:normAutofit/>
          </a:bodyPr>
          <a:lstStyle/>
          <a:p>
            <a:r>
              <a:rPr lang="ja-JP" altLang="en-US" sz="4800" b="1" u="sng" dirty="0">
                <a:solidFill>
                  <a:srgbClr val="0070C0"/>
                </a:solidFill>
              </a:rPr>
              <a:t>動きのポイント</a:t>
            </a:r>
            <a:r>
              <a:rPr kumimoji="1" lang="en-US" altLang="ja-JP" sz="4800" b="1" dirty="0">
                <a:solidFill>
                  <a:srgbClr val="0070C0"/>
                </a:solidFill>
              </a:rPr>
              <a:t/>
            </a:r>
            <a:br>
              <a:rPr kumimoji="1" lang="en-US" altLang="ja-JP" sz="4800" b="1" dirty="0">
                <a:solidFill>
                  <a:srgbClr val="0070C0"/>
                </a:solidFill>
              </a:rPr>
            </a:br>
            <a:r>
              <a:rPr kumimoji="1" lang="ja-JP" altLang="en-US" sz="3200" b="1" dirty="0">
                <a:solidFill>
                  <a:schemeClr val="tx1"/>
                </a:solidFill>
              </a:rPr>
              <a:t>・ボールをフェアグランド内に打つこと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>
            <a:stCxn id="24" idx="2"/>
          </p:cNvCxnSpPr>
          <p:nvPr/>
        </p:nvCxnSpPr>
        <p:spPr>
          <a:xfrm flipV="1">
            <a:off x="2562704" y="2305878"/>
            <a:ext cx="950041" cy="4228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2553667" y="4822017"/>
            <a:ext cx="5834258" cy="17108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665615" y="3825331"/>
            <a:ext cx="381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</a:rPr>
              <a:t>フェアグランド</a:t>
            </a: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8566119" y="4212551"/>
            <a:ext cx="1803360" cy="51822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3534740" y="1484243"/>
            <a:ext cx="130875" cy="67258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3436754" y="2592628"/>
            <a:ext cx="389850" cy="32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292607" y="5004683"/>
            <a:ext cx="389850" cy="324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2" name="五角形 21"/>
          <p:cNvSpPr/>
          <p:nvPr/>
        </p:nvSpPr>
        <p:spPr>
          <a:xfrm rot="13410552">
            <a:off x="2537561" y="6045740"/>
            <a:ext cx="548543" cy="46723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3" name="スマイル 22"/>
          <p:cNvSpPr/>
          <p:nvPr/>
        </p:nvSpPr>
        <p:spPr>
          <a:xfrm>
            <a:off x="1793622" y="5858794"/>
            <a:ext cx="584776" cy="484876"/>
          </a:xfrm>
          <a:prstGeom prst="smileyFac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  <p:sp>
        <p:nvSpPr>
          <p:cNvPr id="24" name="二等辺三角形 23"/>
          <p:cNvSpPr/>
          <p:nvPr/>
        </p:nvSpPr>
        <p:spPr>
          <a:xfrm rot="20624489">
            <a:off x="1990883" y="2531431"/>
            <a:ext cx="4237826" cy="3479507"/>
          </a:xfrm>
          <a:prstGeom prst="triangle">
            <a:avLst>
              <a:gd name="adj" fmla="val 455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03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773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u="sng" dirty="0">
                <a:solidFill>
                  <a:srgbClr val="0070C0"/>
                </a:solidFill>
              </a:rPr>
              <a:t>動きのポイント</a:t>
            </a:r>
            <a:r>
              <a:rPr lang="en-US" altLang="ja-JP" sz="2400" b="1" dirty="0">
                <a:solidFill>
                  <a:srgbClr val="0070C0"/>
                </a:solidFill>
              </a:rPr>
              <a:t/>
            </a:r>
            <a:br>
              <a:rPr lang="en-US" altLang="ja-JP" sz="2400" b="1" dirty="0">
                <a:solidFill>
                  <a:srgbClr val="0070C0"/>
                </a:solidFill>
              </a:rPr>
            </a:br>
            <a:r>
              <a:rPr lang="ja-JP" altLang="en-US" sz="3200" b="1" dirty="0"/>
              <a:t>・ボールをフェアグランド内に打つこと</a:t>
            </a:r>
            <a:endParaRPr lang="ja-JP" altLang="en-US" sz="4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163"/>
          <a:stretch/>
        </p:blipFill>
        <p:spPr>
          <a:xfrm>
            <a:off x="0" y="1581461"/>
            <a:ext cx="5098943" cy="388994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886793" y="1685758"/>
            <a:ext cx="8384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左足の前にボールがある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ように立つ。　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軽くひざを曲げて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かまえ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る。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当たる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しゅん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間までボール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を見る。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思い切り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うでをふ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る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608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773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u="sng" dirty="0">
                <a:solidFill>
                  <a:srgbClr val="0070C0"/>
                </a:solidFill>
              </a:rPr>
              <a:t>動きのポイント</a:t>
            </a:r>
            <a:r>
              <a:rPr lang="en-US" altLang="ja-JP" sz="2400" b="1" dirty="0">
                <a:solidFill>
                  <a:srgbClr val="0070C0"/>
                </a:solidFill>
              </a:rPr>
              <a:t/>
            </a:r>
            <a:br>
              <a:rPr lang="en-US" altLang="ja-JP" sz="2400" b="1" dirty="0">
                <a:solidFill>
                  <a:srgbClr val="0070C0"/>
                </a:solidFill>
              </a:rPr>
            </a:br>
            <a:r>
              <a:rPr lang="ja-JP" altLang="en-US" sz="3200" b="1" dirty="0"/>
              <a:t>・ボールをフェアグランド内に打つこと</a:t>
            </a:r>
            <a:endParaRPr lang="ja-JP" altLang="en-US" sz="4000" dirty="0"/>
          </a:p>
        </p:txBody>
      </p:sp>
      <p:sp>
        <p:nvSpPr>
          <p:cNvPr id="7" name="正方形/長方形 6"/>
          <p:cNvSpPr/>
          <p:nvPr/>
        </p:nvSpPr>
        <p:spPr>
          <a:xfrm>
            <a:off x="4886793" y="2228683"/>
            <a:ext cx="8384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左足の前にボールがある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ように立つ。　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軽くひざを曲げて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かまえ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る。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当たる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しゅん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間までボール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を見る。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④なるべく水平にふ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る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ja-JP" altLang="en-US" sz="4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5"/>
          <a:stretch/>
        </p:blipFill>
        <p:spPr>
          <a:xfrm>
            <a:off x="185738" y="2514600"/>
            <a:ext cx="4408126" cy="254397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1864143" y="1472599"/>
            <a:ext cx="6999637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ラケットやバットで打つとき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974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2914"/>
            <a:ext cx="11514667" cy="6795086"/>
          </a:xfrm>
        </p:spPr>
        <p:txBody>
          <a:bodyPr>
            <a:normAutofit/>
          </a:bodyPr>
          <a:lstStyle/>
          <a:p>
            <a:r>
              <a:rPr lang="ja-JP" altLang="en-US" sz="4800" b="1" u="sng" dirty="0">
                <a:solidFill>
                  <a:srgbClr val="0070C0"/>
                </a:solidFill>
              </a:rPr>
              <a:t>動きのポイント</a:t>
            </a:r>
            <a:r>
              <a:rPr kumimoji="1" lang="en-US" altLang="ja-JP" sz="4800" b="1" dirty="0">
                <a:solidFill>
                  <a:srgbClr val="0070C0"/>
                </a:solidFill>
              </a:rPr>
              <a:t/>
            </a:r>
            <a:br>
              <a:rPr kumimoji="1" lang="en-US" altLang="ja-JP" sz="4800" b="1" dirty="0">
                <a:solidFill>
                  <a:srgbClr val="0070C0"/>
                </a:solidFill>
              </a:rPr>
            </a:br>
            <a:r>
              <a:rPr kumimoji="1" lang="ja-JP" altLang="en-US" sz="3200" b="1" dirty="0">
                <a:solidFill>
                  <a:schemeClr val="tx1"/>
                </a:solidFill>
              </a:rPr>
              <a:t>・投げる手と反対の足を一歩前に</a:t>
            </a:r>
            <a:r>
              <a:rPr lang="ja-JP" altLang="en-US" sz="3200" b="1" dirty="0">
                <a:solidFill>
                  <a:schemeClr val="tx1"/>
                </a:solidFill>
              </a:rPr>
              <a:t>ふ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み出してボールを</a:t>
            </a:r>
            <a:r>
              <a:rPr kumimoji="1" lang="en-US" altLang="ja-JP" sz="3200" b="1" dirty="0">
                <a:solidFill>
                  <a:schemeClr val="tx1"/>
                </a:solidFill>
              </a:rPr>
              <a:t/>
            </a:r>
            <a:br>
              <a:rPr kumimoji="1" lang="en-US" altLang="ja-JP" sz="3200" b="1" dirty="0">
                <a:solidFill>
                  <a:schemeClr val="tx1"/>
                </a:solidFill>
              </a:rPr>
            </a:br>
            <a:r>
              <a:rPr lang="ja-JP" altLang="en-US" sz="3200" b="1" dirty="0">
                <a:solidFill>
                  <a:schemeClr val="tx1"/>
                </a:solidFill>
              </a:rPr>
              <a:t>　</a:t>
            </a:r>
            <a:r>
              <a:rPr kumimoji="1" lang="ja-JP" altLang="en-US" sz="3200" b="1" dirty="0">
                <a:solidFill>
                  <a:schemeClr val="tx1"/>
                </a:solidFill>
              </a:rPr>
              <a:t>投げること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73007" y="2344168"/>
            <a:ext cx="4317167" cy="2928257"/>
            <a:chOff x="2803160" y="2143593"/>
            <a:chExt cx="4317167" cy="292825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746" t="6872" r="30164" b="12726"/>
            <a:stretch/>
          </p:blipFill>
          <p:spPr>
            <a:xfrm>
              <a:off x="2803160" y="2143593"/>
              <a:ext cx="4317167" cy="292825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4" name="正方形/長方形 3"/>
            <p:cNvSpPr/>
            <p:nvPr/>
          </p:nvSpPr>
          <p:spPr>
            <a:xfrm>
              <a:off x="6670622" y="3337898"/>
              <a:ext cx="449705" cy="539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4463180" y="2531025"/>
            <a:ext cx="73790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横向きから投げる。　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②投げる手と反対の足（左足）　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を大きく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ふ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み出す。　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③うでをしっかりふる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539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2914"/>
            <a:ext cx="11514667" cy="6795086"/>
          </a:xfrm>
        </p:spPr>
        <p:txBody>
          <a:bodyPr>
            <a:normAutofit/>
          </a:bodyPr>
          <a:lstStyle/>
          <a:p>
            <a:r>
              <a:rPr lang="ja-JP" altLang="en-US" sz="4800" b="1" u="sng" dirty="0">
                <a:solidFill>
                  <a:srgbClr val="0070C0"/>
                </a:solidFill>
              </a:rPr>
              <a:t>動きのポイント</a:t>
            </a:r>
            <a:r>
              <a:rPr kumimoji="1" lang="en-US" altLang="ja-JP" sz="4800" b="1" dirty="0">
                <a:solidFill>
                  <a:srgbClr val="0070C0"/>
                </a:solidFill>
              </a:rPr>
              <a:t/>
            </a:r>
            <a:br>
              <a:rPr kumimoji="1" lang="en-US" altLang="ja-JP" sz="4800" b="1" dirty="0">
                <a:solidFill>
                  <a:srgbClr val="0070C0"/>
                </a:solidFill>
              </a:rPr>
            </a:br>
            <a:r>
              <a:rPr kumimoji="1" lang="ja-JP" altLang="en-US" sz="3200" b="1" dirty="0">
                <a:solidFill>
                  <a:schemeClr val="tx1"/>
                </a:solidFill>
              </a:rPr>
              <a:t>・向かってくるボールの正面に移動すること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011084" y="1321001"/>
            <a:ext cx="5395466" cy="4362097"/>
            <a:chOff x="2011084" y="1321001"/>
            <a:chExt cx="5395466" cy="436209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529" t="14940" r="67998" b="54157"/>
            <a:stretch/>
          </p:blipFill>
          <p:spPr>
            <a:xfrm>
              <a:off x="3480517" y="1321001"/>
              <a:ext cx="1228300" cy="147395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61" t="5673" r="51763" b="65154"/>
            <a:stretch/>
          </p:blipFill>
          <p:spPr>
            <a:xfrm>
              <a:off x="4823158" y="2585549"/>
              <a:ext cx="1126436" cy="13914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1375" r="56549" b="40913"/>
            <a:stretch/>
          </p:blipFill>
          <p:spPr>
            <a:xfrm rot="20217613">
              <a:off x="2585826" y="4129449"/>
              <a:ext cx="2606743" cy="844792"/>
            </a:xfrm>
            <a:prstGeom prst="rect">
              <a:avLst/>
            </a:prstGeom>
          </p:spPr>
        </p:pic>
        <p:sp>
          <p:nvSpPr>
            <p:cNvPr id="7" name="下矢印 6"/>
            <p:cNvSpPr/>
            <p:nvPr/>
          </p:nvSpPr>
          <p:spPr>
            <a:xfrm rot="18756845">
              <a:off x="4463400" y="2351801"/>
              <a:ext cx="636104" cy="6096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4907783" y="3658073"/>
              <a:ext cx="228352" cy="25179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2011084" y="2354037"/>
              <a:ext cx="5395466" cy="3329061"/>
              <a:chOff x="2552969" y="1765812"/>
              <a:chExt cx="5236799" cy="3592859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3431062" y="1973763"/>
                <a:ext cx="389850" cy="3249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399918" y="3594512"/>
                <a:ext cx="389850" cy="3249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1" name="五角形 10"/>
              <p:cNvSpPr/>
              <p:nvPr/>
            </p:nvSpPr>
            <p:spPr>
              <a:xfrm rot="13410552">
                <a:off x="2871737" y="4891441"/>
                <a:ext cx="548543" cy="467230"/>
              </a:xfrm>
              <a:prstGeom prst="pent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12" name="二等辺三角形 11"/>
              <p:cNvSpPr/>
              <p:nvPr/>
            </p:nvSpPr>
            <p:spPr>
              <a:xfrm rot="20624489">
                <a:off x="2552969" y="1765812"/>
                <a:ext cx="4861875" cy="2811557"/>
              </a:xfrm>
              <a:prstGeom prst="triangle">
                <a:avLst>
                  <a:gd name="adj" fmla="val 2577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4" name="正方形/長方形 13"/>
          <p:cNvSpPr/>
          <p:nvPr/>
        </p:nvSpPr>
        <p:spPr>
          <a:xfrm>
            <a:off x="648270" y="5682364"/>
            <a:ext cx="8747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飛んでくる方向を</a:t>
            </a:r>
            <a:r>
              <a:rPr lang="ja-JP" altLang="en-US" sz="3600" dirty="0" err="1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よそうして</a:t>
            </a:r>
            <a:r>
              <a:rPr lang="ja-JP" altLang="en-US" sz="36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、体の正面でとれるように移動する</a:t>
            </a:r>
            <a:r>
              <a:rPr lang="ja-JP" altLang="ja-JP" sz="36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　</a:t>
            </a:r>
            <a:endParaRPr lang="en-US" altLang="ja-JP" sz="36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09" t="13662" r="16937" b="7781"/>
          <a:stretch/>
        </p:blipFill>
        <p:spPr>
          <a:xfrm>
            <a:off x="1532374" y="4434781"/>
            <a:ext cx="963715" cy="13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2914"/>
            <a:ext cx="11514667" cy="1432106"/>
          </a:xfrm>
        </p:spPr>
        <p:txBody>
          <a:bodyPr>
            <a:normAutofit/>
          </a:bodyPr>
          <a:lstStyle/>
          <a:p>
            <a:r>
              <a:rPr lang="ja-JP" altLang="en-US" sz="4800" b="1" u="sng" dirty="0">
                <a:solidFill>
                  <a:srgbClr val="0070C0"/>
                </a:solidFill>
              </a:rPr>
              <a:t>動きのポイント</a:t>
            </a:r>
            <a:r>
              <a:rPr kumimoji="1" lang="en-US" altLang="ja-JP" sz="4800" b="1" dirty="0">
                <a:solidFill>
                  <a:srgbClr val="0070C0"/>
                </a:solidFill>
              </a:rPr>
              <a:t/>
            </a:r>
            <a:br>
              <a:rPr kumimoji="1" lang="en-US" altLang="ja-JP" sz="4800" b="1" dirty="0">
                <a:solidFill>
                  <a:srgbClr val="0070C0"/>
                </a:solidFill>
              </a:rPr>
            </a:br>
            <a:r>
              <a:rPr kumimoji="1" lang="ja-JP" altLang="en-US" sz="3200" b="1" dirty="0">
                <a:solidFill>
                  <a:schemeClr val="tx1"/>
                </a:solidFill>
              </a:rPr>
              <a:t>・ベースに向かって全力で走り、かけ抜けること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0" t="8474" r="10252" b="9863"/>
          <a:stretch/>
        </p:blipFill>
        <p:spPr>
          <a:xfrm>
            <a:off x="7401109" y="2288946"/>
            <a:ext cx="3962168" cy="2890636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16" name="グループ化 15"/>
          <p:cNvGrpSpPr/>
          <p:nvPr/>
        </p:nvGrpSpPr>
        <p:grpSpPr>
          <a:xfrm>
            <a:off x="276291" y="-222367"/>
            <a:ext cx="6469677" cy="6191565"/>
            <a:chOff x="276291" y="91958"/>
            <a:chExt cx="6469677" cy="6191565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440806" y="2026259"/>
              <a:ext cx="5304116" cy="3329061"/>
              <a:chOff x="2552969" y="1765812"/>
              <a:chExt cx="5236799" cy="3592859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3431062" y="1973763"/>
                <a:ext cx="389850" cy="3249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5" name="正方形/長方形 4"/>
              <p:cNvSpPr/>
              <p:nvPr/>
            </p:nvSpPr>
            <p:spPr>
              <a:xfrm>
                <a:off x="7399918" y="3594512"/>
                <a:ext cx="389850" cy="32498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6" name="五角形 5"/>
              <p:cNvSpPr/>
              <p:nvPr/>
            </p:nvSpPr>
            <p:spPr>
              <a:xfrm rot="13410552">
                <a:off x="2871737" y="4891441"/>
                <a:ext cx="548543" cy="467230"/>
              </a:xfrm>
              <a:prstGeom prst="pent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  <p:sp>
            <p:nvSpPr>
              <p:cNvPr id="7" name="二等辺三角形 6"/>
              <p:cNvSpPr/>
              <p:nvPr/>
            </p:nvSpPr>
            <p:spPr>
              <a:xfrm rot="20624489">
                <a:off x="2552969" y="1765812"/>
                <a:ext cx="4861875" cy="2811557"/>
              </a:xfrm>
              <a:prstGeom prst="triangle">
                <a:avLst>
                  <a:gd name="adj" fmla="val 25776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ja-JP" altLang="en-US"/>
              </a:p>
            </p:txBody>
          </p:sp>
        </p:grpSp>
        <p:sp>
          <p:nvSpPr>
            <p:cNvPr id="9" name="円弧 8"/>
            <p:cNvSpPr/>
            <p:nvPr/>
          </p:nvSpPr>
          <p:spPr>
            <a:xfrm rot="7313019">
              <a:off x="1264896" y="173532"/>
              <a:ext cx="5562646" cy="5399498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二等辺三角形 9"/>
            <p:cNvSpPr/>
            <p:nvPr/>
          </p:nvSpPr>
          <p:spPr>
            <a:xfrm rot="1346399">
              <a:off x="6170529" y="4063061"/>
              <a:ext cx="303965" cy="442766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弧 10"/>
            <p:cNvSpPr/>
            <p:nvPr/>
          </p:nvSpPr>
          <p:spPr>
            <a:xfrm rot="20935405">
              <a:off x="276291" y="2211463"/>
              <a:ext cx="6134607" cy="4072060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二等辺三角形 11"/>
            <p:cNvSpPr/>
            <p:nvPr/>
          </p:nvSpPr>
          <p:spPr>
            <a:xfrm rot="14618696">
              <a:off x="2682280" y="2087883"/>
              <a:ext cx="313985" cy="525368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弧 12"/>
            <p:cNvSpPr/>
            <p:nvPr/>
          </p:nvSpPr>
          <p:spPr>
            <a:xfrm rot="13918870">
              <a:off x="1693910" y="1850988"/>
              <a:ext cx="3360329" cy="3890713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二等辺三角形 13"/>
            <p:cNvSpPr/>
            <p:nvPr/>
          </p:nvSpPr>
          <p:spPr>
            <a:xfrm rot="9059539">
              <a:off x="1632855" y="4636298"/>
              <a:ext cx="249819" cy="468528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534803" y="5450970"/>
            <a:ext cx="8747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①打ったらとにかく全力で走る。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②少しカーブしながら走る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　</a:t>
            </a:r>
            <a:endParaRPr lang="en-US" altLang="ja-JP" sz="4000" dirty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0" y="2182761"/>
            <a:ext cx="12192000" cy="2296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13800" b="1" dirty="0" smtClean="0">
                <a:solidFill>
                  <a:schemeClr val="tx1"/>
                </a:solidFill>
              </a:rPr>
              <a:t>技能</a:t>
            </a:r>
            <a:r>
              <a:rPr lang="ja-JP" altLang="en-US" sz="9600" b="1" dirty="0" smtClean="0">
                <a:solidFill>
                  <a:schemeClr val="tx1"/>
                </a:solidFill>
              </a:rPr>
              <a:t>（ぎのう）</a:t>
            </a:r>
            <a:endParaRPr lang="ja-JP" altLang="en-US" sz="1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00251" y="1665027"/>
            <a:ext cx="10535479" cy="32236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8800" b="1" dirty="0">
                <a:solidFill>
                  <a:schemeClr val="tx1"/>
                </a:solidFill>
              </a:rPr>
              <a:t>ティーボール</a:t>
            </a:r>
            <a:endParaRPr lang="en-US" altLang="ja-JP" sz="88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8800" b="1" dirty="0">
                <a:solidFill>
                  <a:schemeClr val="tx1"/>
                </a:solidFill>
              </a:rPr>
              <a:t>の</a:t>
            </a:r>
            <a:r>
              <a:rPr lang="ja-JP" altLang="en-US" sz="8800" b="1" dirty="0">
                <a:solidFill>
                  <a:srgbClr val="FF0000"/>
                </a:solidFill>
              </a:rPr>
              <a:t>楽しさ</a:t>
            </a:r>
            <a:r>
              <a:rPr lang="ja-JP" altLang="en-US" sz="8800" b="1" dirty="0">
                <a:solidFill>
                  <a:schemeClr val="tx1"/>
                </a:solidFill>
              </a:rPr>
              <a:t>とは</a:t>
            </a:r>
          </a:p>
        </p:txBody>
      </p:sp>
    </p:spTree>
    <p:extLst>
      <p:ext uri="{BB962C8B-B14F-4D97-AF65-F5344CB8AC3E}">
        <p14:creationId xmlns:p14="http://schemas.microsoft.com/office/powerpoint/2010/main" val="27080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1049" y="1434662"/>
            <a:ext cx="11514667" cy="55013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u="sng" dirty="0" smtClean="0">
                <a:solidFill>
                  <a:srgbClr val="0070C0"/>
                </a:solidFill>
              </a:rPr>
              <a:t>動きのポイント</a:t>
            </a:r>
            <a:r>
              <a:rPr lang="en-US" altLang="ja-JP" sz="4800" b="1" dirty="0" smtClean="0">
                <a:solidFill>
                  <a:srgbClr val="0070C0"/>
                </a:solidFill>
              </a:rPr>
              <a:t/>
            </a:r>
            <a:br>
              <a:rPr lang="en-US" altLang="ja-JP" sz="4800" b="1" dirty="0" smtClean="0">
                <a:solidFill>
                  <a:srgbClr val="0070C0"/>
                </a:solidFill>
              </a:rPr>
            </a:br>
            <a:r>
              <a:rPr lang="ja-JP" altLang="en-US" sz="3200" b="1" dirty="0" smtClean="0">
                <a:solidFill>
                  <a:schemeClr val="tx1"/>
                </a:solidFill>
              </a:rPr>
              <a:t>・投げる手と反対の足を一歩前にふみ出してボールを</a:t>
            </a:r>
            <a:r>
              <a:rPr lang="en-US" altLang="ja-JP" sz="3200" b="1" dirty="0" smtClean="0">
                <a:solidFill>
                  <a:schemeClr val="tx1"/>
                </a:solidFill>
              </a:rPr>
              <a:t/>
            </a:r>
            <a:br>
              <a:rPr lang="en-US" altLang="ja-JP" sz="3200" b="1" dirty="0" smtClean="0">
                <a:solidFill>
                  <a:schemeClr val="tx1"/>
                </a:solidFill>
              </a:rPr>
            </a:br>
            <a:r>
              <a:rPr lang="ja-JP" altLang="en-US" sz="3200" b="1" dirty="0" smtClean="0">
                <a:solidFill>
                  <a:schemeClr val="tx1"/>
                </a:solidFill>
              </a:rPr>
              <a:t>　投げること</a:t>
            </a:r>
            <a:endParaRPr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573538" y="3258568"/>
            <a:ext cx="73790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横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向きから投げる。　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投げる手と反対の足（左足）　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を大きく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ふ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み出す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　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うでをしっかりふる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kumimoji="1" lang="ja-JP" altLang="en-US" sz="4000" dirty="0">
              <a:solidFill>
                <a:prstClr val="black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0" y="3258568"/>
            <a:ext cx="4317167" cy="2928257"/>
            <a:chOff x="2803160" y="2143593"/>
            <a:chExt cx="4317167" cy="292825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746" t="6872" r="30164" b="12726"/>
            <a:stretch/>
          </p:blipFill>
          <p:spPr>
            <a:xfrm>
              <a:off x="2803160" y="2143593"/>
              <a:ext cx="4317167" cy="2928257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6" name="正方形/長方形 5"/>
            <p:cNvSpPr/>
            <p:nvPr/>
          </p:nvSpPr>
          <p:spPr>
            <a:xfrm>
              <a:off x="6670622" y="3337898"/>
              <a:ext cx="449705" cy="539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kumimoji="1" lang="ja-JP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1049" y="159026"/>
            <a:ext cx="11514667" cy="67769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u="sng" dirty="0" smtClean="0">
                <a:solidFill>
                  <a:srgbClr val="0070C0"/>
                </a:solidFill>
              </a:rPr>
              <a:t>動きのポイント</a:t>
            </a:r>
            <a:r>
              <a:rPr lang="en-US" altLang="ja-JP" sz="4800" b="1" dirty="0" smtClean="0">
                <a:solidFill>
                  <a:srgbClr val="0070C0"/>
                </a:solidFill>
              </a:rPr>
              <a:t/>
            </a:r>
            <a:br>
              <a:rPr lang="en-US" altLang="ja-JP" sz="4800" b="1" dirty="0" smtClean="0">
                <a:solidFill>
                  <a:srgbClr val="0070C0"/>
                </a:solidFill>
              </a:rPr>
            </a:br>
            <a:endParaRPr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1183710"/>
            <a:ext cx="7379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横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向きから投げる。　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" name="図形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3774" y="2995930"/>
            <a:ext cx="6194425" cy="3430905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553791" y="3279696"/>
            <a:ext cx="3507105" cy="2268220"/>
          </a:xfrm>
          <a:prstGeom prst="wedgeRoundRectCallout">
            <a:avLst>
              <a:gd name="adj1" fmla="val 120685"/>
              <a:gd name="adj2" fmla="val -4391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ボール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で頭を「トン・トン」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とたたける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くらいの位置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にかまえるといいよ。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2203554"/>
            <a:ext cx="1088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36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横</a:t>
            </a:r>
            <a:r>
              <a:rPr lang="ja-JP" altLang="ja-JP" sz="36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向きから投げる</a:t>
            </a:r>
            <a:r>
              <a:rPr lang="ja-JP" altLang="en-US" sz="36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とき、ひじの高さに気</a:t>
            </a:r>
            <a:r>
              <a:rPr lang="ja-JP" altLang="en-US" sz="36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を付けよう。</a:t>
            </a:r>
            <a:endParaRPr kumimoji="1" lang="ja-JP" altLang="en-US" sz="3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03374" y="6428522"/>
            <a:ext cx="704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参考資料「静岡県子供の体力向上ホームページ　元気っ子ラボ」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4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形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561" y="4029538"/>
            <a:ext cx="1961515" cy="1910080"/>
          </a:xfrm>
          <a:prstGeom prst="rect">
            <a:avLst/>
          </a:prstGeom>
        </p:spPr>
      </p:pic>
      <p:pic>
        <p:nvPicPr>
          <p:cNvPr id="8" name="図形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48927" y="3978660"/>
            <a:ext cx="2112645" cy="1898015"/>
          </a:xfrm>
          <a:prstGeom prst="rect">
            <a:avLst/>
          </a:prstGeom>
        </p:spPr>
      </p:pic>
      <p:pic>
        <p:nvPicPr>
          <p:cNvPr id="9" name="図形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0498" y="3972310"/>
            <a:ext cx="2180590" cy="1904365"/>
          </a:xfrm>
          <a:prstGeom prst="rect">
            <a:avLst/>
          </a:prstGeom>
        </p:spPr>
      </p:pic>
      <p:pic>
        <p:nvPicPr>
          <p:cNvPr id="10" name="図形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0796" y="3886772"/>
            <a:ext cx="3350227" cy="1905000"/>
          </a:xfrm>
          <a:prstGeom prst="rect">
            <a:avLst/>
          </a:prstGeom>
        </p:spPr>
      </p:pic>
      <p:sp>
        <p:nvSpPr>
          <p:cNvPr id="12" name="テキストボックス 16"/>
          <p:cNvSpPr txBox="1"/>
          <p:nvPr/>
        </p:nvSpPr>
        <p:spPr>
          <a:xfrm>
            <a:off x="3506018" y="6095327"/>
            <a:ext cx="15132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けん</a:t>
            </a:r>
          </a:p>
        </p:txBody>
      </p:sp>
      <p:sp>
        <p:nvSpPr>
          <p:cNvPr id="13" name="テキストボックス 17"/>
          <p:cNvSpPr txBox="1"/>
          <p:nvPr/>
        </p:nvSpPr>
        <p:spPr>
          <a:xfrm>
            <a:off x="5948186" y="6095327"/>
            <a:ext cx="15132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けん</a:t>
            </a:r>
          </a:p>
        </p:txBody>
      </p:sp>
      <p:sp>
        <p:nvSpPr>
          <p:cNvPr id="14" name="テキストボックス 18"/>
          <p:cNvSpPr txBox="1"/>
          <p:nvPr/>
        </p:nvSpPr>
        <p:spPr>
          <a:xfrm>
            <a:off x="9319316" y="6095327"/>
            <a:ext cx="15132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ja-JP" altLang="en-US" sz="2400">
                <a:solidFill>
                  <a:prstClr val="black"/>
                </a:solidFill>
                <a:latin typeface="Calibri" panose="020F0502020204030204"/>
              </a:rPr>
              <a:t>ぱ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35192" y="2570921"/>
            <a:ext cx="5451208" cy="1189087"/>
          </a:xfrm>
          <a:prstGeom prst="wedgeRoundRectCallout">
            <a:avLst>
              <a:gd name="adj1" fmla="val -24549"/>
              <a:gd name="adj2" fmla="val 7942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「けん」「けん」「ぱ」のリズムで</a:t>
            </a:r>
            <a:endParaRPr lang="en-US" altLang="ja-JP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体重を移動させて投げるといいよ。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51049" y="238539"/>
            <a:ext cx="11804620" cy="66974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u="sng" dirty="0" smtClean="0">
                <a:solidFill>
                  <a:srgbClr val="0070C0"/>
                </a:solidFill>
              </a:rPr>
              <a:t>動きのポイント　</a:t>
            </a:r>
            <a:endParaRPr lang="en-US" altLang="ja-JP" sz="4800" b="1" u="sng" dirty="0" smtClean="0">
              <a:solidFill>
                <a:srgbClr val="0070C0"/>
              </a:solidFill>
            </a:endParaRPr>
          </a:p>
          <a:p>
            <a:endParaRPr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投げる手と反対の足（</a:t>
            </a:r>
            <a:r>
              <a:rPr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左足）</a:t>
            </a:r>
            <a:r>
              <a:rPr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大きく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ふ</a:t>
            </a:r>
            <a:r>
              <a:rPr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み出す。</a:t>
            </a:r>
            <a:r>
              <a:rPr lang="en-US" altLang="ja-JP" sz="4800" b="1" dirty="0" smtClean="0">
                <a:solidFill>
                  <a:srgbClr val="0070C0"/>
                </a:solidFill>
              </a:rPr>
              <a:t/>
            </a:r>
            <a:br>
              <a:rPr lang="en-US" altLang="ja-JP" sz="4800" b="1" dirty="0" smtClean="0">
                <a:solidFill>
                  <a:srgbClr val="0070C0"/>
                </a:solidFill>
              </a:rPr>
            </a:br>
            <a:endParaRPr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プレースホルダ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919" y="2440469"/>
            <a:ext cx="3552746" cy="2584450"/>
          </a:xfrm>
          <a:prstGeom prst="rect">
            <a:avLst/>
          </a:prstGeom>
        </p:spPr>
      </p:pic>
      <p:pic>
        <p:nvPicPr>
          <p:cNvPr id="4" name="コンテンツプレースホルダ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6417" y="2440469"/>
            <a:ext cx="3453765" cy="2584450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7263685" y="2684332"/>
            <a:ext cx="528955" cy="45339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2627979" y="2457637"/>
            <a:ext cx="528955" cy="45339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1049" y="185530"/>
            <a:ext cx="11514667" cy="67504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u="sng" dirty="0" smtClean="0">
                <a:solidFill>
                  <a:srgbClr val="0070C0"/>
                </a:solidFill>
              </a:rPr>
              <a:t>動きのポイント</a:t>
            </a:r>
            <a:r>
              <a:rPr lang="ja-JP" altLang="en-US" sz="4800" b="1" dirty="0" smtClean="0">
                <a:solidFill>
                  <a:srgbClr val="0070C0"/>
                </a:solidFill>
              </a:rPr>
              <a:t>　　</a:t>
            </a:r>
            <a:endParaRPr lang="en-US" altLang="ja-JP" sz="4800" b="1" dirty="0" smtClean="0">
              <a:solidFill>
                <a:srgbClr val="0070C0"/>
              </a:solidFill>
            </a:endParaRPr>
          </a:p>
          <a:p>
            <a:endParaRPr lang="en-US" altLang="ja-JP" sz="4800" b="1" dirty="0">
              <a:solidFill>
                <a:srgbClr val="0070C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うでをしっかりふる</a:t>
            </a:r>
            <a:r>
              <a:rPr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r>
              <a:rPr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（スナップ）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156934" y="2653355"/>
            <a:ext cx="4106751" cy="22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490330" y="5189660"/>
            <a:ext cx="9713843" cy="982011"/>
          </a:xfrm>
          <a:prstGeom prst="wedgeRoundRectCallout">
            <a:avLst>
              <a:gd name="adj1" fmla="val 27784"/>
              <a:gd name="adj2" fmla="val -23402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「投げるときに手首を「アヒルのくちばし」のようにすると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、</a:t>
            </a:r>
            <a:endParaRPr lang="en-US" altLang="ja-JP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うで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をふる速さがまして、ボールを強く投げられるようになるよ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。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82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1049" y="212036"/>
            <a:ext cx="11514667" cy="67239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u="sng" dirty="0" smtClean="0">
                <a:solidFill>
                  <a:srgbClr val="0070C0"/>
                </a:solidFill>
              </a:rPr>
              <a:t>動きのポイント</a:t>
            </a:r>
            <a:r>
              <a:rPr lang="ja-JP" altLang="en-US" sz="4800" b="1" dirty="0" smtClean="0">
                <a:solidFill>
                  <a:srgbClr val="0070C0"/>
                </a:solidFill>
              </a:rPr>
              <a:t>　　</a:t>
            </a:r>
            <a:endParaRPr lang="en-US" altLang="ja-JP" sz="4800" b="1" dirty="0" smtClean="0">
              <a:solidFill>
                <a:srgbClr val="0070C0"/>
              </a:solidFill>
            </a:endParaRPr>
          </a:p>
          <a:p>
            <a:endParaRPr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r>
              <a:rPr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うでをしっかりふる</a:t>
            </a:r>
            <a:r>
              <a:rPr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r>
              <a:rPr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（スナップ）</a:t>
            </a:r>
            <a:endParaRPr lang="ja-JP" altLang="en-US" sz="4000" dirty="0">
              <a:solidFill>
                <a:prstClr val="black"/>
              </a:solidFill>
            </a:endParaRPr>
          </a:p>
        </p:txBody>
      </p:sp>
      <p:pic>
        <p:nvPicPr>
          <p:cNvPr id="4" name="図形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1036" y="2301765"/>
            <a:ext cx="3034499" cy="1950248"/>
          </a:xfrm>
          <a:prstGeom prst="rect">
            <a:avLst/>
          </a:prstGeom>
        </p:spPr>
      </p:pic>
      <p:pic>
        <p:nvPicPr>
          <p:cNvPr id="5" name="図形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57" y="4023509"/>
            <a:ext cx="4287736" cy="2482230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8875986" y="2301765"/>
            <a:ext cx="3018638" cy="1950248"/>
          </a:xfrm>
          <a:prstGeom prst="wedgeRoundRectCallout">
            <a:avLst>
              <a:gd name="adj1" fmla="val -63665"/>
              <a:gd name="adj2" fmla="val 187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dirty="0">
                <a:solidFill>
                  <a:prstClr val="black"/>
                </a:solidFill>
                <a:latin typeface="Calibri" panose="020F0502020204030204"/>
              </a:rPr>
              <a:t>はじめは</a:t>
            </a:r>
            <a:r>
              <a:rPr lang="ja-JP" altLang="en-US" dirty="0" smtClean="0">
                <a:solidFill>
                  <a:prstClr val="black"/>
                </a:solidFill>
                <a:latin typeface="Calibri" panose="020F0502020204030204"/>
              </a:rPr>
              <a:t>、</a:t>
            </a:r>
            <a:endParaRPr lang="en-US" altLang="ja-JP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/>
            <a:r>
              <a:rPr lang="ja-JP" altLang="en-US" dirty="0" smtClean="0">
                <a:solidFill>
                  <a:prstClr val="black"/>
                </a:solidFill>
                <a:latin typeface="Calibri" panose="020F0502020204030204"/>
              </a:rPr>
              <a:t>二人で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/>
              </a:rPr>
              <a:t>、投げたボールをとってもらう練習をしてもいいね</a:t>
            </a:r>
            <a:r>
              <a:rPr lang="ja-JP" altLang="en-US" dirty="0" smtClean="0">
                <a:solidFill>
                  <a:prstClr val="black"/>
                </a:solidFill>
                <a:latin typeface="Calibri" panose="020F0502020204030204"/>
              </a:rPr>
              <a:t>。</a:t>
            </a:r>
            <a:endParaRPr lang="en-US" altLang="ja-JP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/>
            <a:r>
              <a:rPr lang="ja-JP" altLang="en-US" dirty="0">
                <a:solidFill>
                  <a:prstClr val="black"/>
                </a:solidFill>
                <a:latin typeface="Calibri" panose="020F0502020204030204"/>
              </a:rPr>
              <a:t>なれてきたら</a:t>
            </a:r>
            <a:r>
              <a:rPr lang="ja-JP" altLang="en-US" dirty="0" smtClean="0">
                <a:solidFill>
                  <a:prstClr val="black"/>
                </a:solidFill>
                <a:latin typeface="Calibri" panose="020F0502020204030204"/>
              </a:rPr>
              <a:t>、一人で</a:t>
            </a:r>
            <a:r>
              <a:rPr lang="ja-JP" altLang="en-US" dirty="0" err="1" smtClean="0">
                <a:solidFill>
                  <a:prstClr val="black"/>
                </a:solidFill>
                <a:latin typeface="Calibri" panose="020F0502020204030204"/>
              </a:rPr>
              <a:t>ちょうせんして</a:t>
            </a:r>
            <a:r>
              <a:rPr lang="ja-JP" altLang="en-US" dirty="0" smtClean="0">
                <a:solidFill>
                  <a:prstClr val="black"/>
                </a:solidFill>
                <a:latin typeface="Calibri" panose="020F0502020204030204"/>
              </a:rPr>
              <a:t>みよう。</a:t>
            </a:r>
            <a:endParaRPr lang="ja-JP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828800" y="2301765"/>
            <a:ext cx="3790012" cy="1529255"/>
          </a:xfrm>
          <a:prstGeom prst="wedgeRoundRectCallout">
            <a:avLst>
              <a:gd name="adj1" fmla="val 48771"/>
              <a:gd name="adj2" fmla="val -1856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「やって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みよう（例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）」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914400"/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</a:rPr>
              <a:t>横に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なって、</a:t>
            </a:r>
            <a:endParaRPr lang="en-US" altLang="ja-JP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ボールをスナップだけで</a:t>
            </a:r>
            <a:endParaRPr lang="en-US" altLang="ja-JP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真上に上げてみよう。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5337797" y="5054118"/>
            <a:ext cx="4972394" cy="1469432"/>
          </a:xfrm>
          <a:prstGeom prst="wedgeRoundRectCallout">
            <a:avLst>
              <a:gd name="adj1" fmla="val -49872"/>
              <a:gd name="adj2" fmla="val 1989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「けん」「けん」「ぱ」のリズムで投げるときに、スナップを意識してやってみよう。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96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/>
        </p:nvSpPr>
        <p:spPr>
          <a:xfrm>
            <a:off x="1088269" y="388322"/>
            <a:ext cx="9431020" cy="831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prstClr val="black"/>
                </a:solidFill>
                <a:latin typeface="Calibri Light" panose="020F0302020204030204"/>
              </a:rPr>
              <a:t>ボールを</a:t>
            </a:r>
            <a:r>
              <a:rPr lang="ja-JP" altLang="en-US" dirty="0" smtClean="0">
                <a:solidFill>
                  <a:prstClr val="black"/>
                </a:solidFill>
                <a:latin typeface="Calibri Light" panose="020F0302020204030204"/>
              </a:rPr>
              <a:t>投げてみよう！</a:t>
            </a:r>
            <a:endParaRPr lang="en-US" altLang="ja-JP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3" name="コンテンツプレースホルダ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2930" y="1918252"/>
            <a:ext cx="1216025" cy="1779905"/>
          </a:xfrm>
          <a:prstGeom prst="rect">
            <a:avLst/>
          </a:prstGeom>
        </p:spPr>
      </p:pic>
      <p:pic>
        <p:nvPicPr>
          <p:cNvPr id="4" name="コンテンツプレースホルダ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9261" y="1918252"/>
            <a:ext cx="3168015" cy="1780540"/>
          </a:xfrm>
          <a:prstGeom prst="rect">
            <a:avLst/>
          </a:prstGeom>
        </p:spPr>
      </p:pic>
      <p:pic>
        <p:nvPicPr>
          <p:cNvPr id="6" name="図形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2930" y="4021241"/>
            <a:ext cx="2509128" cy="1784136"/>
          </a:xfrm>
          <a:prstGeom prst="rect">
            <a:avLst/>
          </a:prstGeom>
        </p:spPr>
      </p:pic>
      <p:pic>
        <p:nvPicPr>
          <p:cNvPr id="7" name="図形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0460" y="4030069"/>
            <a:ext cx="2416816" cy="1775308"/>
          </a:xfrm>
          <a:prstGeom prst="rect">
            <a:avLst/>
          </a:prstGeom>
        </p:spPr>
      </p:pic>
      <p:pic>
        <p:nvPicPr>
          <p:cNvPr id="8" name="図形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74019" y="3943666"/>
            <a:ext cx="1467485" cy="2793365"/>
          </a:xfrm>
          <a:prstGeom prst="rect">
            <a:avLst/>
          </a:prstGeom>
        </p:spPr>
      </p:pic>
      <p:sp>
        <p:nvSpPr>
          <p:cNvPr id="12" name="角丸四角形吹き出し 11"/>
          <p:cNvSpPr/>
          <p:nvPr/>
        </p:nvSpPr>
        <p:spPr>
          <a:xfrm>
            <a:off x="289878" y="1939314"/>
            <a:ext cx="2465070" cy="1248464"/>
          </a:xfrm>
          <a:prstGeom prst="wedgeRoundRectCallout">
            <a:avLst>
              <a:gd name="adj1" fmla="val 68341"/>
              <a:gd name="adj2" fmla="val -1444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タオルを使って練習してみよう。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2562525" y="5919891"/>
            <a:ext cx="5693579" cy="760730"/>
          </a:xfrm>
          <a:prstGeom prst="wedgeRoundRectCallout">
            <a:avLst>
              <a:gd name="adj1" fmla="val 48334"/>
              <a:gd name="adj2" fmla="val -284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sym typeface="+mn-ea"/>
              </a:rPr>
              <a:t>ビニル袋と</a:t>
            </a:r>
            <a:r>
              <a:rPr lang="ja-JP" altLang="en-US" sz="2400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ひも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sym typeface="+mn-ea"/>
              </a:rPr>
              <a:t>、ゴムボールを使ってパラシュートを作ってみよう。</a:t>
            </a:r>
            <a:endParaRPr lang="ja-JP" altLang="en-US" sz="24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310460" y="4032989"/>
            <a:ext cx="2444488" cy="1687328"/>
          </a:xfrm>
          <a:prstGeom prst="wedgeRoundRectCallout">
            <a:avLst>
              <a:gd name="adj1" fmla="val 68341"/>
              <a:gd name="adj2" fmla="val -1444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パラシュートを使って練習してみよう。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7582" y="1220172"/>
            <a:ext cx="2463415" cy="2478620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>
            <a:off x="4338955" y="2563546"/>
            <a:ext cx="890306" cy="624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8397276" y="2563546"/>
            <a:ext cx="890306" cy="620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0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/>
        </p:nvSpPr>
        <p:spPr>
          <a:xfrm>
            <a:off x="810720" y="590270"/>
            <a:ext cx="9144000" cy="831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prstClr val="black"/>
                </a:solidFill>
                <a:latin typeface="Calibri Light" panose="020F0302020204030204"/>
              </a:rPr>
              <a:t>ボールキャッチ</a:t>
            </a:r>
            <a:r>
              <a:rPr lang="en-US" altLang="ja-JP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  <p:pic>
        <p:nvPicPr>
          <p:cNvPr id="3" name="コンテンツプレースホルダ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784" y="1787217"/>
            <a:ext cx="2475865" cy="2980055"/>
          </a:xfrm>
          <a:prstGeom prst="rect">
            <a:avLst/>
          </a:prstGeom>
        </p:spPr>
      </p:pic>
      <p:pic>
        <p:nvPicPr>
          <p:cNvPr id="4" name="コンテンツプレースホルダ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6961" y="1787217"/>
            <a:ext cx="2571750" cy="4277360"/>
          </a:xfrm>
          <a:prstGeom prst="rect">
            <a:avLst/>
          </a:prstGeom>
        </p:spPr>
      </p:pic>
      <p:pic>
        <p:nvPicPr>
          <p:cNvPr id="5" name="図形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7761" y="1787217"/>
            <a:ext cx="3153917" cy="2639606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625102" y="5294444"/>
            <a:ext cx="4026410" cy="1307465"/>
          </a:xfrm>
          <a:prstGeom prst="wedgeRoundRectCallout">
            <a:avLst>
              <a:gd name="adj1" fmla="val -14053"/>
              <a:gd name="adj2" fmla="val -121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ひざを曲げたしせいから、ボールを真上に投げてキャッチしてみよう。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3538328" y="1859624"/>
            <a:ext cx="1766954" cy="3216217"/>
          </a:xfrm>
          <a:prstGeom prst="wedgeRoundRectCallout">
            <a:avLst>
              <a:gd name="adj1" fmla="val 83895"/>
              <a:gd name="adj2" fmla="val -81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/>
              </a:rPr>
              <a:t>だんだんとボールを高く投げて、キャッチしてみよう。</a:t>
            </a:r>
            <a:endParaRPr lang="en-US" altLang="ja-JP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/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/>
              </a:rPr>
              <a:t>キャッチするまでの間に何回手たたきができるかな。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8200390" y="4645211"/>
            <a:ext cx="3713314" cy="1956698"/>
          </a:xfrm>
          <a:prstGeom prst="wedgeRoundRectCallout">
            <a:avLst>
              <a:gd name="adj1" fmla="val -19332"/>
              <a:gd name="adj2" fmla="val -753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/>
              </a:rPr>
              <a:t>かべに向かってボールを投げて、はね返ってくるボールをキャッチしよう。</a:t>
            </a:r>
            <a:endParaRPr lang="en-US" altLang="ja-JP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/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/>
              </a:rPr>
              <a:t>はね返ってくるボールの正面に移動するととりやすいよ。</a:t>
            </a:r>
          </a:p>
        </p:txBody>
      </p:sp>
    </p:spTree>
    <p:extLst>
      <p:ext uri="{BB962C8B-B14F-4D97-AF65-F5344CB8AC3E}">
        <p14:creationId xmlns:p14="http://schemas.microsoft.com/office/powerpoint/2010/main" val="23415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1049" y="251792"/>
            <a:ext cx="11514667" cy="66842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u="sng" dirty="0" smtClean="0">
                <a:solidFill>
                  <a:srgbClr val="0070C0"/>
                </a:solidFill>
              </a:rPr>
              <a:t>動きのポイント</a:t>
            </a:r>
            <a:r>
              <a:rPr lang="en-US" altLang="ja-JP" sz="4800" b="1" dirty="0" smtClean="0">
                <a:solidFill>
                  <a:srgbClr val="0070C0"/>
                </a:solidFill>
              </a:rPr>
              <a:t/>
            </a:r>
            <a:br>
              <a:rPr lang="en-US" altLang="ja-JP" sz="4800" b="1" dirty="0" smtClean="0">
                <a:solidFill>
                  <a:srgbClr val="0070C0"/>
                </a:solidFill>
              </a:rPr>
            </a:br>
            <a:endParaRPr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049" y="1223329"/>
            <a:ext cx="6999637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914400"/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ラケットやバットで打つとき</a:t>
            </a:r>
            <a:endParaRPr kumimoji="1" lang="ja-JP" altLang="en-US" sz="4000" dirty="0">
              <a:solidFill>
                <a:prstClr val="black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5"/>
          <a:stretch/>
        </p:blipFill>
        <p:spPr>
          <a:xfrm>
            <a:off x="216537" y="2465476"/>
            <a:ext cx="4408126" cy="254397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4790151" y="2465476"/>
            <a:ext cx="69102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左足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の前にボールが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ある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よう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に立つ。　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軽く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ひざを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曲げて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かまえ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る。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当たる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しゅん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間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まで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ボール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kumimoji="1" lang="ja-JP" altLang="ja-JP" sz="4000" dirty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見る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endParaRPr kumimoji="1" lang="en-US" altLang="ja-JP" sz="4000" dirty="0" smtClean="0">
              <a:solidFill>
                <a:srgbClr val="000000"/>
              </a:solidFill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④なるべく水平にふ</a:t>
            </a:r>
            <a:r>
              <a:rPr kumimoji="1" lang="ja-JP" altLang="ja-JP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る</a:t>
            </a:r>
            <a:r>
              <a:rPr kumimoji="1" lang="ja-JP" altLang="en-US" sz="4000" dirty="0" smtClean="0">
                <a:solidFill>
                  <a:srgbClr val="000000"/>
                </a:solidFill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kumimoji="1" lang="ja-JP" alt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/>
        </p:nvSpPr>
        <p:spPr>
          <a:xfrm>
            <a:off x="421122" y="618960"/>
            <a:ext cx="9431020" cy="831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solidFill>
                  <a:prstClr val="black"/>
                </a:solidFill>
                <a:latin typeface="Calibri Light" panose="020F0302020204030204"/>
              </a:rPr>
              <a:t>ラケットやバットをふってみよう！</a:t>
            </a:r>
            <a:endParaRPr lang="en-US" altLang="ja-JP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198784" y="2252870"/>
            <a:ext cx="3224538" cy="1584943"/>
          </a:xfrm>
          <a:prstGeom prst="wedgeRoundRectCallout">
            <a:avLst>
              <a:gd name="adj1" fmla="val 63145"/>
              <a:gd name="adj2" fmla="val 443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タオルをラケットやバットの代わりにしてみるといいね。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3423321" y="5499652"/>
            <a:ext cx="7165166" cy="964735"/>
          </a:xfrm>
          <a:prstGeom prst="wedgeRoundRectCallout">
            <a:avLst>
              <a:gd name="adj1" fmla="val 48334"/>
              <a:gd name="adj2" fmla="val -284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sym typeface="+mn-ea"/>
              </a:rPr>
              <a:t>近く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  <a:sym typeface="+mn-ea"/>
              </a:rPr>
              <a:t>に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sym typeface="+mn-ea"/>
              </a:rPr>
              <a:t>人がいない</a:t>
            </a:r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  <a:sym typeface="+mn-ea"/>
              </a:rPr>
              <a:t>か、ぶつかりそうな物はないか、かくにんしてからやってみよう。</a:t>
            </a:r>
            <a:endParaRPr lang="ja-JP" altLang="en-US" sz="24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5"/>
          <a:stretch/>
        </p:blipFill>
        <p:spPr>
          <a:xfrm>
            <a:off x="4014099" y="2692422"/>
            <a:ext cx="4408126" cy="254397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角丸四角形吹き出し 14"/>
          <p:cNvSpPr/>
          <p:nvPr/>
        </p:nvSpPr>
        <p:spPr>
          <a:xfrm>
            <a:off x="8798679" y="3112649"/>
            <a:ext cx="2726359" cy="1349396"/>
          </a:xfrm>
          <a:prstGeom prst="wedgeRoundRectCallout">
            <a:avLst>
              <a:gd name="adj1" fmla="val -66288"/>
              <a:gd name="adj2" fmla="val 3403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新聞紙をバットの代わりにしてみるのもいいね。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421122" y="4462045"/>
            <a:ext cx="2868027" cy="1400998"/>
          </a:xfrm>
          <a:prstGeom prst="wedgeRoundRectCallout">
            <a:avLst>
              <a:gd name="adj1" fmla="val 66545"/>
              <a:gd name="adj2" fmla="val -65924"/>
              <a:gd name="adj3" fmla="val 16667"/>
            </a:avLst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バットをにぎるとき、右打ちの人は、</a:t>
            </a:r>
            <a:endParaRPr lang="en-US" altLang="ja-JP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/>
            <a:r>
              <a:rPr lang="ja-JP" altLang="en-US" sz="2400" dirty="0" smtClean="0">
                <a:solidFill>
                  <a:prstClr val="black"/>
                </a:solidFill>
                <a:latin typeface="Calibri" panose="020F0502020204030204"/>
              </a:rPr>
              <a:t>右手が上になるよ。</a:t>
            </a:r>
          </a:p>
        </p:txBody>
      </p:sp>
    </p:spTree>
    <p:extLst>
      <p:ext uri="{BB962C8B-B14F-4D97-AF65-F5344CB8AC3E}">
        <p14:creationId xmlns:p14="http://schemas.microsoft.com/office/powerpoint/2010/main" val="23029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00251" y="927652"/>
            <a:ext cx="11639958" cy="4888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8000" b="1" dirty="0">
                <a:solidFill>
                  <a:schemeClr val="tx1"/>
                </a:solidFill>
              </a:rPr>
              <a:t>打つ、とる、投げるなどのボールそう作によって、とく点をとったり、ふせいだりすること</a:t>
            </a:r>
          </a:p>
        </p:txBody>
      </p:sp>
    </p:spTree>
    <p:extLst>
      <p:ext uri="{BB962C8B-B14F-4D97-AF65-F5344CB8AC3E}">
        <p14:creationId xmlns:p14="http://schemas.microsoft.com/office/powerpoint/2010/main" val="17738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14721" y="1746912"/>
            <a:ext cx="12077279" cy="34133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6600" b="1" dirty="0">
                <a:solidFill>
                  <a:schemeClr val="tx1"/>
                </a:solidFill>
              </a:rPr>
              <a:t>ベースにつく（せめ）と、</a:t>
            </a:r>
            <a:endParaRPr lang="en-US" altLang="ja-JP" sz="66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6600" b="1" dirty="0">
                <a:solidFill>
                  <a:schemeClr val="tx1"/>
                </a:solidFill>
              </a:rPr>
              <a:t>「アウト」のコール（守り）、どっちが早い？！</a:t>
            </a:r>
          </a:p>
        </p:txBody>
      </p:sp>
      <p:sp>
        <p:nvSpPr>
          <p:cNvPr id="2" name="下矢印 1"/>
          <p:cNvSpPr/>
          <p:nvPr/>
        </p:nvSpPr>
        <p:spPr>
          <a:xfrm>
            <a:off x="3167270" y="527712"/>
            <a:ext cx="4757530" cy="1219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0" y="2182761"/>
            <a:ext cx="12192000" cy="2296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13800" b="1" dirty="0">
                <a:solidFill>
                  <a:schemeClr val="tx1"/>
                </a:solidFill>
              </a:rPr>
              <a:t>知識</a:t>
            </a:r>
            <a:r>
              <a:rPr lang="ja-JP" altLang="en-US" sz="9600" b="1" dirty="0">
                <a:solidFill>
                  <a:schemeClr val="tx1"/>
                </a:solidFill>
              </a:rPr>
              <a:t>（ちしき）</a:t>
            </a:r>
            <a:endParaRPr lang="ja-JP" altLang="en-US" sz="1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7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057637" y="883070"/>
            <a:ext cx="10535479" cy="1995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kumimoji="1"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9600" b="1" dirty="0">
                <a:solidFill>
                  <a:schemeClr val="tx1"/>
                </a:solidFill>
              </a:rPr>
              <a:t>ゲームの仕方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B0D5099-8AB2-43EB-8E11-EEB4F3DB7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9381" y="5624947"/>
            <a:ext cx="7447721" cy="521166"/>
          </a:xfrm>
        </p:spPr>
        <p:txBody>
          <a:bodyPr>
            <a:normAutofit/>
          </a:bodyPr>
          <a:lstStyle/>
          <a:p>
            <a:pPr algn="l"/>
            <a:r>
              <a:rPr lang="en-US" altLang="ja-JP" sz="2400" dirty="0">
                <a:solidFill>
                  <a:schemeClr val="tx1"/>
                </a:solidFill>
                <a:hlinkClick r:id="rId2"/>
              </a:rPr>
              <a:t>https://www.youtube.com/watch?v=w5SOPwCn5Ms</a:t>
            </a:r>
            <a:endParaRPr kumimoji="1" lang="ja-JP" altLang="en-US" sz="2400" dirty="0">
              <a:solidFill>
                <a:schemeClr val="tx1"/>
              </a:solidFill>
              <a:hlinkClick r:id="rId2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4D01A30-1942-4172-B06C-7A137A133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9774" y="2858608"/>
            <a:ext cx="7766936" cy="790801"/>
          </a:xfrm>
        </p:spPr>
        <p:txBody>
          <a:bodyPr/>
          <a:lstStyle/>
          <a:p>
            <a:pPr algn="l"/>
            <a:r>
              <a:rPr kumimoji="1" lang="ja-JP" altLang="en-US" sz="3600" dirty="0">
                <a:solidFill>
                  <a:schemeClr val="accent2">
                    <a:lumMod val="50000"/>
                  </a:schemeClr>
                </a:solidFill>
              </a:rPr>
              <a:t>下の動画の最初の３分を見てみよう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4414344" y="3880316"/>
            <a:ext cx="3719879" cy="1563303"/>
            <a:chOff x="4017004" y="6100549"/>
            <a:chExt cx="3507760" cy="156330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017004" y="6100549"/>
              <a:ext cx="3507760" cy="1563303"/>
              <a:chOff x="1284134" y="5010532"/>
              <a:chExt cx="3507760" cy="1563303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1284134" y="5010532"/>
                <a:ext cx="3507760" cy="1563303"/>
                <a:chOff x="1299810" y="4767777"/>
                <a:chExt cx="3881138" cy="1470197"/>
              </a:xfrm>
            </p:grpSpPr>
            <p:sp>
              <p:nvSpPr>
                <p:cNvPr id="11" name="正方形/長方形 10">
                  <a:hlinkClick r:id="rId2"/>
                </p:cNvPr>
                <p:cNvSpPr/>
                <p:nvPr/>
              </p:nvSpPr>
              <p:spPr>
                <a:xfrm>
                  <a:off x="1299810" y="4767777"/>
                  <a:ext cx="3859045" cy="1470197"/>
                </a:xfrm>
                <a:prstGeom prst="rect">
                  <a:avLst/>
                </a:prstGeom>
                <a:solidFill>
                  <a:schemeClr val="l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正方形/長方形 11">
                  <a:hlinkClick r:id="rId2"/>
                </p:cNvPr>
                <p:cNvSpPr/>
                <p:nvPr/>
              </p:nvSpPr>
              <p:spPr>
                <a:xfrm>
                  <a:off x="2820284" y="4881276"/>
                  <a:ext cx="2360664" cy="7815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2400" b="1" dirty="0">
                      <a:solidFill>
                        <a:srgbClr val="FF0000"/>
                      </a:solidFill>
                    </a:rPr>
                    <a:t>ベースボール型ゲーム</a:t>
                  </a:r>
                  <a:endParaRPr lang="ja-JP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2761619" y="6034438"/>
                <a:ext cx="1936113" cy="454705"/>
                <a:chOff x="5781346" y="1972129"/>
                <a:chExt cx="2721108" cy="508045"/>
              </a:xfrm>
            </p:grpSpPr>
            <p:sp>
              <p:nvSpPr>
                <p:cNvPr id="9" name="角丸四角形 8">
                  <a:hlinkClick r:id="rId2"/>
                </p:cNvPr>
                <p:cNvSpPr/>
                <p:nvPr/>
              </p:nvSpPr>
              <p:spPr>
                <a:xfrm>
                  <a:off x="5781346" y="1972129"/>
                  <a:ext cx="2721108" cy="508045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ja-JP" altLang="en-US" sz="1200" dirty="0" smtClean="0">
                      <a:solidFill>
                        <a:schemeClr val="tx1"/>
                      </a:solidFill>
                    </a:rPr>
                    <a:t>クリックして</a:t>
                  </a:r>
                  <a:endParaRPr lang="en-US" altLang="ja-JP" sz="1200" dirty="0" smtClean="0">
                    <a:solidFill>
                      <a:schemeClr val="tx1"/>
                    </a:solidFill>
                  </a:endParaRPr>
                </a:p>
                <a:p>
                  <a:r>
                    <a:rPr lang="ja-JP" altLang="en-US" sz="1200" dirty="0" smtClean="0">
                      <a:solidFill>
                        <a:schemeClr val="tx1"/>
                      </a:solidFill>
                    </a:rPr>
                    <a:t>動画を見てみよう！</a:t>
                  </a:r>
                  <a:endParaRPr kumimoji="1" lang="ja-JP" altLang="en-US" sz="12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0" name="図 9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7771" y="1985380"/>
                  <a:ext cx="479545" cy="47954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pic>
          </p:grpSp>
        </p:grpSp>
        <p:pic>
          <p:nvPicPr>
            <p:cNvPr id="2" name="図 1">
              <a:hlinkClick r:id="rId2"/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3327" y="6116880"/>
              <a:ext cx="1482238" cy="1482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0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2914"/>
            <a:ext cx="11960942" cy="6795086"/>
          </a:xfrm>
        </p:spPr>
        <p:txBody>
          <a:bodyPr>
            <a:normAutofit fontScale="90000"/>
          </a:bodyPr>
          <a:lstStyle/>
          <a:p>
            <a:r>
              <a:rPr lang="ja-JP" altLang="en-US" sz="4800" b="1" u="sng" dirty="0">
                <a:solidFill>
                  <a:srgbClr val="0070C0"/>
                </a:solidFill>
              </a:rPr>
              <a:t>最初</a:t>
            </a:r>
            <a:r>
              <a:rPr kumimoji="1" lang="ja-JP" altLang="en-US" sz="4800" b="1" u="sng" dirty="0">
                <a:solidFill>
                  <a:srgbClr val="0070C0"/>
                </a:solidFill>
              </a:rPr>
              <a:t>のルール（全体とせめ）</a:t>
            </a:r>
            <a:r>
              <a:rPr kumimoji="1" lang="en-US" altLang="ja-JP" sz="4800" b="1" dirty="0">
                <a:solidFill>
                  <a:srgbClr val="0070C0"/>
                </a:solidFill>
              </a:rPr>
              <a:t/>
            </a:r>
            <a:br>
              <a:rPr kumimoji="1" lang="en-US" altLang="ja-JP" sz="4800" b="1" dirty="0">
                <a:solidFill>
                  <a:srgbClr val="0070C0"/>
                </a:solidFill>
              </a:rPr>
            </a:br>
            <a:r>
              <a:rPr kumimoji="1" lang="ja-JP" altLang="en-US" sz="4000" b="1" dirty="0">
                <a:solidFill>
                  <a:schemeClr val="tx1"/>
                </a:solidFill>
              </a:rPr>
              <a:t>・１チーム６人</a:t>
            </a:r>
            <a:r>
              <a:rPr kumimoji="1" lang="en-US" altLang="ja-JP" sz="4000" b="1" dirty="0">
                <a:solidFill>
                  <a:schemeClr val="tx1"/>
                </a:solidFill>
              </a:rPr>
              <a:t/>
            </a:r>
            <a:br>
              <a:rPr kumimoji="1"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・三角ベース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・ティーの上のボールを手で打つ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・守りがアウトゾーンに集まり、「アウト」と言う</a:t>
            </a:r>
            <a:r>
              <a:rPr lang="ja-JP" altLang="en-US" sz="4000" b="1" dirty="0" smtClean="0">
                <a:solidFill>
                  <a:schemeClr val="tx1"/>
                </a:solidFill>
              </a:rPr>
              <a:t>まで</a:t>
            </a:r>
            <a:r>
              <a:rPr lang="ja-JP" altLang="en-US" sz="4000" b="1" dirty="0">
                <a:solidFill>
                  <a:schemeClr val="tx1"/>
                </a:solidFill>
              </a:rPr>
              <a:t>　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　</a:t>
            </a:r>
            <a:r>
              <a:rPr lang="ja-JP" altLang="en-US" sz="4000" b="1" dirty="0" smtClean="0">
                <a:solidFill>
                  <a:schemeClr val="tx1"/>
                </a:solidFill>
              </a:rPr>
              <a:t>走る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・一塁（るい）１点、二塁２点、本塁３点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・「アウト」の前にどの塁まで進んでいたかで得点が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　決まる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・塁には残らない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・全員打ったら守りと</a:t>
            </a:r>
            <a:r>
              <a:rPr lang="ja-JP" altLang="en-US" sz="4000" b="1" dirty="0" err="1">
                <a:solidFill>
                  <a:schemeClr val="tx1"/>
                </a:solidFill>
              </a:rPr>
              <a:t>交たい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・２回の表とうらまで行う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9" y="884017"/>
            <a:ext cx="3046138" cy="5983688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2875692" y="95692"/>
            <a:ext cx="7794652" cy="6534294"/>
            <a:chOff x="2875692" y="95692"/>
            <a:chExt cx="7794652" cy="6534294"/>
          </a:xfrm>
        </p:grpSpPr>
        <p:sp>
          <p:nvSpPr>
            <p:cNvPr id="26" name="スマイル 25"/>
            <p:cNvSpPr/>
            <p:nvPr/>
          </p:nvSpPr>
          <p:spPr>
            <a:xfrm>
              <a:off x="6095573" y="2911810"/>
              <a:ext cx="584776" cy="48487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5204750" y="1299597"/>
              <a:ext cx="389850" cy="32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8060603" y="3711652"/>
              <a:ext cx="389850" cy="3249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8" name="五角形 7"/>
            <p:cNvSpPr/>
            <p:nvPr/>
          </p:nvSpPr>
          <p:spPr>
            <a:xfrm rot="13410552">
              <a:off x="4305557" y="4752709"/>
              <a:ext cx="548543" cy="467230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9" name="スマイル 8"/>
            <p:cNvSpPr/>
            <p:nvPr/>
          </p:nvSpPr>
          <p:spPr>
            <a:xfrm>
              <a:off x="6764710" y="1704640"/>
              <a:ext cx="584776" cy="48487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0" name="スマイル 9"/>
            <p:cNvSpPr/>
            <p:nvPr/>
          </p:nvSpPr>
          <p:spPr>
            <a:xfrm>
              <a:off x="10085568" y="2040663"/>
              <a:ext cx="584776" cy="48487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1" name="スマイル 10"/>
            <p:cNvSpPr/>
            <p:nvPr/>
          </p:nvSpPr>
          <p:spPr>
            <a:xfrm>
              <a:off x="5981118" y="95692"/>
              <a:ext cx="579443" cy="48487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2" name="スマイル 11"/>
            <p:cNvSpPr/>
            <p:nvPr/>
          </p:nvSpPr>
          <p:spPr>
            <a:xfrm>
              <a:off x="7917082" y="2378113"/>
              <a:ext cx="584776" cy="48487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4" name="スマイル 13"/>
            <p:cNvSpPr/>
            <p:nvPr/>
          </p:nvSpPr>
          <p:spPr>
            <a:xfrm>
              <a:off x="4425608" y="6142015"/>
              <a:ext cx="584776" cy="484876"/>
            </a:xfrm>
            <a:prstGeom prst="smileyFac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5" name="スマイル 14"/>
            <p:cNvSpPr/>
            <p:nvPr/>
          </p:nvSpPr>
          <p:spPr>
            <a:xfrm>
              <a:off x="3654003" y="6142015"/>
              <a:ext cx="584776" cy="484876"/>
            </a:xfrm>
            <a:prstGeom prst="smileyFac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6" name="スマイル 15"/>
            <p:cNvSpPr/>
            <p:nvPr/>
          </p:nvSpPr>
          <p:spPr>
            <a:xfrm>
              <a:off x="3561618" y="4565763"/>
              <a:ext cx="584776" cy="484876"/>
            </a:xfrm>
            <a:prstGeom prst="smileyFac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20624489">
              <a:off x="3758879" y="1238400"/>
              <a:ext cx="4237826" cy="3479507"/>
            </a:xfrm>
            <a:prstGeom prst="triangle">
              <a:avLst>
                <a:gd name="adj" fmla="val 4550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2" name="スマイル 21"/>
            <p:cNvSpPr/>
            <p:nvPr/>
          </p:nvSpPr>
          <p:spPr>
            <a:xfrm>
              <a:off x="6740423" y="6142015"/>
              <a:ext cx="584776" cy="484876"/>
            </a:xfrm>
            <a:prstGeom prst="smileyFac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" name="スマイル 22"/>
            <p:cNvSpPr/>
            <p:nvPr/>
          </p:nvSpPr>
          <p:spPr>
            <a:xfrm>
              <a:off x="5968818" y="6142015"/>
              <a:ext cx="584776" cy="484876"/>
            </a:xfrm>
            <a:prstGeom prst="smileyFac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4" name="スマイル 23"/>
            <p:cNvSpPr/>
            <p:nvPr/>
          </p:nvSpPr>
          <p:spPr>
            <a:xfrm>
              <a:off x="5197213" y="6145110"/>
              <a:ext cx="584776" cy="484876"/>
            </a:xfrm>
            <a:prstGeom prst="smileyFac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5" name="スマイル 24"/>
            <p:cNvSpPr/>
            <p:nvPr/>
          </p:nvSpPr>
          <p:spPr>
            <a:xfrm>
              <a:off x="8533833" y="541689"/>
              <a:ext cx="584776" cy="484876"/>
            </a:xfrm>
            <a:prstGeom prst="smileyF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664575" y="381198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/>
                <a:t>一塁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090212" y="529272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/>
                <a:t>本</a:t>
              </a:r>
              <a:r>
                <a:rPr kumimoji="1" lang="ja-JP" altLang="en-US" sz="2800" dirty="0"/>
                <a:t>塁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381392" y="769594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/>
                <a:t>二塁</a:t>
              </a: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5226009" y="3264911"/>
              <a:ext cx="1111959" cy="1049365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6270839" y="557212"/>
              <a:ext cx="1111959" cy="1049365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8712633" y="2041925"/>
              <a:ext cx="1111959" cy="1049365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717996" y="4284981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solidFill>
                    <a:srgbClr val="0070C0"/>
                  </a:solidFill>
                </a:rPr>
                <a:t>アウトゾーン</a:t>
              </a:r>
            </a:p>
          </p:txBody>
        </p:sp>
        <p:cxnSp>
          <p:nvCxnSpPr>
            <p:cNvPr id="39" name="直線矢印コネクタ 38"/>
            <p:cNvCxnSpPr/>
            <p:nvPr/>
          </p:nvCxnSpPr>
          <p:spPr>
            <a:xfrm flipV="1">
              <a:off x="4590109" y="4280183"/>
              <a:ext cx="3652753" cy="108089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H="1">
              <a:off x="4260406" y="1347668"/>
              <a:ext cx="704537" cy="3177377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flipH="1" flipV="1">
              <a:off x="5781988" y="1494616"/>
              <a:ext cx="2460874" cy="210819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/>
            <p:cNvSpPr txBox="1"/>
            <p:nvPr/>
          </p:nvSpPr>
          <p:spPr>
            <a:xfrm>
              <a:off x="6768977" y="4635090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>
                  <a:solidFill>
                    <a:srgbClr val="FF0000"/>
                  </a:solidFill>
                </a:rPr>
                <a:t>②</a:t>
              </a:r>
              <a:r>
                <a:rPr kumimoji="1" lang="ja-JP" altLang="en-US" sz="3200" dirty="0">
                  <a:solidFill>
                    <a:srgbClr val="FF0000"/>
                  </a:solidFill>
                </a:rPr>
                <a:t>走る</a:t>
              </a: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875692" y="5068694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solidFill>
                    <a:srgbClr val="FF0000"/>
                  </a:solidFill>
                </a:rPr>
                <a:t>①打つ</a:t>
              </a:r>
            </a:p>
          </p:txBody>
        </p:sp>
      </p:grpSp>
      <p:sp>
        <p:nvSpPr>
          <p:cNvPr id="50" name="テキスト ボックス 49"/>
          <p:cNvSpPr txBox="1"/>
          <p:nvPr/>
        </p:nvSpPr>
        <p:spPr>
          <a:xfrm>
            <a:off x="6193560" y="528215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※</a:t>
            </a:r>
            <a:r>
              <a:rPr kumimoji="1" lang="ja-JP" altLang="en-US" sz="3200" b="1" dirty="0"/>
              <a:t>とにかく打ったら全力で走る</a:t>
            </a:r>
          </a:p>
        </p:txBody>
      </p:sp>
    </p:spTree>
    <p:extLst>
      <p:ext uri="{BB962C8B-B14F-4D97-AF65-F5344CB8AC3E}">
        <p14:creationId xmlns:p14="http://schemas.microsoft.com/office/powerpoint/2010/main" val="27732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64360"/>
            <a:ext cx="11975690" cy="3358711"/>
          </a:xfrm>
        </p:spPr>
        <p:txBody>
          <a:bodyPr>
            <a:normAutofit/>
          </a:bodyPr>
          <a:lstStyle/>
          <a:p>
            <a:r>
              <a:rPr lang="ja-JP" altLang="en-US" sz="4800" b="1" u="sng" dirty="0">
                <a:solidFill>
                  <a:srgbClr val="0070C0"/>
                </a:solidFill>
              </a:rPr>
              <a:t>最初</a:t>
            </a:r>
            <a:r>
              <a:rPr kumimoji="1" lang="ja-JP" altLang="en-US" sz="4800" b="1" u="sng" dirty="0">
                <a:solidFill>
                  <a:srgbClr val="0070C0"/>
                </a:solidFill>
              </a:rPr>
              <a:t>のルール（</a:t>
            </a:r>
            <a:r>
              <a:rPr lang="ja-JP" altLang="en-US" sz="4800" b="1" u="sng" dirty="0">
                <a:solidFill>
                  <a:srgbClr val="0070C0"/>
                </a:solidFill>
              </a:rPr>
              <a:t>守り</a:t>
            </a:r>
            <a:r>
              <a:rPr kumimoji="1" lang="ja-JP" altLang="en-US" sz="4800" b="1" u="sng" dirty="0">
                <a:solidFill>
                  <a:srgbClr val="0070C0"/>
                </a:solidFill>
              </a:rPr>
              <a:t>）</a:t>
            </a:r>
            <a:r>
              <a:rPr kumimoji="1" lang="en-US" altLang="ja-JP" sz="4800" b="1" dirty="0">
                <a:solidFill>
                  <a:srgbClr val="0070C0"/>
                </a:solidFill>
              </a:rPr>
              <a:t/>
            </a:r>
            <a:br>
              <a:rPr kumimoji="1" lang="en-US" altLang="ja-JP" sz="4800" b="1" dirty="0">
                <a:solidFill>
                  <a:srgbClr val="0070C0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・打たれたボールをとる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・フライアウトなし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・アウトゾーンを選んで全員が集まり、「アウト」</a:t>
            </a:r>
            <a:r>
              <a:rPr lang="en-US" altLang="ja-JP" sz="4000" b="1" dirty="0">
                <a:solidFill>
                  <a:schemeClr val="tx1"/>
                </a:solidFill>
              </a:rPr>
              <a:t/>
            </a:r>
            <a:br>
              <a:rPr lang="en-US" altLang="ja-JP" sz="4000" b="1" dirty="0">
                <a:solidFill>
                  <a:schemeClr val="tx1"/>
                </a:solidFill>
              </a:rPr>
            </a:br>
            <a:r>
              <a:rPr lang="ja-JP" altLang="en-US" sz="4000" b="1" dirty="0">
                <a:solidFill>
                  <a:schemeClr val="tx1"/>
                </a:solidFill>
              </a:rPr>
              <a:t>　と言う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06" y="3890147"/>
            <a:ext cx="2351633" cy="207952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445" y="3923070"/>
            <a:ext cx="1883380" cy="2046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731" y="3895682"/>
            <a:ext cx="1994566" cy="212894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28171" y="602696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ボールをとる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54497" y="602462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アウト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28463" y="602462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「アウト！」</a:t>
            </a:r>
          </a:p>
        </p:txBody>
      </p:sp>
      <p:sp>
        <p:nvSpPr>
          <p:cNvPr id="9" name="加算記号 8"/>
          <p:cNvSpPr/>
          <p:nvPr/>
        </p:nvSpPr>
        <p:spPr>
          <a:xfrm rot="2585279">
            <a:off x="4586046" y="5682283"/>
            <a:ext cx="1198786" cy="1207913"/>
          </a:xfrm>
          <a:prstGeom prst="mathPlus">
            <a:avLst>
              <a:gd name="adj1" fmla="val 8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5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1139</Words>
  <Application>Microsoft Office PowerPoint</Application>
  <PresentationFormat>ワイド画面</PresentationFormat>
  <Paragraphs>126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40" baseType="lpstr">
      <vt:lpstr>ＭＳ Ｐゴシック</vt:lpstr>
      <vt:lpstr>ＭＳ ゴシック</vt:lpstr>
      <vt:lpstr>メイリオ</vt:lpstr>
      <vt:lpstr>游明朝</vt:lpstr>
      <vt:lpstr>Arial</vt:lpstr>
      <vt:lpstr>Calibri</vt:lpstr>
      <vt:lpstr>Calibri Light</vt:lpstr>
      <vt:lpstr>Times New Roman</vt:lpstr>
      <vt:lpstr>Trebuchet MS</vt:lpstr>
      <vt:lpstr>Wingdings 3</vt:lpstr>
      <vt:lpstr>ファセット</vt:lpstr>
      <vt:lpstr>Office テーマ</vt:lpstr>
      <vt:lpstr>小学校　体育科（運動領域）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下の動画の最初の３分を見てみよう</vt:lpstr>
      <vt:lpstr>最初のルール（全体とせめ） ・１チーム６人 ・三角ベース ・ティーの上のボールを手で打つ ・守りがアウトゾーンに集まり、「アウト」と言うまで　 　走る ・一塁（るい）１点、二塁２点、本塁３点 ・「アウト」の前にどの塁まで進んでいたかで得点が 　決まる ・塁には残らない ・全員打ったら守りと交たい ・２回の表とうらまで行う</vt:lpstr>
      <vt:lpstr>PowerPoint プレゼンテーション</vt:lpstr>
      <vt:lpstr>最初のルール（守り） ・打たれたボールをとる ・フライアウトなし ・アウトゾーンを選んで全員が集まり、「アウト」 　と言う</vt:lpstr>
      <vt:lpstr>PowerPoint プレゼンテーション</vt:lpstr>
      <vt:lpstr>工夫したルール ・ラケットやバットで打つ ・フライアウトあり ・アウトゾーンへは必ずボールを投げる ・投げた人以外の全員が集まったら「アウト」と言う ・塁間（ベースとベースの間）を長くする </vt:lpstr>
      <vt:lpstr>さらに工夫したルール ・守りは、走者を先回りしてアウトにする。 ・いつも満塁（まんるい）からスタートする。 ・四角形のベースで行う。 ・塁上に走者が残る。 ・味方がトスしたボールを打つ。 </vt:lpstr>
      <vt:lpstr>動きのポイント ・ボールをフェアグランド内に打つこと</vt:lpstr>
      <vt:lpstr>PowerPoint プレゼンテーション</vt:lpstr>
      <vt:lpstr>PowerPoint プレゼンテーション</vt:lpstr>
      <vt:lpstr>動きのポイント ・投げる手と反対の足を一歩前にふみ出してボールを 　投げること</vt:lpstr>
      <vt:lpstr>動きのポイント ・向かってくるボールの正面に移動すること</vt:lpstr>
      <vt:lpstr>動きのポイント ・ベースに向かって全力で走り、かけ抜けること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自宅学習教材　小学校　体育科</dc:title>
  <dc:creator>Windows ユーザー</dc:creator>
  <cp:lastModifiedBy>m</cp:lastModifiedBy>
  <cp:revision>63</cp:revision>
  <dcterms:created xsi:type="dcterms:W3CDTF">2020-09-23T05:06:24Z</dcterms:created>
  <dcterms:modified xsi:type="dcterms:W3CDTF">2020-12-23T10:33:25Z</dcterms:modified>
</cp:coreProperties>
</file>