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71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8" r:id="rId12"/>
    <p:sldId id="274" r:id="rId13"/>
    <p:sldId id="279" r:id="rId14"/>
    <p:sldId id="276" r:id="rId15"/>
    <p:sldId id="280" r:id="rId16"/>
    <p:sldId id="281" r:id="rId17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52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61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61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916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39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0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047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056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05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3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11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24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51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09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45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3268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3268">
                <a:defRPr/>
              </a:p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69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B111-BAE8-403F-83DB-A29578AF657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60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8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2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1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0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3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27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47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6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6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hyperlink" Target="https://www2.nhk.or.jp/school/movie/bangumi.cgi?das_id=D0005220013_00000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hyperlink" Target="https://www2.nhk.or.jp/school/movie/bangumi.cgi?das_id=D0005220013_0000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hyperlink" Target="https://www2.nhk.or.jp/school/movie/bangumi.cgi?das_id=D0005220013_0000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hyperlink" Target="https://www2.nhk.or.jp/school/movie/bangumi.cgi?das_id=D0005220013_0000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tDr2Uo-PL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s://www2.nhk.or.jp/school/movie/bangumi.cgi?das_id=D0005220013_0000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hyperlink" Target="https://www2.nhk.or.jp/school/movie/bangumi.cgi?das_id=D0005220014_0000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 体育（運動領域）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第５学年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及び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第６学年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423643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6561" y="4582632"/>
            <a:ext cx="8389740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4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13843" y="6129770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kumimoji="1" lang="en-US" altLang="ja-JP" dirty="0" smtClean="0">
                <a:solidFill>
                  <a:schemeClr val="tx1"/>
                </a:solidFill>
              </a:rPr>
              <a:t>2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85190" y="4841132"/>
            <a:ext cx="8809909" cy="15212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03" y="1238774"/>
            <a:ext cx="6415081" cy="4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（１</a:t>
            </a: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）陸上で</a:t>
            </a:r>
            <a:r>
              <a:rPr lang="ja-JP" altLang="en-US" sz="2400" kern="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背浮き</a:t>
            </a:r>
            <a:r>
              <a:rPr lang="en-US" altLang="ja-JP" sz="2400" kern="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&amp;</a:t>
            </a:r>
            <a:r>
              <a:rPr lang="ja-JP" altLang="en-US" sz="2400" kern="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だるま浮き</a:t>
            </a: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を練習</a:t>
            </a:r>
            <a:r>
              <a:rPr lang="ja-JP" altLang="en-US" sz="2400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しよう</a:t>
            </a:r>
            <a:endParaRPr lang="en-US" altLang="ja-JP" sz="2400" kern="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39949" y="2661344"/>
            <a:ext cx="4342902" cy="1908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あお向け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になり、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あごを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上げる。　　　</a:t>
            </a:r>
            <a:endParaRPr lang="en-US" altLang="ja-JP" sz="2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（耳まで水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の中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へしずめたつもり）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</a:t>
            </a:r>
            <a:r>
              <a:rPr lang="ja-JP" altLang="en-US" sz="200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目線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→ななめ上を見る。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〇手は肩より上にのばし、全身の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力</a:t>
            </a:r>
            <a:endParaRPr lang="en-US" altLang="ja-JP" sz="2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抜く。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652197" y="2688636"/>
            <a:ext cx="434290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○大きく息を吸って止める。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〇頭を水の中へしずめる。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○足を抱えて体育座りの姿勢。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</a:t>
            </a:r>
            <a:r>
              <a:rPr lang="ja-JP" altLang="en-US" sz="200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目線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→へそか床を見る。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dirty="0"/>
          </a:p>
          <a:p>
            <a:endParaRPr lang="en-US" altLang="ja-JP" b="1" dirty="0"/>
          </a:p>
        </p:txBody>
      </p:sp>
      <p:grpSp>
        <p:nvGrpSpPr>
          <p:cNvPr id="90" name="グループ化 89"/>
          <p:cNvGrpSpPr/>
          <p:nvPr/>
        </p:nvGrpSpPr>
        <p:grpSpPr>
          <a:xfrm>
            <a:off x="833922" y="5320158"/>
            <a:ext cx="2954955" cy="563155"/>
            <a:chOff x="455341" y="4859432"/>
            <a:chExt cx="3939940" cy="750873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455341" y="4901898"/>
              <a:ext cx="3939940" cy="708407"/>
              <a:chOff x="195979" y="4142564"/>
              <a:chExt cx="5238349" cy="1013119"/>
            </a:xfrm>
          </p:grpSpPr>
          <p:cxnSp>
            <p:nvCxnSpPr>
              <p:cNvPr id="39" name="直線コネクタ 38"/>
              <p:cNvCxnSpPr/>
              <p:nvPr/>
            </p:nvCxnSpPr>
            <p:spPr>
              <a:xfrm flipV="1">
                <a:off x="3021628" y="4701145"/>
                <a:ext cx="858197" cy="586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グループ化 39"/>
              <p:cNvGrpSpPr/>
              <p:nvPr/>
            </p:nvGrpSpPr>
            <p:grpSpPr>
              <a:xfrm>
                <a:off x="195979" y="4142564"/>
                <a:ext cx="5238349" cy="1013119"/>
                <a:chOff x="3100956" y="3589005"/>
                <a:chExt cx="5238349" cy="1013119"/>
              </a:xfrm>
            </p:grpSpPr>
            <p:grpSp>
              <p:nvGrpSpPr>
                <p:cNvPr id="43" name="グループ化 42"/>
                <p:cNvGrpSpPr/>
                <p:nvPr/>
              </p:nvGrpSpPr>
              <p:grpSpPr>
                <a:xfrm>
                  <a:off x="3100956" y="3733805"/>
                  <a:ext cx="5238349" cy="868319"/>
                  <a:chOff x="3100956" y="3733805"/>
                  <a:chExt cx="5238349" cy="868319"/>
                </a:xfrm>
              </p:grpSpPr>
              <p:grpSp>
                <p:nvGrpSpPr>
                  <p:cNvPr id="44" name="グループ化 43"/>
                  <p:cNvGrpSpPr/>
                  <p:nvPr/>
                </p:nvGrpSpPr>
                <p:grpSpPr>
                  <a:xfrm>
                    <a:off x="6731958" y="3893311"/>
                    <a:ext cx="1607347" cy="478872"/>
                    <a:chOff x="6731958" y="3893311"/>
                    <a:chExt cx="1607347" cy="478872"/>
                  </a:xfrm>
                </p:grpSpPr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>
                      <a:off x="6744673" y="3893311"/>
                      <a:ext cx="1181273" cy="25427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直線コネクタ 51"/>
                    <p:cNvCxnSpPr/>
                    <p:nvPr/>
                  </p:nvCxnSpPr>
                  <p:spPr>
                    <a:xfrm flipV="1">
                      <a:off x="7910313" y="4324341"/>
                      <a:ext cx="367048" cy="4307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直線コネクタ 52"/>
                    <p:cNvCxnSpPr/>
                    <p:nvPr/>
                  </p:nvCxnSpPr>
                  <p:spPr>
                    <a:xfrm flipV="1">
                      <a:off x="7910313" y="4082138"/>
                      <a:ext cx="428992" cy="5731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53"/>
                    <p:cNvCxnSpPr/>
                    <p:nvPr/>
                  </p:nvCxnSpPr>
                  <p:spPr>
                    <a:xfrm>
                      <a:off x="6731958" y="4147586"/>
                      <a:ext cx="1178355" cy="22459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" name="グループ化 44"/>
                  <p:cNvGrpSpPr/>
                  <p:nvPr/>
                </p:nvGrpSpPr>
                <p:grpSpPr>
                  <a:xfrm>
                    <a:off x="3100956" y="3733805"/>
                    <a:ext cx="1490363" cy="868319"/>
                    <a:chOff x="3100956" y="3733805"/>
                    <a:chExt cx="1490363" cy="868319"/>
                  </a:xfrm>
                </p:grpSpPr>
                <p:cxnSp>
                  <p:nvCxnSpPr>
                    <p:cNvPr id="48" name="直線コネクタ 47"/>
                    <p:cNvCxnSpPr/>
                    <p:nvPr/>
                  </p:nvCxnSpPr>
                  <p:spPr>
                    <a:xfrm>
                      <a:off x="3746211" y="3776536"/>
                      <a:ext cx="557919" cy="20296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コネクタ 48"/>
                    <p:cNvCxnSpPr/>
                    <p:nvPr/>
                  </p:nvCxnSpPr>
                  <p:spPr>
                    <a:xfrm flipH="1">
                      <a:off x="3100956" y="4515577"/>
                      <a:ext cx="684477" cy="86547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線コネクタ 46"/>
                    <p:cNvCxnSpPr/>
                    <p:nvPr/>
                  </p:nvCxnSpPr>
                  <p:spPr>
                    <a:xfrm flipH="1">
                      <a:off x="3785433" y="4147586"/>
                      <a:ext cx="805886" cy="36799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線コネクタ 76"/>
                    <p:cNvCxnSpPr/>
                    <p:nvPr/>
                  </p:nvCxnSpPr>
                  <p:spPr>
                    <a:xfrm>
                      <a:off x="3100956" y="3733805"/>
                      <a:ext cx="645255" cy="42732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1" name="楕円 40"/>
                <p:cNvSpPr/>
                <p:nvPr/>
              </p:nvSpPr>
              <p:spPr>
                <a:xfrm>
                  <a:off x="3860810" y="3715812"/>
                  <a:ext cx="2215167" cy="68226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42" name="楕円 41"/>
                <p:cNvSpPr/>
                <p:nvPr/>
              </p:nvSpPr>
              <p:spPr>
                <a:xfrm>
                  <a:off x="3110702" y="3589005"/>
                  <a:ext cx="850006" cy="862883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  <p:cxnSp>
            <p:nvCxnSpPr>
              <p:cNvPr id="68" name="直線コネクタ 67"/>
              <p:cNvCxnSpPr/>
              <p:nvPr/>
            </p:nvCxnSpPr>
            <p:spPr>
              <a:xfrm flipV="1">
                <a:off x="3144578" y="4446872"/>
                <a:ext cx="735247" cy="624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直角三角形 87"/>
            <p:cNvSpPr/>
            <p:nvPr/>
          </p:nvSpPr>
          <p:spPr>
            <a:xfrm rot="15600000">
              <a:off x="687811" y="4795154"/>
              <a:ext cx="49877" cy="17843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5949698" y="5090706"/>
            <a:ext cx="1747898" cy="1003189"/>
            <a:chOff x="5721017" y="5100471"/>
            <a:chExt cx="2330531" cy="1337585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5721017" y="5100471"/>
              <a:ext cx="2330531" cy="1337585"/>
              <a:chOff x="5215941" y="4575713"/>
              <a:chExt cx="2910018" cy="1587693"/>
            </a:xfrm>
          </p:grpSpPr>
          <p:cxnSp>
            <p:nvCxnSpPr>
              <p:cNvPr id="19" name="直線コネクタ 18"/>
              <p:cNvCxnSpPr/>
              <p:nvPr/>
            </p:nvCxnSpPr>
            <p:spPr>
              <a:xfrm flipV="1">
                <a:off x="5605576" y="5711388"/>
                <a:ext cx="871537" cy="18540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グループ化 35"/>
              <p:cNvGrpSpPr/>
              <p:nvPr/>
            </p:nvGrpSpPr>
            <p:grpSpPr>
              <a:xfrm>
                <a:off x="5215941" y="4575713"/>
                <a:ext cx="2910018" cy="1587693"/>
                <a:chOff x="4043964" y="4616270"/>
                <a:chExt cx="2910018" cy="1587693"/>
              </a:xfrm>
            </p:grpSpPr>
            <p:sp>
              <p:nvSpPr>
                <p:cNvPr id="9" name="楕円 8"/>
                <p:cNvSpPr/>
                <p:nvPr/>
              </p:nvSpPr>
              <p:spPr>
                <a:xfrm>
                  <a:off x="4043964" y="4703142"/>
                  <a:ext cx="2215167" cy="68226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8" name="楕円 7"/>
                <p:cNvSpPr/>
                <p:nvPr/>
              </p:nvSpPr>
              <p:spPr>
                <a:xfrm>
                  <a:off x="6103977" y="4616270"/>
                  <a:ext cx="850005" cy="838011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grpSp>
              <p:nvGrpSpPr>
                <p:cNvPr id="35" name="グループ化 34"/>
                <p:cNvGrpSpPr/>
                <p:nvPr/>
              </p:nvGrpSpPr>
              <p:grpSpPr>
                <a:xfrm>
                  <a:off x="4043964" y="5044275"/>
                  <a:ext cx="1790668" cy="1159688"/>
                  <a:chOff x="4043964" y="5044275"/>
                  <a:chExt cx="1790668" cy="1159688"/>
                </a:xfrm>
              </p:grpSpPr>
              <p:grpSp>
                <p:nvGrpSpPr>
                  <p:cNvPr id="33" name="グループ化 32"/>
                  <p:cNvGrpSpPr/>
                  <p:nvPr/>
                </p:nvGrpSpPr>
                <p:grpSpPr>
                  <a:xfrm>
                    <a:off x="4043964" y="5044275"/>
                    <a:ext cx="1566997" cy="1159688"/>
                    <a:chOff x="4043964" y="5044275"/>
                    <a:chExt cx="1566997" cy="1159688"/>
                  </a:xfrm>
                </p:grpSpPr>
                <p:cxnSp>
                  <p:nvCxnSpPr>
                    <p:cNvPr id="14" name="直線コネクタ 13"/>
                    <p:cNvCxnSpPr/>
                    <p:nvPr/>
                  </p:nvCxnSpPr>
                  <p:spPr>
                    <a:xfrm>
                      <a:off x="4739424" y="5311512"/>
                      <a:ext cx="871537" cy="49686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線コネクタ 15"/>
                    <p:cNvCxnSpPr/>
                    <p:nvPr/>
                  </p:nvCxnSpPr>
                  <p:spPr>
                    <a:xfrm flipV="1">
                      <a:off x="4739424" y="5808372"/>
                      <a:ext cx="871537" cy="18540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コネクタ 20"/>
                    <p:cNvCxnSpPr/>
                    <p:nvPr/>
                  </p:nvCxnSpPr>
                  <p:spPr>
                    <a:xfrm>
                      <a:off x="4451909" y="5932128"/>
                      <a:ext cx="315533" cy="21018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線コネクタ 22"/>
                    <p:cNvCxnSpPr/>
                    <p:nvPr/>
                  </p:nvCxnSpPr>
                  <p:spPr>
                    <a:xfrm>
                      <a:off x="4739424" y="5993778"/>
                      <a:ext cx="315533" cy="210185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直線コネクタ 12"/>
                    <p:cNvCxnSpPr>
                      <a:stCxn id="9" idx="2"/>
                    </p:cNvCxnSpPr>
                    <p:nvPr/>
                  </p:nvCxnSpPr>
                  <p:spPr>
                    <a:xfrm>
                      <a:off x="4043964" y="5044275"/>
                      <a:ext cx="1251464" cy="69538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" name="グループ化 33"/>
                  <p:cNvGrpSpPr/>
                  <p:nvPr/>
                </p:nvGrpSpPr>
                <p:grpSpPr>
                  <a:xfrm>
                    <a:off x="5093039" y="5057237"/>
                    <a:ext cx="741593" cy="910890"/>
                    <a:chOff x="5093039" y="5057237"/>
                    <a:chExt cx="741593" cy="910890"/>
                  </a:xfrm>
                </p:grpSpPr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 flipH="1">
                      <a:off x="5500284" y="5091064"/>
                      <a:ext cx="334348" cy="81001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線コネクタ 23"/>
                    <p:cNvCxnSpPr/>
                    <p:nvPr/>
                  </p:nvCxnSpPr>
                  <p:spPr>
                    <a:xfrm flipH="1">
                      <a:off x="5106472" y="5057237"/>
                      <a:ext cx="393812" cy="614611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5093039" y="5660971"/>
                      <a:ext cx="341845" cy="307156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線コネクタ 29"/>
                    <p:cNvCxnSpPr/>
                    <p:nvPr/>
                  </p:nvCxnSpPr>
                  <p:spPr>
                    <a:xfrm>
                      <a:off x="5106472" y="5780141"/>
                      <a:ext cx="421605" cy="120204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89" name="直角三角形 88"/>
            <p:cNvSpPr/>
            <p:nvPr/>
          </p:nvSpPr>
          <p:spPr>
            <a:xfrm rot="7800000">
              <a:off x="7427469" y="5621534"/>
              <a:ext cx="49877" cy="17843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>
                <a:solidFill>
                  <a:schemeClr val="bg1"/>
                </a:solidFill>
              </a:endParaRPr>
            </a:p>
          </p:txBody>
        </p:sp>
      </p:grpSp>
      <p:sp>
        <p:nvSpPr>
          <p:cNvPr id="92" name="正方形/長方形 91"/>
          <p:cNvSpPr/>
          <p:nvPr/>
        </p:nvSpPr>
        <p:spPr>
          <a:xfrm>
            <a:off x="1231423" y="1919024"/>
            <a:ext cx="2159954" cy="6601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［背浮き］</a:t>
            </a:r>
            <a:endParaRPr lang="en-US" altLang="ja-JP" sz="28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5388301" y="1903776"/>
            <a:ext cx="2870693" cy="6601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［だるま浮き］</a:t>
            </a:r>
            <a:endParaRPr lang="en-US" altLang="ja-JP" sz="28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cxnSp>
        <p:nvCxnSpPr>
          <p:cNvPr id="95" name="直線矢印コネクタ 94"/>
          <p:cNvCxnSpPr/>
          <p:nvPr/>
        </p:nvCxnSpPr>
        <p:spPr>
          <a:xfrm flipH="1" flipV="1">
            <a:off x="633218" y="4997838"/>
            <a:ext cx="241786" cy="3162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 flipH="1">
            <a:off x="7086482" y="5671736"/>
            <a:ext cx="240462" cy="1543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巻き 4"/>
          <p:cNvSpPr/>
          <p:nvPr/>
        </p:nvSpPr>
        <p:spPr>
          <a:xfrm>
            <a:off x="682412" y="4543546"/>
            <a:ext cx="7761872" cy="2045195"/>
          </a:xfrm>
          <a:prstGeom prst="horizontalScroll">
            <a:avLst>
              <a:gd name="adj" fmla="val 42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注意事項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〇最初は手の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動き＆呼吸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と足の動きに分けて練習しましょう。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〇部屋の中で練習するときは、周りに気を付けて練習しましょう。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〇可能であれば、</a:t>
            </a:r>
            <a:r>
              <a:rPr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ICT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機器を活用して、自分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の姿をさつえいしてふり返ってみましょう。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485" y="999252"/>
            <a:ext cx="6128953" cy="4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（２）陸上で</a:t>
            </a:r>
            <a:r>
              <a:rPr lang="ja-JP" altLang="en-US" sz="2400" kern="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クロール＆平泳ぎ</a:t>
            </a:r>
            <a:r>
              <a:rPr lang="ja-JP" altLang="en-US" sz="2400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</a:t>
            </a: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練習しよう</a:t>
            </a:r>
            <a:endParaRPr lang="en-US" altLang="ja-JP" sz="2400" kern="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75085" y="2229339"/>
            <a:ext cx="4295582" cy="203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①背伸びの姿勢から、手を伸ばしたまま上半身を９０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°</a:t>
            </a:r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前にたおす。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②動きのポイントに気を付けながら、手の動きを練習する。（目線は床）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③慣れてきたら、手の動きに呼吸を合わせてみる。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665537" y="2229339"/>
            <a:ext cx="4295582" cy="203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500" dirty="0"/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①テーブルやソファーに上半身までを乗せ、腹ばいの姿勢になる。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②動きのポイントに気を付けながら、足の動きを練習する。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③慣れてきたら、床や布団の上で全身の練習をする。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ja-JP" altLang="en-US" sz="1500" dirty="0"/>
          </a:p>
        </p:txBody>
      </p:sp>
      <p:sp>
        <p:nvSpPr>
          <p:cNvPr id="10" name="正方形/長方形 9"/>
          <p:cNvSpPr/>
          <p:nvPr/>
        </p:nvSpPr>
        <p:spPr>
          <a:xfrm>
            <a:off x="378822" y="1705011"/>
            <a:ext cx="3888108" cy="41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手の動き＆呼吸の練習</a:t>
            </a:r>
            <a:r>
              <a:rPr lang="en-US" altLang="ja-JP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97648" y="1705011"/>
            <a:ext cx="2631360" cy="413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足の動き</a:t>
            </a:r>
            <a:r>
              <a:rPr lang="en-US" altLang="ja-JP" sz="24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24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137" y="955589"/>
            <a:ext cx="1135982" cy="113598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617" y="846445"/>
            <a:ext cx="5306787" cy="5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（３）陸上で</a:t>
            </a:r>
            <a:r>
              <a:rPr lang="ja-JP" altLang="en-US" sz="2400" kern="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ja-JP" altLang="en-US" sz="2400" kern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lang="ja-JP" altLang="en-US" sz="2400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練習をしよう</a:t>
            </a:r>
            <a:endParaRPr lang="en-US" altLang="ja-JP" sz="2400" kern="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90927" y="1390858"/>
            <a:ext cx="7134170" cy="4741085"/>
            <a:chOff x="739832" y="1208779"/>
            <a:chExt cx="7929849" cy="5576139"/>
          </a:xfrm>
        </p:grpSpPr>
        <p:pic>
          <p:nvPicPr>
            <p:cNvPr id="9" name="図 8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832" y="1208779"/>
              <a:ext cx="7929849" cy="5576139"/>
            </a:xfrm>
            <a:prstGeom prst="rect">
              <a:avLst/>
            </a:prstGeom>
          </p:spPr>
        </p:pic>
        <p:grpSp>
          <p:nvGrpSpPr>
            <p:cNvPr id="5" name="グループ化 4"/>
            <p:cNvGrpSpPr/>
            <p:nvPr/>
          </p:nvGrpSpPr>
          <p:grpSpPr>
            <a:xfrm>
              <a:off x="808784" y="1258172"/>
              <a:ext cx="5780759" cy="4264209"/>
              <a:chOff x="808784" y="1258172"/>
              <a:chExt cx="5780759" cy="4264209"/>
            </a:xfrm>
          </p:grpSpPr>
          <p:sp>
            <p:nvSpPr>
              <p:cNvPr id="4" name="正方形/長方形 3">
                <a:hlinkClick r:id="rId4"/>
              </p:cNvPr>
              <p:cNvSpPr/>
              <p:nvPr/>
            </p:nvSpPr>
            <p:spPr>
              <a:xfrm>
                <a:off x="808785" y="1258172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①</a:t>
                </a:r>
                <a:endPara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正方形/長方形 10">
                <a:hlinkClick r:id="rId4"/>
              </p:cNvPr>
              <p:cNvSpPr/>
              <p:nvPr/>
            </p:nvSpPr>
            <p:spPr>
              <a:xfrm>
                <a:off x="3427294" y="1258172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②</a:t>
                </a:r>
              </a:p>
            </p:txBody>
          </p:sp>
          <p:sp>
            <p:nvSpPr>
              <p:cNvPr id="12" name="正方形/長方形 11">
                <a:hlinkClick r:id="rId4"/>
              </p:cNvPr>
              <p:cNvSpPr/>
              <p:nvPr/>
            </p:nvSpPr>
            <p:spPr>
              <a:xfrm>
                <a:off x="6045804" y="1258172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③</a:t>
                </a:r>
              </a:p>
            </p:txBody>
          </p:sp>
          <p:sp>
            <p:nvSpPr>
              <p:cNvPr id="13" name="正方形/長方形 12">
                <a:hlinkClick r:id="rId4"/>
              </p:cNvPr>
              <p:cNvSpPr/>
              <p:nvPr/>
            </p:nvSpPr>
            <p:spPr>
              <a:xfrm>
                <a:off x="808784" y="3087234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④</a:t>
                </a:r>
              </a:p>
            </p:txBody>
          </p:sp>
          <p:sp>
            <p:nvSpPr>
              <p:cNvPr id="14" name="正方形/長方形 13">
                <a:hlinkClick r:id="rId4"/>
              </p:cNvPr>
              <p:cNvSpPr/>
              <p:nvPr/>
            </p:nvSpPr>
            <p:spPr>
              <a:xfrm>
                <a:off x="3427293" y="3087234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⑤</a:t>
                </a:r>
              </a:p>
            </p:txBody>
          </p:sp>
          <p:sp>
            <p:nvSpPr>
              <p:cNvPr id="15" name="正方形/長方形 14">
                <a:hlinkClick r:id="rId4"/>
              </p:cNvPr>
              <p:cNvSpPr/>
              <p:nvPr/>
            </p:nvSpPr>
            <p:spPr>
              <a:xfrm>
                <a:off x="6045803" y="3087234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⑥</a:t>
                </a:r>
              </a:p>
            </p:txBody>
          </p:sp>
          <p:sp>
            <p:nvSpPr>
              <p:cNvPr id="20" name="正方形/長方形 19">
                <a:hlinkClick r:id="rId4"/>
              </p:cNvPr>
              <p:cNvSpPr/>
              <p:nvPr/>
            </p:nvSpPr>
            <p:spPr>
              <a:xfrm>
                <a:off x="808784" y="4999161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⑦</a:t>
                </a:r>
              </a:p>
            </p:txBody>
          </p:sp>
          <p:sp>
            <p:nvSpPr>
              <p:cNvPr id="21" name="正方形/長方形 20">
                <a:hlinkClick r:id="rId4"/>
              </p:cNvPr>
              <p:cNvSpPr/>
              <p:nvPr/>
            </p:nvSpPr>
            <p:spPr>
              <a:xfrm>
                <a:off x="3427293" y="4999160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⑧</a:t>
                </a:r>
              </a:p>
            </p:txBody>
          </p:sp>
          <p:sp>
            <p:nvSpPr>
              <p:cNvPr id="24" name="正方形/長方形 23">
                <a:hlinkClick r:id="rId4"/>
              </p:cNvPr>
              <p:cNvSpPr/>
              <p:nvPr/>
            </p:nvSpPr>
            <p:spPr>
              <a:xfrm>
                <a:off x="6045803" y="4999160"/>
                <a:ext cx="543739" cy="523220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ja-JP" altLang="en-US" sz="21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⑨</a:t>
                </a:r>
              </a:p>
            </p:txBody>
          </p:sp>
        </p:grp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hlinkClick r:id="rId4"/>
          </p:cNvPr>
          <p:cNvSpPr/>
          <p:nvPr/>
        </p:nvSpPr>
        <p:spPr>
          <a:xfrm>
            <a:off x="1722232" y="6246686"/>
            <a:ext cx="567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水泳（はりきり水泳ノ介）～クロールに挑戦だ！～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29" name="角丸四角形 28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28" name="オブジェクト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684087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34" name="オブジェクト 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5059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63" y="1327063"/>
            <a:ext cx="7134170" cy="4775382"/>
          </a:xfrm>
          <a:prstGeom prst="rect">
            <a:avLst/>
          </a:prstGeom>
        </p:spPr>
      </p:pic>
      <p:sp>
        <p:nvSpPr>
          <p:cNvPr id="8" name="正方形/長方形 7">
            <a:hlinkClick r:id="rId4"/>
          </p:cNvPr>
          <p:cNvSpPr/>
          <p:nvPr/>
        </p:nvSpPr>
        <p:spPr>
          <a:xfrm>
            <a:off x="1722232" y="6161625"/>
            <a:ext cx="567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水泳（はりきり水泳ノ介）～クロールに挑戦だ！～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617" y="825181"/>
            <a:ext cx="5306787" cy="50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（３）陸上で</a:t>
            </a:r>
            <a:r>
              <a:rPr lang="ja-JP" altLang="en-US" sz="2400" kern="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ja-JP" altLang="en-US" sz="2400" kern="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</a:t>
            </a:r>
            <a:r>
              <a:rPr lang="ja-JP" altLang="en-US" sz="2400" kern="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練習をしよう</a:t>
            </a:r>
            <a:endParaRPr lang="en-US" altLang="ja-JP" sz="2400" kern="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1" name="角丸四角形 10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0" name="オブジェクト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1394457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28" name="オブジェクト 2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6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781" y="908293"/>
            <a:ext cx="4305579" cy="56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（４）陸上で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平泳ぎ</a:t>
            </a:r>
            <a:r>
              <a:rPr lang="ja-JP" altLang="en-US" sz="2400" kern="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の練習をしよう</a:t>
            </a:r>
            <a:endParaRPr lang="en-US" altLang="ja-JP" sz="2400" kern="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93136" y="1618438"/>
            <a:ext cx="4715441" cy="3259966"/>
            <a:chOff x="804816" y="1258172"/>
            <a:chExt cx="5788694" cy="4274539"/>
          </a:xfrm>
        </p:grpSpPr>
        <p:sp>
          <p:nvSpPr>
            <p:cNvPr id="9" name="正方形/長方形 8"/>
            <p:cNvSpPr/>
            <p:nvPr/>
          </p:nvSpPr>
          <p:spPr>
            <a:xfrm>
              <a:off x="804817" y="1258172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①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423326" y="1258172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②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041834" y="1258172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③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04816" y="3087233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④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423325" y="3087233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⑤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041834" y="3087233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⑥</a:t>
              </a: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804816" y="4999161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⑦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423325" y="4999160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⑧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041834" y="4999160"/>
              <a:ext cx="551676" cy="53355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ja-JP" altLang="en-US" sz="2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⑨</a:t>
              </a: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9" name="図 18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36" y="1468965"/>
            <a:ext cx="7244871" cy="4603528"/>
          </a:xfrm>
          <a:prstGeom prst="rect">
            <a:avLst/>
          </a:prstGeom>
        </p:spPr>
      </p:pic>
      <p:sp>
        <p:nvSpPr>
          <p:cNvPr id="20" name="正方形/長方形 19">
            <a:hlinkClick r:id="rId4"/>
          </p:cNvPr>
          <p:cNvSpPr/>
          <p:nvPr/>
        </p:nvSpPr>
        <p:spPr>
          <a:xfrm>
            <a:off x="1727568" y="6256564"/>
            <a:ext cx="567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水泳（はりきり水泳ノ介）～クロールに挑戦だ！～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24" name="角丸四角形 23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29219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10" name="オブジェクト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173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053" y="1458332"/>
            <a:ext cx="6756590" cy="4625294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727568" y="6256564"/>
            <a:ext cx="5671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水泳（はりきり水泳ノ介）～クロールに挑戦だ！～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</a:t>
            </a: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781" y="897660"/>
            <a:ext cx="4305579" cy="56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2400" kern="0" dirty="0" smtClean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（４）陸上で</a:t>
            </a:r>
            <a:r>
              <a:rPr lang="ja-JP" altLang="en-US" sz="2400" kern="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平泳ぎ</a:t>
            </a:r>
            <a:r>
              <a:rPr lang="ja-JP" altLang="en-US" sz="2400" kern="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の練習をしよう</a:t>
            </a:r>
            <a:endParaRPr lang="en-US" altLang="ja-JP" sz="2400" kern="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393791" y="6193942"/>
            <a:ext cx="1592039" cy="1919858"/>
            <a:chOff x="6792229" y="1647773"/>
            <a:chExt cx="1592039" cy="191985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1" name="オブジェクト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529219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10" name="オブジェクト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11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横巻き 8"/>
          <p:cNvSpPr/>
          <p:nvPr/>
        </p:nvSpPr>
        <p:spPr>
          <a:xfrm>
            <a:off x="682412" y="1940388"/>
            <a:ext cx="7761872" cy="2961125"/>
          </a:xfrm>
          <a:prstGeom prst="horizontalScroll">
            <a:avLst>
              <a:gd name="adj" fmla="val 42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背浮き＆だるま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浮き、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クロール＆平泳ぎ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について、動きのポイントを学習カードに書いてみましょう。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1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7304" y="808270"/>
            <a:ext cx="5239028" cy="486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安全確保につながる運動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テキスト ボックス 8">
            <a:hlinkClick r:id="rId4"/>
          </p:cNvPr>
          <p:cNvSpPr txBox="1"/>
          <p:nvPr/>
        </p:nvSpPr>
        <p:spPr>
          <a:xfrm>
            <a:off x="1546211" y="6359513"/>
            <a:ext cx="60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小学校中学年体育～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11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浮く・泳ぐ運動：文部科学省から引用（１：２２～１：４２）</a:t>
            </a:r>
            <a:endParaRPr lang="en-US" altLang="ja-JP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https://www.youtube.com/watch?v=tDr2Uo-PLvI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9899" y="1560033"/>
            <a:ext cx="8226896" cy="74395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動きのポイントを考えながら動画を見てみよう</a:t>
            </a:r>
          </a:p>
        </p:txBody>
      </p:sp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8D667A9E-B368-436C-B6A9-D9D61424DB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446" y="2444824"/>
            <a:ext cx="5031802" cy="3773851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7304" y="-7343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364088" y="5630416"/>
            <a:ext cx="1592039" cy="1919858"/>
            <a:chOff x="6792229" y="1647773"/>
            <a:chExt cx="1592039" cy="1919858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35" name="角丸四角形 34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34" name="オブジェクト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933860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51" name="オブジェクト 5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182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7304" y="808887"/>
            <a:ext cx="5239028" cy="4860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安全確保につながる運動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2084" y="2669211"/>
            <a:ext cx="8002526" cy="372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［背浮き］</a:t>
            </a:r>
            <a:endParaRPr lang="en-US" altLang="ja-JP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○頭を水の中にしずめ、あごを上げる。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目線→空○、へそ</a:t>
            </a:r>
            <a:r>
              <a:rPr lang="en-US" altLang="ja-JP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○息を一度にはき出し、一気に息を吸って肺に息をためる。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○全身の力をぬき、手は横から上でのばす。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○背浮きの姿勢をくずさないように手や足はゆっくり動かす。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［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だるま浮き］</a:t>
            </a:r>
            <a:endParaRPr lang="en-US" altLang="ja-JP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○大きく息を吸って止める。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○足を抱えて体育座りの姿勢をとる。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○目線→へそかプールの底○</a:t>
            </a:r>
            <a:r>
              <a:rPr lang="ja-JP" altLang="en-US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、かべ</a:t>
            </a:r>
            <a:r>
              <a:rPr lang="en-US" altLang="ja-JP" sz="2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×</a:t>
            </a:r>
            <a:endParaRPr lang="en-US" altLang="ja-JP" sz="2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○苦しくなったら、手を外して立ち上がる。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931682" y="1689815"/>
            <a:ext cx="5263331" cy="7573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動きのポイントを確認しよう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-11548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7304" y="839856"/>
            <a:ext cx="2889527" cy="506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テキスト ボックス 8">
            <a:hlinkClick r:id="rId4"/>
          </p:cNvPr>
          <p:cNvSpPr txBox="1"/>
          <p:nvPr/>
        </p:nvSpPr>
        <p:spPr>
          <a:xfrm>
            <a:off x="990656" y="6303616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水泳（はりきり水泳ノ介）～クロールに挑戦だ！～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から引用（３：１２～４：５５）</a:t>
            </a:r>
            <a:endParaRPr lang="en-US" altLang="ja-JP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https://www2.nhk.or.jp/school/movie/bangumi.cgi?das_id=D0005220013_00000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050" y="1346456"/>
            <a:ext cx="8020593" cy="9664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「手の動き」「呼吸」「足の動き」に注目して、</a:t>
            </a:r>
            <a:endParaRPr lang="en-US" altLang="ja-JP" sz="2800" dirty="0" smtClean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動画</a:t>
            </a:r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を見てみよう</a:t>
            </a:r>
          </a:p>
        </p:txBody>
      </p:sp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3CD671E6-0079-449C-9083-DFB9CFDD1B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113" y="2408008"/>
            <a:ext cx="5062465" cy="3796849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364088" y="5630416"/>
            <a:ext cx="1592039" cy="1919858"/>
            <a:chOff x="6792229" y="1647773"/>
            <a:chExt cx="1592039" cy="1919858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684087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34" name="オブジェクト 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356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55" y="1346456"/>
            <a:ext cx="5781446" cy="2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66" tIns="32681" rIns="12866" bIns="3268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48920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135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17304" y="839856"/>
            <a:ext cx="2889527" cy="506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クロール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21033"/>
              </p:ext>
            </p:extLst>
          </p:nvPr>
        </p:nvGraphicFramePr>
        <p:xfrm>
          <a:off x="128508" y="2314053"/>
          <a:ext cx="8869680" cy="417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264">
                  <a:extLst>
                    <a:ext uri="{9D8B030D-6E8A-4147-A177-3AD203B41FA5}">
                      <a16:colId xmlns:a16="http://schemas.microsoft.com/office/drawing/2014/main" val="1934784674"/>
                    </a:ext>
                  </a:extLst>
                </a:gridCol>
                <a:gridCol w="7359416">
                  <a:extLst>
                    <a:ext uri="{9D8B030D-6E8A-4147-A177-3AD203B41FA5}">
                      <a16:colId xmlns:a16="http://schemas.microsoft.com/office/drawing/2014/main" val="2858010720"/>
                    </a:ext>
                  </a:extLst>
                </a:gridCol>
              </a:tblGrid>
              <a:tr h="19317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手の</a:t>
                      </a:r>
                      <a:endParaRPr kumimoji="1" lang="en-US" altLang="ja-JP" sz="28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動き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○手をグーッと前へのばし、遠くの水をつかまえる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○うで全体で水をおさえる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○ひじを曲げながら、太ももまで一気に水をかく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○ひじから水面に上げる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○指先から水に入れる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5714550"/>
                  </a:ext>
                </a:extLst>
              </a:tr>
              <a:tr h="11958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呼吸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○のばした手をまくらのようにして顔を横に向けて呼吸をする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○「ぱ！」とはいて息をすう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88193940"/>
                  </a:ext>
                </a:extLst>
              </a:tr>
              <a:tr h="10498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足の</a:t>
                      </a:r>
                      <a:endParaRPr kumimoji="1" lang="en-US" altLang="ja-JP" sz="28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動き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○足はつけ根からリズミカルに動かす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○足首はのばす（足の甲で水をける）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3268088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1781554" y="1451565"/>
            <a:ext cx="5563588" cy="7573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動きのポイントを確認しよう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7304" y="831652"/>
            <a:ext cx="3076217" cy="4045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平泳ぎ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テキスト ボックス 8">
            <a:hlinkClick r:id="rId4"/>
          </p:cNvPr>
          <p:cNvSpPr txBox="1"/>
          <p:nvPr/>
        </p:nvSpPr>
        <p:spPr>
          <a:xfrm>
            <a:off x="835206" y="6259811"/>
            <a:ext cx="70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水泳（はりきり水泳ノ介）～平泳ぎに挑戦だ！～</a:t>
            </a:r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:NHK for School</a:t>
            </a:r>
            <a:r>
              <a:rPr lang="ja-JP" altLang="en-US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から引用（２：２０～４：１１）</a:t>
            </a:r>
            <a:endParaRPr lang="en-US" altLang="ja-JP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en-US" altLang="ja-JP" sz="1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https://www2.nhk.or.jp/school/movie/bangumi.cgi?das_id=D0005220014_00000</a:t>
            </a:r>
            <a:endParaRPr lang="ja-JP" altLang="en-US" sz="1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4050" y="1318054"/>
            <a:ext cx="8358596" cy="889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「手</a:t>
            </a:r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の動き」「呼吸」「足の動き」に注目して、</a:t>
            </a:r>
            <a:endParaRPr lang="en-US" altLang="ja-JP" sz="2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</a:t>
            </a:r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 動画</a:t>
            </a:r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を見て</a:t>
            </a:r>
            <a:r>
              <a:rPr lang="ja-JP" altLang="en-US" sz="28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みよう</a:t>
            </a:r>
            <a:endParaRPr lang="ja-JP" altLang="en-US" sz="2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0" name="図 9">
            <a:hlinkClick r:id="rId4"/>
            <a:extLst>
              <a:ext uri="{FF2B5EF4-FFF2-40B4-BE49-F238E27FC236}">
                <a16:creationId xmlns:a16="http://schemas.microsoft.com/office/drawing/2014/main" id="{C4E7721E-8B35-46D7-9132-7488BF7225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9321" y="2298336"/>
            <a:ext cx="5220119" cy="3915089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364088" y="5630416"/>
            <a:ext cx="1592039" cy="1919858"/>
            <a:chOff x="6792229" y="1647773"/>
            <a:chExt cx="1592039" cy="1919858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6792229" y="1647773"/>
              <a:ext cx="1592039" cy="575502"/>
              <a:chOff x="7228511" y="542873"/>
              <a:chExt cx="1592039" cy="575502"/>
            </a:xfrm>
          </p:grpSpPr>
          <p:sp>
            <p:nvSpPr>
              <p:cNvPr id="19" name="角丸四角形 18"/>
              <p:cNvSpPr/>
              <p:nvPr/>
            </p:nvSpPr>
            <p:spPr>
              <a:xfrm>
                <a:off x="7228511" y="542873"/>
                <a:ext cx="1592039" cy="57550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82060" y="598289"/>
                <a:ext cx="470250" cy="470250"/>
              </a:xfrm>
              <a:prstGeom prst="rect">
                <a:avLst/>
              </a:prstGeom>
            </p:spPr>
          </p:pic>
        </p:grpSp>
        <p:graphicFrame>
          <p:nvGraphicFramePr>
            <p:cNvPr id="18" name="オブジェクト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684087"/>
                </p:ext>
              </p:extLst>
            </p:nvPr>
          </p:nvGraphicFramePr>
          <p:xfrm>
            <a:off x="6860816" y="1699143"/>
            <a:ext cx="1379538" cy="186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文書" r:id="rId7" imgW="2432874" imgH="3259320" progId="Word.Document.12">
                    <p:embed/>
                  </p:oleObj>
                </mc:Choice>
                <mc:Fallback>
                  <p:oleObj name="文書" r:id="rId7" imgW="2432874" imgH="3259320" progId="Word.Document.12">
                    <p:embed/>
                    <p:pic>
                      <p:nvPicPr>
                        <p:cNvPr id="34" name="オブジェクト 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860816" y="1699143"/>
                          <a:ext cx="1379538" cy="186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031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17304" y="831653"/>
            <a:ext cx="2749646" cy="4045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平泳ぎ</a:t>
            </a:r>
            <a:r>
              <a:rPr lang="en-US" altLang="ja-JP" sz="3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lang="ja-JP" altLang="en-US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46688"/>
              </p:ext>
            </p:extLst>
          </p:nvPr>
        </p:nvGraphicFramePr>
        <p:xfrm>
          <a:off x="219948" y="2344071"/>
          <a:ext cx="8686800" cy="43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424">
                  <a:extLst>
                    <a:ext uri="{9D8B030D-6E8A-4147-A177-3AD203B41FA5}">
                      <a16:colId xmlns:a16="http://schemas.microsoft.com/office/drawing/2014/main" val="1934784674"/>
                    </a:ext>
                  </a:extLst>
                </a:gridCol>
                <a:gridCol w="7390376">
                  <a:extLst>
                    <a:ext uri="{9D8B030D-6E8A-4147-A177-3AD203B41FA5}">
                      <a16:colId xmlns:a16="http://schemas.microsoft.com/office/drawing/2014/main" val="2858010720"/>
                    </a:ext>
                  </a:extLst>
                </a:gridCol>
              </a:tblGrid>
              <a:tr h="12879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手の</a:t>
                      </a:r>
                      <a:endParaRPr kumimoji="1" lang="en-US" altLang="ja-JP" sz="28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動き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○両手を</a:t>
                      </a:r>
                      <a:r>
                        <a:rPr kumimoji="1" lang="ja-JP" altLang="en-US" sz="2000" b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前方にのばし</a:t>
                      </a:r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、手のひらを外に向けて左右に開く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○円をえがくように水をかきこむ（わきをしめる）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○手のひらをそろえて、うでを前へのばす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5714550"/>
                  </a:ext>
                </a:extLst>
              </a:tr>
              <a:tr h="16843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呼吸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○体を起こす（わきをしめたとき）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○「ぱっ！」とはいて息をすう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○手をそろえてグーッとのばしながら頭を水の中に</a:t>
                      </a:r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つっこむ</a:t>
                      </a:r>
                      <a:endParaRPr kumimoji="1" lang="en-US" altLang="ja-JP" sz="2000" b="0" dirty="0" smtClean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　（</a:t>
                      </a: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顔は下向き）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88193940"/>
                  </a:ext>
                </a:extLst>
              </a:tr>
              <a:tr h="13409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足の</a:t>
                      </a:r>
                      <a:endParaRPr kumimoji="1" lang="en-US" altLang="ja-JP" sz="28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28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動き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○かかとをおしりに引きつける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○左右の足</a:t>
                      </a: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の</a:t>
                      </a:r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裏で丸く</a:t>
                      </a:r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水を</a:t>
                      </a:r>
                      <a:r>
                        <a:rPr kumimoji="1" lang="ja-JP" altLang="en-US" sz="2000" b="0" dirty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けり、足の裏や脚の内側で水を</a:t>
                      </a:r>
                      <a:r>
                        <a:rPr kumimoji="1" lang="ja-JP" altLang="en-US" sz="2000" b="0" dirty="0" err="1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はさ</a:t>
                      </a:r>
                      <a:endParaRPr kumimoji="1" lang="en-US" altLang="ja-JP" sz="2000" b="0" dirty="0" smtClean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smtClean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　み出す</a:t>
                      </a:r>
                      <a:endParaRPr kumimoji="1" lang="en-US" altLang="ja-JP" sz="2000" b="0" dirty="0">
                        <a:latin typeface="HG創英角ｺﾞｼｯｸUB" panose="020B0909000000000000" pitchFamily="49" charset="-128"/>
                        <a:ea typeface="HG創英角ｺﾞｼｯｸUB" panose="020B0909000000000000" pitchFamily="49" charset="-128"/>
                      </a:endParaRPr>
                    </a:p>
                    <a:p>
                      <a:r>
                        <a:rPr kumimoji="1" lang="ja-JP" altLang="en-US" sz="2000" b="0" dirty="0">
                          <a:latin typeface="HG創英角ｺﾞｼｯｸUB" panose="020B0909000000000000" pitchFamily="49" charset="-128"/>
                          <a:ea typeface="HG創英角ｺﾞｼｯｸUB" panose="020B0909000000000000" pitchFamily="49" charset="-128"/>
                        </a:rPr>
                        <a:t>○けった後に手の指から足の先までしっかりのばす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3268088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801148" y="1436817"/>
            <a:ext cx="5524400" cy="9072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動きのポイントを確認しよう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645"/>
            <a:ext cx="9143999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技能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</TotalTime>
  <Words>1024</Words>
  <Application>Microsoft Office PowerPoint</Application>
  <PresentationFormat>画面に合わせる (4:3)</PresentationFormat>
  <Paragraphs>141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6" baseType="lpstr">
      <vt:lpstr>HGP創英角ｺﾞｼｯｸUB</vt:lpstr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115</cp:revision>
  <cp:lastPrinted>2020-10-14T02:17:44Z</cp:lastPrinted>
  <dcterms:created xsi:type="dcterms:W3CDTF">2019-05-07T09:33:23Z</dcterms:created>
  <dcterms:modified xsi:type="dcterms:W3CDTF">2020-12-23T10:20:47Z</dcterms:modified>
</cp:coreProperties>
</file>