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76" r:id="rId2"/>
    <p:sldId id="367" r:id="rId3"/>
    <p:sldId id="368" r:id="rId4"/>
    <p:sldId id="369" r:id="rId5"/>
    <p:sldId id="370" r:id="rId6"/>
    <p:sldId id="371" r:id="rId7"/>
    <p:sldId id="375" r:id="rId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2" cy="494813"/>
          </a:xfrm>
          <a:prstGeom prst="rect">
            <a:avLst/>
          </a:prstGeom>
        </p:spPr>
        <p:txBody>
          <a:bodyPr vert="horz" lIns="90643" tIns="45321" rIns="90643" bIns="453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90" y="1"/>
            <a:ext cx="2919302" cy="494813"/>
          </a:xfrm>
          <a:prstGeom prst="rect">
            <a:avLst/>
          </a:prstGeom>
        </p:spPr>
        <p:txBody>
          <a:bodyPr vert="horz" lIns="90643" tIns="45321" rIns="90643" bIns="45321" rtlCol="0"/>
          <a:lstStyle>
            <a:lvl1pPr algn="r">
              <a:defRPr sz="1200"/>
            </a:lvl1pPr>
          </a:lstStyle>
          <a:p>
            <a:fld id="{EA1398A2-99A1-46DB-96AD-692F2D601D9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502"/>
            <a:ext cx="2919302" cy="494813"/>
          </a:xfrm>
          <a:prstGeom prst="rect">
            <a:avLst/>
          </a:prstGeom>
        </p:spPr>
        <p:txBody>
          <a:bodyPr vert="horz" lIns="90643" tIns="45321" rIns="90643" bIns="453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0" y="9371502"/>
            <a:ext cx="2919302" cy="494813"/>
          </a:xfrm>
          <a:prstGeom prst="rect">
            <a:avLst/>
          </a:prstGeom>
        </p:spPr>
        <p:txBody>
          <a:bodyPr vert="horz" lIns="90643" tIns="45321" rIns="90643" bIns="45321" rtlCol="0" anchor="b"/>
          <a:lstStyle>
            <a:lvl1pPr algn="r">
              <a:defRPr sz="1200"/>
            </a:lvl1pPr>
          </a:lstStyle>
          <a:p>
            <a:fld id="{C9F6A84F-AB3C-4927-B7FA-7A4F082F2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9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0643" tIns="45321" rIns="90643" bIns="453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3" tIns="45321" rIns="90643" bIns="45321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3" tIns="45321" rIns="90643" bIns="453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3" tIns="45321" rIns="90643" bIns="453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643" tIns="45321" rIns="90643" bIns="453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3" tIns="45321" rIns="90643" bIns="45321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9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5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23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24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90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17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56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22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22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60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lSLIvRA5Jz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687673"/>
            <a:ext cx="6772212" cy="14546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　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体育科（運動領域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第５学年及び第６学年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9268" y="2142309"/>
            <a:ext cx="8523799" cy="2760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endParaRPr kumimoji="1"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「跳び箱運動</a:t>
            </a:r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r>
              <a:rPr kumimoji="1" lang="ja-JP" altLang="en-US" sz="1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1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1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830609" y="6107392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1977" y="4784813"/>
            <a:ext cx="8035636" cy="11038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kumimoji="1" lang="ja-JP" altLang="en-US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8098" y="3891546"/>
            <a:ext cx="8205107" cy="20748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/>
          </a:p>
          <a:p>
            <a:r>
              <a:rPr kumimoji="1" lang="ja-JP" altLang="en-US" sz="4000" dirty="0" smtClean="0"/>
              <a:t>とび箱</a:t>
            </a:r>
            <a:r>
              <a:rPr kumimoji="1" lang="ja-JP" altLang="en-US" sz="4000" dirty="0"/>
              <a:t>運動に関連して高まる体力要素を理解し、それぞれの体力を高めるための運動に取り組もう！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914108" y="1235883"/>
            <a:ext cx="55984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体力編</a:t>
            </a:r>
            <a:endParaRPr kumimoji="1" lang="en-US" altLang="ja-JP" sz="1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4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3044" y="2670812"/>
            <a:ext cx="2881048" cy="85616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800" dirty="0"/>
              <a:t>うで支持</a:t>
            </a: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2374" y="694222"/>
            <a:ext cx="7403141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とび箱運動に関連して高まる体力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540119" y="1618065"/>
            <a:ext cx="2046458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7200" b="1" u="sng" dirty="0"/>
              <a:t>筋力</a:t>
            </a:r>
            <a:endParaRPr kumimoji="1" lang="en-US" altLang="ja-JP" sz="7200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2213" y="2540184"/>
            <a:ext cx="5060854" cy="1313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・うで支持をした状態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 smtClean="0"/>
              <a:t> いろいろ</a:t>
            </a:r>
            <a:r>
              <a:rPr lang="ja-JP" altLang="en-US" dirty="0"/>
              <a:t>なことをしてみよう</a:t>
            </a:r>
            <a:endParaRPr lang="en-US" altLang="ja-JP" dirty="0"/>
          </a:p>
        </p:txBody>
      </p:sp>
      <p:sp>
        <p:nvSpPr>
          <p:cNvPr id="3" name="下矢印 2"/>
          <p:cNvSpPr/>
          <p:nvPr/>
        </p:nvSpPr>
        <p:spPr>
          <a:xfrm>
            <a:off x="5795826" y="3709394"/>
            <a:ext cx="1049111" cy="97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89954" y="4822201"/>
            <a:ext cx="5060854" cy="106951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とぶときに力強くとび箱をつき放すことができるよ。</a:t>
            </a:r>
            <a:endParaRPr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709" t="19732" r="39960" b="14195"/>
          <a:stretch/>
        </p:blipFill>
        <p:spPr>
          <a:xfrm>
            <a:off x="809898" y="4154585"/>
            <a:ext cx="2534194" cy="16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9502" y="822864"/>
            <a:ext cx="2881048" cy="85616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800" dirty="0"/>
              <a:t>うで支持</a:t>
            </a:r>
            <a:endParaRPr lang="en-US" altLang="ja-JP" sz="48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463044" y="822864"/>
            <a:ext cx="2046458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7200" b="1" u="sng" dirty="0"/>
              <a:t>筋力</a:t>
            </a:r>
            <a:endParaRPr kumimoji="1" lang="en-US" altLang="ja-JP" sz="7200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3044" y="1943993"/>
            <a:ext cx="3259870" cy="618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</a:t>
            </a:r>
            <a:r>
              <a:rPr lang="ja-JP" altLang="en-US" u="sng" dirty="0"/>
              <a:t>うさぎとび</a:t>
            </a:r>
            <a:endParaRPr lang="en-US" altLang="ja-JP" u="sng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15664" t="20625" r="41366" b="9375"/>
          <a:stretch/>
        </p:blipFill>
        <p:spPr>
          <a:xfrm>
            <a:off x="692381" y="2827760"/>
            <a:ext cx="3634241" cy="3328557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65375" y="1943993"/>
            <a:ext cx="3259870" cy="618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</a:t>
            </a:r>
            <a:r>
              <a:rPr lang="ja-JP" altLang="en-US" u="sng" dirty="0"/>
              <a:t>手おし車</a:t>
            </a:r>
            <a:endParaRPr lang="en-US" altLang="ja-JP" u="sng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32229" t="37411" r="37752" b="19554"/>
          <a:stretch/>
        </p:blipFill>
        <p:spPr>
          <a:xfrm>
            <a:off x="4965375" y="2827760"/>
            <a:ext cx="2650215" cy="213612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65375" y="4853785"/>
            <a:ext cx="3549975" cy="15025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dirty="0"/>
              <a:t>※</a:t>
            </a:r>
            <a:r>
              <a:rPr lang="ja-JP" altLang="en-US" sz="2400" dirty="0"/>
              <a:t>おうちの人に足を持ってもらおう。もしくは、イスに足を乗せて、イスの周りを移動してみよう。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176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8193" y="2724401"/>
            <a:ext cx="4402183" cy="921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800" dirty="0"/>
              <a:t>いろいろジャンプ</a:t>
            </a: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05673" y="660724"/>
            <a:ext cx="7403141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とび箱運動に関連して高まる体力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1854926" y="1382121"/>
            <a:ext cx="5786845" cy="12703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7200" b="1" u="sng" dirty="0"/>
              <a:t>ちょうやく力</a:t>
            </a:r>
            <a:endParaRPr kumimoji="1" lang="en-US" altLang="ja-JP" sz="7200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41817" y="2618211"/>
            <a:ext cx="4131250" cy="111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・いろいろな状態で</a:t>
            </a:r>
            <a:endParaRPr lang="en-US" altLang="ja-JP" dirty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dirty="0"/>
              <a:t> </a:t>
            </a:r>
            <a:r>
              <a:rPr lang="ja-JP" altLang="en-US" dirty="0"/>
              <a:t>ジャンプをしてみよう</a:t>
            </a:r>
            <a:endParaRPr lang="en-US" altLang="ja-JP" dirty="0"/>
          </a:p>
        </p:txBody>
      </p:sp>
      <p:sp>
        <p:nvSpPr>
          <p:cNvPr id="11" name="下矢印 10"/>
          <p:cNvSpPr/>
          <p:nvPr/>
        </p:nvSpPr>
        <p:spPr>
          <a:xfrm>
            <a:off x="5933394" y="3935804"/>
            <a:ext cx="1049111" cy="97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89954" y="5108903"/>
            <a:ext cx="5060854" cy="106951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とぶときに力強くふみ切り板をふみ切ることができるよ。</a:t>
            </a:r>
            <a:endParaRPr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14911" r="48092" b="7768"/>
          <a:stretch/>
        </p:blipFill>
        <p:spPr>
          <a:xfrm>
            <a:off x="705395" y="4037067"/>
            <a:ext cx="2769325" cy="23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44115" y="732339"/>
            <a:ext cx="4402183" cy="921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800" dirty="0"/>
              <a:t>いろいろジャンプ</a:t>
            </a:r>
            <a:endParaRPr lang="en-US" altLang="ja-JP" sz="48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48193" y="557896"/>
            <a:ext cx="4131250" cy="12703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u="sng" dirty="0"/>
              <a:t>ちょうやく力</a:t>
            </a:r>
            <a:endParaRPr kumimoji="1" lang="en-US" altLang="ja-JP" sz="4800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8193" y="1879025"/>
            <a:ext cx="4131250" cy="111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</a:t>
            </a:r>
            <a:r>
              <a:rPr lang="ja-JP" altLang="en-US" u="sng" dirty="0"/>
              <a:t>走ってジャンプを</a:t>
            </a:r>
            <a:r>
              <a:rPr lang="ja-JP" altLang="en-US" u="sng" dirty="0" smtClean="0"/>
              <a:t>して　</a:t>
            </a:r>
            <a:endParaRPr lang="en-US" altLang="ja-JP" u="sng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u="sng" dirty="0" smtClean="0"/>
              <a:t>みよう</a:t>
            </a:r>
            <a:endParaRPr lang="en-US" altLang="ja-JP" u="sng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260" y="3051470"/>
            <a:ext cx="3707415" cy="1664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→助走をつけて走ったら、輪</a:t>
            </a:r>
            <a:r>
              <a:rPr lang="ja-JP" altLang="en-US" sz="2400" dirty="0" err="1"/>
              <a:t>っか</a:t>
            </a:r>
            <a:r>
              <a:rPr lang="ja-JP" altLang="en-US" sz="2400" dirty="0"/>
              <a:t>などの目印で両足で真上にジャンプしてピタッと着地してみよう</a:t>
            </a:r>
            <a:endParaRPr lang="en-US" altLang="ja-JP" sz="2400" dirty="0"/>
          </a:p>
        </p:txBody>
      </p:sp>
      <p:sp>
        <p:nvSpPr>
          <p:cNvPr id="8" name="右矢印 7"/>
          <p:cNvSpPr/>
          <p:nvPr/>
        </p:nvSpPr>
        <p:spPr>
          <a:xfrm>
            <a:off x="1455624" y="5492278"/>
            <a:ext cx="1138219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19278" t="45089" r="67971" b="24018"/>
          <a:stretch/>
        </p:blipFill>
        <p:spPr>
          <a:xfrm flipH="1">
            <a:off x="2633035" y="4519749"/>
            <a:ext cx="1455640" cy="17987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14459" t="39375" r="63353" b="25089"/>
          <a:stretch/>
        </p:blipFill>
        <p:spPr>
          <a:xfrm flipH="1">
            <a:off x="14643" y="4992625"/>
            <a:ext cx="1532422" cy="1325879"/>
          </a:xfrm>
          <a:prstGeom prst="rect">
            <a:avLst/>
          </a:prstGeom>
        </p:spPr>
      </p:pic>
      <p:sp>
        <p:nvSpPr>
          <p:cNvPr id="13" name="上矢印 12"/>
          <p:cNvSpPr/>
          <p:nvPr/>
        </p:nvSpPr>
        <p:spPr>
          <a:xfrm>
            <a:off x="3866603" y="4794069"/>
            <a:ext cx="238517" cy="992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 rot="10800000">
            <a:off x="4116575" y="4794068"/>
            <a:ext cx="214272" cy="992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24399" y="1880509"/>
            <a:ext cx="4131250" cy="70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dirty="0"/>
              <a:t>・</a:t>
            </a:r>
            <a:r>
              <a:rPr lang="ja-JP" altLang="en-US" u="sng" dirty="0"/>
              <a:t>立ちはばとび</a:t>
            </a:r>
            <a:endParaRPr lang="en-US" altLang="ja-JP" u="sng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57466" y="2395900"/>
            <a:ext cx="3865116" cy="1513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/>
              <a:t>→図のようにうでをふり上げとふり下げの反動を使って、ひざを曲げて、全身を使ってジャンプする。</a:t>
            </a:r>
            <a:endParaRPr lang="en-US" altLang="ja-JP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/>
          <a:srcRect l="43373" t="40625" r="33435" b="32053"/>
          <a:stretch/>
        </p:blipFill>
        <p:spPr>
          <a:xfrm>
            <a:off x="4752961" y="3901875"/>
            <a:ext cx="3424385" cy="1998617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57466" y="5918840"/>
            <a:ext cx="3865116" cy="62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dirty="0"/>
              <a:t>※</a:t>
            </a:r>
            <a:r>
              <a:rPr lang="ja-JP" altLang="en-US" sz="1800" dirty="0"/>
              <a:t>着地したところに印をつけて、目標を作ってもよいですね。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2669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0" y="891687"/>
            <a:ext cx="9143999" cy="7247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まとめ</a:t>
            </a:r>
            <a:endParaRPr kumimoji="1" lang="en-US" altLang="ja-JP" sz="4800" b="1" dirty="0"/>
          </a:p>
          <a:p>
            <a:pPr algn="ctr"/>
            <a:r>
              <a:rPr kumimoji="1" lang="ja-JP" altLang="en-US" sz="2400" dirty="0"/>
              <a:t>うで支持力やジャンプ力向上などにつながる運動に取り組もう。</a:t>
            </a:r>
            <a:endParaRPr kumimoji="1" lang="en-US" altLang="ja-JP" sz="24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D29ED0A-1CE4-4AFB-83D6-25BA51DA2366}"/>
              </a:ext>
            </a:extLst>
          </p:cNvPr>
          <p:cNvSpPr/>
          <p:nvPr/>
        </p:nvSpPr>
        <p:spPr>
          <a:xfrm>
            <a:off x="0" y="1790537"/>
            <a:ext cx="9143999" cy="748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</p:txBody>
      </p:sp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26830964-6AD9-48FE-8248-8B7E0662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515" y="648186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84CD0C-5F01-4443-AB81-E32089E5A46B}"/>
              </a:ext>
            </a:extLst>
          </p:cNvPr>
          <p:cNvSpPr txBox="1"/>
          <p:nvPr/>
        </p:nvSpPr>
        <p:spPr>
          <a:xfrm>
            <a:off x="6508376" y="5908267"/>
            <a:ext cx="26356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（参考動画）</a:t>
            </a:r>
            <a:endParaRPr kumimoji="1" lang="en-US" altLang="ja-JP" sz="1100" dirty="0"/>
          </a:p>
          <a:p>
            <a:r>
              <a:rPr kumimoji="1" lang="ja-JP" altLang="en-US" sz="1100" dirty="0"/>
              <a:t>出典元：仙台市教育委員会</a:t>
            </a:r>
            <a:r>
              <a:rPr kumimoji="1" lang="en-US" altLang="ja-JP" sz="1100" dirty="0"/>
              <a:t>YouTube</a:t>
            </a:r>
          </a:p>
          <a:p>
            <a:r>
              <a:rPr kumimoji="1" lang="ja-JP" altLang="en-US" sz="1100" dirty="0"/>
              <a:t>「仙台市体力向上プログラムティーチャーヒカルプログラム仙台②</a:t>
            </a:r>
            <a:endParaRPr kumimoji="1" lang="en-US" altLang="ja-JP" sz="1100" dirty="0"/>
          </a:p>
          <a:p>
            <a:r>
              <a:rPr kumimoji="1" lang="ja-JP" altLang="en-US" sz="1100" dirty="0"/>
              <a:t>運動発達プログラム」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3F1B77A-5179-46CB-B6AF-176100878733}"/>
              </a:ext>
            </a:extLst>
          </p:cNvPr>
          <p:cNvGrpSpPr/>
          <p:nvPr/>
        </p:nvGrpSpPr>
        <p:grpSpPr>
          <a:xfrm>
            <a:off x="1396231" y="5981220"/>
            <a:ext cx="5022497" cy="666270"/>
            <a:chOff x="1396231" y="6026043"/>
            <a:chExt cx="5022497" cy="666270"/>
          </a:xfrm>
        </p:grpSpPr>
        <p:sp>
          <p:nvSpPr>
            <p:cNvPr id="21" name="角丸四角形 13">
              <a:extLst>
                <a:ext uri="{FF2B5EF4-FFF2-40B4-BE49-F238E27FC236}">
                  <a16:creationId xmlns:a16="http://schemas.microsoft.com/office/drawing/2014/main" id="{E7ACA94A-D7D6-41C2-ABF9-51E910D9A949}"/>
                </a:ext>
              </a:extLst>
            </p:cNvPr>
            <p:cNvSpPr/>
            <p:nvPr/>
          </p:nvSpPr>
          <p:spPr>
            <a:xfrm>
              <a:off x="1396231" y="6039171"/>
              <a:ext cx="5022497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写真をクリックして動画を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見ながら一緒に体を動かそう。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B848915-054D-4017-B96C-D94947AF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505" y="6026043"/>
              <a:ext cx="597731" cy="633274"/>
            </a:xfrm>
            <a:prstGeom prst="rect">
              <a:avLst/>
            </a:prstGeom>
          </p:spPr>
        </p:pic>
      </p:grpSp>
      <p:pic>
        <p:nvPicPr>
          <p:cNvPr id="19" name="図 18">
            <a:hlinkClick r:id="rId4"/>
            <a:extLst>
              <a:ext uri="{FF2B5EF4-FFF2-40B4-BE49-F238E27FC236}">
                <a16:creationId xmlns:a16="http://schemas.microsoft.com/office/drawing/2014/main" id="{B17281EE-163E-42F6-8C32-87B1E2CDA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0" t="23422" r="23824" b="3157"/>
          <a:stretch/>
        </p:blipFill>
        <p:spPr>
          <a:xfrm>
            <a:off x="1396230" y="1950265"/>
            <a:ext cx="5800163" cy="3932938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E963E461-3AAD-4166-9545-680050F2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552" y="5486401"/>
            <a:ext cx="1227296" cy="3585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約１０分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306</Words>
  <Application>Microsoft Office PowerPoint</Application>
  <PresentationFormat>画面に合わせる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HGP創英角ｺﾞｼｯｸUB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m</cp:lastModifiedBy>
  <cp:revision>75</cp:revision>
  <cp:lastPrinted>2020-10-09T00:56:26Z</cp:lastPrinted>
  <dcterms:modified xsi:type="dcterms:W3CDTF">2020-12-23T10:14:17Z</dcterms:modified>
</cp:coreProperties>
</file>