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27088-D6CA-4F85-BDD1-B169AD299EEE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3D0CD-BAC4-4D26-8CD2-2B7D22B0D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43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904-D709-466D-A0F1-1547FCABC6F0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18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904-D709-466D-A0F1-1547FCABC6F0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42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904-D709-466D-A0F1-1547FCABC6F0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35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904-D709-466D-A0F1-1547FCABC6F0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14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904-D709-466D-A0F1-1547FCABC6F0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57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904-D709-466D-A0F1-1547FCABC6F0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38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904-D709-466D-A0F1-1547FCABC6F0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57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904-D709-466D-A0F1-1547FCABC6F0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70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904-D709-466D-A0F1-1547FCABC6F0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18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904-D709-466D-A0F1-1547FCABC6F0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58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904-D709-466D-A0F1-1547FCABC6F0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14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9C904-D709-466D-A0F1-1547FCABC6F0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74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hyperlink" Target="https://youtu.be/MF3sjQlGOVg" TargetMode="External"/><Relationship Id="rId7" Type="http://schemas.openxmlformats.org/officeDocument/2006/relationships/hyperlink" Target="https://youtu.be/_2iZ_6BODXg" TargetMode="Externa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hyperlink" Target="https://youtu.be/OoZTfyC1Z0w" TargetMode="External"/><Relationship Id="rId5" Type="http://schemas.openxmlformats.org/officeDocument/2006/relationships/hyperlink" Target="https://youtu.be/T39UqTdpudY" TargetMode="External"/><Relationship Id="rId15" Type="http://schemas.openxmlformats.org/officeDocument/2006/relationships/image" Target="../media/image5.emf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youtu.be/Bm3W2h35PQw" TargetMode="External"/><Relationship Id="rId1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35627" y="1155222"/>
            <a:ext cx="7120739" cy="736232"/>
          </a:xfrm>
        </p:spPr>
        <p:txBody>
          <a:bodyPr/>
          <a:lstStyle/>
          <a:p>
            <a:pPr algn="ctr"/>
            <a:r>
              <a:rPr kumimoji="1" lang="ja-JP" altLang="en-US" sz="4000" b="1" dirty="0" smtClean="0">
                <a:solidFill>
                  <a:schemeClr val="tx1"/>
                </a:solidFill>
              </a:rPr>
              <a:t>小学校</a:t>
            </a:r>
            <a:r>
              <a:rPr kumimoji="1" lang="ja-JP" altLang="en-US" sz="4000" b="1" dirty="0">
                <a:solidFill>
                  <a:schemeClr val="tx1"/>
                </a:solidFill>
              </a:rPr>
              <a:t>　</a:t>
            </a:r>
            <a:r>
              <a:rPr kumimoji="1" lang="ja-JP" altLang="en-US" sz="4000" b="1" dirty="0" smtClean="0">
                <a:solidFill>
                  <a:schemeClr val="tx1"/>
                </a:solidFill>
              </a:rPr>
              <a:t>体育科（運動領域）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11879" y="1990874"/>
            <a:ext cx="7968237" cy="1096899"/>
          </a:xfrm>
        </p:spPr>
        <p:txBody>
          <a:bodyPr>
            <a:normAutofit/>
          </a:bodyPr>
          <a:lstStyle/>
          <a:p>
            <a:pPr algn="ctr"/>
            <a:r>
              <a:rPr lang="en-US" altLang="ja-JP" sz="4000" b="1" dirty="0">
                <a:solidFill>
                  <a:schemeClr val="tx1"/>
                </a:solidFill>
                <a:latin typeface="+mj-ea"/>
                <a:ea typeface="+mj-ea"/>
              </a:rPr>
              <a:t>〔</a:t>
            </a:r>
            <a:r>
              <a:rPr kumimoji="1" lang="ja-JP" altLang="en-US" sz="4000" b="1" dirty="0" smtClean="0">
                <a:solidFill>
                  <a:schemeClr val="tx1"/>
                </a:solidFill>
                <a:latin typeface="+mj-ea"/>
                <a:ea typeface="+mj-ea"/>
              </a:rPr>
              <a:t>第３学年及び第４学年</a:t>
            </a:r>
            <a:r>
              <a:rPr kumimoji="1" lang="en-US" altLang="ja-JP" sz="4000" b="1" dirty="0" smtClean="0">
                <a:solidFill>
                  <a:schemeClr val="tx1"/>
                </a:solidFill>
                <a:latin typeface="+mj-ea"/>
                <a:ea typeface="+mj-ea"/>
              </a:rPr>
              <a:t>〕</a:t>
            </a:r>
            <a:endParaRPr kumimoji="1" lang="ja-JP" altLang="en-US" sz="4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2909374"/>
            <a:ext cx="12192000" cy="22043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800" b="1" dirty="0">
                <a:solidFill>
                  <a:schemeClr val="tx1"/>
                </a:solidFill>
              </a:rPr>
              <a:t>ゲーム：</a:t>
            </a:r>
            <a:r>
              <a:rPr lang="ja-JP" altLang="en-US" sz="4800" b="1" dirty="0" smtClean="0">
                <a:solidFill>
                  <a:schemeClr val="tx1"/>
                </a:solidFill>
              </a:rPr>
              <a:t>ベースボール型ゲーム</a:t>
            </a:r>
            <a:endParaRPr lang="en-US" altLang="ja-JP" sz="48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8800" b="1" dirty="0" smtClean="0">
                <a:solidFill>
                  <a:schemeClr val="tx1"/>
                </a:solidFill>
              </a:rPr>
              <a:t>「</a:t>
            </a:r>
            <a:r>
              <a:rPr lang="ja-JP" altLang="en-US" sz="8800" b="1" dirty="0">
                <a:solidFill>
                  <a:schemeClr val="tx1"/>
                </a:solidFill>
              </a:rPr>
              <a:t>ティーボール」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12192000" cy="105580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535627" y="5664129"/>
            <a:ext cx="7120739" cy="736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b="1" dirty="0" smtClean="0"/>
              <a:t>【</a:t>
            </a:r>
            <a:r>
              <a:rPr lang="ja-JP" altLang="en-US" sz="5400" b="1" dirty="0" smtClean="0"/>
              <a:t>体力編</a:t>
            </a:r>
            <a:r>
              <a:rPr lang="en-US" altLang="ja-JP" sz="5400" b="1" dirty="0" smtClean="0"/>
              <a:t>】</a:t>
            </a:r>
            <a:endParaRPr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622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3400" y="2678566"/>
            <a:ext cx="11265408" cy="372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＜取り組み方＞</a:t>
            </a:r>
            <a:endParaRPr kumimoji="1"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sz="12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　周りの安全を十分に確認して（物や人など）</a:t>
            </a:r>
            <a:endParaRPr kumimoji="1"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取り組みましょう。</a:t>
            </a:r>
            <a:endParaRPr kumimoji="1"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sz="12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　運動の特ちょうを考えながら取り組みましょう。</a:t>
            </a:r>
            <a:endParaRPr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sz="12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　自分が決めた回数は、最後までやり通しましょう。</a:t>
            </a:r>
            <a:endParaRPr kumimoji="1" lang="ja-JP" altLang="en-US" sz="4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8891" y="73736"/>
            <a:ext cx="116735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ティーボールを楽しく行うためには、体力づくりも大切です。</a:t>
            </a:r>
            <a:endParaRPr kumimoji="1" lang="en-US" altLang="ja-JP" sz="440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440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楽しみながら体力の向上も目指しましょう！</a:t>
            </a:r>
            <a:endParaRPr kumimoji="1" lang="en-US" altLang="ja-JP" sz="440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1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5552"/>
            <a:ext cx="12192000" cy="86113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-2998" y="-148973"/>
            <a:ext cx="87446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6000" b="0" cap="none" spc="0" dirty="0" smtClean="0">
                <a:ln w="0"/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　ティーボールの練習（１）</a:t>
            </a:r>
            <a:endParaRPr lang="ja-JP" altLang="en-US" sz="6000" b="0" cap="none" spc="0" dirty="0">
              <a:ln w="0"/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9872" y="1352910"/>
            <a:ext cx="8845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新聞紙</a:t>
            </a:r>
            <a:r>
              <a:rPr lang="ja-JP" altLang="en-US" sz="4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で練習道具を作ってみよう！</a:t>
            </a:r>
            <a:endParaRPr kumimoji="1" lang="en-US" altLang="ja-JP" sz="4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24611" y="2521934"/>
            <a:ext cx="1889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バット</a:t>
            </a:r>
            <a:endParaRPr kumimoji="1" lang="en-US" altLang="ja-JP" sz="4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20824" y="2553503"/>
            <a:ext cx="2063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ボール</a:t>
            </a:r>
            <a:endParaRPr kumimoji="1" lang="en-US" altLang="ja-JP" sz="4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581" y="3690958"/>
            <a:ext cx="3701792" cy="277634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4744" y="3690958"/>
            <a:ext cx="3324144" cy="277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5552"/>
            <a:ext cx="12192000" cy="86113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2" descr="中学実習生のためのシンプル指導案④ティーボールゲーム | satos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550" y="2118326"/>
            <a:ext cx="2451924" cy="25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-2998" y="-148973"/>
            <a:ext cx="89519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6000" b="0" cap="none" spc="0" smtClean="0">
                <a:ln w="0"/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　ティーボールの練習（２）</a:t>
            </a:r>
            <a:endParaRPr lang="ja-JP" altLang="en-US" sz="6000" b="0" cap="none" spc="0">
              <a:ln w="0"/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916" y="1306416"/>
            <a:ext cx="113629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◎技術編で学習したことを生かして練習しよう！</a:t>
            </a:r>
            <a:endParaRPr kumimoji="1"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　すぶり（５～７回</a:t>
            </a:r>
            <a:r>
              <a:rPr kumimoji="1" lang="en-US" altLang="ja-JP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×</a:t>
            </a:r>
            <a:r>
              <a:rPr kumimoji="1"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２セット）</a:t>
            </a:r>
            <a:endParaRPr kumimoji="1"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・バッターボックスをイメージしてふってみよう。</a:t>
            </a:r>
            <a:endParaRPr kumimoji="1"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sz="2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　タオルふり</a:t>
            </a:r>
            <a:r>
              <a:rPr lang="ja-JP" altLang="en-US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（５～７回</a:t>
            </a:r>
            <a:r>
              <a:rPr lang="en-US" altLang="ja-JP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×</a:t>
            </a:r>
            <a:r>
              <a:rPr lang="ja-JP" altLang="en-US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２セット</a:t>
            </a:r>
            <a:r>
              <a:rPr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・重心移動に気を付けてタオルをふってみよう。</a:t>
            </a:r>
            <a:endParaRPr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③</a:t>
            </a:r>
            <a:r>
              <a:rPr lang="ja-JP" altLang="en-US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スナップ（５～７回</a:t>
            </a:r>
            <a:r>
              <a:rPr lang="en-US" altLang="ja-JP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×</a:t>
            </a:r>
            <a:r>
              <a:rPr lang="ja-JP" altLang="en-US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２セット</a:t>
            </a:r>
            <a:r>
              <a:rPr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・手首を「アヒルのくちばし」のようにしてみよう。</a:t>
            </a:r>
            <a:endParaRPr kumimoji="1"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43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46493" y="1723557"/>
            <a:ext cx="12228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</a:t>
            </a:r>
            <a:r>
              <a:rPr lang="ja-JP" altLang="en-US" sz="4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かたの上で上下に動かそう</a:t>
            </a:r>
            <a:endParaRPr lang="en-US" altLang="ja-JP" sz="4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ja-JP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</a:t>
            </a:r>
            <a:r>
              <a:rPr lang="ja-JP" altLang="en-US" sz="4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体を反って前後に動かそう</a:t>
            </a:r>
            <a:endParaRPr lang="en-US" altLang="ja-JP" sz="4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ja-JP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③ むね</a:t>
            </a:r>
            <a:r>
              <a:rPr lang="ja-JP" altLang="en-US" sz="4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の前</a:t>
            </a:r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で８の字に動かそう</a:t>
            </a:r>
            <a:endParaRPr lang="en-US" altLang="ja-JP" sz="4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ja-JP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④ ジャンプして前後に大きく足を開いてみよう</a:t>
            </a:r>
            <a:endParaRPr lang="en-US" altLang="ja-JP" sz="4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ja-JP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⑤ うで立ての</a:t>
            </a:r>
            <a:r>
              <a:rPr lang="ja-JP" altLang="en-US" sz="4800" dirty="0" err="1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しせ</a:t>
            </a:r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いで左右に動いてみよう　</a:t>
            </a:r>
            <a:endParaRPr kumimoji="1" lang="en-US" altLang="ja-JP" sz="4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050" name="Picture 2" descr="マフラータオルを広げる人のイラスト（女性） | かわいいフリー素材集 いらすと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616" y="1235742"/>
            <a:ext cx="2815885" cy="32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0" y="13865"/>
            <a:ext cx="12192000" cy="8778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-2998" y="-123921"/>
            <a:ext cx="101425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6000" dirty="0" smtClean="0">
                <a:ln w="0"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</a:t>
            </a:r>
            <a:r>
              <a:rPr lang="ja-JP" altLang="en-US" sz="6000" b="0" cap="none" spc="0" dirty="0" smtClean="0">
                <a:ln w="0"/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タオルサーキット５（ファイブ）</a:t>
            </a:r>
            <a:endParaRPr lang="ja-JP" altLang="en-US" sz="6000" b="0" cap="none" spc="0" dirty="0">
              <a:ln w="0"/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48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13865"/>
            <a:ext cx="12192000" cy="8778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-2998" y="-123921"/>
            <a:ext cx="48013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6000" smtClean="0">
                <a:ln w="0"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＜参考動画＞</a:t>
            </a:r>
            <a:endParaRPr lang="ja-JP" altLang="en-US" sz="6000" b="0" cap="none" spc="0">
              <a:ln w="0"/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8" name="図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24" y="1203848"/>
            <a:ext cx="3596952" cy="2024047"/>
          </a:xfrm>
          <a:prstGeom prst="rect">
            <a:avLst/>
          </a:prstGeom>
        </p:spPr>
      </p:pic>
      <p:pic>
        <p:nvPicPr>
          <p:cNvPr id="9" name="図 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945" y="1203848"/>
            <a:ext cx="3670110" cy="2060627"/>
          </a:xfrm>
          <a:prstGeom prst="rect">
            <a:avLst/>
          </a:prstGeom>
        </p:spPr>
      </p:pic>
      <p:pic>
        <p:nvPicPr>
          <p:cNvPr id="10" name="図 9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924" y="1203848"/>
            <a:ext cx="3700593" cy="2078916"/>
          </a:xfrm>
          <a:prstGeom prst="rect">
            <a:avLst/>
          </a:prstGeom>
        </p:spPr>
      </p:pic>
      <p:pic>
        <p:nvPicPr>
          <p:cNvPr id="11" name="図 10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24" y="3958161"/>
            <a:ext cx="3584759" cy="2017951"/>
          </a:xfrm>
          <a:prstGeom prst="rect">
            <a:avLst/>
          </a:prstGeom>
        </p:spPr>
      </p:pic>
      <p:pic>
        <p:nvPicPr>
          <p:cNvPr id="13" name="図 12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945" y="3970352"/>
            <a:ext cx="3584759" cy="2017951"/>
          </a:xfrm>
          <a:prstGeom prst="rect">
            <a:avLst/>
          </a:prstGeom>
        </p:spPr>
      </p:pic>
      <p:sp>
        <p:nvSpPr>
          <p:cNvPr id="20" name="テキスト ボックス 19">
            <a:hlinkClick r:id="rId3"/>
          </p:cNvPr>
          <p:cNvSpPr txBox="1"/>
          <p:nvPr/>
        </p:nvSpPr>
        <p:spPr>
          <a:xfrm>
            <a:off x="341376" y="1228232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テキスト ボックス 20">
            <a:hlinkClick r:id="rId5"/>
          </p:cNvPr>
          <p:cNvSpPr txBox="1"/>
          <p:nvPr/>
        </p:nvSpPr>
        <p:spPr>
          <a:xfrm>
            <a:off x="4260945" y="1197752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テキスト ボックス 21">
            <a:hlinkClick r:id="rId7"/>
          </p:cNvPr>
          <p:cNvSpPr txBox="1"/>
          <p:nvPr/>
        </p:nvSpPr>
        <p:spPr>
          <a:xfrm>
            <a:off x="8259924" y="1208589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3" name="テキスト ボックス 22">
            <a:hlinkClick r:id="rId9"/>
          </p:cNvPr>
          <p:cNvSpPr txBox="1"/>
          <p:nvPr/>
        </p:nvSpPr>
        <p:spPr>
          <a:xfrm>
            <a:off x="347472" y="3965336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④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4" name="テキスト ボックス 23">
            <a:hlinkClick r:id="rId11"/>
          </p:cNvPr>
          <p:cNvSpPr txBox="1"/>
          <p:nvPr/>
        </p:nvSpPr>
        <p:spPr>
          <a:xfrm>
            <a:off x="4260945" y="3965336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⑤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8558726" y="3965336"/>
            <a:ext cx="3102988" cy="1060689"/>
            <a:chOff x="6792229" y="1692573"/>
            <a:chExt cx="3102988" cy="1060689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6792229" y="1692573"/>
              <a:ext cx="3102988" cy="917730"/>
              <a:chOff x="7228511" y="587673"/>
              <a:chExt cx="3102988" cy="917730"/>
            </a:xfrm>
          </p:grpSpPr>
          <p:sp>
            <p:nvSpPr>
              <p:cNvPr id="34" name="角丸四角形 33"/>
              <p:cNvSpPr/>
              <p:nvPr/>
            </p:nvSpPr>
            <p:spPr>
              <a:xfrm>
                <a:off x="7228511" y="587673"/>
                <a:ext cx="3102988" cy="91773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5" name="図 3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4841" y="645462"/>
                <a:ext cx="797106" cy="797106"/>
              </a:xfrm>
              <a:prstGeom prst="rect">
                <a:avLst/>
              </a:prstGeom>
            </p:spPr>
          </p:pic>
        </p:grpSp>
        <p:graphicFrame>
          <p:nvGraphicFramePr>
            <p:cNvPr id="33" name="オブジェクト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4692055"/>
                </p:ext>
              </p:extLst>
            </p:nvPr>
          </p:nvGraphicFramePr>
          <p:xfrm>
            <a:off x="7048691" y="1721387"/>
            <a:ext cx="2409825" cy="1031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文書" r:id="rId14" imgW="2299113" imgH="982473" progId="Word.Document.12">
                    <p:embed/>
                  </p:oleObj>
                </mc:Choice>
                <mc:Fallback>
                  <p:oleObj name="文書" r:id="rId14" imgW="2299113" imgH="982473" progId="Word.Document.12">
                    <p:embed/>
                    <p:pic>
                      <p:nvPicPr>
                        <p:cNvPr id="3" name="オブジェクト 2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048691" y="1721387"/>
                          <a:ext cx="2409825" cy="1031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角丸四角形 2"/>
          <p:cNvSpPr/>
          <p:nvPr/>
        </p:nvSpPr>
        <p:spPr>
          <a:xfrm>
            <a:off x="8558726" y="5019158"/>
            <a:ext cx="3102988" cy="9177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</a:t>
            </a:r>
            <a:r>
              <a:rPr lang="ja-JP" altLang="en-US" sz="2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2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15</a:t>
            </a:r>
            <a:r>
              <a:rPr lang="ja-JP" altLang="en-US" sz="2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回</a:t>
            </a:r>
            <a:r>
              <a:rPr lang="en-US" altLang="ja-JP" sz="2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×</a:t>
            </a:r>
            <a:r>
              <a:rPr lang="ja-JP" altLang="en-US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２セット</a:t>
            </a:r>
            <a:endParaRPr lang="en-US" altLang="ja-JP" sz="2400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取り組んで</a:t>
            </a:r>
            <a:r>
              <a:rPr lang="ja-JP" altLang="en-US" sz="2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みよう</a:t>
            </a:r>
            <a:r>
              <a:rPr lang="ja-JP" altLang="en-US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195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269</Words>
  <Application>Microsoft Office PowerPoint</Application>
  <PresentationFormat>ワイド画面</PresentationFormat>
  <Paragraphs>48</Paragraphs>
  <Slides>6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HGPｺﾞｼｯｸE</vt:lpstr>
      <vt:lpstr>HGP創英角ｺﾞｼｯｸUB</vt:lpstr>
      <vt:lpstr>ＭＳ Ｐゴシック</vt:lpstr>
      <vt:lpstr>Arial</vt:lpstr>
      <vt:lpstr>Calibri</vt:lpstr>
      <vt:lpstr>Calibri Light</vt:lpstr>
      <vt:lpstr>Office テーマ</vt:lpstr>
      <vt:lpstr>文書</vt:lpstr>
      <vt:lpstr>小学校　体育科（運動領域）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　体育科（運動領域）</dc:title>
  <cp:lastModifiedBy>m</cp:lastModifiedBy>
  <cp:revision>5</cp:revision>
  <dcterms:modified xsi:type="dcterms:W3CDTF">2020-12-23T10:53:43Z</dcterms:modified>
</cp:coreProperties>
</file>