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1" r:id="rId2"/>
  </p:sldMasterIdLst>
  <p:notesMasterIdLst>
    <p:notesMasterId r:id="rId21"/>
  </p:notesMasterIdLst>
  <p:sldIdLst>
    <p:sldId id="760" r:id="rId3"/>
    <p:sldId id="735" r:id="rId4"/>
    <p:sldId id="740" r:id="rId5"/>
    <p:sldId id="739" r:id="rId6"/>
    <p:sldId id="742" r:id="rId7"/>
    <p:sldId id="741" r:id="rId8"/>
    <p:sldId id="754" r:id="rId9"/>
    <p:sldId id="750" r:id="rId10"/>
    <p:sldId id="756" r:id="rId11"/>
    <p:sldId id="259" r:id="rId12"/>
    <p:sldId id="757" r:id="rId13"/>
    <p:sldId id="747" r:id="rId14"/>
    <p:sldId id="751" r:id="rId15"/>
    <p:sldId id="758" r:id="rId16"/>
    <p:sldId id="753" r:id="rId17"/>
    <p:sldId id="759" r:id="rId18"/>
    <p:sldId id="738" r:id="rId19"/>
    <p:sldId id="761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E805634-3E95-4EAE-9AA3-8CE83C029167}">
          <p14:sldIdLst>
            <p14:sldId id="760"/>
            <p14:sldId id="735"/>
            <p14:sldId id="740"/>
            <p14:sldId id="739"/>
            <p14:sldId id="742"/>
            <p14:sldId id="741"/>
            <p14:sldId id="754"/>
            <p14:sldId id="750"/>
            <p14:sldId id="756"/>
            <p14:sldId id="259"/>
            <p14:sldId id="757"/>
            <p14:sldId id="747"/>
            <p14:sldId id="751"/>
            <p14:sldId id="758"/>
            <p14:sldId id="753"/>
            <p14:sldId id="759"/>
            <p14:sldId id="738"/>
            <p14:sldId id="7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116D-B6D5-4F28-9699-9CFE2CB9240C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2325-05B9-485B-B708-92BE5232FA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4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01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28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05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10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49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74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4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510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78E-4331-43B0-94C0-5D2E4467427B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0AA4-E30C-4990-96DF-3E644FD82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52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50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25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617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75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473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80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78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55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30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26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408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07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71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1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31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4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1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1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91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1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2E056-4917-45FD-9F8A-77383EDC2BB2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80DA-3203-45C3-8F31-7DCC333EE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2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35627" y="1155222"/>
            <a:ext cx="7120739" cy="736232"/>
          </a:xfrm>
        </p:spPr>
        <p:txBody>
          <a:bodyPr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小学校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4000" b="1" dirty="0" smtClean="0">
                <a:solidFill>
                  <a:schemeClr val="tx1"/>
                </a:solidFill>
              </a:rPr>
              <a:t>体育科（運動領域）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1879" y="1990874"/>
            <a:ext cx="7968237" cy="1096899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solidFill>
                  <a:schemeClr val="tx1"/>
                </a:solidFill>
                <a:latin typeface="+mj-ea"/>
                <a:ea typeface="+mj-ea"/>
              </a:rPr>
              <a:t>〔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第３学年及び第４学年</a:t>
            </a:r>
            <a:r>
              <a:rPr kumimoji="1" lang="en-US" altLang="ja-JP" sz="4000" b="1" dirty="0" smtClean="0">
                <a:solidFill>
                  <a:schemeClr val="tx1"/>
                </a:solidFill>
                <a:latin typeface="+mj-ea"/>
                <a:ea typeface="+mj-ea"/>
              </a:rPr>
              <a:t>〕</a:t>
            </a:r>
            <a:endParaRPr kumimoji="1" lang="ja-JP" altLang="en-US" sz="4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909374"/>
            <a:ext cx="12192000" cy="2204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b="1" dirty="0">
                <a:solidFill>
                  <a:schemeClr val="tx1"/>
                </a:solidFill>
              </a:rPr>
              <a:t>ゲーム：</a:t>
            </a:r>
            <a:r>
              <a:rPr lang="ja-JP" altLang="en-US" sz="4800" b="1" dirty="0" smtClean="0">
                <a:solidFill>
                  <a:schemeClr val="tx1"/>
                </a:solidFill>
              </a:rPr>
              <a:t>ベースボール型ゲーム</a:t>
            </a:r>
            <a:endParaRPr lang="en-US" altLang="ja-JP" sz="4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8800" b="1" dirty="0" smtClean="0">
                <a:solidFill>
                  <a:schemeClr val="tx1"/>
                </a:solidFill>
              </a:rPr>
              <a:t>「</a:t>
            </a:r>
            <a:r>
              <a:rPr lang="ja-JP" altLang="en-US" sz="8800" b="1" dirty="0">
                <a:solidFill>
                  <a:schemeClr val="tx1"/>
                </a:solidFill>
              </a:rPr>
              <a:t>ティーボール」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2192000" cy="105580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53FD2D-177B-42E8-8B0B-1D659A9CE54C}"/>
              </a:ext>
            </a:extLst>
          </p:cNvPr>
          <p:cNvSpPr txBox="1"/>
          <p:nvPr/>
        </p:nvSpPr>
        <p:spPr>
          <a:xfrm>
            <a:off x="404187" y="5440219"/>
            <a:ext cx="11383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/>
              <a:t>【</a:t>
            </a:r>
            <a:r>
              <a:rPr lang="ja-JP" altLang="en-US" sz="5400" dirty="0" smtClean="0"/>
              <a:t>思考力、判断力、表現力等編</a:t>
            </a:r>
            <a:r>
              <a:rPr lang="en-US" altLang="ja-JP" sz="5400" dirty="0" smtClean="0"/>
              <a:t>】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42725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11C13E3-12AA-4F01-950F-A01A3840EEB5}"/>
              </a:ext>
            </a:extLst>
          </p:cNvPr>
          <p:cNvGrpSpPr/>
          <p:nvPr/>
        </p:nvGrpSpPr>
        <p:grpSpPr>
          <a:xfrm>
            <a:off x="0" y="0"/>
            <a:ext cx="11866042" cy="6676504"/>
            <a:chOff x="82118" y="186431"/>
            <a:chExt cx="11866042" cy="617885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18" y="186431"/>
              <a:ext cx="11866042" cy="6178859"/>
            </a:xfrm>
            <a:prstGeom prst="rect">
              <a:avLst/>
            </a:prstGeom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213FC2C9-D818-4660-B1E1-864C8C117CBB}"/>
                </a:ext>
              </a:extLst>
            </p:cNvPr>
            <p:cNvSpPr/>
            <p:nvPr/>
          </p:nvSpPr>
          <p:spPr>
            <a:xfrm>
              <a:off x="3884022" y="3884023"/>
              <a:ext cx="383177" cy="36576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7784C2-B035-405F-905F-F726FADA73DE}"/>
              </a:ext>
            </a:extLst>
          </p:cNvPr>
          <p:cNvSpPr txBox="1"/>
          <p:nvPr/>
        </p:nvSpPr>
        <p:spPr>
          <a:xfrm>
            <a:off x="0" y="5845507"/>
            <a:ext cx="386660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参考</a:t>
            </a:r>
            <a:endParaRPr kumimoji="1" lang="en-US" altLang="ja-JP" sz="1600" dirty="0"/>
          </a:p>
          <a:p>
            <a:r>
              <a:rPr kumimoji="1" lang="ja-JP" altLang="en-US" sz="1600" dirty="0"/>
              <a:t>「やさしいベースボール型授業（指導用教材）」一般社団法人日本野球機構（</a:t>
            </a:r>
            <a:r>
              <a:rPr kumimoji="1" lang="en-US" altLang="ja-JP" sz="1600" dirty="0"/>
              <a:t>NPB</a:t>
            </a:r>
            <a:r>
              <a:rPr kumimoji="1" lang="ja-JP" altLang="en-US" sz="1600" dirty="0"/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5355BE-F445-4C70-A6CC-9401F82F3133}"/>
              </a:ext>
            </a:extLst>
          </p:cNvPr>
          <p:cNvSpPr/>
          <p:nvPr/>
        </p:nvSpPr>
        <p:spPr>
          <a:xfrm>
            <a:off x="3964883" y="289004"/>
            <a:ext cx="7541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　守りの正面ばかりにボールが飛び、</a:t>
            </a:r>
            <a:endParaRPr lang="en-US" altLang="ja-JP" sz="3200" dirty="0">
              <a:highlight>
                <a:srgbClr val="00FF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高得点が出ない</a:t>
            </a:r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401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11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734762" y="213452"/>
            <a:ext cx="9154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②（２）守りの正面ばかりに飛び、高得点が出ません。どうしたらいいと思いますか？　理由は？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277" y="108949"/>
            <a:ext cx="1412569" cy="14150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923108" y="1524000"/>
            <a:ext cx="10894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A</a:t>
            </a:r>
            <a:r>
              <a:rPr kumimoji="1" lang="ja-JP" altLang="en-US" sz="7200" dirty="0"/>
              <a:t>　</a:t>
            </a:r>
            <a:r>
              <a:rPr kumimoji="1" lang="ja-JP" altLang="en-US" sz="4800" dirty="0"/>
              <a:t>守りがいないところをねらって打つ！</a:t>
            </a:r>
            <a:endParaRPr kumimoji="1" lang="en-US" altLang="ja-JP" sz="4800" dirty="0"/>
          </a:p>
          <a:p>
            <a:r>
              <a:rPr kumimoji="1" lang="en-US" altLang="ja-JP" sz="7200" dirty="0"/>
              <a:t>B</a:t>
            </a:r>
            <a:r>
              <a:rPr kumimoji="1" lang="ja-JP" altLang="en-US" sz="7200" dirty="0"/>
              <a:t>　</a:t>
            </a:r>
            <a:r>
              <a:rPr kumimoji="1" lang="ja-JP" altLang="en-US" sz="4800" dirty="0"/>
              <a:t>外野の頭をこえるくらい遠くへ打つ！</a:t>
            </a:r>
            <a:r>
              <a:rPr kumimoji="1" lang="en-US" altLang="ja-JP" sz="7200" dirty="0"/>
              <a:t>C</a:t>
            </a:r>
            <a:r>
              <a:rPr kumimoji="1" lang="ja-JP" altLang="en-US" sz="7200" dirty="0"/>
              <a:t>　</a:t>
            </a:r>
            <a:r>
              <a:rPr kumimoji="1" lang="ja-JP" altLang="en-US" sz="6000" dirty="0"/>
              <a:t>その他</a:t>
            </a:r>
            <a:r>
              <a:rPr kumimoji="1" lang="ja-JP" altLang="en-US" sz="5400" dirty="0"/>
              <a:t>（自分が考えた方法）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6924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EA7563B-0007-4685-A27E-D08E258E0077}"/>
              </a:ext>
            </a:extLst>
          </p:cNvPr>
          <p:cNvSpPr/>
          <p:nvPr/>
        </p:nvSpPr>
        <p:spPr>
          <a:xfrm>
            <a:off x="592183" y="116633"/>
            <a:ext cx="9154831" cy="3567093"/>
          </a:xfrm>
          <a:prstGeom prst="wedgeRoundRectCallout">
            <a:avLst>
              <a:gd name="adj1" fmla="val 51219"/>
              <a:gd name="adj2" fmla="val 602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12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1085920" y="299195"/>
            <a:ext cx="9154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③どうしたら、もっと</a:t>
            </a:r>
            <a:r>
              <a:rPr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点数を取られない</a:t>
            </a:r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ようになるのかな？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 descr="ランプ, クマ が含まれている画像&#10;&#10;自動的に生成された説明">
            <a:extLst>
              <a:ext uri="{FF2B5EF4-FFF2-40B4-BE49-F238E27FC236}">
                <a16:creationId xmlns:a16="http://schemas.microsoft.com/office/drawing/2014/main" id="{FFE8731B-89CF-4E0F-9501-A8F6B39677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2" y="3683726"/>
            <a:ext cx="1750260" cy="1750260"/>
          </a:xfrm>
          <a:prstGeom prst="rect">
            <a:avLst/>
          </a:prstGeom>
        </p:spPr>
      </p:pic>
      <p:sp>
        <p:nvSpPr>
          <p:cNvPr id="6" name="フレーム 5">
            <a:extLst>
              <a:ext uri="{FF2B5EF4-FFF2-40B4-BE49-F238E27FC236}">
                <a16:creationId xmlns:a16="http://schemas.microsoft.com/office/drawing/2014/main" id="{A717B4E9-8AC7-4039-86A2-6A4FFAEEC193}"/>
              </a:ext>
            </a:extLst>
          </p:cNvPr>
          <p:cNvSpPr/>
          <p:nvPr/>
        </p:nvSpPr>
        <p:spPr>
          <a:xfrm>
            <a:off x="1338469" y="4005561"/>
            <a:ext cx="5059680" cy="12888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しゅび面</a:t>
            </a:r>
          </a:p>
        </p:txBody>
      </p:sp>
    </p:spTree>
    <p:extLst>
      <p:ext uri="{BB962C8B-B14F-4D97-AF65-F5344CB8AC3E}">
        <p14:creationId xmlns:p14="http://schemas.microsoft.com/office/powerpoint/2010/main" val="62713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35C2CD-B9F9-4519-8E7C-155D1F26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6307BD-484F-495C-BE0B-78115A355C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29751B-C52F-4C6D-AE7C-DDE6D082E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886" y="0"/>
            <a:ext cx="11896078" cy="60523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0FFD3-56B6-48CE-8B48-3B00574EF9A0}"/>
              </a:ext>
            </a:extLst>
          </p:cNvPr>
          <p:cNvSpPr/>
          <p:nvPr/>
        </p:nvSpPr>
        <p:spPr>
          <a:xfrm>
            <a:off x="2813572" y="685800"/>
            <a:ext cx="880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ボールが横をすり抜けていってしまう</a:t>
            </a:r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7F0A69A-69AB-45EB-BCD3-1EBA97C4361B}"/>
              </a:ext>
            </a:extLst>
          </p:cNvPr>
          <p:cNvSpPr/>
          <p:nvPr/>
        </p:nvSpPr>
        <p:spPr>
          <a:xfrm>
            <a:off x="4798423" y="3901161"/>
            <a:ext cx="383177" cy="4180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DCAA59-F66D-49B9-932E-03F826D04452}"/>
              </a:ext>
            </a:extLst>
          </p:cNvPr>
          <p:cNvSpPr txBox="1"/>
          <p:nvPr/>
        </p:nvSpPr>
        <p:spPr>
          <a:xfrm>
            <a:off x="-64886" y="5215074"/>
            <a:ext cx="374861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参考</a:t>
            </a:r>
            <a:endParaRPr kumimoji="1" lang="en-US" altLang="ja-JP" sz="1600" dirty="0"/>
          </a:p>
          <a:p>
            <a:r>
              <a:rPr kumimoji="1" lang="ja-JP" altLang="en-US" sz="1600" dirty="0"/>
              <a:t>「やさしいベースボール型授業（指導用教材）」一般社団法人日本野球機構（</a:t>
            </a:r>
            <a:r>
              <a:rPr kumimoji="1" lang="en-US" altLang="ja-JP" sz="1600" dirty="0"/>
              <a:t>NPB</a:t>
            </a:r>
            <a:r>
              <a:rPr kumimoji="1" lang="ja-JP" altLang="en-US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6242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14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734762" y="213452"/>
            <a:ext cx="9154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③（１）ボールが横をすりぬけていってしまいます。どうしたらいいと思いますか？　理由は？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277" y="108949"/>
            <a:ext cx="1412569" cy="14150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853439" y="1334213"/>
            <a:ext cx="108944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/>
              <a:t>A</a:t>
            </a:r>
            <a:r>
              <a:rPr kumimoji="1" lang="ja-JP" altLang="en-US" sz="4800" dirty="0"/>
              <a:t>　少し後ろを守り、ボールの正面に</a:t>
            </a:r>
            <a:endParaRPr kumimoji="1" lang="en-US" altLang="ja-JP" sz="4800" dirty="0"/>
          </a:p>
          <a:p>
            <a:r>
              <a:rPr kumimoji="1" lang="ja-JP" altLang="en-US" sz="4800" dirty="0"/>
              <a:t>　　すばやく移動する</a:t>
            </a:r>
            <a:r>
              <a:rPr kumimoji="1" lang="ja-JP" altLang="en-US" sz="5400" dirty="0"/>
              <a:t>。</a:t>
            </a:r>
            <a:endParaRPr kumimoji="1" lang="en-US" altLang="ja-JP" sz="3600" dirty="0"/>
          </a:p>
          <a:p>
            <a:r>
              <a:rPr kumimoji="1" lang="en-US" altLang="ja-JP" sz="6000" dirty="0"/>
              <a:t>B</a:t>
            </a:r>
            <a:r>
              <a:rPr kumimoji="1" lang="ja-JP" altLang="en-US" sz="6000" dirty="0"/>
              <a:t>　</a:t>
            </a:r>
            <a:r>
              <a:rPr kumimoji="1" lang="ja-JP" altLang="en-US" sz="4800" dirty="0"/>
              <a:t>相手が打ちそうな場所を予想して</a:t>
            </a:r>
            <a:endParaRPr kumimoji="1" lang="en-US" altLang="ja-JP" sz="4800" dirty="0"/>
          </a:p>
          <a:p>
            <a:r>
              <a:rPr kumimoji="1" lang="ja-JP" altLang="en-US" sz="4800" dirty="0"/>
              <a:t>　　守っておく。</a:t>
            </a:r>
            <a:endParaRPr kumimoji="1" lang="en-US" altLang="ja-JP" sz="4800" dirty="0"/>
          </a:p>
          <a:p>
            <a:r>
              <a:rPr kumimoji="1" lang="en-US" altLang="ja-JP" sz="6000" dirty="0"/>
              <a:t>C</a:t>
            </a:r>
            <a:r>
              <a:rPr kumimoji="1" lang="ja-JP" altLang="en-US" sz="6000" dirty="0"/>
              <a:t>　</a:t>
            </a:r>
            <a:r>
              <a:rPr kumimoji="1" lang="ja-JP" altLang="en-US" sz="4800" dirty="0"/>
              <a:t>その他</a:t>
            </a:r>
            <a:r>
              <a:rPr kumimoji="1" lang="ja-JP" altLang="en-US" sz="4400" dirty="0"/>
              <a:t>（自分が考えた方法）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7311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F1F84E-2BE7-4531-B5BB-39DCAED5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083D4-4582-443D-B834-23B80E0DA7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542F395-B82B-47C2-A204-A5331781A17A}"/>
              </a:ext>
            </a:extLst>
          </p:cNvPr>
          <p:cNvGrpSpPr/>
          <p:nvPr/>
        </p:nvGrpSpPr>
        <p:grpSpPr>
          <a:xfrm>
            <a:off x="0" y="1"/>
            <a:ext cx="11904955" cy="6498454"/>
            <a:chOff x="0" y="133165"/>
            <a:chExt cx="11904955" cy="636528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F2E1A2C-E556-40F0-B21F-0DB8E99A1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33165"/>
              <a:ext cx="11904955" cy="6365289"/>
            </a:xfrm>
            <a:prstGeom prst="rect">
              <a:avLst/>
            </a:prstGeom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1FB9B99-1894-404B-8447-F6E5EA1BD9E8}"/>
                </a:ext>
              </a:extLst>
            </p:cNvPr>
            <p:cNvSpPr/>
            <p:nvPr/>
          </p:nvSpPr>
          <p:spPr>
            <a:xfrm>
              <a:off x="6583679" y="2246812"/>
              <a:ext cx="592183" cy="6792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5B154A-6AAF-4C40-84B7-56FCF94F819E}"/>
              </a:ext>
            </a:extLst>
          </p:cNvPr>
          <p:cNvSpPr txBox="1"/>
          <p:nvPr/>
        </p:nvSpPr>
        <p:spPr>
          <a:xfrm>
            <a:off x="0" y="5667458"/>
            <a:ext cx="389273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参考</a:t>
            </a:r>
            <a:endParaRPr kumimoji="1" lang="en-US" altLang="ja-JP" sz="1600" dirty="0"/>
          </a:p>
          <a:p>
            <a:r>
              <a:rPr kumimoji="1" lang="ja-JP" altLang="en-US" sz="1600" dirty="0"/>
              <a:t>「やさしいベースボール型授業（指導用教材）」一般社団法人日本野球機構（</a:t>
            </a:r>
            <a:r>
              <a:rPr kumimoji="1" lang="en-US" altLang="ja-JP" sz="1600" dirty="0"/>
              <a:t>NPB</a:t>
            </a:r>
            <a:r>
              <a:rPr kumimoji="1" lang="ja-JP" altLang="en-US" sz="1600" dirty="0"/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E12E5F-D093-4F09-8A53-5EFB3F9FA0AC}"/>
              </a:ext>
            </a:extLst>
          </p:cNvPr>
          <p:cNvSpPr/>
          <p:nvPr/>
        </p:nvSpPr>
        <p:spPr>
          <a:xfrm>
            <a:off x="3214166" y="280597"/>
            <a:ext cx="880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　ボールが頭の上</a:t>
            </a:r>
            <a:r>
              <a:rPr lang="ja-JP" altLang="en-US" sz="3200" dirty="0" smtClean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r>
              <a:rPr lang="ja-JP" altLang="en-US" sz="3200" dirty="0" smtClean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えて</a:t>
            </a:r>
            <a:r>
              <a:rPr lang="ja-JP" altLang="en-US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いってしまう</a:t>
            </a:r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016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16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734762" y="213452"/>
            <a:ext cx="9154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③（２）ボールが頭の上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こえ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てい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ってしまいます。どうしたらいいと思いますか？　理由は？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277" y="108949"/>
            <a:ext cx="1412569" cy="14150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853439" y="1334213"/>
            <a:ext cx="108944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/>
              <a:t>A</a:t>
            </a:r>
            <a:r>
              <a:rPr kumimoji="1" lang="ja-JP" altLang="en-US" sz="4800" dirty="0"/>
              <a:t>　もっと後ろに下がって守り、ボールを</a:t>
            </a:r>
            <a:endParaRPr kumimoji="1" lang="en-US" altLang="ja-JP" sz="4800" dirty="0"/>
          </a:p>
          <a:p>
            <a:r>
              <a:rPr kumimoji="1" lang="ja-JP" altLang="en-US" sz="4800" dirty="0"/>
              <a:t>　　後ろにやらないようにする</a:t>
            </a:r>
            <a:r>
              <a:rPr kumimoji="1" lang="ja-JP" altLang="en-US" sz="5400" dirty="0"/>
              <a:t>。</a:t>
            </a:r>
            <a:endParaRPr kumimoji="1" lang="en-US" altLang="ja-JP" sz="3600" dirty="0"/>
          </a:p>
          <a:p>
            <a:r>
              <a:rPr kumimoji="1" lang="en-US" altLang="ja-JP" sz="6000" dirty="0"/>
              <a:t>B</a:t>
            </a:r>
            <a:r>
              <a:rPr kumimoji="1" lang="ja-JP" altLang="en-US" sz="6000" dirty="0"/>
              <a:t>　</a:t>
            </a:r>
            <a:r>
              <a:rPr kumimoji="1" lang="ja-JP" altLang="en-US" sz="4800" dirty="0"/>
              <a:t>相手が打ちそうな場所を予想して</a:t>
            </a:r>
            <a:endParaRPr kumimoji="1" lang="en-US" altLang="ja-JP" sz="4800" dirty="0"/>
          </a:p>
          <a:p>
            <a:r>
              <a:rPr kumimoji="1" lang="ja-JP" altLang="en-US" sz="4800" dirty="0"/>
              <a:t>　　守っておく。</a:t>
            </a:r>
            <a:endParaRPr kumimoji="1" lang="en-US" altLang="ja-JP" sz="4800" dirty="0"/>
          </a:p>
          <a:p>
            <a:r>
              <a:rPr kumimoji="1" lang="en-US" altLang="ja-JP" sz="6000" dirty="0"/>
              <a:t>C</a:t>
            </a:r>
            <a:r>
              <a:rPr kumimoji="1" lang="ja-JP" altLang="en-US" sz="6000" dirty="0"/>
              <a:t>　</a:t>
            </a:r>
            <a:r>
              <a:rPr kumimoji="1" lang="ja-JP" altLang="en-US" sz="4800" dirty="0"/>
              <a:t>その他</a:t>
            </a:r>
            <a:r>
              <a:rPr kumimoji="1" lang="ja-JP" altLang="en-US" sz="4400" dirty="0"/>
              <a:t>（自分が考えた方法）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2102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17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827315" y="341336"/>
            <a:ext cx="98924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③（３）どうしたら、チームでもっと点数が取られないようになると思いますか？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考えたことを学習カードにまとめよう！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22" y="4974321"/>
            <a:ext cx="1368152" cy="13705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CFF9C40-E446-4F00-8C6B-1F054C455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253" y="4813242"/>
            <a:ext cx="1434882" cy="14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18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959638" y="1551012"/>
            <a:ext cx="989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</a:t>
            </a: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カードに</a:t>
            </a:r>
            <a:r>
              <a:rPr lang="ja-JP" altLang="en-US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まとめた理由などについては、授業の中でみんなで考えよう！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880" y="103403"/>
            <a:ext cx="1550294" cy="15530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CFF9C40-E446-4F00-8C6B-1F054C455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36" y="116633"/>
            <a:ext cx="1550295" cy="15530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914" y="4136335"/>
            <a:ext cx="1305338" cy="13053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358" y="4136335"/>
            <a:ext cx="1305338" cy="13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2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EA7563B-0007-4685-A27E-D08E258E0077}"/>
              </a:ext>
            </a:extLst>
          </p:cNvPr>
          <p:cNvSpPr/>
          <p:nvPr/>
        </p:nvSpPr>
        <p:spPr>
          <a:xfrm>
            <a:off x="592183" y="116633"/>
            <a:ext cx="9154831" cy="5108510"/>
          </a:xfrm>
          <a:prstGeom prst="wedgeRoundRectCallout">
            <a:avLst>
              <a:gd name="adj1" fmla="val 51219"/>
              <a:gd name="adj2" fmla="val 602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2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1085920" y="299195"/>
            <a:ext cx="91548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①あなたは、ティーボールで打つときにどの道具を使ったらいいと思いますか？</a:t>
            </a:r>
            <a:endParaRPr lang="en-US" altLang="ja-JP" sz="6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593" y="4459334"/>
            <a:ext cx="1980346" cy="19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3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734762" y="213452"/>
            <a:ext cx="91548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①あなたは、ティーボールで打つときにどの道具を使ったらいいと思いますか？　理由は？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277" y="108949"/>
            <a:ext cx="1412569" cy="14150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923108" y="1524000"/>
            <a:ext cx="10894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A</a:t>
            </a:r>
            <a:r>
              <a:rPr kumimoji="1" lang="ja-JP" altLang="en-US" sz="7200" dirty="0"/>
              <a:t>　バット</a:t>
            </a:r>
            <a:endParaRPr kumimoji="1" lang="en-US" altLang="ja-JP" sz="7200" dirty="0"/>
          </a:p>
          <a:p>
            <a:r>
              <a:rPr kumimoji="1" lang="en-US" altLang="ja-JP" sz="7200" dirty="0"/>
              <a:t>B</a:t>
            </a:r>
            <a:r>
              <a:rPr kumimoji="1" lang="ja-JP" altLang="en-US" sz="7200" dirty="0"/>
              <a:t>　ラケット</a:t>
            </a:r>
            <a:endParaRPr kumimoji="1" lang="en-US" altLang="ja-JP" sz="7200" dirty="0"/>
          </a:p>
          <a:p>
            <a:r>
              <a:rPr kumimoji="1" lang="en-US" altLang="ja-JP" sz="7200" dirty="0"/>
              <a:t>C</a:t>
            </a:r>
            <a:r>
              <a:rPr kumimoji="1" lang="ja-JP" altLang="en-US" sz="7200" dirty="0"/>
              <a:t>　その他</a:t>
            </a:r>
            <a:r>
              <a:rPr kumimoji="1" lang="ja-JP" altLang="en-US" sz="5400" dirty="0"/>
              <a:t>（自分が使いたい道具）</a:t>
            </a:r>
            <a:endParaRPr kumimoji="1" lang="ja-JP" altLang="en-US" sz="72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488" y="1524000"/>
            <a:ext cx="1364974" cy="136497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0" y="2549673"/>
            <a:ext cx="1364974" cy="13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4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348341" y="-597"/>
            <a:ext cx="11450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A</a:t>
            </a:r>
            <a:r>
              <a:rPr kumimoji="1" lang="ja-JP" altLang="en-US" sz="7200" dirty="0"/>
              <a:t>　バット・・・遠くに</a:t>
            </a:r>
            <a:r>
              <a:rPr kumimoji="1" lang="ja-JP" altLang="en-US" sz="7200" dirty="0" smtClean="0"/>
              <a:t>打ちたい</a:t>
            </a:r>
            <a:endParaRPr kumimoji="1" lang="en-US" altLang="ja-JP" sz="4800" dirty="0"/>
          </a:p>
          <a:p>
            <a:r>
              <a:rPr kumimoji="1" lang="ja-JP" altLang="en-US" sz="4800" dirty="0" smtClean="0"/>
              <a:t>　（</a:t>
            </a:r>
            <a:r>
              <a:rPr kumimoji="1" lang="en-US" altLang="ja-JP" sz="4800" dirty="0"/>
              <a:t>※</a:t>
            </a:r>
            <a:r>
              <a:rPr kumimoji="1" lang="ja-JP" altLang="en-US" sz="4800" dirty="0"/>
              <a:t>狙ったところに打ちたい</a:t>
            </a:r>
            <a:r>
              <a:rPr kumimoji="1" lang="ja-JP" altLang="en-US" sz="4800" dirty="0" smtClean="0"/>
              <a:t>）</a:t>
            </a:r>
            <a:endParaRPr kumimoji="1" lang="en-US" altLang="ja-JP" sz="4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1B1902-4642-4089-B5AC-D63522CA6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619" y="1862367"/>
            <a:ext cx="6891523" cy="36692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468D10-58CE-4808-9DC2-79CF1D3701BE}"/>
              </a:ext>
            </a:extLst>
          </p:cNvPr>
          <p:cNvSpPr txBox="1"/>
          <p:nvPr/>
        </p:nvSpPr>
        <p:spPr>
          <a:xfrm>
            <a:off x="7689956" y="4700627"/>
            <a:ext cx="390854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参考</a:t>
            </a:r>
            <a:endParaRPr kumimoji="1" lang="en-US" altLang="ja-JP" sz="1600" dirty="0"/>
          </a:p>
          <a:p>
            <a:r>
              <a:rPr kumimoji="1" lang="ja-JP" altLang="en-US" sz="1600" dirty="0"/>
              <a:t>「やさしいベースボール型授業（指導用教材）」一般社団法人日本野球機構（</a:t>
            </a:r>
            <a:r>
              <a:rPr kumimoji="1" lang="en-US" altLang="ja-JP" sz="1600" dirty="0"/>
              <a:t>NPB</a:t>
            </a:r>
            <a:r>
              <a:rPr kumimoji="1" lang="ja-JP" altLang="en-US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555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5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531221" y="3836"/>
            <a:ext cx="11258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B</a:t>
            </a:r>
            <a:r>
              <a:rPr kumimoji="1" lang="ja-JP" altLang="en-US" sz="7200" dirty="0"/>
              <a:t>　ラケット</a:t>
            </a:r>
            <a:r>
              <a:rPr kumimoji="1" lang="ja-JP" altLang="en-US" sz="5400" dirty="0"/>
              <a:t>・・・ボールに当てたい</a:t>
            </a:r>
            <a:endParaRPr kumimoji="1" lang="en-US" altLang="ja-JP" sz="4800" dirty="0"/>
          </a:p>
          <a:p>
            <a:r>
              <a:rPr kumimoji="1" lang="ja-JP" altLang="en-US" sz="4800" dirty="0"/>
              <a:t>　（</a:t>
            </a:r>
            <a:r>
              <a:rPr kumimoji="1" lang="en-US" altLang="ja-JP" sz="4800" dirty="0"/>
              <a:t>※</a:t>
            </a:r>
            <a:r>
              <a:rPr kumimoji="1" lang="ja-JP" altLang="en-US" sz="4800" dirty="0"/>
              <a:t>狙ったところに打ちたい</a:t>
            </a:r>
            <a:r>
              <a:rPr kumimoji="1" lang="ja-JP" altLang="en-US" sz="4800" dirty="0" smtClean="0"/>
              <a:t>）</a:t>
            </a:r>
            <a:endParaRPr kumimoji="1" lang="en-US" altLang="ja-JP" sz="48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7498360-BE11-4691-BF8B-C517A7BEAABD}"/>
              </a:ext>
            </a:extLst>
          </p:cNvPr>
          <p:cNvGrpSpPr/>
          <p:nvPr/>
        </p:nvGrpSpPr>
        <p:grpSpPr>
          <a:xfrm>
            <a:off x="2832075" y="1942828"/>
            <a:ext cx="6656615" cy="3640360"/>
            <a:chOff x="1101302" y="2061991"/>
            <a:chExt cx="9395768" cy="461748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8A29546-9864-45E8-8243-7DB43BB55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302" y="2061991"/>
              <a:ext cx="9395768" cy="4617484"/>
            </a:xfrm>
            <a:prstGeom prst="rect">
              <a:avLst/>
            </a:prstGeom>
          </p:spPr>
        </p:pic>
        <p:pic>
          <p:nvPicPr>
            <p:cNvPr id="6" name="図 5" descr="スポーツゲーム, スポーツ が含まれている画像&#10;&#10;自動的に生成された説明">
              <a:extLst>
                <a:ext uri="{FF2B5EF4-FFF2-40B4-BE49-F238E27FC236}">
                  <a16:creationId xmlns:a16="http://schemas.microsoft.com/office/drawing/2014/main" id="{C3E24CB5-6870-43C3-8C07-B8ACC2EE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495276">
              <a:off x="6170496" y="5673924"/>
              <a:ext cx="377159" cy="7925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468D10-58CE-4808-9DC2-79CF1D3701BE}"/>
              </a:ext>
            </a:extLst>
          </p:cNvPr>
          <p:cNvSpPr txBox="1"/>
          <p:nvPr/>
        </p:nvSpPr>
        <p:spPr>
          <a:xfrm>
            <a:off x="7689956" y="4700627"/>
            <a:ext cx="390854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参考</a:t>
            </a:r>
            <a:endParaRPr kumimoji="1" lang="en-US" altLang="ja-JP" sz="1600" dirty="0"/>
          </a:p>
          <a:p>
            <a:r>
              <a:rPr kumimoji="1" lang="ja-JP" altLang="en-US" sz="1600" dirty="0"/>
              <a:t>「やさしいベースボール型授業（指導用教材）」一般社団法人日本野球機構（</a:t>
            </a:r>
            <a:r>
              <a:rPr kumimoji="1" lang="en-US" altLang="ja-JP" sz="1600" dirty="0"/>
              <a:t>NPB</a:t>
            </a:r>
            <a:r>
              <a:rPr kumimoji="1" lang="ja-JP" altLang="en-US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32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6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0" y="116633"/>
            <a:ext cx="119133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C</a:t>
            </a:r>
            <a:r>
              <a:rPr kumimoji="1" lang="ja-JP" altLang="en-US" sz="7200" dirty="0"/>
              <a:t>　その他</a:t>
            </a:r>
            <a:endParaRPr kumimoji="1" lang="en-US" altLang="ja-JP" sz="7200" dirty="0"/>
          </a:p>
          <a:p>
            <a:r>
              <a:rPr kumimoji="1" lang="ja-JP" altLang="en-US" sz="7200" dirty="0"/>
              <a:t>例　</a:t>
            </a:r>
            <a:r>
              <a:rPr kumimoji="1" lang="ja-JP" altLang="en-US" sz="6600" dirty="0"/>
              <a:t>・太くて短いバット</a:t>
            </a:r>
            <a:endParaRPr kumimoji="1" lang="en-US" altLang="ja-JP" sz="6600" dirty="0"/>
          </a:p>
          <a:p>
            <a:r>
              <a:rPr kumimoji="1" lang="ja-JP" altLang="en-US" sz="6600" dirty="0"/>
              <a:t>　　  ・ガムテープでぐるぐる</a:t>
            </a:r>
            <a:endParaRPr kumimoji="1" lang="en-US" altLang="ja-JP" sz="6600" dirty="0"/>
          </a:p>
          <a:p>
            <a:r>
              <a:rPr kumimoji="1" lang="ja-JP" altLang="en-US" sz="6600" dirty="0"/>
              <a:t>　　　巻きにしたバット</a:t>
            </a:r>
            <a:endParaRPr kumimoji="1" lang="en-US" altLang="ja-JP" sz="6600" dirty="0"/>
          </a:p>
          <a:p>
            <a:r>
              <a:rPr kumimoji="1" lang="ja-JP" altLang="en-US" sz="6600" dirty="0"/>
              <a:t>　　  ・バドミントン、卓球のラケット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42" y="3423698"/>
            <a:ext cx="1092659" cy="10926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241" y="1223836"/>
            <a:ext cx="1092659" cy="10926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84" y="3423698"/>
            <a:ext cx="1092659" cy="10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EA7563B-0007-4685-A27E-D08E258E0077}"/>
              </a:ext>
            </a:extLst>
          </p:cNvPr>
          <p:cNvSpPr/>
          <p:nvPr/>
        </p:nvSpPr>
        <p:spPr>
          <a:xfrm>
            <a:off x="592183" y="116633"/>
            <a:ext cx="9154831" cy="3567093"/>
          </a:xfrm>
          <a:prstGeom prst="wedgeRoundRectCallout">
            <a:avLst>
              <a:gd name="adj1" fmla="val 51219"/>
              <a:gd name="adj2" fmla="val 602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7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1085920" y="299195"/>
            <a:ext cx="9154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②どうしたら、もっと点数が取れるようになるのかな？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E3516D-2167-4F2A-8C20-DFB0BCAEA1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275" y="3621078"/>
            <a:ext cx="1673542" cy="1673542"/>
          </a:xfrm>
          <a:prstGeom prst="rect">
            <a:avLst/>
          </a:prstGeom>
        </p:spPr>
      </p:pic>
      <p:sp>
        <p:nvSpPr>
          <p:cNvPr id="4" name="フレーム 3">
            <a:extLst>
              <a:ext uri="{FF2B5EF4-FFF2-40B4-BE49-F238E27FC236}">
                <a16:creationId xmlns:a16="http://schemas.microsoft.com/office/drawing/2014/main" id="{93A33537-B04F-4AE1-9BB3-D9E4A1083A6F}"/>
              </a:ext>
            </a:extLst>
          </p:cNvPr>
          <p:cNvSpPr/>
          <p:nvPr/>
        </p:nvSpPr>
        <p:spPr>
          <a:xfrm>
            <a:off x="1573600" y="3962019"/>
            <a:ext cx="5059680" cy="12888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こうげき面</a:t>
            </a:r>
          </a:p>
        </p:txBody>
      </p:sp>
    </p:spTree>
    <p:extLst>
      <p:ext uri="{BB962C8B-B14F-4D97-AF65-F5344CB8AC3E}">
        <p14:creationId xmlns:p14="http://schemas.microsoft.com/office/powerpoint/2010/main" val="418021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6E7B4-22AC-4C72-A286-4CC684B7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9E10D-7B57-4449-AB39-E20452DCD2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4C64E6-0C7C-442A-9AC6-9B8A87EAF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2743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6A5BD9-8F3E-4E13-8A8C-1E872121BAC2}"/>
              </a:ext>
            </a:extLst>
          </p:cNvPr>
          <p:cNvSpPr/>
          <p:nvPr/>
        </p:nvSpPr>
        <p:spPr>
          <a:xfrm>
            <a:off x="5325804" y="460169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なかなかボールが飛ばない</a:t>
            </a:r>
            <a:r>
              <a:rPr lang="en-US" altLang="ja-JP" sz="3200" dirty="0">
                <a:highlight>
                  <a:srgbClr val="00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5295DD-5CB6-4B44-9D47-7C83562E6B5B}"/>
              </a:ext>
            </a:extLst>
          </p:cNvPr>
          <p:cNvSpPr txBox="1"/>
          <p:nvPr/>
        </p:nvSpPr>
        <p:spPr>
          <a:xfrm>
            <a:off x="0" y="5623958"/>
            <a:ext cx="388402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参考</a:t>
            </a:r>
            <a:endParaRPr kumimoji="1" lang="en-US" altLang="ja-JP" sz="1600" dirty="0"/>
          </a:p>
          <a:p>
            <a:r>
              <a:rPr kumimoji="1" lang="ja-JP" altLang="en-US" sz="1600" dirty="0"/>
              <a:t>「やさしいベースボール型授業（指導用教材）」一般社団法人日本野球機構（</a:t>
            </a:r>
            <a:r>
              <a:rPr kumimoji="1" lang="en-US" altLang="ja-JP" sz="1600" dirty="0"/>
              <a:t>NPB</a:t>
            </a:r>
            <a:r>
              <a:rPr kumimoji="1" lang="ja-JP" altLang="en-US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7595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8959B6-2866-4A84-9B85-1B1FDB3C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432" y="116633"/>
            <a:ext cx="512638" cy="365125"/>
          </a:xfrm>
        </p:spPr>
        <p:txBody>
          <a:bodyPr/>
          <a:lstStyle/>
          <a:p>
            <a:fld id="{451D117D-1191-4D6B-8660-EA64E0139AFA}" type="slidenum">
              <a:rPr lang="ja-JP" altLang="en-US" sz="1800">
                <a:solidFill>
                  <a:schemeClr val="bg1"/>
                </a:solidFill>
              </a:rPr>
              <a:pPr/>
              <a:t>9</a:t>
            </a:fld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56C5C-5BF0-49BB-B84E-61576A8FB422}"/>
              </a:ext>
            </a:extLst>
          </p:cNvPr>
          <p:cNvSpPr txBox="1"/>
          <p:nvPr/>
        </p:nvSpPr>
        <p:spPr>
          <a:xfrm>
            <a:off x="734762" y="213452"/>
            <a:ext cx="9154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②（１）なかなかボールが前に飛びません。どうしたらいいと思いますか？　理由は？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D37437-B89C-4CCD-83A9-96903C77D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277" y="108949"/>
            <a:ext cx="1412569" cy="14150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DCC53-AF57-41FC-9BC8-1CE9658953CB}"/>
              </a:ext>
            </a:extLst>
          </p:cNvPr>
          <p:cNvSpPr txBox="1"/>
          <p:nvPr/>
        </p:nvSpPr>
        <p:spPr>
          <a:xfrm>
            <a:off x="923108" y="1524000"/>
            <a:ext cx="10894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A</a:t>
            </a:r>
            <a:r>
              <a:rPr kumimoji="1" lang="ja-JP" altLang="en-US" sz="7200" dirty="0"/>
              <a:t>　ボールをよく見て打つ！</a:t>
            </a:r>
            <a:endParaRPr kumimoji="1" lang="en-US" altLang="ja-JP" sz="7200" dirty="0"/>
          </a:p>
          <a:p>
            <a:r>
              <a:rPr kumimoji="1" lang="en-US" altLang="ja-JP" sz="7200" dirty="0"/>
              <a:t>B</a:t>
            </a:r>
            <a:r>
              <a:rPr kumimoji="1" lang="ja-JP" altLang="en-US" sz="7200" dirty="0"/>
              <a:t>　</a:t>
            </a:r>
            <a:r>
              <a:rPr kumimoji="1" lang="ja-JP" altLang="en-US" sz="6000" dirty="0"/>
              <a:t>打つしゅん間に力を入れる！</a:t>
            </a:r>
            <a:endParaRPr kumimoji="1" lang="en-US" altLang="ja-JP" sz="6000" dirty="0"/>
          </a:p>
          <a:p>
            <a:r>
              <a:rPr kumimoji="1" lang="en-US" altLang="ja-JP" sz="7200" dirty="0"/>
              <a:t>C</a:t>
            </a:r>
            <a:r>
              <a:rPr kumimoji="1" lang="ja-JP" altLang="en-US" sz="7200" dirty="0"/>
              <a:t>　その他</a:t>
            </a:r>
            <a:r>
              <a:rPr kumimoji="1" lang="ja-JP" altLang="en-US" sz="5400" dirty="0"/>
              <a:t>（自分が考えた方法）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36331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393</TotalTime>
  <Words>647</Words>
  <Application>Microsoft Office PowerPoint</Application>
  <PresentationFormat>ワイド画面</PresentationFormat>
  <Paragraphs>81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HG丸ｺﾞｼｯｸM-PRO</vt:lpstr>
      <vt:lpstr>ＭＳ Ｐゴシック</vt:lpstr>
      <vt:lpstr>游ゴシック</vt:lpstr>
      <vt:lpstr>Arial</vt:lpstr>
      <vt:lpstr>Calibri</vt:lpstr>
      <vt:lpstr>Calibri Light</vt:lpstr>
      <vt:lpstr>Impact</vt:lpstr>
      <vt:lpstr>メイン イベント</vt:lpstr>
      <vt:lpstr>Office テーマ</vt:lpstr>
      <vt:lpstr>小学校　体育科（運動領域）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　宗平（保健体育課）</dc:creator>
  <cp:lastModifiedBy>m</cp:lastModifiedBy>
  <cp:revision>32</cp:revision>
  <cp:lastPrinted>2020-10-05T05:04:34Z</cp:lastPrinted>
  <dcterms:created xsi:type="dcterms:W3CDTF">2020-06-25T03:00:51Z</dcterms:created>
  <dcterms:modified xsi:type="dcterms:W3CDTF">2020-12-23T10:37:33Z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