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19" r:id="rId2"/>
    <p:sldId id="318" r:id="rId3"/>
    <p:sldId id="299" r:id="rId4"/>
    <p:sldId id="313" r:id="rId5"/>
    <p:sldId id="306" r:id="rId6"/>
    <p:sldId id="307" r:id="rId7"/>
    <p:sldId id="314" r:id="rId8"/>
    <p:sldId id="315" r:id="rId9"/>
    <p:sldId id="266" r:id="rId10"/>
    <p:sldId id="311" r:id="rId11"/>
    <p:sldId id="316" r:id="rId12"/>
    <p:sldId id="317" r:id="rId13"/>
    <p:sldId id="268" r:id="rId14"/>
    <p:sldId id="309" r:id="rId15"/>
    <p:sldId id="282" r:id="rId16"/>
    <p:sldId id="310" r:id="rId17"/>
    <p:sldId id="280" r:id="rId18"/>
    <p:sldId id="301" r:id="rId19"/>
  </p:sldIdLst>
  <p:sldSz cx="9144000" cy="6858000" type="screen4x3"/>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8" autoAdjust="0"/>
    <p:restoredTop sz="92007" autoAdjust="0"/>
  </p:normalViewPr>
  <p:slideViewPr>
    <p:cSldViewPr snapToGrid="0">
      <p:cViewPr varScale="1">
        <p:scale>
          <a:sx n="67" d="100"/>
          <a:sy n="67" d="100"/>
        </p:scale>
        <p:origin x="1272"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188"/>
          </a:xfrm>
          <a:prstGeom prst="rect">
            <a:avLst/>
          </a:prstGeom>
        </p:spPr>
        <p:txBody>
          <a:bodyPr vert="horz" lIns="90672" tIns="45336" rIns="90672" bIns="4533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188"/>
          </a:xfrm>
          <a:prstGeom prst="rect">
            <a:avLst/>
          </a:prstGeom>
        </p:spPr>
        <p:txBody>
          <a:bodyPr vert="horz" lIns="90672" tIns="45336" rIns="90672" bIns="45336" rtlCol="0"/>
          <a:lstStyle>
            <a:lvl1pPr algn="r">
              <a:defRPr sz="1200"/>
            </a:lvl1pPr>
          </a:lstStyle>
          <a:p>
            <a:fld id="{5FBD121F-19E0-4D63-8EE5-CB4DDC548DEF}" type="datetimeFigureOut">
              <a:rPr kumimoji="1" lang="ja-JP" altLang="en-US" smtClean="0"/>
              <a:t>2020/12/24</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2162"/>
          </a:xfrm>
          <a:prstGeom prst="rect">
            <a:avLst/>
          </a:prstGeom>
          <a:noFill/>
          <a:ln w="12700">
            <a:solidFill>
              <a:prstClr val="black"/>
            </a:solidFill>
          </a:ln>
        </p:spPr>
        <p:txBody>
          <a:bodyPr vert="horz" lIns="90672" tIns="45336" rIns="90672" bIns="45336"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0672" tIns="45336" rIns="90672" bIns="453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2"/>
            <a:ext cx="2918831" cy="495187"/>
          </a:xfrm>
          <a:prstGeom prst="rect">
            <a:avLst/>
          </a:prstGeom>
        </p:spPr>
        <p:txBody>
          <a:bodyPr vert="horz" lIns="90672" tIns="45336" rIns="90672" bIns="4533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4302"/>
            <a:ext cx="2918831" cy="495187"/>
          </a:xfrm>
          <a:prstGeom prst="rect">
            <a:avLst/>
          </a:prstGeom>
        </p:spPr>
        <p:txBody>
          <a:bodyPr vert="horz" lIns="90672" tIns="45336" rIns="90672" bIns="45336" rtlCol="0" anchor="b"/>
          <a:lstStyle>
            <a:lvl1pPr algn="r">
              <a:defRPr sz="1200"/>
            </a:lvl1pPr>
          </a:lstStyle>
          <a:p>
            <a:fld id="{679BA96C-3BB3-4ED6-B43F-46F5610ABEE3}" type="slidenum">
              <a:rPr kumimoji="1" lang="ja-JP" altLang="en-US" smtClean="0"/>
              <a:t>‹#›</a:t>
            </a:fld>
            <a:endParaRPr kumimoji="1" lang="ja-JP" altLang="en-US"/>
          </a:p>
        </p:txBody>
      </p:sp>
    </p:spTree>
    <p:extLst>
      <p:ext uri="{BB962C8B-B14F-4D97-AF65-F5344CB8AC3E}">
        <p14:creationId xmlns:p14="http://schemas.microsoft.com/office/powerpoint/2010/main" val="299552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3360">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3360">
                <a:defRPr/>
              </a:pPr>
              <a:t>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25875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E955E03-9C1D-4FD3-A4DA-7EB75A4AAB12}" type="slidenum">
              <a:rPr kumimoji="1" lang="ja-JP" altLang="en-US" smtClean="0"/>
              <a:pPr/>
              <a:t>11</a:t>
            </a:fld>
            <a:endParaRPr kumimoji="1" lang="ja-JP" altLang="en-US"/>
          </a:p>
        </p:txBody>
      </p:sp>
    </p:spTree>
    <p:extLst>
      <p:ext uri="{BB962C8B-B14F-4D97-AF65-F5344CB8AC3E}">
        <p14:creationId xmlns:p14="http://schemas.microsoft.com/office/powerpoint/2010/main" val="3301417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3360">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3360">
                <a:defRPr/>
              </a:pPr>
              <a:t>12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59147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E955E03-9C1D-4FD3-A4DA-7EB75A4AAB12}" type="slidenum">
              <a:rPr kumimoji="1" lang="ja-JP" altLang="en-US" smtClean="0"/>
              <a:pPr/>
              <a:t>13</a:t>
            </a:fld>
            <a:endParaRPr kumimoji="1" lang="ja-JP" altLang="en-US"/>
          </a:p>
        </p:txBody>
      </p:sp>
    </p:spTree>
    <p:extLst>
      <p:ext uri="{BB962C8B-B14F-4D97-AF65-F5344CB8AC3E}">
        <p14:creationId xmlns:p14="http://schemas.microsoft.com/office/powerpoint/2010/main" val="2894455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E955E03-9C1D-4FD3-A4DA-7EB75A4AAB12}" type="slidenum">
              <a:rPr kumimoji="1" lang="ja-JP" altLang="en-US" smtClean="0"/>
              <a:pPr/>
              <a:t>14</a:t>
            </a:fld>
            <a:endParaRPr kumimoji="1" lang="ja-JP" altLang="en-US"/>
          </a:p>
        </p:txBody>
      </p:sp>
    </p:spTree>
    <p:extLst>
      <p:ext uri="{BB962C8B-B14F-4D97-AF65-F5344CB8AC3E}">
        <p14:creationId xmlns:p14="http://schemas.microsoft.com/office/powerpoint/2010/main" val="2438339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E955E03-9C1D-4FD3-A4DA-7EB75A4AAB12}" type="slidenum">
              <a:rPr kumimoji="1" lang="ja-JP" altLang="en-US" smtClean="0"/>
              <a:pPr/>
              <a:t>15</a:t>
            </a:fld>
            <a:endParaRPr kumimoji="1" lang="ja-JP" altLang="en-US"/>
          </a:p>
        </p:txBody>
      </p:sp>
    </p:spTree>
    <p:extLst>
      <p:ext uri="{BB962C8B-B14F-4D97-AF65-F5344CB8AC3E}">
        <p14:creationId xmlns:p14="http://schemas.microsoft.com/office/powerpoint/2010/main" val="4056421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E955E03-9C1D-4FD3-A4DA-7EB75A4AAB12}" type="slidenum">
              <a:rPr kumimoji="1" lang="ja-JP" altLang="en-US" smtClean="0"/>
              <a:pPr/>
              <a:t>16</a:t>
            </a:fld>
            <a:endParaRPr kumimoji="1" lang="ja-JP" altLang="en-US"/>
          </a:p>
        </p:txBody>
      </p:sp>
    </p:spTree>
    <p:extLst>
      <p:ext uri="{BB962C8B-B14F-4D97-AF65-F5344CB8AC3E}">
        <p14:creationId xmlns:p14="http://schemas.microsoft.com/office/powerpoint/2010/main" val="1310546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E955E03-9C1D-4FD3-A4DA-7EB75A4AAB12}" type="slidenum">
              <a:rPr kumimoji="1" lang="ja-JP" altLang="en-US" smtClean="0"/>
              <a:pPr/>
              <a:t>17</a:t>
            </a:fld>
            <a:endParaRPr kumimoji="1" lang="ja-JP" altLang="en-US"/>
          </a:p>
        </p:txBody>
      </p:sp>
    </p:spTree>
    <p:extLst>
      <p:ext uri="{BB962C8B-B14F-4D97-AF65-F5344CB8AC3E}">
        <p14:creationId xmlns:p14="http://schemas.microsoft.com/office/powerpoint/2010/main" val="3763428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3360">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3360">
                <a:defRPr/>
              </a:pPr>
              <a:t>18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96970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3360">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3360">
                <a:defRPr/>
              </a:pPr>
              <a:t>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21490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3360">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3360">
                <a:defRPr/>
              </a:pPr>
              <a:t>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76327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3360">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3360">
                <a:defRPr/>
              </a:pPr>
              <a:t>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38894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3360">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3360">
                <a:defRPr/>
              </a:pPr>
              <a:t>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193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3360">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3360">
                <a:defRPr/>
              </a:pPr>
              <a:t>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231098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3360">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3360">
                <a:defRPr/>
              </a:pPr>
              <a:t>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54467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E955E03-9C1D-4FD3-A4DA-7EB75A4AAB12}" type="slidenum">
              <a:rPr kumimoji="1" lang="ja-JP" altLang="en-US" smtClean="0"/>
              <a:pPr/>
              <a:t>9</a:t>
            </a:fld>
            <a:endParaRPr kumimoji="1" lang="ja-JP" altLang="en-US"/>
          </a:p>
        </p:txBody>
      </p:sp>
    </p:spTree>
    <p:extLst>
      <p:ext uri="{BB962C8B-B14F-4D97-AF65-F5344CB8AC3E}">
        <p14:creationId xmlns:p14="http://schemas.microsoft.com/office/powerpoint/2010/main" val="2945837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E955E03-9C1D-4FD3-A4DA-7EB75A4AAB12}" type="slidenum">
              <a:rPr kumimoji="1" lang="ja-JP" altLang="en-US" smtClean="0"/>
              <a:pPr/>
              <a:t>10</a:t>
            </a:fld>
            <a:endParaRPr kumimoji="1" lang="ja-JP" altLang="en-US"/>
          </a:p>
        </p:txBody>
      </p:sp>
    </p:spTree>
    <p:extLst>
      <p:ext uri="{BB962C8B-B14F-4D97-AF65-F5344CB8AC3E}">
        <p14:creationId xmlns:p14="http://schemas.microsoft.com/office/powerpoint/2010/main" val="98467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42159B4-FE3D-46E7-BA8A-5E955373D974}" type="datetime1">
              <a:rPr kumimoji="1" lang="ja-JP" altLang="en-US" smtClean="0"/>
              <a:t>2020/12/24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13148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A77234-8D0C-4BDF-A135-B3E5D946F9C8}" type="datetime1">
              <a:rPr kumimoji="1" lang="ja-JP" altLang="en-US" smtClean="0"/>
              <a:t>2020/12/24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7825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5A4E73-DD5A-4EF3-BD9D-431A0BCFC66E}" type="datetime1">
              <a:rPr kumimoji="1" lang="ja-JP" altLang="en-US" smtClean="0"/>
              <a:t>2020/12/24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415491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8CFB7A-FB65-40F0-AF6E-6D01B90AB162}" type="datetime1">
              <a:rPr kumimoji="1" lang="ja-JP" altLang="en-US" smtClean="0"/>
              <a:t>2020/12/24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53591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35D51-73D9-47FA-AC2A-3143C4968F6F}" type="datetime1">
              <a:rPr kumimoji="1" lang="ja-JP" altLang="en-US" smtClean="0"/>
              <a:t>2020/12/24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77633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032B49-21B3-461C-BC2A-20D6B0FDA386}" type="datetime1">
              <a:rPr kumimoji="1" lang="ja-JP" altLang="en-US" smtClean="0"/>
              <a:t>2020/12/24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38160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129B35-1D90-44B7-8C20-EA9BAAE43785}" type="datetime1">
              <a:rPr kumimoji="1" lang="ja-JP" altLang="en-US" smtClean="0"/>
              <a:t>2020/12/24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84933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1663E42-AAA8-4095-B1B1-74331AD8F7A7}" type="datetime1">
              <a:rPr kumimoji="1" lang="ja-JP" altLang="en-US" smtClean="0"/>
              <a:t>2020/12/24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47883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714C4-2AB1-4B42-BE2C-5E524FEAD5D2}" type="datetime1">
              <a:rPr kumimoji="1" lang="ja-JP" altLang="en-US" smtClean="0"/>
              <a:t>2020/12/24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9442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260068-C949-4E9C-9CDA-9A2AD3A349D3}" type="datetime1">
              <a:rPr kumimoji="1" lang="ja-JP" altLang="en-US" smtClean="0"/>
              <a:t>2020/12/24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9347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D6600B-6BE8-4EAE-AF8E-A90EE6295AB5}" type="datetime1">
              <a:rPr kumimoji="1" lang="ja-JP" altLang="en-US" smtClean="0"/>
              <a:t>2020/12/24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21763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72F2B-1FE5-482C-B762-C8819CDC24AD}" type="datetime1">
              <a:rPr kumimoji="1" lang="ja-JP" altLang="en-US" smtClean="0"/>
              <a:t>2020/12/24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5586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134348" y="999399"/>
            <a:ext cx="6858000" cy="1071952"/>
          </a:xfrm>
        </p:spPr>
        <p:txBody>
          <a:bodyPr>
            <a:noAutofit/>
          </a:bodyPr>
          <a:lstStyle/>
          <a:p>
            <a:pPr>
              <a:lnSpc>
                <a:spcPct val="100000"/>
              </a:lnSpc>
            </a:pPr>
            <a:r>
              <a:rPr lang="ja-JP" altLang="en-US" sz="3200" b="1" dirty="0">
                <a:latin typeface="HGP創英角ｺﾞｼｯｸUB" panose="020B0900000000000000" pitchFamily="50" charset="-128"/>
                <a:ea typeface="HGP創英角ｺﾞｼｯｸUB" panose="020B0900000000000000" pitchFamily="50" charset="-128"/>
              </a:rPr>
              <a:t>高等学校　保健体育（科目体育）</a:t>
            </a:r>
            <a:endParaRPr lang="en-US" altLang="ja-JP" sz="3200" b="1" dirty="0">
              <a:latin typeface="HGP創英角ｺﾞｼｯｸUB" panose="020B0900000000000000" pitchFamily="50" charset="-128"/>
              <a:ea typeface="HGP創英角ｺﾞｼｯｸUB" panose="020B0900000000000000" pitchFamily="50" charset="-128"/>
            </a:endParaRPr>
          </a:p>
          <a:p>
            <a:r>
              <a:rPr lang="en-US" altLang="ja-JP" sz="3200" b="1" dirty="0">
                <a:latin typeface="HGP創英角ｺﾞｼｯｸUB" panose="020B0900000000000000" pitchFamily="50" charset="-128"/>
                <a:ea typeface="HGP創英角ｺﾞｼｯｸUB" panose="020B0900000000000000" pitchFamily="50" charset="-128"/>
              </a:rPr>
              <a:t>〔</a:t>
            </a:r>
            <a:r>
              <a:rPr lang="ja-JP" altLang="en-US" sz="3200" b="1" dirty="0">
                <a:latin typeface="HGP創英角ｺﾞｼｯｸUB" panose="020B0900000000000000" pitchFamily="50" charset="-128"/>
                <a:ea typeface="HGP創英角ｺﾞｼｯｸUB" panose="020B0900000000000000" pitchFamily="50" charset="-128"/>
              </a:rPr>
              <a:t>入学年次の次の年次以降</a:t>
            </a:r>
            <a:r>
              <a:rPr lang="en-US" altLang="ja-JP" sz="3200" b="1" dirty="0">
                <a:latin typeface="HGP創英角ｺﾞｼｯｸUB" panose="020B0900000000000000" pitchFamily="50" charset="-128"/>
                <a:ea typeface="HGP創英角ｺﾞｼｯｸUB" panose="020B0900000000000000" pitchFamily="50" charset="-128"/>
              </a:rPr>
              <a:t>〕</a:t>
            </a:r>
            <a:endParaRPr lang="ja-JP" altLang="en-US" sz="3200" b="1" dirty="0">
              <a:latin typeface="HGP創英角ｺﾞｼｯｸUB" panose="020B0900000000000000" pitchFamily="50" charset="-128"/>
              <a:ea typeface="HGP創英角ｺﾞｼｯｸUB" panose="020B0900000000000000" pitchFamily="50" charset="-128"/>
            </a:endParaRPr>
          </a:p>
        </p:txBody>
      </p:sp>
      <p:sp>
        <p:nvSpPr>
          <p:cNvPr id="4" name="サブタイトル 2"/>
          <p:cNvSpPr txBox="1">
            <a:spLocks/>
          </p:cNvSpPr>
          <p:nvPr/>
        </p:nvSpPr>
        <p:spPr>
          <a:xfrm>
            <a:off x="1143000" y="3170802"/>
            <a:ext cx="6858000" cy="1007587"/>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endParaRPr lang="ja-JP" altLang="en-US" sz="2700" dirty="0"/>
          </a:p>
        </p:txBody>
      </p:sp>
      <p:sp>
        <p:nvSpPr>
          <p:cNvPr id="5" name="サブタイトル 2"/>
          <p:cNvSpPr txBox="1">
            <a:spLocks/>
          </p:cNvSpPr>
          <p:nvPr/>
        </p:nvSpPr>
        <p:spPr>
          <a:xfrm>
            <a:off x="242888" y="2463112"/>
            <a:ext cx="8686800" cy="200887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4950" dirty="0">
                <a:latin typeface="HGP創英角ｺﾞｼｯｸUB" panose="020B0900000000000000" pitchFamily="50" charset="-128"/>
                <a:ea typeface="HGP創英角ｺﾞｼｯｸUB" panose="020B0900000000000000" pitchFamily="50" charset="-128"/>
              </a:rPr>
              <a:t>陸上</a:t>
            </a:r>
            <a:r>
              <a:rPr lang="ja-JP" altLang="en-US" sz="4950" dirty="0" smtClean="0">
                <a:latin typeface="HGP創英角ｺﾞｼｯｸUB" panose="020B0900000000000000" pitchFamily="50" charset="-128"/>
                <a:ea typeface="HGP創英角ｺﾞｼｯｸUB" panose="020B0900000000000000" pitchFamily="50" charset="-128"/>
              </a:rPr>
              <a:t>競技：</a:t>
            </a:r>
            <a:r>
              <a:rPr lang="ja-JP" altLang="en-US" sz="4950" dirty="0">
                <a:latin typeface="HGP創英角ｺﾞｼｯｸUB" panose="020B0900000000000000" pitchFamily="50" charset="-128"/>
                <a:ea typeface="HGP創英角ｺﾞｼｯｸUB" panose="020B0900000000000000" pitchFamily="50" charset="-128"/>
              </a:rPr>
              <a:t>投種目</a:t>
            </a:r>
            <a:endParaRPr lang="en-US" altLang="ja-JP" sz="4950" dirty="0">
              <a:latin typeface="HGP創英角ｺﾞｼｯｸUB" panose="020B0900000000000000" pitchFamily="50" charset="-128"/>
              <a:ea typeface="HGP創英角ｺﾞｼｯｸUB" panose="020B0900000000000000" pitchFamily="50" charset="-128"/>
            </a:endParaRPr>
          </a:p>
          <a:p>
            <a:r>
              <a:rPr lang="ja-JP" altLang="en-US" sz="7000" dirty="0">
                <a:latin typeface="HGP創英角ｺﾞｼｯｸUB" panose="020B0900000000000000" pitchFamily="50" charset="-128"/>
                <a:ea typeface="HGP創英角ｺﾞｼｯｸUB" panose="020B0900000000000000" pitchFamily="50" charset="-128"/>
              </a:rPr>
              <a:t>「砲丸投げ・やり投げ」</a:t>
            </a:r>
          </a:p>
        </p:txBody>
      </p:sp>
      <p:sp>
        <p:nvSpPr>
          <p:cNvPr id="6" name="サブタイトル 2"/>
          <p:cNvSpPr txBox="1">
            <a:spLocks/>
          </p:cNvSpPr>
          <p:nvPr/>
        </p:nvSpPr>
        <p:spPr>
          <a:xfrm>
            <a:off x="1157288" y="4715220"/>
            <a:ext cx="6858000" cy="76107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4800" dirty="0" smtClean="0">
                <a:latin typeface="HGP創英角ｺﾞｼｯｸUB" panose="020B0900000000000000" pitchFamily="50" charset="-128"/>
                <a:ea typeface="HGP創英角ｺﾞｼｯｸUB" panose="020B0900000000000000" pitchFamily="50" charset="-128"/>
              </a:rPr>
              <a:t>【</a:t>
            </a:r>
            <a:r>
              <a:rPr lang="ja-JP" altLang="en-US" sz="4800" dirty="0">
                <a:latin typeface="HGP創英角ｺﾞｼｯｸUB" panose="020B0900000000000000" pitchFamily="50" charset="-128"/>
                <a:ea typeface="HGP創英角ｺﾞｼｯｸUB" panose="020B0900000000000000" pitchFamily="50" charset="-128"/>
              </a:rPr>
              <a:t>体力</a:t>
            </a:r>
            <a:r>
              <a:rPr lang="ja-JP" altLang="en-US" sz="4800" dirty="0" smtClean="0">
                <a:latin typeface="HGP創英角ｺﾞｼｯｸUB" panose="020B0900000000000000" pitchFamily="50" charset="-128"/>
                <a:ea typeface="HGP創英角ｺﾞｼｯｸUB" panose="020B0900000000000000" pitchFamily="50" charset="-128"/>
              </a:rPr>
              <a:t>編</a:t>
            </a:r>
            <a:r>
              <a:rPr lang="en-US" altLang="ja-JP" sz="4800" dirty="0">
                <a:latin typeface="HGP創英角ｺﾞｼｯｸUB" panose="020B0900000000000000" pitchFamily="50" charset="-128"/>
                <a:ea typeface="HGP創英角ｺﾞｼｯｸUB" panose="020B0900000000000000" pitchFamily="50" charset="-128"/>
              </a:rPr>
              <a:t>】</a:t>
            </a:r>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7" name="正方形/長方形 6"/>
          <p:cNvSpPr/>
          <p:nvPr/>
        </p:nvSpPr>
        <p:spPr>
          <a:xfrm>
            <a:off x="5845542" y="5555581"/>
            <a:ext cx="2589797" cy="4616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350" dirty="0"/>
              <a:t>学習時間の目安：約</a:t>
            </a:r>
            <a:r>
              <a:rPr kumimoji="1" lang="en-US" altLang="ja-JP" sz="1350" dirty="0"/>
              <a:t>30</a:t>
            </a:r>
            <a:r>
              <a:rPr kumimoji="1" lang="ja-JP" altLang="en-US" sz="1350" dirty="0"/>
              <a:t>分</a:t>
            </a:r>
          </a:p>
        </p:txBody>
      </p:sp>
      <p:sp>
        <p:nvSpPr>
          <p:cNvPr id="9"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163221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8E153A-13CE-4EE6-B89E-0EF91EA5EA16}"/>
              </a:ext>
            </a:extLst>
          </p:cNvPr>
          <p:cNvSpPr>
            <a:spLocks noGrp="1"/>
          </p:cNvSpPr>
          <p:nvPr>
            <p:ph type="title"/>
          </p:nvPr>
        </p:nvSpPr>
        <p:spPr/>
        <p:txBody>
          <a:bodyPr/>
          <a:lstStyle/>
          <a:p>
            <a:r>
              <a:rPr lang="ja-JP" altLang="en-US" dirty="0"/>
              <a:t>③</a:t>
            </a:r>
            <a:r>
              <a:rPr kumimoji="1" lang="ja-JP" altLang="en-US" dirty="0"/>
              <a:t>腕立て伏せ　</a:t>
            </a:r>
            <a:r>
              <a:rPr kumimoji="1" lang="ja-JP" altLang="en-US" dirty="0" smtClean="0"/>
              <a:t>ＮＧ</a:t>
            </a:r>
            <a:endParaRPr kumimoji="1" lang="ja-JP" altLang="en-US" dirty="0"/>
          </a:p>
        </p:txBody>
      </p:sp>
      <p:pic>
        <p:nvPicPr>
          <p:cNvPr id="4" name="図 3" descr="カーテン, 屋内, フェンス, 床 が含まれている画像&#10;&#10;自動的に生成された説明">
            <a:extLst>
              <a:ext uri="{FF2B5EF4-FFF2-40B4-BE49-F238E27FC236}">
                <a16:creationId xmlns:a16="http://schemas.microsoft.com/office/drawing/2014/main" id="{9E2C50DE-5C6F-42C4-AC40-C060A6EB899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8650" y="1586844"/>
            <a:ext cx="7069801" cy="3526972"/>
          </a:xfrm>
          <a:prstGeom prst="rect">
            <a:avLst/>
          </a:prstGeom>
        </p:spPr>
      </p:pic>
      <p:sp>
        <p:nvSpPr>
          <p:cNvPr id="7" name="乗算記号 6">
            <a:extLst>
              <a:ext uri="{FF2B5EF4-FFF2-40B4-BE49-F238E27FC236}">
                <a16:creationId xmlns:a16="http://schemas.microsoft.com/office/drawing/2014/main" id="{CF5DD390-6377-4DD1-AC1D-3A078EC502BE}"/>
              </a:ext>
            </a:extLst>
          </p:cNvPr>
          <p:cNvSpPr/>
          <p:nvPr/>
        </p:nvSpPr>
        <p:spPr>
          <a:xfrm>
            <a:off x="5715000" y="536329"/>
            <a:ext cx="2907829" cy="2814001"/>
          </a:xfrm>
          <a:prstGeom prst="mathMultiply">
            <a:avLst>
              <a:gd name="adj1" fmla="val 16479"/>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77E8BB18-0A79-4CE2-AE3F-FDA2F02A9BB3}"/>
              </a:ext>
            </a:extLst>
          </p:cNvPr>
          <p:cNvSpPr/>
          <p:nvPr/>
        </p:nvSpPr>
        <p:spPr>
          <a:xfrm>
            <a:off x="338129" y="5311788"/>
            <a:ext cx="8177221" cy="14516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t>腰が浮いたままだと負荷が弱まり、</a:t>
            </a:r>
            <a:endParaRPr kumimoji="1" lang="en-US" altLang="ja-JP" sz="3200" dirty="0"/>
          </a:p>
          <a:p>
            <a:r>
              <a:rPr kumimoji="1" lang="ja-JP" altLang="en-US" sz="3200" dirty="0"/>
              <a:t>　　　　　　　　</a:t>
            </a:r>
            <a:r>
              <a:rPr kumimoji="1" lang="ja-JP" altLang="en-US" sz="3200" dirty="0" smtClean="0"/>
              <a:t>効果</a:t>
            </a:r>
            <a:r>
              <a:rPr kumimoji="1" lang="ja-JP" altLang="en-US" sz="3200" dirty="0"/>
              <a:t>が薄れてしまいます。</a:t>
            </a:r>
          </a:p>
        </p:txBody>
      </p:sp>
      <p:sp>
        <p:nvSpPr>
          <p:cNvPr id="5" name="矢印: 下 4">
            <a:extLst>
              <a:ext uri="{FF2B5EF4-FFF2-40B4-BE49-F238E27FC236}">
                <a16:creationId xmlns:a16="http://schemas.microsoft.com/office/drawing/2014/main" id="{92034479-A75A-40D2-9EAA-1B2FDD82621C}"/>
              </a:ext>
            </a:extLst>
          </p:cNvPr>
          <p:cNvSpPr/>
          <p:nvPr/>
        </p:nvSpPr>
        <p:spPr>
          <a:xfrm rot="10800000">
            <a:off x="3701142" y="2457154"/>
            <a:ext cx="570593" cy="2814002"/>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00FFFF"/>
              </a:highlight>
            </a:endParaRPr>
          </a:p>
        </p:txBody>
      </p:sp>
    </p:spTree>
    <p:custDataLst>
      <p:tags r:id="rId1"/>
    </p:custDataLst>
    <p:extLst>
      <p:ext uri="{BB962C8B-B14F-4D97-AF65-F5344CB8AC3E}">
        <p14:creationId xmlns:p14="http://schemas.microsoft.com/office/powerpoint/2010/main" val="2816376171"/>
      </p:ext>
    </p:extLst>
  </p:cSld>
  <p:clrMapOvr>
    <a:masterClrMapping/>
  </p:clrMapOvr>
  <mc:AlternateContent xmlns:mc="http://schemas.openxmlformats.org/markup-compatibility/2006" xmlns:p14="http://schemas.microsoft.com/office/powerpoint/2010/main">
    <mc:Choice Requires="p14">
      <p:transition spd="slow" p14:dur="2000" advTm="30123"/>
    </mc:Choice>
    <mc:Fallback xmlns="">
      <p:transition spd="slow" advTm="3012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8E153A-13CE-4EE6-B89E-0EF91EA5EA16}"/>
              </a:ext>
            </a:extLst>
          </p:cNvPr>
          <p:cNvSpPr>
            <a:spLocks noGrp="1"/>
          </p:cNvSpPr>
          <p:nvPr>
            <p:ph type="title"/>
          </p:nvPr>
        </p:nvSpPr>
        <p:spPr/>
        <p:txBody>
          <a:bodyPr/>
          <a:lstStyle/>
          <a:p>
            <a:r>
              <a:rPr kumimoji="1" lang="ja-JP" altLang="en-US" dirty="0"/>
              <a:t>④ヒップリスト</a:t>
            </a:r>
          </a:p>
        </p:txBody>
      </p:sp>
      <p:sp>
        <p:nvSpPr>
          <p:cNvPr id="3" name="正方形/長方形 2">
            <a:extLst>
              <a:ext uri="{FF2B5EF4-FFF2-40B4-BE49-F238E27FC236}">
                <a16:creationId xmlns:a16="http://schemas.microsoft.com/office/drawing/2014/main" id="{0C3C27C6-88F7-4835-8373-8D7687095151}"/>
              </a:ext>
            </a:extLst>
          </p:cNvPr>
          <p:cNvSpPr/>
          <p:nvPr/>
        </p:nvSpPr>
        <p:spPr>
          <a:xfrm>
            <a:off x="159657" y="4869160"/>
            <a:ext cx="8708574" cy="162371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t>ゆっくりと腰を上下に</a:t>
            </a:r>
            <a:r>
              <a:rPr kumimoji="1" lang="ja-JP" altLang="en-US" sz="3200" dirty="0" smtClean="0"/>
              <a:t>動かします。おへそ</a:t>
            </a:r>
            <a:r>
              <a:rPr kumimoji="1" lang="ja-JP" altLang="en-US" sz="3200" dirty="0"/>
              <a:t>を上に突き出したときは、膝から肩までの一直線上より腰が高くなるように意識しましょう。</a:t>
            </a:r>
            <a:endParaRPr kumimoji="1" lang="en-US" altLang="ja-JP" sz="3200" dirty="0"/>
          </a:p>
        </p:txBody>
      </p:sp>
      <p:pic>
        <p:nvPicPr>
          <p:cNvPr id="5" name="図 4" descr="カーテン, 屋内, 横たわる, ベッド が含まれている画像&#10;&#10;自動的に生成された説明">
            <a:extLst>
              <a:ext uri="{FF2B5EF4-FFF2-40B4-BE49-F238E27FC236}">
                <a16:creationId xmlns:a16="http://schemas.microsoft.com/office/drawing/2014/main" id="{33E63710-57EC-4742-92F2-531315112CC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5772" y="1988840"/>
            <a:ext cx="4165600" cy="2640460"/>
          </a:xfrm>
          <a:prstGeom prst="rect">
            <a:avLst/>
          </a:prstGeom>
        </p:spPr>
      </p:pic>
      <p:pic>
        <p:nvPicPr>
          <p:cNvPr id="7" name="図 6" descr="床, カーテン, 屋内, 人 が含まれている画像&#10;&#10;自動的に生成された説明">
            <a:extLst>
              <a:ext uri="{FF2B5EF4-FFF2-40B4-BE49-F238E27FC236}">
                <a16:creationId xmlns:a16="http://schemas.microsoft.com/office/drawing/2014/main" id="{DCDDFC49-43CB-4A84-973D-1340C507CD9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02630" y="1829252"/>
            <a:ext cx="4165601" cy="2800048"/>
          </a:xfrm>
          <a:prstGeom prst="rect">
            <a:avLst/>
          </a:prstGeom>
        </p:spPr>
      </p:pic>
      <p:cxnSp>
        <p:nvCxnSpPr>
          <p:cNvPr id="9" name="直線コネクタ 8">
            <a:extLst>
              <a:ext uri="{FF2B5EF4-FFF2-40B4-BE49-F238E27FC236}">
                <a16:creationId xmlns:a16="http://schemas.microsoft.com/office/drawing/2014/main" id="{52798E7B-037C-4367-92D5-35B3617D2296}"/>
              </a:ext>
            </a:extLst>
          </p:cNvPr>
          <p:cNvCxnSpPr/>
          <p:nvPr/>
        </p:nvCxnSpPr>
        <p:spPr>
          <a:xfrm>
            <a:off x="5442857" y="2452914"/>
            <a:ext cx="2583543" cy="976086"/>
          </a:xfrm>
          <a:prstGeom prst="line">
            <a:avLst/>
          </a:prstGeom>
          <a:ln w="38100">
            <a:prstDash val="sysDot"/>
          </a:ln>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1966731781"/>
      </p:ext>
    </p:extLst>
  </p:cSld>
  <p:clrMapOvr>
    <a:masterClrMapping/>
  </p:clrMapOvr>
  <mc:AlternateContent xmlns:mc="http://schemas.openxmlformats.org/markup-compatibility/2006" xmlns:p14="http://schemas.microsoft.com/office/powerpoint/2010/main">
    <mc:Choice Requires="p14">
      <p:transition spd="slow" p14:dur="2000" advTm="30123"/>
    </mc:Choice>
    <mc:Fallback xmlns="">
      <p:transition spd="slow" advTm="3012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12</a:t>
            </a:fld>
            <a:endParaRPr kumimoji="1" lang="ja-JP" altLang="en-US"/>
          </a:p>
        </p:txBody>
      </p:sp>
      <p:sp>
        <p:nvSpPr>
          <p:cNvPr id="9" name="タイトル 1">
            <a:extLst>
              <a:ext uri="{FF2B5EF4-FFF2-40B4-BE49-F238E27FC236}">
                <a16:creationId xmlns:a16="http://schemas.microsoft.com/office/drawing/2014/main" id="{DFD397FE-F230-4531-A4EF-05D8706CF3BB}"/>
              </a:ext>
            </a:extLst>
          </p:cNvPr>
          <p:cNvSpPr txBox="1">
            <a:spLocks/>
          </p:cNvSpPr>
          <p:nvPr/>
        </p:nvSpPr>
        <p:spPr>
          <a:xfrm>
            <a:off x="515529" y="719665"/>
            <a:ext cx="7886700" cy="86978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⑤ツイスト腹筋</a:t>
            </a:r>
          </a:p>
        </p:txBody>
      </p:sp>
      <p:sp>
        <p:nvSpPr>
          <p:cNvPr id="11" name="正方形/長方形 10">
            <a:extLst>
              <a:ext uri="{FF2B5EF4-FFF2-40B4-BE49-F238E27FC236}">
                <a16:creationId xmlns:a16="http://schemas.microsoft.com/office/drawing/2014/main" id="{4495E70F-F7C4-4428-B027-524A22B1AE8C}"/>
              </a:ext>
            </a:extLst>
          </p:cNvPr>
          <p:cNvSpPr/>
          <p:nvPr/>
        </p:nvSpPr>
        <p:spPr>
          <a:xfrm>
            <a:off x="278945" y="4588487"/>
            <a:ext cx="8586110" cy="18892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smtClean="0"/>
              <a:t>交差</a:t>
            </a:r>
            <a:r>
              <a:rPr kumimoji="1" lang="ja-JP" altLang="en-US" sz="3200" dirty="0"/>
              <a:t>になるように、肘と膝を当てていきます。左右交互に行いましょう。</a:t>
            </a:r>
            <a:endParaRPr kumimoji="1" lang="en-US" altLang="ja-JP" sz="3200" dirty="0"/>
          </a:p>
          <a:p>
            <a:r>
              <a:rPr kumimoji="1" lang="ja-JP" altLang="en-US" sz="3200" dirty="0"/>
              <a:t>腹斜筋を鍛えていきます。</a:t>
            </a:r>
          </a:p>
        </p:txBody>
      </p:sp>
      <p:pic>
        <p:nvPicPr>
          <p:cNvPr id="4" name="図 3" descr="カーテン, 屋内, 男, 若い が含まれている画像&#10;&#10;自動的に生成された説明">
            <a:extLst>
              <a:ext uri="{FF2B5EF4-FFF2-40B4-BE49-F238E27FC236}">
                <a16:creationId xmlns:a16="http://schemas.microsoft.com/office/drawing/2014/main" id="{532DED7B-A6D9-4CBE-B823-996982399F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310" y="2172125"/>
            <a:ext cx="4387569" cy="2318974"/>
          </a:xfrm>
          <a:prstGeom prst="rect">
            <a:avLst/>
          </a:prstGeom>
        </p:spPr>
      </p:pic>
      <p:pic>
        <p:nvPicPr>
          <p:cNvPr id="7" name="図 6" descr="屋内, 人, カーテン, 横たわる が含まれている画像&#10;&#10;自動的に生成された説明">
            <a:extLst>
              <a:ext uri="{FF2B5EF4-FFF2-40B4-BE49-F238E27FC236}">
                <a16:creationId xmlns:a16="http://schemas.microsoft.com/office/drawing/2014/main" id="{1A775B31-F278-42F0-8450-2A0A5E348EA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66511" y="1975970"/>
            <a:ext cx="4406179" cy="2488073"/>
          </a:xfrm>
          <a:prstGeom prst="rect">
            <a:avLst/>
          </a:prstGeom>
        </p:spPr>
      </p:pic>
    </p:spTree>
    <p:extLst>
      <p:ext uri="{BB962C8B-B14F-4D97-AF65-F5344CB8AC3E}">
        <p14:creationId xmlns:p14="http://schemas.microsoft.com/office/powerpoint/2010/main" val="3750876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8E153A-13CE-4EE6-B89E-0EF91EA5EA16}"/>
              </a:ext>
            </a:extLst>
          </p:cNvPr>
          <p:cNvSpPr>
            <a:spLocks noGrp="1"/>
          </p:cNvSpPr>
          <p:nvPr>
            <p:ph type="title"/>
          </p:nvPr>
        </p:nvSpPr>
        <p:spPr>
          <a:xfrm>
            <a:off x="537328" y="286604"/>
            <a:ext cx="8606672" cy="1450757"/>
          </a:xfrm>
        </p:spPr>
        <p:txBody>
          <a:bodyPr/>
          <a:lstStyle/>
          <a:p>
            <a:r>
              <a:rPr lang="ja-JP" altLang="en-US" dirty="0"/>
              <a:t>⑥片足</a:t>
            </a:r>
            <a:r>
              <a:rPr kumimoji="1" lang="ja-JP" altLang="en-US" dirty="0"/>
              <a:t>スクワット（左右交互に）</a:t>
            </a:r>
          </a:p>
        </p:txBody>
      </p:sp>
      <p:sp>
        <p:nvSpPr>
          <p:cNvPr id="5" name="正方形/長方形 4">
            <a:extLst>
              <a:ext uri="{FF2B5EF4-FFF2-40B4-BE49-F238E27FC236}">
                <a16:creationId xmlns:a16="http://schemas.microsoft.com/office/drawing/2014/main" id="{8A815782-8094-476E-A752-38C1416AA828}"/>
              </a:ext>
            </a:extLst>
          </p:cNvPr>
          <p:cNvSpPr/>
          <p:nvPr/>
        </p:nvSpPr>
        <p:spPr>
          <a:xfrm>
            <a:off x="0" y="2525486"/>
            <a:ext cx="3725286" cy="34689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t>なるべく大きく足を前に出し、深く腰を落とします。お尻からハムストリングスにかけての筋肉を鍛えます。</a:t>
            </a:r>
          </a:p>
        </p:txBody>
      </p:sp>
      <p:pic>
        <p:nvPicPr>
          <p:cNvPr id="7" name="図 6" descr="カーテンの前に立っている男性&#10;&#10;自動的に生成された説明">
            <a:extLst>
              <a:ext uri="{FF2B5EF4-FFF2-40B4-BE49-F238E27FC236}">
                <a16:creationId xmlns:a16="http://schemas.microsoft.com/office/drawing/2014/main" id="{53DC21FC-8667-44C6-9A1E-7C063852A3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18209" y="1422399"/>
            <a:ext cx="1402212" cy="4572001"/>
          </a:xfrm>
          <a:prstGeom prst="rect">
            <a:avLst/>
          </a:prstGeom>
        </p:spPr>
      </p:pic>
      <p:pic>
        <p:nvPicPr>
          <p:cNvPr id="9" name="図 8" descr="カーテン, 床, 屋内, 人 が含まれている画像&#10;&#10;自動的に生成された説明">
            <a:extLst>
              <a:ext uri="{FF2B5EF4-FFF2-40B4-BE49-F238E27FC236}">
                <a16:creationId xmlns:a16="http://schemas.microsoft.com/office/drawing/2014/main" id="{864AF02B-01B4-4D97-ABF9-CAC723C836F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76753" y="2641600"/>
            <a:ext cx="3725285" cy="3352800"/>
          </a:xfrm>
          <a:prstGeom prst="rect">
            <a:avLst/>
          </a:prstGeom>
        </p:spPr>
      </p:pic>
      <p:sp>
        <p:nvSpPr>
          <p:cNvPr id="3" name="矢印: 右 2">
            <a:extLst>
              <a:ext uri="{FF2B5EF4-FFF2-40B4-BE49-F238E27FC236}">
                <a16:creationId xmlns:a16="http://schemas.microsoft.com/office/drawing/2014/main" id="{2A3E4B55-E273-4879-B80D-C4654060617F}"/>
              </a:ext>
            </a:extLst>
          </p:cNvPr>
          <p:cNvSpPr/>
          <p:nvPr/>
        </p:nvSpPr>
        <p:spPr>
          <a:xfrm>
            <a:off x="3457778" y="4688592"/>
            <a:ext cx="3509079" cy="432048"/>
          </a:xfrm>
          <a:prstGeom prst="rightArrow">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Tree>
    <p:custDataLst>
      <p:tags r:id="rId1"/>
    </p:custDataLst>
    <p:extLst>
      <p:ext uri="{BB962C8B-B14F-4D97-AF65-F5344CB8AC3E}">
        <p14:creationId xmlns:p14="http://schemas.microsoft.com/office/powerpoint/2010/main" val="1369802866"/>
      </p:ext>
    </p:extLst>
  </p:cSld>
  <p:clrMapOvr>
    <a:masterClrMapping/>
  </p:clrMapOvr>
  <mc:AlternateContent xmlns:mc="http://schemas.openxmlformats.org/markup-compatibility/2006" xmlns:p14="http://schemas.microsoft.com/office/powerpoint/2010/main">
    <mc:Choice Requires="p14">
      <p:transition spd="slow" p14:dur="2000" advTm="37057"/>
    </mc:Choice>
    <mc:Fallback xmlns="">
      <p:transition spd="slow" advTm="3705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8E153A-13CE-4EE6-B89E-0EF91EA5EA16}"/>
              </a:ext>
            </a:extLst>
          </p:cNvPr>
          <p:cNvSpPr>
            <a:spLocks noGrp="1"/>
          </p:cNvSpPr>
          <p:nvPr>
            <p:ph type="title"/>
          </p:nvPr>
        </p:nvSpPr>
        <p:spPr>
          <a:xfrm>
            <a:off x="546755" y="286604"/>
            <a:ext cx="8597245" cy="1450757"/>
          </a:xfrm>
        </p:spPr>
        <p:txBody>
          <a:bodyPr/>
          <a:lstStyle/>
          <a:p>
            <a:r>
              <a:rPr lang="ja-JP" altLang="en-US" dirty="0"/>
              <a:t>⑥</a:t>
            </a:r>
            <a:r>
              <a:rPr lang="ja-JP" altLang="en-US" dirty="0" smtClean="0"/>
              <a:t>片足</a:t>
            </a:r>
            <a:r>
              <a:rPr kumimoji="1" lang="ja-JP" altLang="en-US" dirty="0"/>
              <a:t>スクワット　</a:t>
            </a:r>
            <a:r>
              <a:rPr kumimoji="1" lang="ja-JP" altLang="en-US" dirty="0" smtClean="0"/>
              <a:t>ＮＧ</a:t>
            </a:r>
            <a:endParaRPr kumimoji="1" lang="ja-JP" altLang="en-US" dirty="0"/>
          </a:p>
        </p:txBody>
      </p:sp>
      <p:sp>
        <p:nvSpPr>
          <p:cNvPr id="5" name="正方形/長方形 4">
            <a:extLst>
              <a:ext uri="{FF2B5EF4-FFF2-40B4-BE49-F238E27FC236}">
                <a16:creationId xmlns:a16="http://schemas.microsoft.com/office/drawing/2014/main" id="{8A815782-8094-476E-A752-38C1416AA828}"/>
              </a:ext>
            </a:extLst>
          </p:cNvPr>
          <p:cNvSpPr/>
          <p:nvPr/>
        </p:nvSpPr>
        <p:spPr>
          <a:xfrm>
            <a:off x="75330" y="2816422"/>
            <a:ext cx="3725286" cy="342284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t>膝がつま先より前に出ないように注意してください。膝を痛める可能性があります。</a:t>
            </a:r>
          </a:p>
        </p:txBody>
      </p:sp>
      <p:pic>
        <p:nvPicPr>
          <p:cNvPr id="7" name="図 6" descr="カーテン, 屋内, 人, 座る が含まれている画像&#10;&#10;自動的に生成された説明">
            <a:extLst>
              <a:ext uri="{FF2B5EF4-FFF2-40B4-BE49-F238E27FC236}">
                <a16:creationId xmlns:a16="http://schemas.microsoft.com/office/drawing/2014/main" id="{BBA3BF69-3DF7-4409-9420-054F9C5ED9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16129" y="2057964"/>
            <a:ext cx="4736543" cy="4181301"/>
          </a:xfrm>
          <a:prstGeom prst="rect">
            <a:avLst/>
          </a:prstGeom>
        </p:spPr>
      </p:pic>
      <p:sp>
        <p:nvSpPr>
          <p:cNvPr id="3" name="乗算記号 2">
            <a:extLst>
              <a:ext uri="{FF2B5EF4-FFF2-40B4-BE49-F238E27FC236}">
                <a16:creationId xmlns:a16="http://schemas.microsoft.com/office/drawing/2014/main" id="{6F4D5920-F730-4A6D-A156-7E9B53B5FB8E}"/>
              </a:ext>
            </a:extLst>
          </p:cNvPr>
          <p:cNvSpPr/>
          <p:nvPr/>
        </p:nvSpPr>
        <p:spPr>
          <a:xfrm>
            <a:off x="3363915" y="1537814"/>
            <a:ext cx="2808285" cy="2814001"/>
          </a:xfrm>
          <a:prstGeom prst="mathMultiply">
            <a:avLst>
              <a:gd name="adj1" fmla="val 16479"/>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矢印: 右 8">
            <a:extLst>
              <a:ext uri="{FF2B5EF4-FFF2-40B4-BE49-F238E27FC236}">
                <a16:creationId xmlns:a16="http://schemas.microsoft.com/office/drawing/2014/main" id="{F0DF134D-EAD7-4A0D-BDF3-C6AEBC0A4D0C}"/>
              </a:ext>
            </a:extLst>
          </p:cNvPr>
          <p:cNvSpPr/>
          <p:nvPr/>
        </p:nvSpPr>
        <p:spPr>
          <a:xfrm>
            <a:off x="3588847" y="4672418"/>
            <a:ext cx="4524640" cy="432048"/>
          </a:xfrm>
          <a:prstGeom prst="rightArrow">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cxnSp>
        <p:nvCxnSpPr>
          <p:cNvPr id="10" name="直線コネクタ 9">
            <a:extLst>
              <a:ext uri="{FF2B5EF4-FFF2-40B4-BE49-F238E27FC236}">
                <a16:creationId xmlns:a16="http://schemas.microsoft.com/office/drawing/2014/main" id="{BBC2BDE5-26F1-4F4E-8736-29DD5464F325}"/>
              </a:ext>
            </a:extLst>
          </p:cNvPr>
          <p:cNvCxnSpPr>
            <a:cxnSpLocks/>
          </p:cNvCxnSpPr>
          <p:nvPr/>
        </p:nvCxnSpPr>
        <p:spPr>
          <a:xfrm>
            <a:off x="7838572" y="4338398"/>
            <a:ext cx="0" cy="1900867"/>
          </a:xfrm>
          <a:prstGeom prst="line">
            <a:avLst/>
          </a:prstGeom>
          <a:ln w="57150">
            <a:prstDash val="sysDot"/>
          </a:ln>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1191174646"/>
      </p:ext>
    </p:extLst>
  </p:cSld>
  <p:clrMapOvr>
    <a:masterClrMapping/>
  </p:clrMapOvr>
  <mc:AlternateContent xmlns:mc="http://schemas.openxmlformats.org/markup-compatibility/2006" xmlns:p14="http://schemas.microsoft.com/office/powerpoint/2010/main">
    <mc:Choice Requires="p14">
      <p:transition spd="slow" p14:dur="2000" advTm="37057"/>
    </mc:Choice>
    <mc:Fallback xmlns="">
      <p:transition spd="slow" advTm="3705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床, カーテン, 屋内, 人 が含まれている画像&#10;&#10;自動的に生成された説明">
            <a:extLst>
              <a:ext uri="{FF2B5EF4-FFF2-40B4-BE49-F238E27FC236}">
                <a16:creationId xmlns:a16="http://schemas.microsoft.com/office/drawing/2014/main" id="{2D7618BF-BEE6-47AC-8637-725B505891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139069" y="2920194"/>
            <a:ext cx="4761704" cy="3415845"/>
          </a:xfrm>
          <a:prstGeom prst="rect">
            <a:avLst/>
          </a:prstGeom>
        </p:spPr>
      </p:pic>
      <p:sp>
        <p:nvSpPr>
          <p:cNvPr id="2" name="タイトル 1">
            <a:extLst>
              <a:ext uri="{FF2B5EF4-FFF2-40B4-BE49-F238E27FC236}">
                <a16:creationId xmlns:a16="http://schemas.microsoft.com/office/drawing/2014/main" id="{D68E153A-13CE-4EE6-B89E-0EF91EA5EA16}"/>
              </a:ext>
            </a:extLst>
          </p:cNvPr>
          <p:cNvSpPr>
            <a:spLocks noGrp="1"/>
          </p:cNvSpPr>
          <p:nvPr>
            <p:ph type="title"/>
          </p:nvPr>
        </p:nvSpPr>
        <p:spPr/>
        <p:txBody>
          <a:bodyPr/>
          <a:lstStyle/>
          <a:p>
            <a:r>
              <a:rPr lang="ja-JP" altLang="en-US" dirty="0"/>
              <a:t>⑦ディップ</a:t>
            </a:r>
            <a:endParaRPr kumimoji="1" lang="ja-JP" altLang="en-US" dirty="0"/>
          </a:p>
        </p:txBody>
      </p:sp>
      <p:sp>
        <p:nvSpPr>
          <p:cNvPr id="3" name="正方形/長方形 2">
            <a:extLst>
              <a:ext uri="{FF2B5EF4-FFF2-40B4-BE49-F238E27FC236}">
                <a16:creationId xmlns:a16="http://schemas.microsoft.com/office/drawing/2014/main" id="{0AD86066-C0F3-4D7A-82AD-22F231A6F322}"/>
              </a:ext>
            </a:extLst>
          </p:cNvPr>
          <p:cNvSpPr/>
          <p:nvPr/>
        </p:nvSpPr>
        <p:spPr>
          <a:xfrm>
            <a:off x="5030381" y="1027907"/>
            <a:ext cx="4113619" cy="42372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a:t>いすなどに手を置き、体を床スレスレまで落とし、肘を伸ばしながら体を持ち上げます。</a:t>
            </a:r>
            <a:endParaRPr kumimoji="1" lang="en-US" altLang="ja-JP" sz="3200" dirty="0"/>
          </a:p>
          <a:p>
            <a:r>
              <a:rPr kumimoji="1" lang="ja-JP" altLang="en-US" sz="3200" dirty="0"/>
              <a:t>上腕三頭筋を鍛えます。</a:t>
            </a:r>
            <a:endParaRPr kumimoji="1" lang="en-US" altLang="ja-JP" sz="3200" dirty="0"/>
          </a:p>
        </p:txBody>
      </p:sp>
      <p:sp>
        <p:nvSpPr>
          <p:cNvPr id="4" name="矢印: 右 3">
            <a:extLst>
              <a:ext uri="{FF2B5EF4-FFF2-40B4-BE49-F238E27FC236}">
                <a16:creationId xmlns:a16="http://schemas.microsoft.com/office/drawing/2014/main" id="{D2BA33DB-9AA7-4265-95AF-4D9515339BDF}"/>
              </a:ext>
            </a:extLst>
          </p:cNvPr>
          <p:cNvSpPr/>
          <p:nvPr/>
        </p:nvSpPr>
        <p:spPr>
          <a:xfrm rot="11237770">
            <a:off x="3772905" y="3788915"/>
            <a:ext cx="1320415" cy="46445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custDataLst>
      <p:tags r:id="rId1"/>
    </p:custDataLst>
    <p:extLst>
      <p:ext uri="{BB962C8B-B14F-4D97-AF65-F5344CB8AC3E}">
        <p14:creationId xmlns:p14="http://schemas.microsoft.com/office/powerpoint/2010/main" val="3906260118"/>
      </p:ext>
    </p:extLst>
  </p:cSld>
  <p:clrMapOvr>
    <a:masterClrMapping/>
  </p:clrMapOvr>
  <mc:AlternateContent xmlns:mc="http://schemas.openxmlformats.org/markup-compatibility/2006" xmlns:p14="http://schemas.microsoft.com/office/powerpoint/2010/main">
    <mc:Choice Requires="p14">
      <p:transition spd="slow" p14:dur="2000" advTm="32517"/>
    </mc:Choice>
    <mc:Fallback xmlns="">
      <p:transition spd="slow" advTm="3251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8E153A-13CE-4EE6-B89E-0EF91EA5EA16}"/>
              </a:ext>
            </a:extLst>
          </p:cNvPr>
          <p:cNvSpPr>
            <a:spLocks noGrp="1"/>
          </p:cNvSpPr>
          <p:nvPr>
            <p:ph type="title"/>
          </p:nvPr>
        </p:nvSpPr>
        <p:spPr/>
        <p:txBody>
          <a:bodyPr/>
          <a:lstStyle/>
          <a:p>
            <a:r>
              <a:rPr lang="ja-JP" altLang="en-US" dirty="0"/>
              <a:t>⑦ディップ　</a:t>
            </a:r>
            <a:r>
              <a:rPr lang="ja-JP" altLang="en-US" dirty="0" smtClean="0"/>
              <a:t>ＮＧ</a:t>
            </a:r>
            <a:endParaRPr kumimoji="1" lang="ja-JP" altLang="en-US" dirty="0"/>
          </a:p>
        </p:txBody>
      </p:sp>
      <p:pic>
        <p:nvPicPr>
          <p:cNvPr id="7" name="図 6" descr="床, 屋内, カーテン, 椅子 が含まれている画像&#10;&#10;自動的に生成された説明">
            <a:extLst>
              <a:ext uri="{FF2B5EF4-FFF2-40B4-BE49-F238E27FC236}">
                <a16:creationId xmlns:a16="http://schemas.microsoft.com/office/drawing/2014/main" id="{F25BF565-8031-4520-A078-F867AD8201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208336" y="1690689"/>
            <a:ext cx="4688113" cy="2997370"/>
          </a:xfrm>
          <a:prstGeom prst="rect">
            <a:avLst/>
          </a:prstGeom>
        </p:spPr>
      </p:pic>
      <p:sp>
        <p:nvSpPr>
          <p:cNvPr id="4" name="乗算記号 3">
            <a:extLst>
              <a:ext uri="{FF2B5EF4-FFF2-40B4-BE49-F238E27FC236}">
                <a16:creationId xmlns:a16="http://schemas.microsoft.com/office/drawing/2014/main" id="{E3CC7778-608F-4E66-870D-FF7D7317FFAC}"/>
              </a:ext>
            </a:extLst>
          </p:cNvPr>
          <p:cNvSpPr/>
          <p:nvPr/>
        </p:nvSpPr>
        <p:spPr>
          <a:xfrm>
            <a:off x="3916706" y="832259"/>
            <a:ext cx="2800113" cy="2814001"/>
          </a:xfrm>
          <a:prstGeom prst="mathMultiply">
            <a:avLst>
              <a:gd name="adj1" fmla="val 16479"/>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0AD86066-C0F3-4D7A-82AD-22F231A6F322}"/>
              </a:ext>
            </a:extLst>
          </p:cNvPr>
          <p:cNvSpPr/>
          <p:nvPr/>
        </p:nvSpPr>
        <p:spPr>
          <a:xfrm>
            <a:off x="4717143" y="3925615"/>
            <a:ext cx="4431619" cy="26270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a:t>肘を伸ばしたまま腰を落とすと、上腕三頭筋に刺激が行きにくく、効果が薄くなります。</a:t>
            </a:r>
            <a:endParaRPr kumimoji="1" lang="en-US" altLang="ja-JP" sz="3200" dirty="0"/>
          </a:p>
        </p:txBody>
      </p:sp>
    </p:spTree>
    <p:custDataLst>
      <p:tags r:id="rId1"/>
    </p:custDataLst>
    <p:extLst>
      <p:ext uri="{BB962C8B-B14F-4D97-AF65-F5344CB8AC3E}">
        <p14:creationId xmlns:p14="http://schemas.microsoft.com/office/powerpoint/2010/main" val="2439208790"/>
      </p:ext>
    </p:extLst>
  </p:cSld>
  <p:clrMapOvr>
    <a:masterClrMapping/>
  </p:clrMapOvr>
  <mc:AlternateContent xmlns:mc="http://schemas.openxmlformats.org/markup-compatibility/2006" xmlns:p14="http://schemas.microsoft.com/office/powerpoint/2010/main">
    <mc:Choice Requires="p14">
      <p:transition spd="slow" p14:dur="2000" advTm="32517"/>
    </mc:Choice>
    <mc:Fallback xmlns="">
      <p:transition spd="slow" advTm="3251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8E153A-13CE-4EE6-B89E-0EF91EA5EA16}"/>
              </a:ext>
            </a:extLst>
          </p:cNvPr>
          <p:cNvSpPr>
            <a:spLocks noGrp="1"/>
          </p:cNvSpPr>
          <p:nvPr>
            <p:ph type="title"/>
          </p:nvPr>
        </p:nvSpPr>
        <p:spPr/>
        <p:txBody>
          <a:bodyPr/>
          <a:lstStyle/>
          <a:p>
            <a:r>
              <a:rPr lang="ja-JP" altLang="en-US" dirty="0"/>
              <a:t>⑧背筋</a:t>
            </a:r>
            <a:endParaRPr kumimoji="1" lang="ja-JP" altLang="en-US" dirty="0"/>
          </a:p>
        </p:txBody>
      </p:sp>
      <p:pic>
        <p:nvPicPr>
          <p:cNvPr id="6" name="図 5" descr="カーテン, 屋内, 暮らし, 部屋 が含まれている画像&#10;&#10;自動的に生成された説明">
            <a:extLst>
              <a:ext uri="{FF2B5EF4-FFF2-40B4-BE49-F238E27FC236}">
                <a16:creationId xmlns:a16="http://schemas.microsoft.com/office/drawing/2014/main" id="{009006F5-E08A-4A82-B7FF-77991E4530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8649" y="1404671"/>
            <a:ext cx="7569201" cy="1687528"/>
          </a:xfrm>
          <a:prstGeom prst="rect">
            <a:avLst/>
          </a:prstGeom>
        </p:spPr>
      </p:pic>
      <p:pic>
        <p:nvPicPr>
          <p:cNvPr id="8" name="図 7" descr="カーテン, 屋内, 横たわる, 部屋 が含まれている画像&#10;&#10;自動的に生成された説明">
            <a:extLst>
              <a:ext uri="{FF2B5EF4-FFF2-40B4-BE49-F238E27FC236}">
                <a16:creationId xmlns:a16="http://schemas.microsoft.com/office/drawing/2014/main" id="{9A1140B4-2DB0-42CA-B556-E68301ABB2E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8648" y="3035383"/>
            <a:ext cx="7569201" cy="2293415"/>
          </a:xfrm>
          <a:prstGeom prst="rect">
            <a:avLst/>
          </a:prstGeom>
        </p:spPr>
      </p:pic>
      <p:sp>
        <p:nvSpPr>
          <p:cNvPr id="5" name="正方形/長方形 4">
            <a:extLst>
              <a:ext uri="{FF2B5EF4-FFF2-40B4-BE49-F238E27FC236}">
                <a16:creationId xmlns:a16="http://schemas.microsoft.com/office/drawing/2014/main" id="{CBEC7AD6-C95B-40AC-9C06-80D2A20ECAFA}"/>
              </a:ext>
            </a:extLst>
          </p:cNvPr>
          <p:cNvSpPr/>
          <p:nvPr/>
        </p:nvSpPr>
        <p:spPr>
          <a:xfrm>
            <a:off x="478971" y="5240978"/>
            <a:ext cx="8036380" cy="16097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t>腕</a:t>
            </a:r>
            <a:r>
              <a:rPr kumimoji="1" lang="ja-JP" altLang="en-US" sz="3200" dirty="0" smtClean="0"/>
              <a:t>を</a:t>
            </a:r>
            <a:r>
              <a:rPr kumimoji="1" lang="ja-JP" altLang="en-US" sz="3200" dirty="0"/>
              <a:t>広げ、リズム良く</a:t>
            </a:r>
            <a:endParaRPr kumimoji="1" lang="en-US" altLang="ja-JP" sz="3200" dirty="0"/>
          </a:p>
          <a:p>
            <a:r>
              <a:rPr kumimoji="1" lang="ja-JP" altLang="en-US" sz="3200" dirty="0"/>
              <a:t>　　上半身と下半身を上げていきましょう。</a:t>
            </a:r>
          </a:p>
        </p:txBody>
      </p:sp>
    </p:spTree>
    <p:extLst>
      <p:ext uri="{BB962C8B-B14F-4D97-AF65-F5344CB8AC3E}">
        <p14:creationId xmlns:p14="http://schemas.microsoft.com/office/powerpoint/2010/main" val="1608716898"/>
      </p:ext>
    </p:extLst>
  </p:cSld>
  <p:clrMapOvr>
    <a:masterClrMapping/>
  </p:clrMapOvr>
  <mc:AlternateContent xmlns:mc="http://schemas.openxmlformats.org/markup-compatibility/2006" xmlns:p14="http://schemas.microsoft.com/office/powerpoint/2010/main">
    <mc:Choice Requires="p14">
      <p:transition spd="slow" p14:dur="2000" advTm="22028"/>
    </mc:Choice>
    <mc:Fallback xmlns="">
      <p:transition spd="slow" advTm="2202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797668" y="735291"/>
            <a:ext cx="8075398" cy="236458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latin typeface="ＭＳ ゴシック" panose="020B0609070205080204" pitchFamily="49" charset="-128"/>
                <a:ea typeface="ＭＳ ゴシック" panose="020B0609070205080204" pitchFamily="49" charset="-128"/>
              </a:rPr>
              <a:t>　負荷が足りない人は、どのような工夫をすれば負荷を高めることができるか考えて実践してみよう。</a:t>
            </a: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18</a:t>
            </a:fld>
            <a:endParaRPr kumimoji="1" lang="ja-JP" altLang="en-US"/>
          </a:p>
        </p:txBody>
      </p:sp>
      <p:sp>
        <p:nvSpPr>
          <p:cNvPr id="9" name="正方形/長方形 8">
            <a:extLst>
              <a:ext uri="{FF2B5EF4-FFF2-40B4-BE49-F238E27FC236}">
                <a16:creationId xmlns:a16="http://schemas.microsoft.com/office/drawing/2014/main" id="{64B679F4-DF03-4108-A2BB-F3E017897EEB}"/>
              </a:ext>
            </a:extLst>
          </p:cNvPr>
          <p:cNvSpPr/>
          <p:nvPr/>
        </p:nvSpPr>
        <p:spPr>
          <a:xfrm>
            <a:off x="868870" y="3431715"/>
            <a:ext cx="7932994" cy="2364586"/>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solidFill>
                  <a:schemeClr val="accent1"/>
                </a:solidFill>
                <a:latin typeface="ＭＳ ゴシック" panose="020B0609070205080204" pitchFamily="49" charset="-128"/>
                <a:ea typeface="ＭＳ ゴシック" panose="020B0609070205080204" pitchFamily="49" charset="-128"/>
              </a:rPr>
              <a:t>負荷を高めるために身の回りに使えるものはあるかな？</a:t>
            </a:r>
            <a:endParaRPr kumimoji="1" lang="en-US" altLang="ja-JP" sz="3200" dirty="0">
              <a:solidFill>
                <a:schemeClr val="accent1"/>
              </a:solidFill>
              <a:latin typeface="ＭＳ ゴシック" panose="020B0609070205080204" pitchFamily="49" charset="-128"/>
              <a:ea typeface="ＭＳ ゴシック" panose="020B0609070205080204" pitchFamily="49" charset="-128"/>
            </a:endParaRPr>
          </a:p>
          <a:p>
            <a:r>
              <a:rPr kumimoji="1" lang="ja-JP" altLang="en-US" sz="2400" dirty="0">
                <a:solidFill>
                  <a:schemeClr val="accent1"/>
                </a:solidFill>
                <a:latin typeface="ＭＳ ゴシック" panose="020B0609070205080204" pitchFamily="49" charset="-128"/>
                <a:ea typeface="ＭＳ ゴシック" panose="020B0609070205080204" pitchFamily="49" charset="-128"/>
              </a:rPr>
              <a:t>（例）ペットボトル、リュックサック、踏み台（いす）</a:t>
            </a:r>
          </a:p>
        </p:txBody>
      </p:sp>
    </p:spTree>
    <p:extLst>
      <p:ext uri="{BB962C8B-B14F-4D97-AF65-F5344CB8AC3E}">
        <p14:creationId xmlns:p14="http://schemas.microsoft.com/office/powerpoint/2010/main" val="1143030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859018" y="237204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171450" y="1036768"/>
            <a:ext cx="8701617" cy="408415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8000" dirty="0"/>
              <a:t>体力編</a:t>
            </a:r>
            <a:endParaRPr kumimoji="1" lang="en-US" altLang="ja-JP" sz="8000" dirty="0"/>
          </a:p>
          <a:p>
            <a:endParaRPr kumimoji="1" lang="en-US" altLang="ja-JP" sz="2400" dirty="0"/>
          </a:p>
          <a:p>
            <a:r>
              <a:rPr kumimoji="1" lang="ja-JP" altLang="en-US" sz="4000" dirty="0"/>
              <a:t>　投てきに関連して高まる体力要素を理解し、それぞれの体力を高めるための運動に取り組もう！</a:t>
            </a: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a:t>
            </a:fld>
            <a:endParaRPr kumimoji="1" lang="ja-JP" altLang="en-US"/>
          </a:p>
        </p:txBody>
      </p:sp>
      <p:sp>
        <p:nvSpPr>
          <p:cNvPr id="2" name="角丸四角形 1"/>
          <p:cNvSpPr/>
          <p:nvPr/>
        </p:nvSpPr>
        <p:spPr>
          <a:xfrm>
            <a:off x="995065" y="5453381"/>
            <a:ext cx="7136566" cy="9029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latin typeface="HGS創英角ﾎﾟｯﾌﾟ体" panose="040B0A00000000000000" pitchFamily="50" charset="-128"/>
                <a:ea typeface="HGS創英角ﾎﾟｯﾌﾟ体" panose="040B0A00000000000000" pitchFamily="50" charset="-128"/>
              </a:rPr>
              <a:t>取り組んだ内容を学習カードに記録しよう！</a:t>
            </a:r>
            <a:endParaRPr kumimoji="1" lang="ja-JP" altLang="en-US" sz="24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219821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859018" y="237204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965154" y="1549879"/>
            <a:ext cx="7602459" cy="408415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000" dirty="0">
                <a:latin typeface="ＭＳ ゴシック" panose="020B0609070205080204" pitchFamily="49" charset="-128"/>
                <a:ea typeface="ＭＳ ゴシック" panose="020B0609070205080204" pitchFamily="49" charset="-128"/>
              </a:rPr>
              <a:t>　砲丸投げややり投げ</a:t>
            </a:r>
            <a:r>
              <a:rPr kumimoji="1" lang="ja-JP" altLang="en-US" sz="4000" dirty="0" smtClean="0">
                <a:latin typeface="ＭＳ ゴシック" panose="020B0609070205080204" pitchFamily="49" charset="-128"/>
                <a:ea typeface="ＭＳ ゴシック" panose="020B0609070205080204" pitchFamily="49" charset="-128"/>
              </a:rPr>
              <a:t>は、</a:t>
            </a:r>
            <a:endParaRPr kumimoji="1" lang="en-US" altLang="ja-JP" sz="4000" dirty="0" smtClean="0">
              <a:latin typeface="ＭＳ ゴシック" panose="020B0609070205080204" pitchFamily="49" charset="-128"/>
              <a:ea typeface="ＭＳ ゴシック" panose="020B0609070205080204" pitchFamily="49" charset="-128"/>
            </a:endParaRPr>
          </a:p>
          <a:p>
            <a:r>
              <a:rPr kumimoji="1" lang="ja-JP" altLang="en-US" sz="4000" dirty="0" smtClean="0">
                <a:latin typeface="ＭＳ ゴシック" panose="020B0609070205080204" pitchFamily="49" charset="-128"/>
                <a:ea typeface="ＭＳ ゴシック" panose="020B0609070205080204" pitchFamily="49" charset="-128"/>
              </a:rPr>
              <a:t>腕</a:t>
            </a:r>
            <a:r>
              <a:rPr kumimoji="1" lang="ja-JP" altLang="en-US" sz="4000" dirty="0">
                <a:latin typeface="ＭＳ ゴシック" panose="020B0609070205080204" pitchFamily="49" charset="-128"/>
                <a:ea typeface="ＭＳ ゴシック" panose="020B0609070205080204" pitchFamily="49" charset="-128"/>
              </a:rPr>
              <a:t>（上半身）の力だけでなく</a:t>
            </a:r>
            <a:r>
              <a:rPr kumimoji="1" lang="ja-JP" altLang="en-US" sz="4000" dirty="0" smtClean="0">
                <a:latin typeface="ＭＳ ゴシック" panose="020B0609070205080204" pitchFamily="49" charset="-128"/>
                <a:ea typeface="ＭＳ ゴシック" panose="020B0609070205080204" pitchFamily="49" charset="-128"/>
              </a:rPr>
              <a:t>、</a:t>
            </a:r>
            <a:endParaRPr kumimoji="1" lang="en-US" altLang="ja-JP" sz="4000" dirty="0" smtClean="0">
              <a:latin typeface="ＭＳ ゴシック" panose="020B0609070205080204" pitchFamily="49" charset="-128"/>
              <a:ea typeface="ＭＳ ゴシック" panose="020B0609070205080204" pitchFamily="49" charset="-128"/>
            </a:endParaRPr>
          </a:p>
          <a:p>
            <a:r>
              <a:rPr kumimoji="1" lang="ja-JP" altLang="en-US" sz="4000" dirty="0" smtClean="0">
                <a:latin typeface="ＭＳ ゴシック" panose="020B0609070205080204" pitchFamily="49" charset="-128"/>
                <a:ea typeface="ＭＳ ゴシック" panose="020B0609070205080204" pitchFamily="49" charset="-128"/>
              </a:rPr>
              <a:t>下半身</a:t>
            </a:r>
            <a:r>
              <a:rPr kumimoji="1" lang="ja-JP" altLang="en-US" sz="4000" dirty="0">
                <a:latin typeface="ＭＳ ゴシック" panose="020B0609070205080204" pitchFamily="49" charset="-128"/>
                <a:ea typeface="ＭＳ ゴシック" panose="020B0609070205080204" pitchFamily="49" charset="-128"/>
              </a:rPr>
              <a:t>の筋力も必要です。</a:t>
            </a:r>
          </a:p>
          <a:p>
            <a:endParaRPr kumimoji="1" lang="ja-JP" altLang="en-US" sz="4000" dirty="0">
              <a:latin typeface="ＭＳ ゴシック" panose="020B0609070205080204" pitchFamily="49" charset="-128"/>
              <a:ea typeface="ＭＳ ゴシック" panose="020B0609070205080204" pitchFamily="49" charset="-128"/>
            </a:endParaRPr>
          </a:p>
          <a:p>
            <a:r>
              <a:rPr kumimoji="1" lang="ja-JP" altLang="en-US" sz="4000" dirty="0">
                <a:latin typeface="ＭＳ ゴシック" panose="020B0609070205080204" pitchFamily="49" charset="-128"/>
                <a:ea typeface="ＭＳ ゴシック" panose="020B0609070205080204" pitchFamily="49" charset="-128"/>
              </a:rPr>
              <a:t>　上半身、下半身、体幹など</a:t>
            </a:r>
            <a:r>
              <a:rPr kumimoji="1" lang="ja-JP" altLang="en-US" sz="4000" dirty="0" smtClean="0">
                <a:latin typeface="ＭＳ ゴシック" panose="020B0609070205080204" pitchFamily="49" charset="-128"/>
                <a:ea typeface="ＭＳ ゴシック" panose="020B0609070205080204" pitchFamily="49" charset="-128"/>
              </a:rPr>
              <a:t>の</a:t>
            </a:r>
            <a:endParaRPr kumimoji="1" lang="en-US" altLang="ja-JP" sz="4000" dirty="0" smtClean="0">
              <a:latin typeface="ＭＳ ゴシック" panose="020B0609070205080204" pitchFamily="49" charset="-128"/>
              <a:ea typeface="ＭＳ ゴシック" panose="020B0609070205080204" pitchFamily="49" charset="-128"/>
            </a:endParaRPr>
          </a:p>
          <a:p>
            <a:r>
              <a:rPr kumimoji="1" lang="ja-JP" altLang="en-US" sz="4000" dirty="0" smtClean="0">
                <a:latin typeface="ＭＳ ゴシック" panose="020B0609070205080204" pitchFamily="49" charset="-128"/>
                <a:ea typeface="ＭＳ ゴシック" panose="020B0609070205080204" pitchFamily="49" charset="-128"/>
              </a:rPr>
              <a:t>筋力</a:t>
            </a:r>
            <a:r>
              <a:rPr kumimoji="1" lang="ja-JP" altLang="en-US" sz="4000" dirty="0">
                <a:latin typeface="ＭＳ ゴシック" panose="020B0609070205080204" pitchFamily="49" charset="-128"/>
                <a:ea typeface="ＭＳ ゴシック" panose="020B0609070205080204" pitchFamily="49" charset="-128"/>
              </a:rPr>
              <a:t>バランスよく高めること</a:t>
            </a:r>
            <a:r>
              <a:rPr kumimoji="1" lang="ja-JP" altLang="en-US" sz="4000" dirty="0" smtClean="0">
                <a:latin typeface="ＭＳ ゴシック" panose="020B0609070205080204" pitchFamily="49" charset="-128"/>
                <a:ea typeface="ＭＳ ゴシック" panose="020B0609070205080204" pitchFamily="49" charset="-128"/>
              </a:rPr>
              <a:t>が</a:t>
            </a:r>
            <a:endParaRPr kumimoji="1" lang="en-US" altLang="ja-JP" sz="4000" dirty="0" smtClean="0">
              <a:latin typeface="ＭＳ ゴシック" panose="020B0609070205080204" pitchFamily="49" charset="-128"/>
              <a:ea typeface="ＭＳ ゴシック" panose="020B0609070205080204" pitchFamily="49" charset="-128"/>
            </a:endParaRPr>
          </a:p>
          <a:p>
            <a:r>
              <a:rPr kumimoji="1" lang="ja-JP" altLang="en-US" sz="4000" dirty="0" smtClean="0">
                <a:latin typeface="ＭＳ ゴシック" panose="020B0609070205080204" pitchFamily="49" charset="-128"/>
                <a:ea typeface="ＭＳ ゴシック" panose="020B0609070205080204" pitchFamily="49" charset="-128"/>
              </a:rPr>
              <a:t>重要</a:t>
            </a:r>
            <a:r>
              <a:rPr kumimoji="1" lang="ja-JP" altLang="en-US" sz="4000" dirty="0">
                <a:latin typeface="ＭＳ ゴシック" panose="020B0609070205080204" pitchFamily="49" charset="-128"/>
                <a:ea typeface="ＭＳ ゴシック" panose="020B0609070205080204" pitchFamily="49" charset="-128"/>
              </a:rPr>
              <a:t>です。</a:t>
            </a: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a:t>
            </a:fld>
            <a:endParaRPr kumimoji="1" lang="ja-JP" altLang="en-US"/>
          </a:p>
        </p:txBody>
      </p:sp>
    </p:spTree>
    <p:extLst>
      <p:ext uri="{BB962C8B-B14F-4D97-AF65-F5344CB8AC3E}">
        <p14:creationId xmlns:p14="http://schemas.microsoft.com/office/powerpoint/2010/main" val="1600891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4</a:t>
            </a:fld>
            <a:endParaRPr kumimoji="1" lang="ja-JP" altLang="en-US"/>
          </a:p>
        </p:txBody>
      </p:sp>
      <p:sp>
        <p:nvSpPr>
          <p:cNvPr id="9" name="タイトル 1">
            <a:extLst>
              <a:ext uri="{FF2B5EF4-FFF2-40B4-BE49-F238E27FC236}">
                <a16:creationId xmlns:a16="http://schemas.microsoft.com/office/drawing/2014/main" id="{EB03B3CC-A0EB-4237-8382-D10A58BEB3D4}"/>
              </a:ext>
            </a:extLst>
          </p:cNvPr>
          <p:cNvSpPr txBox="1">
            <a:spLocks/>
          </p:cNvSpPr>
          <p:nvPr/>
        </p:nvSpPr>
        <p:spPr>
          <a:xfrm>
            <a:off x="606143" y="657391"/>
            <a:ext cx="7543800" cy="834677"/>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運動種目の確認</a:t>
            </a:r>
          </a:p>
        </p:txBody>
      </p:sp>
      <p:sp>
        <p:nvSpPr>
          <p:cNvPr id="10" name="正方形/長方形 9">
            <a:extLst>
              <a:ext uri="{FF2B5EF4-FFF2-40B4-BE49-F238E27FC236}">
                <a16:creationId xmlns:a16="http://schemas.microsoft.com/office/drawing/2014/main" id="{9CFD0473-9F87-4BA9-8E93-11930AA281D2}"/>
              </a:ext>
            </a:extLst>
          </p:cNvPr>
          <p:cNvSpPr/>
          <p:nvPr/>
        </p:nvSpPr>
        <p:spPr>
          <a:xfrm>
            <a:off x="395536" y="1286535"/>
            <a:ext cx="8352928" cy="24416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4000" dirty="0" smtClean="0">
                <a:solidFill>
                  <a:srgbClr val="7030A0"/>
                </a:solidFill>
              </a:rPr>
              <a:t>①</a:t>
            </a:r>
            <a:r>
              <a:rPr kumimoji="1" lang="ja-JP" altLang="en-US" sz="4000" dirty="0" smtClean="0">
                <a:solidFill>
                  <a:srgbClr val="7030A0"/>
                </a:solidFill>
              </a:rPr>
              <a:t>上体起こし</a:t>
            </a:r>
            <a:r>
              <a:rPr kumimoji="1" lang="ja-JP" altLang="en-US" sz="4000" dirty="0">
                <a:solidFill>
                  <a:srgbClr val="7030A0"/>
                </a:solidFill>
              </a:rPr>
              <a:t>　　⑤ツイスト腹筋</a:t>
            </a:r>
            <a:endParaRPr kumimoji="1" lang="en-US" altLang="ja-JP" sz="4000" dirty="0">
              <a:solidFill>
                <a:srgbClr val="7030A0"/>
              </a:solidFill>
            </a:endParaRPr>
          </a:p>
          <a:p>
            <a:r>
              <a:rPr kumimoji="1" lang="ja-JP" altLang="en-US" sz="4000" dirty="0">
                <a:solidFill>
                  <a:srgbClr val="7030A0"/>
                </a:solidFill>
              </a:rPr>
              <a:t>②スクワット　　⑥片足スクワット</a:t>
            </a:r>
            <a:endParaRPr kumimoji="1" lang="en-US" altLang="ja-JP" sz="4000" dirty="0">
              <a:solidFill>
                <a:srgbClr val="7030A0"/>
              </a:solidFill>
            </a:endParaRPr>
          </a:p>
          <a:p>
            <a:r>
              <a:rPr kumimoji="1" lang="ja-JP" altLang="en-US" sz="4000" dirty="0">
                <a:solidFill>
                  <a:srgbClr val="7030A0"/>
                </a:solidFill>
              </a:rPr>
              <a:t>③腕立て伏せ　　⑦ディップ</a:t>
            </a:r>
            <a:endParaRPr kumimoji="1" lang="en-US" altLang="ja-JP" sz="4000" dirty="0">
              <a:solidFill>
                <a:srgbClr val="7030A0"/>
              </a:solidFill>
            </a:endParaRPr>
          </a:p>
          <a:p>
            <a:r>
              <a:rPr kumimoji="1" lang="ja-JP" altLang="en-US" sz="4000" dirty="0">
                <a:solidFill>
                  <a:srgbClr val="7030A0"/>
                </a:solidFill>
              </a:rPr>
              <a:t>④ヒップリスト　⑧背筋</a:t>
            </a:r>
            <a:endParaRPr kumimoji="1" lang="en-US" altLang="ja-JP" sz="4000" dirty="0">
              <a:solidFill>
                <a:srgbClr val="7030A0"/>
              </a:solidFill>
            </a:endParaRPr>
          </a:p>
        </p:txBody>
      </p:sp>
      <p:sp>
        <p:nvSpPr>
          <p:cNvPr id="11" name="正方形/長方形 10">
            <a:extLst>
              <a:ext uri="{FF2B5EF4-FFF2-40B4-BE49-F238E27FC236}">
                <a16:creationId xmlns:a16="http://schemas.microsoft.com/office/drawing/2014/main" id="{9A9D88FA-3E2E-44E4-BEC0-CB84911F5708}"/>
              </a:ext>
            </a:extLst>
          </p:cNvPr>
          <p:cNvSpPr/>
          <p:nvPr/>
        </p:nvSpPr>
        <p:spPr>
          <a:xfrm>
            <a:off x="395535" y="3772239"/>
            <a:ext cx="8201319" cy="76467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000" dirty="0">
                <a:latin typeface="ＭＳ ゴシック" panose="020B0609070205080204" pitchFamily="49" charset="-128"/>
                <a:ea typeface="ＭＳ ゴシック" panose="020B0609070205080204" pitchFamily="49" charset="-128"/>
              </a:rPr>
              <a:t>　　各種目３０秒間行います。</a:t>
            </a:r>
          </a:p>
        </p:txBody>
      </p:sp>
      <p:sp>
        <p:nvSpPr>
          <p:cNvPr id="12" name="正方形/長方形 11">
            <a:extLst>
              <a:ext uri="{FF2B5EF4-FFF2-40B4-BE49-F238E27FC236}">
                <a16:creationId xmlns:a16="http://schemas.microsoft.com/office/drawing/2014/main" id="{365ADC39-FAB8-429B-9258-3B8347196B38}"/>
              </a:ext>
            </a:extLst>
          </p:cNvPr>
          <p:cNvSpPr/>
          <p:nvPr/>
        </p:nvSpPr>
        <p:spPr>
          <a:xfrm>
            <a:off x="395535" y="4536918"/>
            <a:ext cx="8477532" cy="210642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000" dirty="0">
                <a:latin typeface="ＭＳ ゴシック" panose="020B0609070205080204" pitchFamily="49" charset="-128"/>
                <a:ea typeface="ＭＳ ゴシック" panose="020B0609070205080204" pitchFamily="49" charset="-128"/>
              </a:rPr>
              <a:t>上半身の筋力を高める種目　③⑦</a:t>
            </a:r>
            <a:endParaRPr kumimoji="1" lang="en-US" altLang="ja-JP" sz="4000" dirty="0">
              <a:latin typeface="ＭＳ ゴシック" panose="020B0609070205080204" pitchFamily="49" charset="-128"/>
              <a:ea typeface="ＭＳ ゴシック" panose="020B0609070205080204" pitchFamily="49" charset="-128"/>
            </a:endParaRPr>
          </a:p>
          <a:p>
            <a:r>
              <a:rPr kumimoji="1" lang="ja-JP" altLang="en-US" sz="4000" dirty="0">
                <a:latin typeface="ＭＳ ゴシック" panose="020B0609070205080204" pitchFamily="49" charset="-128"/>
                <a:ea typeface="ＭＳ ゴシック" panose="020B0609070205080204" pitchFamily="49" charset="-128"/>
              </a:rPr>
              <a:t>体幹の筋力を高める種目　①④⑤⑧</a:t>
            </a:r>
            <a:endParaRPr kumimoji="1" lang="en-US" altLang="ja-JP" sz="4000" dirty="0">
              <a:latin typeface="ＭＳ ゴシック" panose="020B0609070205080204" pitchFamily="49" charset="-128"/>
              <a:ea typeface="ＭＳ ゴシック" panose="020B0609070205080204" pitchFamily="49" charset="-128"/>
            </a:endParaRPr>
          </a:p>
          <a:p>
            <a:r>
              <a:rPr kumimoji="1" lang="ja-JP" altLang="en-US" sz="4000" dirty="0">
                <a:latin typeface="ＭＳ ゴシック" panose="020B0609070205080204" pitchFamily="49" charset="-128"/>
                <a:ea typeface="ＭＳ ゴシック" panose="020B0609070205080204" pitchFamily="49" charset="-128"/>
              </a:rPr>
              <a:t>下半身の筋力を高める種目　②⑥</a:t>
            </a:r>
          </a:p>
        </p:txBody>
      </p:sp>
    </p:spTree>
    <p:extLst>
      <p:ext uri="{BB962C8B-B14F-4D97-AF65-F5344CB8AC3E}">
        <p14:creationId xmlns:p14="http://schemas.microsoft.com/office/powerpoint/2010/main" val="3692196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5</a:t>
            </a:fld>
            <a:endParaRPr kumimoji="1" lang="ja-JP" altLang="en-US"/>
          </a:p>
        </p:txBody>
      </p:sp>
      <p:sp>
        <p:nvSpPr>
          <p:cNvPr id="9" name="タイトル 1">
            <a:extLst>
              <a:ext uri="{FF2B5EF4-FFF2-40B4-BE49-F238E27FC236}">
                <a16:creationId xmlns:a16="http://schemas.microsoft.com/office/drawing/2014/main" id="{DFD397FE-F230-4531-A4EF-05D8706CF3BB}"/>
              </a:ext>
            </a:extLst>
          </p:cNvPr>
          <p:cNvSpPr txBox="1">
            <a:spLocks/>
          </p:cNvSpPr>
          <p:nvPr/>
        </p:nvSpPr>
        <p:spPr>
          <a:xfrm>
            <a:off x="515529" y="719665"/>
            <a:ext cx="7886700" cy="86978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t>①</a:t>
            </a:r>
            <a:r>
              <a:rPr lang="ja-JP" altLang="en-US" dirty="0" smtClean="0"/>
              <a:t>上体起こし</a:t>
            </a:r>
            <a:endParaRPr lang="ja-JP" altLang="en-US" dirty="0"/>
          </a:p>
        </p:txBody>
      </p:sp>
      <p:sp>
        <p:nvSpPr>
          <p:cNvPr id="11" name="正方形/長方形 10">
            <a:extLst>
              <a:ext uri="{FF2B5EF4-FFF2-40B4-BE49-F238E27FC236}">
                <a16:creationId xmlns:a16="http://schemas.microsoft.com/office/drawing/2014/main" id="{4495E70F-F7C4-4428-B027-524A22B1AE8C}"/>
              </a:ext>
            </a:extLst>
          </p:cNvPr>
          <p:cNvSpPr/>
          <p:nvPr/>
        </p:nvSpPr>
        <p:spPr>
          <a:xfrm>
            <a:off x="278946" y="4053741"/>
            <a:ext cx="8586110" cy="21752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t>膝を曲げて行いましょう。</a:t>
            </a:r>
            <a:endParaRPr kumimoji="1" lang="en-US" altLang="ja-JP" sz="3200" dirty="0"/>
          </a:p>
          <a:p>
            <a:r>
              <a:rPr kumimoji="1" lang="ja-JP" altLang="en-US" sz="3200" dirty="0"/>
              <a:t>おへそを見るように体を上げていきましょう。（腹筋への負荷が高まります。）</a:t>
            </a:r>
          </a:p>
        </p:txBody>
      </p:sp>
      <p:pic>
        <p:nvPicPr>
          <p:cNvPr id="5" name="図 4" descr="カーテン, 屋内, 横たわる, 座る が含まれている画像&#10;&#10;自動的に生成された説明">
            <a:extLst>
              <a:ext uri="{FF2B5EF4-FFF2-40B4-BE49-F238E27FC236}">
                <a16:creationId xmlns:a16="http://schemas.microsoft.com/office/drawing/2014/main" id="{88D6FBC7-BFE6-4566-9036-BA53EAE424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793579"/>
            <a:ext cx="4808040" cy="2056032"/>
          </a:xfrm>
          <a:prstGeom prst="rect">
            <a:avLst/>
          </a:prstGeom>
        </p:spPr>
      </p:pic>
      <p:pic>
        <p:nvPicPr>
          <p:cNvPr id="8" name="図 7" descr="カーテン, 屋内, 若い, 女性 が含まれている画像&#10;&#10;自動的に生成された説明">
            <a:extLst>
              <a:ext uri="{FF2B5EF4-FFF2-40B4-BE49-F238E27FC236}">
                <a16:creationId xmlns:a16="http://schemas.microsoft.com/office/drawing/2014/main" id="{327392C3-260C-4F75-962C-48F9D0AAB9F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50923" y="1421386"/>
            <a:ext cx="4193077" cy="2428225"/>
          </a:xfrm>
          <a:prstGeom prst="rect">
            <a:avLst/>
          </a:prstGeom>
        </p:spPr>
      </p:pic>
    </p:spTree>
    <p:extLst>
      <p:ext uri="{BB962C8B-B14F-4D97-AF65-F5344CB8AC3E}">
        <p14:creationId xmlns:p14="http://schemas.microsoft.com/office/powerpoint/2010/main" val="1479472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6</a:t>
            </a:fld>
            <a:endParaRPr kumimoji="1" lang="ja-JP" altLang="en-US"/>
          </a:p>
        </p:txBody>
      </p:sp>
      <p:sp>
        <p:nvSpPr>
          <p:cNvPr id="9" name="タイトル 1">
            <a:extLst>
              <a:ext uri="{FF2B5EF4-FFF2-40B4-BE49-F238E27FC236}">
                <a16:creationId xmlns:a16="http://schemas.microsoft.com/office/drawing/2014/main" id="{DFD397FE-F230-4531-A4EF-05D8706CF3BB}"/>
              </a:ext>
            </a:extLst>
          </p:cNvPr>
          <p:cNvSpPr txBox="1">
            <a:spLocks/>
          </p:cNvSpPr>
          <p:nvPr/>
        </p:nvSpPr>
        <p:spPr>
          <a:xfrm>
            <a:off x="515529" y="719665"/>
            <a:ext cx="7886700" cy="86978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t>①上体起こし</a:t>
            </a:r>
            <a:r>
              <a:rPr lang="ja-JP" altLang="en-US" dirty="0"/>
              <a:t>　</a:t>
            </a:r>
            <a:r>
              <a:rPr lang="en-US" altLang="ja-JP" dirty="0"/>
              <a:t>NG</a:t>
            </a:r>
            <a:endParaRPr lang="ja-JP" altLang="en-US" dirty="0"/>
          </a:p>
        </p:txBody>
      </p:sp>
      <p:sp>
        <p:nvSpPr>
          <p:cNvPr id="11" name="正方形/長方形 10">
            <a:extLst>
              <a:ext uri="{FF2B5EF4-FFF2-40B4-BE49-F238E27FC236}">
                <a16:creationId xmlns:a16="http://schemas.microsoft.com/office/drawing/2014/main" id="{4495E70F-F7C4-4428-B027-524A22B1AE8C}"/>
              </a:ext>
            </a:extLst>
          </p:cNvPr>
          <p:cNvSpPr/>
          <p:nvPr/>
        </p:nvSpPr>
        <p:spPr>
          <a:xfrm>
            <a:off x="410114" y="4777829"/>
            <a:ext cx="8323769" cy="16861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t>膝を伸ばしたフォームで行うと、</a:t>
            </a:r>
            <a:endParaRPr kumimoji="1" lang="en-US" altLang="ja-JP" sz="3200" dirty="0"/>
          </a:p>
          <a:p>
            <a:r>
              <a:rPr kumimoji="1" lang="ja-JP" altLang="en-US" sz="3200" dirty="0"/>
              <a:t>　　　　　　</a:t>
            </a:r>
            <a:r>
              <a:rPr kumimoji="1" lang="ja-JP" altLang="en-US" sz="3200" dirty="0" smtClean="0"/>
              <a:t>腰</a:t>
            </a:r>
            <a:r>
              <a:rPr kumimoji="1" lang="ja-JP" altLang="en-US" sz="3200" dirty="0"/>
              <a:t>を痛める可能性があります。</a:t>
            </a:r>
          </a:p>
        </p:txBody>
      </p:sp>
      <p:pic>
        <p:nvPicPr>
          <p:cNvPr id="4" name="図 3" descr="カーテン, 屋内, 横たわる, ブルー が含まれている画像&#10;&#10;自動的に生成された説明">
            <a:extLst>
              <a:ext uri="{FF2B5EF4-FFF2-40B4-BE49-F238E27FC236}">
                <a16:creationId xmlns:a16="http://schemas.microsoft.com/office/drawing/2014/main" id="{6CD5491A-D417-4D40-AF9A-72600A81AE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6837" y="1354456"/>
            <a:ext cx="7610325" cy="3191875"/>
          </a:xfrm>
          <a:prstGeom prst="rect">
            <a:avLst/>
          </a:prstGeom>
        </p:spPr>
      </p:pic>
      <p:sp>
        <p:nvSpPr>
          <p:cNvPr id="12" name="乗算記号 11">
            <a:extLst>
              <a:ext uri="{FF2B5EF4-FFF2-40B4-BE49-F238E27FC236}">
                <a16:creationId xmlns:a16="http://schemas.microsoft.com/office/drawing/2014/main" id="{A23DA508-9F25-40D3-A040-10F3A3542F8B}"/>
              </a:ext>
            </a:extLst>
          </p:cNvPr>
          <p:cNvSpPr/>
          <p:nvPr/>
        </p:nvSpPr>
        <p:spPr>
          <a:xfrm>
            <a:off x="5359978" y="494888"/>
            <a:ext cx="2769610" cy="2688751"/>
          </a:xfrm>
          <a:prstGeom prst="mathMultiply">
            <a:avLst>
              <a:gd name="adj1" fmla="val 16479"/>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190665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7</a:t>
            </a:fld>
            <a:endParaRPr kumimoji="1" lang="ja-JP" altLang="en-US"/>
          </a:p>
        </p:txBody>
      </p:sp>
      <p:sp>
        <p:nvSpPr>
          <p:cNvPr id="9" name="タイトル 1">
            <a:extLst>
              <a:ext uri="{FF2B5EF4-FFF2-40B4-BE49-F238E27FC236}">
                <a16:creationId xmlns:a16="http://schemas.microsoft.com/office/drawing/2014/main" id="{DFD397FE-F230-4531-A4EF-05D8706CF3BB}"/>
              </a:ext>
            </a:extLst>
          </p:cNvPr>
          <p:cNvSpPr txBox="1">
            <a:spLocks/>
          </p:cNvSpPr>
          <p:nvPr/>
        </p:nvSpPr>
        <p:spPr>
          <a:xfrm>
            <a:off x="515529" y="719665"/>
            <a:ext cx="7886700" cy="86978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②スクワット</a:t>
            </a:r>
          </a:p>
        </p:txBody>
      </p:sp>
      <p:sp>
        <p:nvSpPr>
          <p:cNvPr id="11" name="正方形/長方形 10">
            <a:extLst>
              <a:ext uri="{FF2B5EF4-FFF2-40B4-BE49-F238E27FC236}">
                <a16:creationId xmlns:a16="http://schemas.microsoft.com/office/drawing/2014/main" id="{4495E70F-F7C4-4428-B027-524A22B1AE8C}"/>
              </a:ext>
            </a:extLst>
          </p:cNvPr>
          <p:cNvSpPr/>
          <p:nvPr/>
        </p:nvSpPr>
        <p:spPr>
          <a:xfrm>
            <a:off x="254100" y="5449345"/>
            <a:ext cx="7920369" cy="12721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t>腕</a:t>
            </a:r>
            <a:r>
              <a:rPr kumimoji="1" lang="ja-JP" altLang="en-US" sz="3200" dirty="0" smtClean="0"/>
              <a:t>を</a:t>
            </a:r>
            <a:r>
              <a:rPr kumimoji="1" lang="ja-JP" altLang="en-US" sz="3200" dirty="0"/>
              <a:t>前に出して、バランスを取りながら</a:t>
            </a:r>
            <a:r>
              <a:rPr kumimoji="1" lang="ja-JP" altLang="en-US" sz="3200" dirty="0" smtClean="0"/>
              <a:t>、</a:t>
            </a:r>
            <a:endParaRPr kumimoji="1" lang="en-US" altLang="ja-JP" sz="3200" dirty="0" smtClean="0"/>
          </a:p>
          <a:p>
            <a:r>
              <a:rPr kumimoji="1" lang="ja-JP" altLang="en-US" sz="3200" dirty="0" smtClean="0"/>
              <a:t>腰</a:t>
            </a:r>
            <a:r>
              <a:rPr kumimoji="1" lang="ja-JP" altLang="en-US" sz="3200" dirty="0"/>
              <a:t>を深く下ろしていきましょう。</a:t>
            </a:r>
            <a:endParaRPr kumimoji="1" lang="en-US" altLang="ja-JP" sz="3200" dirty="0"/>
          </a:p>
        </p:txBody>
      </p:sp>
      <p:pic>
        <p:nvPicPr>
          <p:cNvPr id="4" name="図 3" descr="人, 横たわる, 女性, 木製 が含まれている画像&#10;&#10;自動的に生成された説明">
            <a:extLst>
              <a:ext uri="{FF2B5EF4-FFF2-40B4-BE49-F238E27FC236}">
                <a16:creationId xmlns:a16="http://schemas.microsoft.com/office/drawing/2014/main" id="{4D59DD04-F12F-491E-BECF-191F9263CA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984262" y="2153450"/>
            <a:ext cx="4072166" cy="2387879"/>
          </a:xfrm>
          <a:prstGeom prst="rect">
            <a:avLst/>
          </a:prstGeom>
        </p:spPr>
      </p:pic>
      <p:pic>
        <p:nvPicPr>
          <p:cNvPr id="8" name="図 7" descr="人, ジャンプ, 空気, 男 が含まれている画像&#10;&#10;自動的に生成された説明">
            <a:extLst>
              <a:ext uri="{FF2B5EF4-FFF2-40B4-BE49-F238E27FC236}">
                <a16:creationId xmlns:a16="http://schemas.microsoft.com/office/drawing/2014/main" id="{E81B8ADE-59AB-4246-A164-B15516BFE9C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4602754" y="2081927"/>
            <a:ext cx="3383914" cy="3219176"/>
          </a:xfrm>
          <a:prstGeom prst="rect">
            <a:avLst/>
          </a:prstGeom>
        </p:spPr>
      </p:pic>
    </p:spTree>
    <p:extLst>
      <p:ext uri="{BB962C8B-B14F-4D97-AF65-F5344CB8AC3E}">
        <p14:creationId xmlns:p14="http://schemas.microsoft.com/office/powerpoint/2010/main" val="30782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8</a:t>
            </a:fld>
            <a:endParaRPr kumimoji="1" lang="ja-JP" altLang="en-US"/>
          </a:p>
        </p:txBody>
      </p:sp>
      <p:pic>
        <p:nvPicPr>
          <p:cNvPr id="10" name="図 9" descr="人, 男, 若い, 女性 が含まれている画像&#10;&#10;自動的に生成された説明">
            <a:extLst>
              <a:ext uri="{FF2B5EF4-FFF2-40B4-BE49-F238E27FC236}">
                <a16:creationId xmlns:a16="http://schemas.microsoft.com/office/drawing/2014/main" id="{0FBF8B57-56BB-4C14-AD56-96D919327A5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rot="5400000">
            <a:off x="2520365" y="1010226"/>
            <a:ext cx="3766730" cy="4731657"/>
          </a:xfrm>
          <a:prstGeom prst="rect">
            <a:avLst/>
          </a:prstGeom>
        </p:spPr>
      </p:pic>
      <p:sp>
        <p:nvSpPr>
          <p:cNvPr id="9" name="タイトル 1">
            <a:extLst>
              <a:ext uri="{FF2B5EF4-FFF2-40B4-BE49-F238E27FC236}">
                <a16:creationId xmlns:a16="http://schemas.microsoft.com/office/drawing/2014/main" id="{DFD397FE-F230-4531-A4EF-05D8706CF3BB}"/>
              </a:ext>
            </a:extLst>
          </p:cNvPr>
          <p:cNvSpPr txBox="1">
            <a:spLocks/>
          </p:cNvSpPr>
          <p:nvPr/>
        </p:nvSpPr>
        <p:spPr>
          <a:xfrm>
            <a:off x="515529" y="719665"/>
            <a:ext cx="7886700" cy="86978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②スクワット　</a:t>
            </a:r>
            <a:r>
              <a:rPr lang="ja-JP" altLang="en-US" dirty="0" smtClean="0"/>
              <a:t>ＮＧ</a:t>
            </a:r>
            <a:endParaRPr lang="ja-JP" altLang="en-US" dirty="0"/>
          </a:p>
        </p:txBody>
      </p:sp>
      <p:sp>
        <p:nvSpPr>
          <p:cNvPr id="11" name="正方形/長方形 10">
            <a:extLst>
              <a:ext uri="{FF2B5EF4-FFF2-40B4-BE49-F238E27FC236}">
                <a16:creationId xmlns:a16="http://schemas.microsoft.com/office/drawing/2014/main" id="{4495E70F-F7C4-4428-B027-524A22B1AE8C}"/>
              </a:ext>
            </a:extLst>
          </p:cNvPr>
          <p:cNvSpPr/>
          <p:nvPr/>
        </p:nvSpPr>
        <p:spPr>
          <a:xfrm>
            <a:off x="223506" y="5449345"/>
            <a:ext cx="8696985" cy="12721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t>膝がつま先より前に出ないようにしましょう。</a:t>
            </a:r>
            <a:endParaRPr kumimoji="1" lang="en-US" altLang="ja-JP" sz="3200" dirty="0"/>
          </a:p>
          <a:p>
            <a:r>
              <a:rPr kumimoji="1" lang="ja-JP" altLang="en-US" sz="3200" dirty="0"/>
              <a:t>膝を痛める可能性があります。</a:t>
            </a:r>
            <a:endParaRPr kumimoji="1" lang="en-US" altLang="ja-JP" sz="3200" dirty="0"/>
          </a:p>
        </p:txBody>
      </p:sp>
      <p:sp>
        <p:nvSpPr>
          <p:cNvPr id="2" name="乗算記号 1">
            <a:extLst>
              <a:ext uri="{FF2B5EF4-FFF2-40B4-BE49-F238E27FC236}">
                <a16:creationId xmlns:a16="http://schemas.microsoft.com/office/drawing/2014/main" id="{34B29374-664E-4A7A-A698-16DCFB84BC1D}"/>
              </a:ext>
            </a:extLst>
          </p:cNvPr>
          <p:cNvSpPr/>
          <p:nvPr/>
        </p:nvSpPr>
        <p:spPr>
          <a:xfrm>
            <a:off x="5018770" y="2805404"/>
            <a:ext cx="2910794" cy="2814001"/>
          </a:xfrm>
          <a:prstGeom prst="mathMultiply">
            <a:avLst>
              <a:gd name="adj1" fmla="val 16479"/>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矢印: 右 3">
            <a:extLst>
              <a:ext uri="{FF2B5EF4-FFF2-40B4-BE49-F238E27FC236}">
                <a16:creationId xmlns:a16="http://schemas.microsoft.com/office/drawing/2014/main" id="{C41C8EA8-AEB5-4CAB-995D-E458B5FA3ADD}"/>
              </a:ext>
            </a:extLst>
          </p:cNvPr>
          <p:cNvSpPr/>
          <p:nvPr/>
        </p:nvSpPr>
        <p:spPr>
          <a:xfrm rot="20682745">
            <a:off x="2121587" y="4987611"/>
            <a:ext cx="1500669" cy="54361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8272ABD5-1B70-41A4-848A-B861F806E1CC}"/>
              </a:ext>
            </a:extLst>
          </p:cNvPr>
          <p:cNvCxnSpPr>
            <a:cxnSpLocks/>
          </p:cNvCxnSpPr>
          <p:nvPr/>
        </p:nvCxnSpPr>
        <p:spPr>
          <a:xfrm>
            <a:off x="3716515" y="3171106"/>
            <a:ext cx="0" cy="1900867"/>
          </a:xfrm>
          <a:prstGeom prst="line">
            <a:avLst/>
          </a:prstGeom>
          <a:ln w="57150">
            <a:prstDash val="sys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54360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8E153A-13CE-4EE6-B89E-0EF91EA5EA16}"/>
              </a:ext>
            </a:extLst>
          </p:cNvPr>
          <p:cNvSpPr>
            <a:spLocks noGrp="1"/>
          </p:cNvSpPr>
          <p:nvPr>
            <p:ph type="title"/>
          </p:nvPr>
        </p:nvSpPr>
        <p:spPr/>
        <p:txBody>
          <a:bodyPr/>
          <a:lstStyle/>
          <a:p>
            <a:r>
              <a:rPr lang="ja-JP" altLang="en-US" dirty="0"/>
              <a:t>③</a:t>
            </a:r>
            <a:r>
              <a:rPr kumimoji="1" lang="ja-JP" altLang="en-US" dirty="0"/>
              <a:t>腕立て伏せ</a:t>
            </a:r>
          </a:p>
        </p:txBody>
      </p:sp>
      <p:pic>
        <p:nvPicPr>
          <p:cNvPr id="5" name="図 4" descr="カーテン, 屋内, 横たわる, 部屋 が含まれている画像&#10;&#10;自動的に生成された説明">
            <a:extLst>
              <a:ext uri="{FF2B5EF4-FFF2-40B4-BE49-F238E27FC236}">
                <a16:creationId xmlns:a16="http://schemas.microsoft.com/office/drawing/2014/main" id="{3F0130FF-01FA-4CFC-A03C-7BB0ACA8A4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892" y="1763136"/>
            <a:ext cx="4994417" cy="2240983"/>
          </a:xfrm>
          <a:prstGeom prst="rect">
            <a:avLst/>
          </a:prstGeom>
        </p:spPr>
      </p:pic>
      <p:pic>
        <p:nvPicPr>
          <p:cNvPr id="7" name="図 6" descr="床, 屋内, カーテン, 部屋 が含まれている画像&#10;&#10;自動的に生成された説明">
            <a:extLst>
              <a:ext uri="{FF2B5EF4-FFF2-40B4-BE49-F238E27FC236}">
                <a16:creationId xmlns:a16="http://schemas.microsoft.com/office/drawing/2014/main" id="{F8AD5D13-28FE-4985-9280-F9C867847AC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73509" y="4076566"/>
            <a:ext cx="4270218" cy="2466660"/>
          </a:xfrm>
          <a:prstGeom prst="rect">
            <a:avLst/>
          </a:prstGeom>
        </p:spPr>
      </p:pic>
      <p:sp>
        <p:nvSpPr>
          <p:cNvPr id="8" name="吹き出し: 角を丸めた四角形 7">
            <a:extLst>
              <a:ext uri="{FF2B5EF4-FFF2-40B4-BE49-F238E27FC236}">
                <a16:creationId xmlns:a16="http://schemas.microsoft.com/office/drawing/2014/main" id="{15D8885F-E1B1-4864-8CEE-BF855A1C926C}"/>
              </a:ext>
            </a:extLst>
          </p:cNvPr>
          <p:cNvSpPr/>
          <p:nvPr/>
        </p:nvSpPr>
        <p:spPr>
          <a:xfrm>
            <a:off x="5006695" y="1763136"/>
            <a:ext cx="4041005" cy="1702237"/>
          </a:xfrm>
          <a:prstGeom prst="wedgeRoundRectCallout">
            <a:avLst>
              <a:gd name="adj1" fmla="val 14334"/>
              <a:gd name="adj2" fmla="val 151969"/>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200" dirty="0"/>
              <a:t>苦手な人は</a:t>
            </a:r>
            <a:endParaRPr kumimoji="1" lang="en-US" altLang="ja-JP" sz="3200" dirty="0"/>
          </a:p>
          <a:p>
            <a:pPr algn="ctr"/>
            <a:r>
              <a:rPr kumimoji="1" lang="ja-JP" altLang="en-US" sz="3200" dirty="0"/>
              <a:t>膝を着いてもＯＫ！</a:t>
            </a:r>
          </a:p>
        </p:txBody>
      </p:sp>
      <p:sp>
        <p:nvSpPr>
          <p:cNvPr id="3" name="正方形/長方形 2">
            <a:extLst>
              <a:ext uri="{FF2B5EF4-FFF2-40B4-BE49-F238E27FC236}">
                <a16:creationId xmlns:a16="http://schemas.microsoft.com/office/drawing/2014/main" id="{0C3C27C6-88F7-4835-8373-8D7687095151}"/>
              </a:ext>
            </a:extLst>
          </p:cNvPr>
          <p:cNvSpPr/>
          <p:nvPr/>
        </p:nvSpPr>
        <p:spPr>
          <a:xfrm>
            <a:off x="50228" y="4326114"/>
            <a:ext cx="4305748" cy="14979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t>胸が床に付くくらい</a:t>
            </a:r>
            <a:endParaRPr kumimoji="1" lang="en-US" altLang="ja-JP" sz="3200" dirty="0"/>
          </a:p>
          <a:p>
            <a:r>
              <a:rPr kumimoji="1" lang="ja-JP" altLang="en-US" sz="3200" dirty="0"/>
              <a:t>　　深く行いましょう。</a:t>
            </a:r>
            <a:endParaRPr kumimoji="1" lang="en-US" altLang="ja-JP" sz="3200" dirty="0"/>
          </a:p>
        </p:txBody>
      </p:sp>
    </p:spTree>
    <p:custDataLst>
      <p:tags r:id="rId1"/>
    </p:custDataLst>
    <p:extLst>
      <p:ext uri="{BB962C8B-B14F-4D97-AF65-F5344CB8AC3E}">
        <p14:creationId xmlns:p14="http://schemas.microsoft.com/office/powerpoint/2010/main" val="3584206092"/>
      </p:ext>
    </p:extLst>
  </p:cSld>
  <p:clrMapOvr>
    <a:masterClrMapping/>
  </p:clrMapOvr>
  <mc:AlternateContent xmlns:mc="http://schemas.openxmlformats.org/markup-compatibility/2006" xmlns:p14="http://schemas.microsoft.com/office/powerpoint/2010/main">
    <mc:Choice Requires="p14">
      <p:transition spd="slow" p14:dur="2000" advTm="30123"/>
    </mc:Choice>
    <mc:Fallback xmlns="">
      <p:transition spd="slow" advTm="30123"/>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17"/>
</p:tagLst>
</file>

<file path=ppt/tags/tag2.xml><?xml version="1.0" encoding="utf-8"?>
<p:tagLst xmlns:a="http://schemas.openxmlformats.org/drawingml/2006/main" xmlns:r="http://schemas.openxmlformats.org/officeDocument/2006/relationships" xmlns:p="http://schemas.openxmlformats.org/presentationml/2006/main">
  <p:tag name="TIMING" val="|0.8|17"/>
</p:tagLst>
</file>

<file path=ppt/tags/tag3.xml><?xml version="1.0" encoding="utf-8"?>
<p:tagLst xmlns:a="http://schemas.openxmlformats.org/drawingml/2006/main" xmlns:r="http://schemas.openxmlformats.org/officeDocument/2006/relationships" xmlns:p="http://schemas.openxmlformats.org/presentationml/2006/main">
  <p:tag name="TIMING" val="|0.8|17"/>
</p:tagLst>
</file>

<file path=ppt/tags/tag4.xml><?xml version="1.0" encoding="utf-8"?>
<p:tagLst xmlns:a="http://schemas.openxmlformats.org/drawingml/2006/main" xmlns:r="http://schemas.openxmlformats.org/officeDocument/2006/relationships" xmlns:p="http://schemas.openxmlformats.org/presentationml/2006/main">
  <p:tag name="TIMING" val="|24.2|5.5"/>
</p:tagLst>
</file>

<file path=ppt/tags/tag5.xml><?xml version="1.0" encoding="utf-8"?>
<p:tagLst xmlns:a="http://schemas.openxmlformats.org/drawingml/2006/main" xmlns:r="http://schemas.openxmlformats.org/officeDocument/2006/relationships" xmlns:p="http://schemas.openxmlformats.org/presentationml/2006/main">
  <p:tag name="TIMING" val="|24.2|5.5"/>
</p:tagLst>
</file>

<file path=ppt/tags/tag6.xml><?xml version="1.0" encoding="utf-8"?>
<p:tagLst xmlns:a="http://schemas.openxmlformats.org/drawingml/2006/main" xmlns:r="http://schemas.openxmlformats.org/officeDocument/2006/relationships" xmlns:p="http://schemas.openxmlformats.org/presentationml/2006/main">
  <p:tag name="TIMING" val="|19.8"/>
</p:tagLst>
</file>

<file path=ppt/tags/tag7.xml><?xml version="1.0" encoding="utf-8"?>
<p:tagLst xmlns:a="http://schemas.openxmlformats.org/drawingml/2006/main" xmlns:r="http://schemas.openxmlformats.org/officeDocument/2006/relationships" xmlns:p="http://schemas.openxmlformats.org/presentationml/2006/main">
  <p:tag name="TIMING" val="|19.8"/>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2066</TotalTime>
  <Words>591</Words>
  <Application>Microsoft Office PowerPoint</Application>
  <PresentationFormat>画面に合わせる (4:3)</PresentationFormat>
  <Paragraphs>92</Paragraphs>
  <Slides>18</Slides>
  <Notes>17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HGP創英角ｺﾞｼｯｸUB</vt:lpstr>
      <vt:lpstr>HGS創英角ﾎﾟｯﾌﾟ体</vt:lpstr>
      <vt:lpstr>ＭＳ Ｐゴシック</vt:lpstr>
      <vt:lpstr>ＭＳ 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③腕立て伏せ</vt:lpstr>
      <vt:lpstr>③腕立て伏せ　ＮＧ</vt:lpstr>
      <vt:lpstr>④ヒップリスト</vt:lpstr>
      <vt:lpstr>PowerPoint プレゼンテーション</vt:lpstr>
      <vt:lpstr>⑥片足スクワット（左右交互に）</vt:lpstr>
      <vt:lpstr>⑥片足スクワット　ＮＧ</vt:lpstr>
      <vt:lpstr>⑦ディップ</vt:lpstr>
      <vt:lpstr>⑦ディップ　ＮＧ</vt:lpstr>
      <vt:lpstr>⑧背筋</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dc:creator>
  <cp:lastModifiedBy>m</cp:lastModifiedBy>
  <cp:revision>118</cp:revision>
  <cp:lastPrinted>2020-09-27T23:15:15Z</cp:lastPrinted>
  <dcterms:created xsi:type="dcterms:W3CDTF">2019-05-07T09:33:23Z</dcterms:created>
  <dcterms:modified xsi:type="dcterms:W3CDTF">2020-12-24T10:07:21Z</dcterms:modified>
</cp:coreProperties>
</file>