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365" r:id="rId2"/>
    <p:sldId id="285" r:id="rId3"/>
    <p:sldId id="350" r:id="rId4"/>
    <p:sldId id="351" r:id="rId5"/>
    <p:sldId id="352" r:id="rId6"/>
    <p:sldId id="353" r:id="rId7"/>
    <p:sldId id="366" r:id="rId8"/>
    <p:sldId id="367" r:id="rId9"/>
    <p:sldId id="368" r:id="rId10"/>
    <p:sldId id="298" r:id="rId11"/>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35CCFB"/>
    <a:srgbClr val="66FF66"/>
    <a:srgbClr val="FFCCFF"/>
    <a:srgbClr val="3CF4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3" autoAdjust="0"/>
    <p:restoredTop sz="87568" autoAdjust="0"/>
  </p:normalViewPr>
  <p:slideViewPr>
    <p:cSldViewPr snapToGrid="0">
      <p:cViewPr varScale="1">
        <p:scale>
          <a:sx n="70" d="100"/>
          <a:sy n="70" d="100"/>
        </p:scale>
        <p:origin x="168"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50263"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349" y="1"/>
            <a:ext cx="2950263" cy="498475"/>
          </a:xfrm>
          <a:prstGeom prst="rect">
            <a:avLst/>
          </a:prstGeom>
        </p:spPr>
        <p:txBody>
          <a:bodyPr vert="horz" lIns="91440" tIns="45720" rIns="91440" bIns="45720" rtlCol="0"/>
          <a:lstStyle>
            <a:lvl1pPr algn="r">
              <a:defRPr sz="1200"/>
            </a:lvl1pPr>
          </a:lstStyle>
          <a:p>
            <a:fld id="{64902703-9B09-42DF-BA7F-3D8C1981AFF7}" type="datetimeFigureOut">
              <a:rPr kumimoji="1" lang="ja-JP" altLang="en-US" smtClean="0"/>
              <a:t>2021/1/19</a:t>
            </a:fld>
            <a:endParaRPr kumimoji="1" lang="ja-JP" altLang="en-US"/>
          </a:p>
        </p:txBody>
      </p:sp>
      <p:sp>
        <p:nvSpPr>
          <p:cNvPr id="4" name="フッター プレースホルダー 3"/>
          <p:cNvSpPr>
            <a:spLocks noGrp="1"/>
          </p:cNvSpPr>
          <p:nvPr>
            <p:ph type="ftr" sz="quarter" idx="2"/>
          </p:nvPr>
        </p:nvSpPr>
        <p:spPr>
          <a:xfrm>
            <a:off x="0" y="9440864"/>
            <a:ext cx="2950263"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349" y="9440864"/>
            <a:ext cx="2950263" cy="498475"/>
          </a:xfrm>
          <a:prstGeom prst="rect">
            <a:avLst/>
          </a:prstGeom>
        </p:spPr>
        <p:txBody>
          <a:bodyPr vert="horz" lIns="91440" tIns="45720" rIns="91440" bIns="45720" rtlCol="0" anchor="b"/>
          <a:lstStyle>
            <a:lvl1pPr algn="r">
              <a:defRPr sz="1200"/>
            </a:lvl1pPr>
          </a:lstStyle>
          <a:p>
            <a:fld id="{02AAF834-F73B-4543-BA4E-C3C5EC98798F}" type="slidenum">
              <a:rPr kumimoji="1" lang="ja-JP" altLang="en-US" smtClean="0"/>
              <a:t>‹#›</a:t>
            </a:fld>
            <a:endParaRPr kumimoji="1" lang="ja-JP" altLang="en-US"/>
          </a:p>
        </p:txBody>
      </p:sp>
    </p:spTree>
    <p:extLst>
      <p:ext uri="{BB962C8B-B14F-4D97-AF65-F5344CB8AC3E}">
        <p14:creationId xmlns:p14="http://schemas.microsoft.com/office/powerpoint/2010/main" val="579093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8693"/>
          </a:xfrm>
          <a:prstGeom prst="rect">
            <a:avLst/>
          </a:prstGeom>
        </p:spPr>
        <p:txBody>
          <a:bodyPr vert="horz" lIns="91440" tIns="45720" rIns="91440" bIns="45720" rtlCol="0"/>
          <a:lstStyle>
            <a:lvl1pPr algn="r">
              <a:defRPr sz="1200"/>
            </a:lvl1pPr>
          </a:lstStyle>
          <a:p>
            <a:fld id="{5FBD121F-19E0-4D63-8EE5-CB4DDC548DEF}" type="datetimeFigureOut">
              <a:rPr kumimoji="1" lang="ja-JP" altLang="en-US" smtClean="0"/>
              <a:t>2021/1/19</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79BA96C-3BB3-4ED6-B43F-46F5610ABEE3}" type="slidenum">
              <a:rPr kumimoji="1" lang="ja-JP" altLang="en-US" smtClean="0"/>
              <a:t>‹#›</a:t>
            </a:fld>
            <a:endParaRPr kumimoji="1" lang="ja-JP" altLang="en-US"/>
          </a:p>
        </p:txBody>
      </p:sp>
    </p:spTree>
    <p:extLst>
      <p:ext uri="{BB962C8B-B14F-4D97-AF65-F5344CB8AC3E}">
        <p14:creationId xmlns:p14="http://schemas.microsoft.com/office/powerpoint/2010/main" val="2995524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50462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99922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01211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08434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48102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98239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70908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04987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82991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4029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42159B4-FE3D-46E7-BA8A-5E955373D974}" type="datetime1">
              <a:rPr kumimoji="1" lang="ja-JP" altLang="en-US" smtClean="0"/>
              <a:t>2021/1/19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13148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A77234-8D0C-4BDF-A135-B3E5D946F9C8}" type="datetime1">
              <a:rPr kumimoji="1" lang="ja-JP" altLang="en-US" smtClean="0"/>
              <a:t>2021/1/19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7825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5A4E73-DD5A-4EF3-BD9D-431A0BCFC66E}" type="datetime1">
              <a:rPr kumimoji="1" lang="ja-JP" altLang="en-US" smtClean="0"/>
              <a:t>2021/1/19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415491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8CFB7A-FB65-40F0-AF6E-6D01B90AB162}" type="datetime1">
              <a:rPr kumimoji="1" lang="ja-JP" altLang="en-US" smtClean="0"/>
              <a:t>2021/1/19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53591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035D51-73D9-47FA-AC2A-3143C4968F6F}" type="datetime1">
              <a:rPr kumimoji="1" lang="ja-JP" altLang="en-US" smtClean="0"/>
              <a:t>2021/1/19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77633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A032B49-21B3-461C-BC2A-20D6B0FDA386}" type="datetime1">
              <a:rPr kumimoji="1" lang="ja-JP" altLang="en-US" smtClean="0"/>
              <a:t>2021/1/19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38160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129B35-1D90-44B7-8C20-EA9BAAE43785}" type="datetime1">
              <a:rPr kumimoji="1" lang="ja-JP" altLang="en-US" smtClean="0"/>
              <a:t>2021/1/19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84933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1663E42-AAA8-4095-B1B1-74331AD8F7A7}" type="datetime1">
              <a:rPr kumimoji="1" lang="ja-JP" altLang="en-US" smtClean="0"/>
              <a:t>2021/1/19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47883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714C4-2AB1-4B42-BE2C-5E524FEAD5D2}" type="datetime1">
              <a:rPr kumimoji="1" lang="ja-JP" altLang="en-US" smtClean="0"/>
              <a:t>2021/1/19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9442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260068-C949-4E9C-9CDA-9A2AD3A349D3}" type="datetime1">
              <a:rPr kumimoji="1" lang="ja-JP" altLang="en-US" smtClean="0"/>
              <a:t>2021/1/19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9347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DD6600B-6BE8-4EAE-AF8E-A90EE6295AB5}" type="datetime1">
              <a:rPr kumimoji="1" lang="ja-JP" altLang="en-US" smtClean="0"/>
              <a:t>2021/1/19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21763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72F2B-1FE5-482C-B762-C8819CDC24AD}" type="datetime1">
              <a:rPr kumimoji="1" lang="ja-JP" altLang="en-US" smtClean="0"/>
              <a:t>2021/1/19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55863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gi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8" name="正方形/長方形 7"/>
          <p:cNvSpPr/>
          <p:nvPr/>
        </p:nvSpPr>
        <p:spPr>
          <a:xfrm>
            <a:off x="1410787" y="557896"/>
            <a:ext cx="5892125" cy="125275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smtClean="0">
                <a:latin typeface="HG丸ｺﾞｼｯｸM-PRO" panose="020F0600000000000000" pitchFamily="50" charset="-128"/>
                <a:ea typeface="HG丸ｺﾞｼｯｸM-PRO" panose="020F0600000000000000" pitchFamily="50" charset="-128"/>
              </a:rPr>
              <a:t>小学校</a:t>
            </a:r>
            <a:r>
              <a:rPr kumimoji="1" lang="ja-JP" altLang="en-US" sz="3600" dirty="0">
                <a:latin typeface="HG丸ｺﾞｼｯｸM-PRO" panose="020F0600000000000000" pitchFamily="50" charset="-128"/>
                <a:ea typeface="HG丸ｺﾞｼｯｸM-PRO" panose="020F0600000000000000" pitchFamily="50" charset="-128"/>
              </a:rPr>
              <a:t>　</a:t>
            </a:r>
            <a:r>
              <a:rPr kumimoji="1" lang="ja-JP" altLang="en-US" sz="3600" dirty="0" smtClean="0">
                <a:latin typeface="HG丸ｺﾞｼｯｸM-PRO" panose="020F0600000000000000" pitchFamily="50" charset="-128"/>
                <a:ea typeface="HG丸ｺﾞｼｯｸM-PRO" panose="020F0600000000000000" pitchFamily="50" charset="-128"/>
              </a:rPr>
              <a:t>体育</a:t>
            </a:r>
            <a:endParaRPr kumimoji="1" lang="en-US" altLang="ja-JP" sz="3600" dirty="0" smtClean="0">
              <a:latin typeface="HG丸ｺﾞｼｯｸM-PRO" panose="020F0600000000000000" pitchFamily="50" charset="-128"/>
              <a:ea typeface="HG丸ｺﾞｼｯｸM-PRO" panose="020F0600000000000000" pitchFamily="50" charset="-128"/>
            </a:endParaRPr>
          </a:p>
          <a:p>
            <a:pPr algn="ctr"/>
            <a:r>
              <a:rPr kumimoji="1" lang="en-US" altLang="ja-JP" sz="3600" dirty="0" smtClean="0">
                <a:latin typeface="HG丸ｺﾞｼｯｸM-PRO" panose="020F0600000000000000" pitchFamily="50" charset="-128"/>
                <a:ea typeface="HG丸ｺﾞｼｯｸM-PRO" panose="020F0600000000000000" pitchFamily="50" charset="-128"/>
              </a:rPr>
              <a:t>〔</a:t>
            </a:r>
            <a:r>
              <a:rPr kumimoji="1" lang="ja-JP" altLang="en-US" sz="3600" dirty="0" smtClean="0">
                <a:latin typeface="HG丸ｺﾞｼｯｸM-PRO" panose="020F0600000000000000" pitchFamily="50" charset="-128"/>
                <a:ea typeface="HG丸ｺﾞｼｯｸM-PRO" panose="020F0600000000000000" pitchFamily="50" charset="-128"/>
              </a:rPr>
              <a:t>第</a:t>
            </a:r>
            <a:r>
              <a:rPr kumimoji="1" lang="ja-JP" altLang="en-US" sz="3600" dirty="0">
                <a:latin typeface="HG丸ｺﾞｼｯｸM-PRO" panose="020F0600000000000000" pitchFamily="50" charset="-128"/>
                <a:ea typeface="HG丸ｺﾞｼｯｸM-PRO" panose="020F0600000000000000" pitchFamily="50" charset="-128"/>
              </a:rPr>
              <a:t>３</a:t>
            </a:r>
            <a:r>
              <a:rPr kumimoji="1" lang="ja-JP" altLang="en-US" sz="3600" dirty="0" smtClean="0">
                <a:latin typeface="HG丸ｺﾞｼｯｸM-PRO" panose="020F0600000000000000" pitchFamily="50" charset="-128"/>
                <a:ea typeface="HG丸ｺﾞｼｯｸM-PRO" panose="020F0600000000000000" pitchFamily="50" charset="-128"/>
              </a:rPr>
              <a:t>学年及び第４学年</a:t>
            </a:r>
            <a:r>
              <a:rPr kumimoji="1" lang="en-US" altLang="ja-JP" sz="3600" dirty="0" smtClean="0">
                <a:latin typeface="HG丸ｺﾞｼｯｸM-PRO" panose="020F0600000000000000" pitchFamily="50" charset="-128"/>
                <a:ea typeface="HG丸ｺﾞｼｯｸM-PRO" panose="020F0600000000000000" pitchFamily="50" charset="-128"/>
              </a:rPr>
              <a:t>〕</a:t>
            </a:r>
            <a:r>
              <a:rPr kumimoji="1" lang="ja-JP" altLang="en-US" sz="3600" dirty="0">
                <a:latin typeface="ＭＳ ゴシック" panose="020B0609070205080204" pitchFamily="49" charset="-128"/>
                <a:ea typeface="ＭＳ ゴシック" panose="020B0609070205080204" pitchFamily="49" charset="-128"/>
              </a:rPr>
              <a:t>　</a:t>
            </a:r>
            <a:endParaRPr kumimoji="1" lang="en-US" altLang="ja-JP" sz="3600" dirty="0">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507081" y="1810655"/>
            <a:ext cx="8112533" cy="381578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6600" b="1" dirty="0" smtClean="0">
                <a:latin typeface="HG丸ｺﾞｼｯｸM-PRO" panose="020F0600000000000000" pitchFamily="50" charset="-128"/>
                <a:ea typeface="HG丸ｺﾞｼｯｸM-PRO" panose="020F0600000000000000" pitchFamily="50" charset="-128"/>
              </a:rPr>
              <a:t>体つくり運動</a:t>
            </a:r>
            <a:endParaRPr kumimoji="1" lang="en-US" altLang="ja-JP" sz="6600" b="1" dirty="0" smtClean="0">
              <a:latin typeface="HG丸ｺﾞｼｯｸM-PRO" panose="020F0600000000000000" pitchFamily="50" charset="-128"/>
              <a:ea typeface="HG丸ｺﾞｼｯｸM-PRO" panose="020F0600000000000000" pitchFamily="50" charset="-128"/>
            </a:endParaRPr>
          </a:p>
          <a:p>
            <a:pPr algn="ctr"/>
            <a:endParaRPr kumimoji="1" lang="en-US" altLang="ja-JP" sz="1200" b="1" dirty="0" smtClean="0">
              <a:latin typeface="HG丸ｺﾞｼｯｸM-PRO" panose="020F0600000000000000" pitchFamily="50" charset="-128"/>
              <a:ea typeface="HG丸ｺﾞｼｯｸM-PRO" panose="020F0600000000000000" pitchFamily="50" charset="-128"/>
            </a:endParaRPr>
          </a:p>
          <a:p>
            <a:pPr algn="ctr"/>
            <a:r>
              <a:rPr kumimoji="1" lang="ja-JP" altLang="en-US" sz="4400" b="1" dirty="0" smtClean="0">
                <a:latin typeface="HG丸ｺﾞｼｯｸM-PRO" panose="020F0600000000000000" pitchFamily="50" charset="-128"/>
                <a:ea typeface="HG丸ｺﾞｼｯｸM-PRO" panose="020F0600000000000000" pitchFamily="50" charset="-128"/>
              </a:rPr>
              <a:t>「</a:t>
            </a:r>
            <a:r>
              <a:rPr kumimoji="1" lang="ja-JP" altLang="en-US" sz="4400" b="1" dirty="0">
                <a:latin typeface="HG丸ｺﾞｼｯｸM-PRO" panose="020F0600000000000000" pitchFamily="50" charset="-128"/>
                <a:ea typeface="HG丸ｺﾞｼｯｸM-PRO" panose="020F0600000000000000" pitchFamily="50" charset="-128"/>
              </a:rPr>
              <a:t>体</a:t>
            </a:r>
            <a:r>
              <a:rPr kumimoji="1" lang="ja-JP" altLang="en-US" sz="4400" b="1" dirty="0" smtClean="0">
                <a:latin typeface="HG丸ｺﾞｼｯｸM-PRO" panose="020F0600000000000000" pitchFamily="50" charset="-128"/>
                <a:ea typeface="HG丸ｺﾞｼｯｸM-PRO" panose="020F0600000000000000" pitchFamily="50" charset="-128"/>
              </a:rPr>
              <a:t>ほぐしの運動」</a:t>
            </a:r>
            <a:r>
              <a:rPr kumimoji="1" lang="en-US" altLang="ja-JP" sz="4400" b="1" dirty="0" smtClean="0">
                <a:latin typeface="HG丸ｺﾞｼｯｸM-PRO" panose="020F0600000000000000" pitchFamily="50" charset="-128"/>
                <a:ea typeface="HG丸ｺﾞｼｯｸM-PRO" panose="020F0600000000000000" pitchFamily="50" charset="-128"/>
              </a:rPr>
              <a:t/>
            </a:r>
            <a:br>
              <a:rPr kumimoji="1" lang="en-US" altLang="ja-JP" sz="4400" b="1" dirty="0" smtClean="0">
                <a:latin typeface="HG丸ｺﾞｼｯｸM-PRO" panose="020F0600000000000000" pitchFamily="50" charset="-128"/>
                <a:ea typeface="HG丸ｺﾞｼｯｸM-PRO" panose="020F0600000000000000" pitchFamily="50" charset="-128"/>
              </a:rPr>
            </a:br>
            <a:r>
              <a:rPr kumimoji="1" lang="ja-JP" altLang="en-US" sz="4400" b="1" dirty="0" smtClean="0">
                <a:latin typeface="HG丸ｺﾞｼｯｸM-PRO" panose="020F0600000000000000" pitchFamily="50" charset="-128"/>
                <a:ea typeface="HG丸ｺﾞｼｯｸM-PRO" panose="020F0600000000000000" pitchFamily="50" charset="-128"/>
              </a:rPr>
              <a:t>「多様な動きをつくる運動」</a:t>
            </a:r>
            <a:endParaRPr kumimoji="1" lang="en-US" altLang="ja-JP" sz="4400" b="1" dirty="0" smtClean="0">
              <a:latin typeface="HG丸ｺﾞｼｯｸM-PRO" panose="020F0600000000000000" pitchFamily="50" charset="-128"/>
              <a:ea typeface="HG丸ｺﾞｼｯｸM-PRO" panose="020F0600000000000000" pitchFamily="50" charset="-128"/>
            </a:endParaRPr>
          </a:p>
          <a:p>
            <a:pPr algn="ctr"/>
            <a:endParaRPr kumimoji="1" lang="en-US" altLang="ja-JP" sz="1200" b="1" dirty="0" smtClean="0">
              <a:latin typeface="HG丸ｺﾞｼｯｸM-PRO" panose="020F0600000000000000" pitchFamily="50" charset="-128"/>
              <a:ea typeface="HG丸ｺﾞｼｯｸM-PRO" panose="020F0600000000000000" pitchFamily="50" charset="-128"/>
            </a:endParaRPr>
          </a:p>
          <a:p>
            <a:pPr algn="ctr"/>
            <a:r>
              <a:rPr kumimoji="1" lang="en-US" altLang="ja-JP" sz="4400" b="1" dirty="0" smtClean="0">
                <a:latin typeface="HG丸ｺﾞｼｯｸM-PRO" panose="020F0600000000000000" pitchFamily="50" charset="-128"/>
                <a:ea typeface="HG丸ｺﾞｼｯｸM-PRO" panose="020F0600000000000000" pitchFamily="50" charset="-128"/>
              </a:rPr>
              <a:t>〔</a:t>
            </a:r>
            <a:r>
              <a:rPr kumimoji="1" lang="ja-JP" altLang="en-US" sz="4400" b="1" dirty="0">
                <a:latin typeface="HG丸ｺﾞｼｯｸM-PRO" panose="020F0600000000000000" pitchFamily="50" charset="-128"/>
                <a:ea typeface="HG丸ｺﾞｼｯｸM-PRO" panose="020F0600000000000000" pitchFamily="50" charset="-128"/>
              </a:rPr>
              <a:t>体力</a:t>
            </a:r>
            <a:r>
              <a:rPr kumimoji="1" lang="ja-JP" altLang="en-US" sz="4400" b="1" dirty="0" smtClean="0">
                <a:latin typeface="HG丸ｺﾞｼｯｸM-PRO" panose="020F0600000000000000" pitchFamily="50" charset="-128"/>
                <a:ea typeface="HG丸ｺﾞｼｯｸM-PRO" panose="020F0600000000000000" pitchFamily="50" charset="-128"/>
              </a:rPr>
              <a:t>編</a:t>
            </a:r>
            <a:r>
              <a:rPr kumimoji="1" lang="en-US" altLang="ja-JP" sz="4400" dirty="0" smtClean="0">
                <a:latin typeface="HG丸ｺﾞｼｯｸM-PRO" panose="020F0600000000000000" pitchFamily="50" charset="-128"/>
                <a:ea typeface="HG丸ｺﾞｼｯｸM-PRO" panose="020F0600000000000000" pitchFamily="50" charset="-128"/>
              </a:rPr>
              <a:t>〕</a:t>
            </a:r>
            <a:endParaRPr kumimoji="1" lang="ja-JP" altLang="en-US" sz="4400" dirty="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a:t>
            </a:fld>
            <a:endParaRPr kumimoji="1" lang="ja-JP" altLang="en-US"/>
          </a:p>
        </p:txBody>
      </p:sp>
      <p:sp>
        <p:nvSpPr>
          <p:cNvPr id="7" name="正方形/長方形 6"/>
          <p:cNvSpPr/>
          <p:nvPr/>
        </p:nvSpPr>
        <p:spPr>
          <a:xfrm>
            <a:off x="6005454" y="6160983"/>
            <a:ext cx="3042458" cy="5153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dirty="0" smtClean="0">
                <a:solidFill>
                  <a:schemeClr val="tx1"/>
                </a:solidFill>
              </a:rPr>
              <a:t>学習時間の目安：約</a:t>
            </a:r>
            <a:r>
              <a:rPr kumimoji="1" lang="en-US" altLang="ja-JP" dirty="0" smtClean="0">
                <a:solidFill>
                  <a:schemeClr val="tx1"/>
                </a:solidFill>
              </a:rPr>
              <a:t>15</a:t>
            </a:r>
            <a:r>
              <a:rPr kumimoji="1" lang="ja-JP" altLang="en-US" dirty="0" smtClean="0">
                <a:solidFill>
                  <a:schemeClr val="tx1"/>
                </a:solidFill>
              </a:rPr>
              <a:t>分</a:t>
            </a:r>
            <a:endParaRPr kumimoji="1" lang="ja-JP" altLang="en-US" dirty="0">
              <a:solidFill>
                <a:schemeClr val="tx1"/>
              </a:solidFill>
            </a:endParaRPr>
          </a:p>
        </p:txBody>
      </p:sp>
    </p:spTree>
    <p:extLst>
      <p:ext uri="{BB962C8B-B14F-4D97-AF65-F5344CB8AC3E}">
        <p14:creationId xmlns:p14="http://schemas.microsoft.com/office/powerpoint/2010/main" val="3303763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0"/>
            <a:ext cx="9161304" cy="72043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6"/>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277209" y="1502204"/>
            <a:ext cx="8406090" cy="305422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4800" dirty="0"/>
          </a:p>
        </p:txBody>
      </p:sp>
      <p:sp>
        <p:nvSpPr>
          <p:cNvPr id="3" name="スライド番号プレースホルダー 2"/>
          <p:cNvSpPr>
            <a:spLocks noGrp="1"/>
          </p:cNvSpPr>
          <p:nvPr>
            <p:ph type="sldNum" sz="quarter" idx="12"/>
          </p:nvPr>
        </p:nvSpPr>
        <p:spPr>
          <a:xfrm>
            <a:off x="6457950" y="6356348"/>
            <a:ext cx="2057400" cy="365125"/>
          </a:xfrm>
        </p:spPr>
        <p:txBody>
          <a:bodyPr/>
          <a:lstStyle/>
          <a:p>
            <a:fld id="{13555A0A-D93E-4972-9BDE-BD19E4BDC622}" type="slidenum">
              <a:rPr kumimoji="1" lang="ja-JP" altLang="en-US" smtClean="0"/>
              <a:t>10</a:t>
            </a:fld>
            <a:endParaRPr kumimoji="1" lang="ja-JP" altLang="en-US"/>
          </a:p>
        </p:txBody>
      </p:sp>
      <p:sp>
        <p:nvSpPr>
          <p:cNvPr id="9" name="Text Box 4"/>
          <p:cNvSpPr txBox="1">
            <a:spLocks noChangeArrowheads="1"/>
          </p:cNvSpPr>
          <p:nvPr/>
        </p:nvSpPr>
        <p:spPr bwMode="auto">
          <a:xfrm>
            <a:off x="397524" y="853440"/>
            <a:ext cx="8331646" cy="550290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defTabSz="652278" eaLnBrk="1" fontAlgn="base" hangingPunct="1">
              <a:spcBef>
                <a:spcPct val="0"/>
              </a:spcBef>
              <a:spcAft>
                <a:spcPct val="0"/>
              </a:spcAft>
              <a:buNone/>
              <a:defRPr/>
            </a:pPr>
            <a:r>
              <a:rPr lang="en-US" altLang="ja-JP" sz="2800" dirty="0" smtClean="0"/>
              <a:t>【</a:t>
            </a:r>
            <a:r>
              <a:rPr lang="ja-JP" altLang="en-US" sz="2800" dirty="0" smtClean="0"/>
              <a:t>画像資料・映像資料引用元</a:t>
            </a:r>
            <a:r>
              <a:rPr lang="en-US" altLang="ja-JP" sz="2800" dirty="0" smtClean="0"/>
              <a:t>】</a:t>
            </a:r>
          </a:p>
          <a:p>
            <a:pPr lvl="0" defTabSz="652278" eaLnBrk="1" fontAlgn="base" hangingPunct="1">
              <a:spcBef>
                <a:spcPct val="0"/>
              </a:spcBef>
              <a:spcAft>
                <a:spcPct val="0"/>
              </a:spcAft>
              <a:buNone/>
              <a:defRPr/>
            </a:pPr>
            <a:endParaRPr lang="en-US" altLang="ja-JP" sz="2800" dirty="0" smtClean="0"/>
          </a:p>
          <a:p>
            <a:pPr lvl="0" defTabSz="652278" eaLnBrk="1" fontAlgn="base" hangingPunct="1">
              <a:spcBef>
                <a:spcPct val="0"/>
              </a:spcBef>
              <a:spcAft>
                <a:spcPct val="0"/>
              </a:spcAft>
              <a:buNone/>
              <a:defRPr/>
            </a:pPr>
            <a:endParaRPr lang="en-US" altLang="ja-JP" sz="2800" kern="0" dirty="0" smtClean="0">
              <a:solidFill>
                <a:prstClr val="black"/>
              </a:solidFill>
              <a:latin typeface="游ゴシック" panose="020B0400000000000000" pitchFamily="50" charset="-128"/>
            </a:endParaRPr>
          </a:p>
          <a:p>
            <a:pPr lvl="0" defTabSz="652278" eaLnBrk="1" fontAlgn="base" hangingPunct="1">
              <a:spcBef>
                <a:spcPct val="0"/>
              </a:spcBef>
              <a:spcAft>
                <a:spcPct val="0"/>
              </a:spcAft>
              <a:buNone/>
              <a:defRPr/>
            </a:pPr>
            <a:r>
              <a:rPr lang="ja-JP" altLang="en-US" sz="2000" kern="0" dirty="0" smtClean="0">
                <a:solidFill>
                  <a:prstClr val="black"/>
                </a:solidFill>
                <a:latin typeface="游ゴシック" panose="020B0400000000000000" pitchFamily="50" charset="-128"/>
              </a:rPr>
              <a:t>札幌市教育委員会　</a:t>
            </a:r>
            <a:r>
              <a:rPr lang="ja-JP" altLang="en-US" sz="2000" kern="0" dirty="0">
                <a:solidFill>
                  <a:prstClr val="black"/>
                </a:solidFill>
                <a:latin typeface="游ゴシック" panose="020B0400000000000000" pitchFamily="50" charset="-128"/>
              </a:rPr>
              <a:t>ホームページ</a:t>
            </a:r>
            <a:r>
              <a:rPr lang="ja-JP" altLang="en-US" sz="2000" kern="0" dirty="0" smtClean="0">
                <a:solidFill>
                  <a:prstClr val="black"/>
                </a:solidFill>
                <a:latin typeface="游ゴシック" panose="020B0400000000000000" pitchFamily="50" charset="-128"/>
              </a:rPr>
              <a:t>内</a:t>
            </a:r>
            <a:endParaRPr lang="en-US" altLang="ja-JP" sz="2000" kern="0" dirty="0" smtClean="0">
              <a:solidFill>
                <a:prstClr val="black"/>
              </a:solidFill>
              <a:latin typeface="游ゴシック" panose="020B0400000000000000" pitchFamily="50" charset="-128"/>
            </a:endParaRPr>
          </a:p>
          <a:p>
            <a:pPr lvl="0" defTabSz="652278" eaLnBrk="1" fontAlgn="base" hangingPunct="1">
              <a:spcBef>
                <a:spcPct val="0"/>
              </a:spcBef>
              <a:spcAft>
                <a:spcPct val="0"/>
              </a:spcAft>
              <a:buNone/>
              <a:defRPr/>
            </a:pPr>
            <a:r>
              <a:rPr lang="ja-JP" altLang="en-US" sz="2800" kern="0" dirty="0" smtClean="0">
                <a:solidFill>
                  <a:prstClr val="black"/>
                </a:solidFill>
                <a:latin typeface="游ゴシック" panose="020B0400000000000000" pitchFamily="50" charset="-128"/>
              </a:rPr>
              <a:t>家でもできる体つくり運動</a:t>
            </a:r>
            <a:endParaRPr lang="en-US" altLang="ja-JP" sz="2800" kern="0" dirty="0" smtClean="0">
              <a:solidFill>
                <a:prstClr val="black"/>
              </a:solidFill>
              <a:latin typeface="游ゴシック" panose="020B0400000000000000" pitchFamily="50" charset="-128"/>
            </a:endParaRPr>
          </a:p>
          <a:p>
            <a:pPr lvl="0" defTabSz="652278" eaLnBrk="1" fontAlgn="base" hangingPunct="1">
              <a:spcBef>
                <a:spcPct val="0"/>
              </a:spcBef>
              <a:spcAft>
                <a:spcPct val="0"/>
              </a:spcAft>
              <a:buNone/>
              <a:defRPr/>
            </a:pPr>
            <a:endParaRPr lang="en-US" altLang="ja-JP" sz="2800" kern="0" dirty="0" smtClean="0">
              <a:solidFill>
                <a:prstClr val="black"/>
              </a:solidFill>
              <a:latin typeface="游ゴシック" panose="020B0400000000000000" pitchFamily="50" charset="-128"/>
            </a:endParaRPr>
          </a:p>
          <a:p>
            <a:pPr lvl="0" defTabSz="652278" eaLnBrk="1" fontAlgn="base" hangingPunct="1">
              <a:spcBef>
                <a:spcPct val="0"/>
              </a:spcBef>
              <a:spcAft>
                <a:spcPct val="0"/>
              </a:spcAft>
              <a:buNone/>
              <a:defRPr/>
            </a:pPr>
            <a:r>
              <a:rPr lang="ja-JP" altLang="en-US" sz="2000" kern="0" dirty="0">
                <a:latin typeface="游ゴシック" panose="020B0400000000000000" pitchFamily="50" charset="-128"/>
              </a:rPr>
              <a:t>姫路市</a:t>
            </a:r>
            <a:r>
              <a:rPr lang="ja-JP" altLang="en-US" sz="2000" kern="0" dirty="0" smtClean="0">
                <a:latin typeface="游ゴシック" panose="020B0400000000000000" pitchFamily="50" charset="-128"/>
              </a:rPr>
              <a:t>教育委員会作成　</a:t>
            </a:r>
            <a:endParaRPr lang="en-US" altLang="ja-JP" sz="2000" kern="0" dirty="0" smtClean="0">
              <a:latin typeface="游ゴシック" panose="020B0400000000000000" pitchFamily="50" charset="-128"/>
            </a:endParaRPr>
          </a:p>
          <a:p>
            <a:pPr lvl="0" defTabSz="652278" eaLnBrk="1" fontAlgn="base" hangingPunct="1">
              <a:spcBef>
                <a:spcPct val="0"/>
              </a:spcBef>
              <a:spcAft>
                <a:spcPct val="0"/>
              </a:spcAft>
              <a:buNone/>
              <a:defRPr/>
            </a:pPr>
            <a:r>
              <a:rPr lang="ja-JP" altLang="en-US" sz="2800" kern="0" dirty="0">
                <a:latin typeface="游ゴシック" panose="020B0400000000000000" pitchFamily="50" charset="-128"/>
              </a:rPr>
              <a:t>体力</a:t>
            </a:r>
            <a:r>
              <a:rPr lang="ja-JP" altLang="en-US" sz="2800" kern="0" dirty="0" smtClean="0">
                <a:latin typeface="游ゴシック" panose="020B0400000000000000" pitchFamily="50" charset="-128"/>
              </a:rPr>
              <a:t>を高める運動資料</a:t>
            </a:r>
            <a:endParaRPr lang="en-US" altLang="ja-JP" sz="2800" kern="0" dirty="0" smtClean="0">
              <a:latin typeface="游ゴシック" panose="020B0400000000000000" pitchFamily="50" charset="-128"/>
            </a:endParaRPr>
          </a:p>
          <a:p>
            <a:pPr lvl="0" defTabSz="652278" eaLnBrk="1" fontAlgn="base" hangingPunct="1">
              <a:spcBef>
                <a:spcPct val="0"/>
              </a:spcBef>
              <a:spcAft>
                <a:spcPct val="0"/>
              </a:spcAft>
              <a:buNone/>
              <a:defRPr/>
            </a:pPr>
            <a:endParaRPr lang="en-US" altLang="ja-JP" sz="2800" kern="0" dirty="0" smtClean="0">
              <a:solidFill>
                <a:prstClr val="black"/>
              </a:solidFill>
              <a:latin typeface="游ゴシック" panose="020B0400000000000000" pitchFamily="50" charset="-128"/>
            </a:endParaRPr>
          </a:p>
          <a:p>
            <a:pPr lvl="0" defTabSz="652278" eaLnBrk="1" fontAlgn="base" hangingPunct="1">
              <a:spcBef>
                <a:spcPct val="0"/>
              </a:spcBef>
              <a:spcAft>
                <a:spcPct val="0"/>
              </a:spcAft>
              <a:buNone/>
              <a:defRPr/>
            </a:pPr>
            <a:r>
              <a:rPr lang="ja-JP" altLang="en-US" sz="2000" kern="0" dirty="0" smtClean="0">
                <a:solidFill>
                  <a:prstClr val="black"/>
                </a:solidFill>
                <a:latin typeface="游ゴシック" panose="020B0400000000000000" pitchFamily="50" charset="-128"/>
              </a:rPr>
              <a:t>千葉県教育委員会　</a:t>
            </a:r>
            <a:r>
              <a:rPr lang="ja-JP" altLang="en-US" sz="2000" kern="0" dirty="0">
                <a:solidFill>
                  <a:prstClr val="black"/>
                </a:solidFill>
                <a:latin typeface="游ゴシック" panose="020B0400000000000000" pitchFamily="50" charset="-128"/>
              </a:rPr>
              <a:t>ホームページ</a:t>
            </a:r>
            <a:r>
              <a:rPr lang="ja-JP" altLang="en-US" sz="2000" kern="0" dirty="0" smtClean="0">
                <a:solidFill>
                  <a:prstClr val="black"/>
                </a:solidFill>
                <a:latin typeface="游ゴシック" panose="020B0400000000000000" pitchFamily="50" charset="-128"/>
              </a:rPr>
              <a:t>内</a:t>
            </a:r>
            <a:endParaRPr lang="en-US" altLang="ja-JP" sz="2000" kern="0" dirty="0" smtClean="0">
              <a:solidFill>
                <a:prstClr val="black"/>
              </a:solidFill>
              <a:latin typeface="游ゴシック" panose="020B0400000000000000" pitchFamily="50" charset="-128"/>
            </a:endParaRPr>
          </a:p>
          <a:p>
            <a:pPr lvl="0" defTabSz="652278" eaLnBrk="1" fontAlgn="base" hangingPunct="1">
              <a:spcBef>
                <a:spcPct val="0"/>
              </a:spcBef>
              <a:spcAft>
                <a:spcPct val="0"/>
              </a:spcAft>
              <a:buNone/>
              <a:defRPr/>
            </a:pPr>
            <a:r>
              <a:rPr lang="ja-JP" altLang="en-US" sz="2800" kern="0" dirty="0" smtClean="0">
                <a:solidFill>
                  <a:prstClr val="black"/>
                </a:solidFill>
                <a:latin typeface="游ゴシック" panose="020B0400000000000000" pitchFamily="50" charset="-128"/>
              </a:rPr>
              <a:t>指導資料集</a:t>
            </a:r>
            <a:r>
              <a:rPr lang="en-US" altLang="ja-JP" sz="2800" kern="0" dirty="0" smtClean="0">
                <a:solidFill>
                  <a:prstClr val="black"/>
                </a:solidFill>
                <a:latin typeface="游ゴシック" panose="020B0400000000000000" pitchFamily="50" charset="-128"/>
              </a:rPr>
              <a:t>【</a:t>
            </a:r>
            <a:r>
              <a:rPr lang="ja-JP" altLang="en-US" sz="2800" kern="0" dirty="0" smtClean="0">
                <a:solidFill>
                  <a:prstClr val="black"/>
                </a:solidFill>
                <a:latin typeface="游ゴシック" panose="020B0400000000000000" pitchFamily="50" charset="-128"/>
              </a:rPr>
              <a:t>第３８集</a:t>
            </a:r>
            <a:r>
              <a:rPr lang="en-US" altLang="ja-JP" sz="2800" kern="0" dirty="0" smtClean="0">
                <a:solidFill>
                  <a:prstClr val="black"/>
                </a:solidFill>
                <a:latin typeface="游ゴシック" panose="020B0400000000000000" pitchFamily="50" charset="-128"/>
              </a:rPr>
              <a:t>】</a:t>
            </a:r>
            <a:r>
              <a:rPr lang="ja-JP" altLang="en-US" sz="2800" kern="0" dirty="0" smtClean="0">
                <a:solidFill>
                  <a:prstClr val="black"/>
                </a:solidFill>
                <a:latin typeface="游ゴシック" panose="020B0400000000000000" pitchFamily="50" charset="-128"/>
              </a:rPr>
              <a:t>新しい体育の展開</a:t>
            </a:r>
            <a:endParaRPr lang="en-US" altLang="ja-JP" sz="2800" kern="0" dirty="0" smtClean="0">
              <a:solidFill>
                <a:prstClr val="black"/>
              </a:solidFill>
              <a:latin typeface="游ゴシック" panose="020B0400000000000000" pitchFamily="50" charset="-128"/>
            </a:endParaRPr>
          </a:p>
        </p:txBody>
      </p:sp>
    </p:spTree>
    <p:extLst>
      <p:ext uri="{BB962C8B-B14F-4D97-AF65-F5344CB8AC3E}">
        <p14:creationId xmlns:p14="http://schemas.microsoft.com/office/powerpoint/2010/main" val="1980212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8" name="正方形/長方形 7"/>
          <p:cNvSpPr/>
          <p:nvPr/>
        </p:nvSpPr>
        <p:spPr>
          <a:xfrm>
            <a:off x="312647" y="1820612"/>
            <a:ext cx="8584465" cy="76489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200" dirty="0" smtClean="0">
                <a:latin typeface="AR P丸ゴシック体E" panose="020F0900000000000000" pitchFamily="50" charset="-128"/>
                <a:ea typeface="AR P丸ゴシック体E" panose="020F0900000000000000" pitchFamily="50" charset="-128"/>
              </a:rPr>
              <a:t>体つくり運動に</a:t>
            </a:r>
            <a:r>
              <a:rPr kumimoji="1" lang="ja-JP" altLang="en-US" sz="3200" dirty="0">
                <a:latin typeface="AR P丸ゴシック体E" panose="020F0900000000000000" pitchFamily="50" charset="-128"/>
                <a:ea typeface="AR P丸ゴシック体E" panose="020F0900000000000000" pitchFamily="50" charset="-128"/>
              </a:rPr>
              <a:t>関連</a:t>
            </a:r>
            <a:r>
              <a:rPr kumimoji="1" lang="ja-JP" altLang="en-US" sz="3200" dirty="0" smtClean="0">
                <a:latin typeface="AR P丸ゴシック体E" panose="020F0900000000000000" pitchFamily="50" charset="-128"/>
                <a:ea typeface="AR P丸ゴシック体E" panose="020F0900000000000000" pitchFamily="50" charset="-128"/>
              </a:rPr>
              <a:t>して高められる</a:t>
            </a:r>
            <a:r>
              <a:rPr kumimoji="1" lang="ja-JP" altLang="en-US" sz="3200" dirty="0">
                <a:latin typeface="AR P丸ゴシック体E" panose="020F0900000000000000" pitchFamily="50" charset="-128"/>
                <a:ea typeface="AR P丸ゴシック体E" panose="020F0900000000000000" pitchFamily="50" charset="-128"/>
              </a:rPr>
              <a:t>体力</a:t>
            </a: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2</a:t>
            </a:fld>
            <a:endParaRPr kumimoji="1" lang="ja-JP" altLang="en-US"/>
          </a:p>
        </p:txBody>
      </p:sp>
      <p:sp>
        <p:nvSpPr>
          <p:cNvPr id="10" name="正方形/長方形 9"/>
          <p:cNvSpPr/>
          <p:nvPr/>
        </p:nvSpPr>
        <p:spPr>
          <a:xfrm>
            <a:off x="772374" y="3028013"/>
            <a:ext cx="7637108" cy="323661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000" dirty="0" smtClean="0">
                <a:latin typeface="AR P丸ゴシック体E" panose="020F0900000000000000" pitchFamily="50" charset="-128"/>
                <a:ea typeface="AR P丸ゴシック体E" panose="020F0900000000000000" pitchFamily="50" charset="-128"/>
              </a:rPr>
              <a:t>・体のやわらかさ</a:t>
            </a:r>
            <a:endParaRPr kumimoji="1" lang="en-US" altLang="ja-JP" sz="4000" dirty="0" smtClean="0">
              <a:latin typeface="AR P丸ゴシック体E" panose="020F0900000000000000" pitchFamily="50" charset="-128"/>
              <a:ea typeface="AR P丸ゴシック体E" panose="020F0900000000000000" pitchFamily="50" charset="-128"/>
            </a:endParaRPr>
          </a:p>
          <a:p>
            <a:r>
              <a:rPr kumimoji="1" lang="ja-JP" altLang="en-US" sz="4000" dirty="0" smtClean="0">
                <a:latin typeface="AR P丸ゴシック体E" panose="020F0900000000000000" pitchFamily="50" charset="-128"/>
                <a:ea typeface="AR P丸ゴシック体E" panose="020F0900000000000000" pitchFamily="50" charset="-128"/>
              </a:rPr>
              <a:t>・体や用具を上手に使う</a:t>
            </a:r>
            <a:r>
              <a:rPr kumimoji="1" lang="ja-JP" altLang="en-US" sz="4000" dirty="0">
                <a:latin typeface="AR P丸ゴシック体E" panose="020F0900000000000000" pitchFamily="50" charset="-128"/>
                <a:ea typeface="AR P丸ゴシック体E" panose="020F0900000000000000" pitchFamily="50" charset="-128"/>
              </a:rPr>
              <a:t>力</a:t>
            </a:r>
            <a:endParaRPr kumimoji="1" lang="en-US" altLang="ja-JP" sz="4000" dirty="0" smtClean="0">
              <a:latin typeface="AR P丸ゴシック体E" panose="020F0900000000000000" pitchFamily="50" charset="-128"/>
              <a:ea typeface="AR P丸ゴシック体E" panose="020F0900000000000000" pitchFamily="50" charset="-128"/>
            </a:endParaRPr>
          </a:p>
          <a:p>
            <a:r>
              <a:rPr kumimoji="1" lang="ja-JP" altLang="en-US" sz="4000" dirty="0" smtClean="0">
                <a:latin typeface="AR P丸ゴシック体E" panose="020F0900000000000000" pitchFamily="50" charset="-128"/>
                <a:ea typeface="AR P丸ゴシック体E" panose="020F0900000000000000" pitchFamily="50" charset="-128"/>
              </a:rPr>
              <a:t>・力強さ</a:t>
            </a:r>
            <a:endParaRPr kumimoji="1" lang="en-US" altLang="ja-JP" sz="4000" dirty="0" smtClean="0">
              <a:latin typeface="AR P丸ゴシック体E" panose="020F0900000000000000" pitchFamily="50" charset="-128"/>
              <a:ea typeface="AR P丸ゴシック体E" panose="020F0900000000000000" pitchFamily="50" charset="-128"/>
            </a:endParaRPr>
          </a:p>
          <a:p>
            <a:r>
              <a:rPr kumimoji="1" lang="ja-JP" altLang="en-US" sz="4000" dirty="0" smtClean="0">
                <a:latin typeface="AR P丸ゴシック体E" panose="020F0900000000000000" pitchFamily="50" charset="-128"/>
                <a:ea typeface="AR P丸ゴシック体E" panose="020F0900000000000000" pitchFamily="50" charset="-128"/>
              </a:rPr>
              <a:t>・動きを続ける力</a:t>
            </a:r>
            <a:endParaRPr kumimoji="1" lang="en-US" altLang="ja-JP" sz="4000" dirty="0" smtClean="0">
              <a:latin typeface="AR P丸ゴシック体E" panose="020F0900000000000000" pitchFamily="50" charset="-128"/>
              <a:ea typeface="AR P丸ゴシック体E" panose="020F0900000000000000" pitchFamily="50" charset="-128"/>
            </a:endParaRPr>
          </a:p>
          <a:p>
            <a:endParaRPr kumimoji="1" lang="ja-JP" altLang="en-US" sz="4000" dirty="0">
              <a:latin typeface="AR P丸ゴシック体E" panose="020F0900000000000000" pitchFamily="50" charset="-128"/>
              <a:ea typeface="AR P丸ゴシック体E" panose="020F0900000000000000" pitchFamily="50" charset="-128"/>
            </a:endParaRPr>
          </a:p>
        </p:txBody>
      </p:sp>
      <p:sp>
        <p:nvSpPr>
          <p:cNvPr id="9" name="タイトル 1"/>
          <p:cNvSpPr txBox="1">
            <a:spLocks/>
          </p:cNvSpPr>
          <p:nvPr/>
        </p:nvSpPr>
        <p:spPr>
          <a:xfrm>
            <a:off x="312647" y="670801"/>
            <a:ext cx="8831353" cy="1325563"/>
          </a:xfrm>
          <a:prstGeom prst="rect">
            <a:avLst/>
          </a:prstGeom>
        </p:spPr>
        <p:txBody>
          <a:bodyP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AR P丸ゴシック体E" panose="020F0900000000000000" pitchFamily="50" charset="-128"/>
                <a:ea typeface="AR P丸ゴシック体E" panose="020F0900000000000000" pitchFamily="50" charset="-128"/>
              </a:rPr>
              <a:t>運動</a:t>
            </a:r>
            <a:r>
              <a:rPr lang="ja-JP" altLang="en-US" dirty="0" smtClean="0">
                <a:latin typeface="AR P丸ゴシック体E" panose="020F0900000000000000" pitchFamily="50" charset="-128"/>
                <a:ea typeface="AR P丸ゴシック体E" panose="020F0900000000000000" pitchFamily="50" charset="-128"/>
              </a:rPr>
              <a:t>をすることでどんな力が</a:t>
            </a:r>
            <a:endParaRPr lang="en-US" altLang="ja-JP" dirty="0" smtClean="0">
              <a:latin typeface="AR P丸ゴシック体E" panose="020F0900000000000000" pitchFamily="50" charset="-128"/>
              <a:ea typeface="AR P丸ゴシック体E" panose="020F0900000000000000" pitchFamily="50" charset="-128"/>
            </a:endParaRPr>
          </a:p>
          <a:p>
            <a:r>
              <a:rPr lang="ja-JP" altLang="en-US" dirty="0" smtClean="0">
                <a:latin typeface="AR P丸ゴシック体E" panose="020F0900000000000000" pitchFamily="50" charset="-128"/>
                <a:ea typeface="AR P丸ゴシック体E" panose="020F0900000000000000" pitchFamily="50" charset="-128"/>
              </a:rPr>
              <a:t>　　　　　　　　高まるのか？（１）</a:t>
            </a:r>
            <a:endParaRPr lang="ja-JP" altLang="en-US" dirty="0">
              <a:latin typeface="AR P丸ゴシック体E" panose="020F0900000000000000" pitchFamily="50" charset="-128"/>
              <a:ea typeface="AR P丸ゴシック体E" panose="020F0900000000000000" pitchFamily="50" charset="-128"/>
            </a:endParaRPr>
          </a:p>
        </p:txBody>
      </p:sp>
      <p:sp>
        <p:nvSpPr>
          <p:cNvPr id="12" name="Text Box 4"/>
          <p:cNvSpPr txBox="1">
            <a:spLocks noChangeArrowheads="1"/>
          </p:cNvSpPr>
          <p:nvPr/>
        </p:nvSpPr>
        <p:spPr bwMode="auto">
          <a:xfrm>
            <a:off x="541421" y="2585502"/>
            <a:ext cx="7973929" cy="3181711"/>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algn="ctr" defTabSz="652278" eaLnBrk="1" fontAlgn="base" hangingPunct="1">
              <a:spcBef>
                <a:spcPct val="0"/>
              </a:spcBef>
              <a:spcAft>
                <a:spcPct val="0"/>
              </a:spcAft>
              <a:buNone/>
              <a:defRPr/>
            </a:pPr>
            <a:endParaRPr lang="ja-JP" altLang="en-US" sz="2400" kern="0" dirty="0">
              <a:solidFill>
                <a:prstClr val="black"/>
              </a:solidFill>
              <a:latin typeface="游ゴシック" panose="020B0400000000000000" pitchFamily="50" charset="-128"/>
            </a:endParaRPr>
          </a:p>
          <a:p>
            <a:pPr lvl="0" algn="ctr" defTabSz="652278" eaLnBrk="1" fontAlgn="base" hangingPunct="1">
              <a:spcBef>
                <a:spcPct val="0"/>
              </a:spcBef>
              <a:spcAft>
                <a:spcPct val="0"/>
              </a:spcAft>
              <a:buNone/>
              <a:defRPr/>
            </a:pPr>
            <a:endParaRPr lang="en-US" altLang="ja-JP" sz="4400" dirty="0"/>
          </a:p>
          <a:p>
            <a:pPr lvl="0" algn="ctr" defTabSz="652278" eaLnBrk="1" fontAlgn="base" hangingPunct="1">
              <a:spcBef>
                <a:spcPct val="0"/>
              </a:spcBef>
              <a:spcAft>
                <a:spcPct val="0"/>
              </a:spcAft>
              <a:buNone/>
              <a:defRPr/>
            </a:pPr>
            <a:endParaRPr lang="en-US" altLang="ja-JP" sz="4800" dirty="0"/>
          </a:p>
        </p:txBody>
      </p:sp>
    </p:spTree>
    <p:extLst>
      <p:ext uri="{BB962C8B-B14F-4D97-AF65-F5344CB8AC3E}">
        <p14:creationId xmlns:p14="http://schemas.microsoft.com/office/powerpoint/2010/main" val="310051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Text Box 4"/>
          <p:cNvSpPr txBox="1">
            <a:spLocks noChangeArrowheads="1"/>
          </p:cNvSpPr>
          <p:nvPr/>
        </p:nvSpPr>
        <p:spPr bwMode="auto">
          <a:xfrm>
            <a:off x="541421" y="2585502"/>
            <a:ext cx="7973929" cy="3181711"/>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algn="ctr" defTabSz="652278" eaLnBrk="1" fontAlgn="base" hangingPunct="1">
              <a:spcBef>
                <a:spcPct val="0"/>
              </a:spcBef>
              <a:spcAft>
                <a:spcPct val="0"/>
              </a:spcAft>
              <a:buNone/>
              <a:defRPr/>
            </a:pPr>
            <a:endParaRPr lang="ja-JP" altLang="en-US" sz="2400" kern="0" dirty="0">
              <a:solidFill>
                <a:prstClr val="black"/>
              </a:solidFill>
              <a:latin typeface="游ゴシック" panose="020B0400000000000000" pitchFamily="50" charset="-128"/>
            </a:endParaRPr>
          </a:p>
          <a:p>
            <a:pPr lvl="0" algn="ctr" defTabSz="652278" eaLnBrk="1" fontAlgn="base" hangingPunct="1">
              <a:spcBef>
                <a:spcPct val="0"/>
              </a:spcBef>
              <a:spcAft>
                <a:spcPct val="0"/>
              </a:spcAft>
              <a:buNone/>
              <a:defRPr/>
            </a:pPr>
            <a:endParaRPr lang="en-US" altLang="ja-JP" sz="4400" dirty="0"/>
          </a:p>
          <a:p>
            <a:pPr lvl="0" algn="ctr" defTabSz="652278" eaLnBrk="1" fontAlgn="base" hangingPunct="1">
              <a:spcBef>
                <a:spcPct val="0"/>
              </a:spcBef>
              <a:spcAft>
                <a:spcPct val="0"/>
              </a:spcAft>
              <a:buNone/>
              <a:defRPr/>
            </a:pPr>
            <a:endParaRPr lang="en-US" altLang="ja-JP" sz="4800" dirty="0"/>
          </a:p>
        </p:txBody>
      </p:sp>
      <p:sp>
        <p:nvSpPr>
          <p:cNvPr id="8" name="正方形/長方形 7"/>
          <p:cNvSpPr/>
          <p:nvPr/>
        </p:nvSpPr>
        <p:spPr>
          <a:xfrm>
            <a:off x="541421" y="1820612"/>
            <a:ext cx="7973929" cy="76489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200" dirty="0" smtClean="0">
                <a:latin typeface="AR P丸ゴシック体E" panose="020F0900000000000000" pitchFamily="50" charset="-128"/>
                <a:ea typeface="AR P丸ゴシック体E" panose="020F0900000000000000" pitchFamily="50" charset="-128"/>
              </a:rPr>
              <a:t>体のやわらかさを高める動きの例</a:t>
            </a:r>
            <a:endParaRPr kumimoji="1" lang="ja-JP" altLang="en-US" sz="3200" dirty="0">
              <a:latin typeface="AR P丸ゴシック体E" panose="020F0900000000000000" pitchFamily="50" charset="-128"/>
              <a:ea typeface="AR P丸ゴシック体E" panose="020F0900000000000000" pitchFamily="50" charset="-128"/>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3</a:t>
            </a:fld>
            <a:endParaRPr kumimoji="1" lang="ja-JP" altLang="en-US"/>
          </a:p>
        </p:txBody>
      </p:sp>
      <p:sp>
        <p:nvSpPr>
          <p:cNvPr id="10" name="正方形/長方形 9"/>
          <p:cNvSpPr/>
          <p:nvPr/>
        </p:nvSpPr>
        <p:spPr>
          <a:xfrm>
            <a:off x="772374" y="2965930"/>
            <a:ext cx="7637108" cy="263371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000" dirty="0" smtClean="0">
                <a:latin typeface="AR P丸ゴシック体E" panose="020F0900000000000000" pitchFamily="50" charset="-128"/>
                <a:ea typeface="AR P丸ゴシック体E" panose="020F0900000000000000" pitchFamily="50" charset="-128"/>
              </a:rPr>
              <a:t>・ストレッチ</a:t>
            </a:r>
            <a:endParaRPr kumimoji="1" lang="en-US" altLang="ja-JP" sz="4000" dirty="0" smtClean="0">
              <a:latin typeface="AR P丸ゴシック体E" panose="020F0900000000000000" pitchFamily="50" charset="-128"/>
              <a:ea typeface="AR P丸ゴシック体E" panose="020F0900000000000000" pitchFamily="50" charset="-128"/>
            </a:endParaRPr>
          </a:p>
          <a:p>
            <a:r>
              <a:rPr kumimoji="1" lang="ja-JP" altLang="en-US" sz="4000" dirty="0" smtClean="0">
                <a:latin typeface="AR P丸ゴシック体E" panose="020F0900000000000000" pitchFamily="50" charset="-128"/>
                <a:ea typeface="AR P丸ゴシック体E" panose="020F0900000000000000" pitchFamily="50" charset="-128"/>
              </a:rPr>
              <a:t>・足開きじゃんけん</a:t>
            </a:r>
            <a:endParaRPr kumimoji="1" lang="en-US" altLang="ja-JP" sz="4000" dirty="0" smtClean="0">
              <a:latin typeface="AR P丸ゴシック体E" panose="020F0900000000000000" pitchFamily="50" charset="-128"/>
              <a:ea typeface="AR P丸ゴシック体E" panose="020F0900000000000000" pitchFamily="50" charset="-128"/>
            </a:endParaRPr>
          </a:p>
          <a:p>
            <a:r>
              <a:rPr kumimoji="1" lang="ja-JP" altLang="en-US" sz="4000" dirty="0" smtClean="0">
                <a:latin typeface="AR P丸ゴシック体E" panose="020F0900000000000000" pitchFamily="50" charset="-128"/>
                <a:ea typeface="AR P丸ゴシック体E" panose="020F0900000000000000" pitchFamily="50" charset="-128"/>
              </a:rPr>
              <a:t>・ブリッジ</a:t>
            </a:r>
            <a:endParaRPr kumimoji="1" lang="en-US" altLang="ja-JP" sz="4000" dirty="0" smtClean="0">
              <a:latin typeface="AR P丸ゴシック体E" panose="020F0900000000000000" pitchFamily="50" charset="-128"/>
              <a:ea typeface="AR P丸ゴシック体E" panose="020F0900000000000000" pitchFamily="50" charset="-128"/>
            </a:endParaRPr>
          </a:p>
          <a:p>
            <a:r>
              <a:rPr kumimoji="1" lang="ja-JP" altLang="en-US" sz="4000" dirty="0" smtClean="0">
                <a:latin typeface="AR P丸ゴシック体E" panose="020F0900000000000000" pitchFamily="50" charset="-128"/>
                <a:ea typeface="AR P丸ゴシック体E" panose="020F0900000000000000" pitchFamily="50" charset="-128"/>
              </a:rPr>
              <a:t>・グーパージャンプ</a:t>
            </a:r>
            <a:endParaRPr kumimoji="1" lang="en-US" altLang="ja-JP" sz="4000" dirty="0" smtClean="0">
              <a:latin typeface="AR P丸ゴシック体E" panose="020F0900000000000000" pitchFamily="50" charset="-128"/>
              <a:ea typeface="AR P丸ゴシック体E" panose="020F0900000000000000" pitchFamily="50" charset="-128"/>
            </a:endParaRPr>
          </a:p>
        </p:txBody>
      </p:sp>
      <p:sp>
        <p:nvSpPr>
          <p:cNvPr id="11" name="タイトル 1"/>
          <p:cNvSpPr txBox="1">
            <a:spLocks/>
          </p:cNvSpPr>
          <p:nvPr/>
        </p:nvSpPr>
        <p:spPr>
          <a:xfrm>
            <a:off x="312647" y="670801"/>
            <a:ext cx="8831353" cy="1325563"/>
          </a:xfrm>
          <a:prstGeom prst="rect">
            <a:avLst/>
          </a:prstGeom>
        </p:spPr>
        <p:txBody>
          <a:bodyP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AR P丸ゴシック体E" panose="020F0900000000000000" pitchFamily="50" charset="-128"/>
                <a:ea typeface="AR P丸ゴシック体E" panose="020F0900000000000000" pitchFamily="50" charset="-128"/>
              </a:rPr>
              <a:t>運動</a:t>
            </a:r>
            <a:r>
              <a:rPr lang="ja-JP" altLang="en-US" dirty="0" smtClean="0">
                <a:latin typeface="AR P丸ゴシック体E" panose="020F0900000000000000" pitchFamily="50" charset="-128"/>
                <a:ea typeface="AR P丸ゴシック体E" panose="020F0900000000000000" pitchFamily="50" charset="-128"/>
              </a:rPr>
              <a:t>をすることでどんな力が</a:t>
            </a:r>
            <a:endParaRPr lang="en-US" altLang="ja-JP" dirty="0" smtClean="0">
              <a:latin typeface="AR P丸ゴシック体E" panose="020F0900000000000000" pitchFamily="50" charset="-128"/>
              <a:ea typeface="AR P丸ゴシック体E" panose="020F0900000000000000" pitchFamily="50" charset="-128"/>
            </a:endParaRPr>
          </a:p>
          <a:p>
            <a:r>
              <a:rPr lang="ja-JP" altLang="en-US" dirty="0" smtClean="0">
                <a:latin typeface="AR P丸ゴシック体E" panose="020F0900000000000000" pitchFamily="50" charset="-128"/>
                <a:ea typeface="AR P丸ゴシック体E" panose="020F0900000000000000" pitchFamily="50" charset="-128"/>
              </a:rPr>
              <a:t>　　　　　　　　高まるのか？（２）</a:t>
            </a:r>
            <a:endParaRPr lang="ja-JP" altLang="en-US" dirty="0">
              <a:latin typeface="AR P丸ゴシック体E" panose="020F0900000000000000" pitchFamily="50" charset="-128"/>
              <a:ea typeface="AR P丸ゴシック体E" panose="020F0900000000000000" pitchFamily="50" charset="-128"/>
            </a:endParaRPr>
          </a:p>
        </p:txBody>
      </p:sp>
      <p:pic>
        <p:nvPicPr>
          <p:cNvPr id="9" name="図 8" descr="F:\学校体育指導資料作成委員会\DSC_0203.JPG"/>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053730" y="3977858"/>
            <a:ext cx="2355752" cy="1621790"/>
          </a:xfrm>
          <a:prstGeom prst="rect">
            <a:avLst/>
          </a:prstGeom>
          <a:noFill/>
          <a:ln>
            <a:noFill/>
          </a:ln>
        </p:spPr>
      </p:pic>
    </p:spTree>
    <p:extLst>
      <p:ext uri="{BB962C8B-B14F-4D97-AF65-F5344CB8AC3E}">
        <p14:creationId xmlns:p14="http://schemas.microsoft.com/office/powerpoint/2010/main" val="2524940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Text Box 4"/>
          <p:cNvSpPr txBox="1">
            <a:spLocks noChangeArrowheads="1"/>
          </p:cNvSpPr>
          <p:nvPr/>
        </p:nvSpPr>
        <p:spPr bwMode="auto">
          <a:xfrm>
            <a:off x="541421" y="2585503"/>
            <a:ext cx="7973929" cy="3313021"/>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algn="ctr" defTabSz="652278" eaLnBrk="1" fontAlgn="base" hangingPunct="1">
              <a:spcBef>
                <a:spcPct val="0"/>
              </a:spcBef>
              <a:spcAft>
                <a:spcPct val="0"/>
              </a:spcAft>
              <a:buNone/>
              <a:defRPr/>
            </a:pPr>
            <a:endParaRPr lang="ja-JP" altLang="en-US" sz="2400" kern="0" dirty="0">
              <a:solidFill>
                <a:prstClr val="black"/>
              </a:solidFill>
              <a:latin typeface="游ゴシック" panose="020B0400000000000000" pitchFamily="50" charset="-128"/>
            </a:endParaRPr>
          </a:p>
          <a:p>
            <a:pPr lvl="0" algn="ctr" defTabSz="652278" eaLnBrk="1" fontAlgn="base" hangingPunct="1">
              <a:spcBef>
                <a:spcPct val="0"/>
              </a:spcBef>
              <a:spcAft>
                <a:spcPct val="0"/>
              </a:spcAft>
              <a:buNone/>
              <a:defRPr/>
            </a:pPr>
            <a:endParaRPr lang="en-US" altLang="ja-JP" sz="4400" dirty="0"/>
          </a:p>
          <a:p>
            <a:pPr lvl="0" algn="ctr" defTabSz="652278" eaLnBrk="1" fontAlgn="base" hangingPunct="1">
              <a:spcBef>
                <a:spcPct val="0"/>
              </a:spcBef>
              <a:spcAft>
                <a:spcPct val="0"/>
              </a:spcAft>
              <a:buNone/>
              <a:defRPr/>
            </a:pPr>
            <a:endParaRPr lang="en-US" altLang="ja-JP" sz="4800" dirty="0"/>
          </a:p>
        </p:txBody>
      </p:sp>
      <p:sp>
        <p:nvSpPr>
          <p:cNvPr id="8" name="正方形/長方形 7"/>
          <p:cNvSpPr/>
          <p:nvPr/>
        </p:nvSpPr>
        <p:spPr>
          <a:xfrm>
            <a:off x="541421" y="1820612"/>
            <a:ext cx="7973929" cy="76489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200" dirty="0" smtClean="0">
                <a:latin typeface="AR P丸ゴシック体E" panose="020F0900000000000000" pitchFamily="50" charset="-128"/>
                <a:ea typeface="AR P丸ゴシック体E" panose="020F0900000000000000" pitchFamily="50" charset="-128"/>
              </a:rPr>
              <a:t>体や用具を上手に使う力を高める動きの例</a:t>
            </a:r>
            <a:endParaRPr kumimoji="1" lang="ja-JP" altLang="en-US" sz="3200" dirty="0">
              <a:latin typeface="AR P丸ゴシック体E" panose="020F0900000000000000" pitchFamily="50" charset="-128"/>
              <a:ea typeface="AR P丸ゴシック体E" panose="020F0900000000000000" pitchFamily="50" charset="-128"/>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4</a:t>
            </a:fld>
            <a:endParaRPr kumimoji="1" lang="ja-JP" altLang="en-US"/>
          </a:p>
        </p:txBody>
      </p:sp>
      <p:sp>
        <p:nvSpPr>
          <p:cNvPr id="10" name="正方形/長方形 9"/>
          <p:cNvSpPr/>
          <p:nvPr/>
        </p:nvSpPr>
        <p:spPr>
          <a:xfrm>
            <a:off x="772374" y="3028013"/>
            <a:ext cx="7637108" cy="287051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000" dirty="0" smtClean="0">
                <a:latin typeface="AR P丸ゴシック体E" panose="020F0900000000000000" pitchFamily="50" charset="-128"/>
                <a:ea typeface="AR P丸ゴシック体E" panose="020F0900000000000000" pitchFamily="50" charset="-128"/>
              </a:rPr>
              <a:t>・なわとび</a:t>
            </a:r>
            <a:endParaRPr kumimoji="1" lang="en-US" altLang="ja-JP" sz="4000" dirty="0" smtClean="0">
              <a:latin typeface="AR P丸ゴシック体E" panose="020F0900000000000000" pitchFamily="50" charset="-128"/>
              <a:ea typeface="AR P丸ゴシック体E" panose="020F0900000000000000" pitchFamily="50" charset="-128"/>
            </a:endParaRPr>
          </a:p>
          <a:p>
            <a:r>
              <a:rPr kumimoji="1" lang="ja-JP" altLang="en-US" sz="4000" dirty="0" smtClean="0">
                <a:latin typeface="AR P丸ゴシック体E" panose="020F0900000000000000" pitchFamily="50" charset="-128"/>
                <a:ea typeface="AR P丸ゴシック体E" panose="020F0900000000000000" pitchFamily="50" charset="-128"/>
              </a:rPr>
              <a:t>（いろいろなとび方）</a:t>
            </a:r>
            <a:endParaRPr kumimoji="1" lang="en-US" altLang="ja-JP" sz="4000" dirty="0" smtClean="0">
              <a:latin typeface="AR P丸ゴシック体E" panose="020F0900000000000000" pitchFamily="50" charset="-128"/>
              <a:ea typeface="AR P丸ゴシック体E" panose="020F0900000000000000" pitchFamily="50" charset="-128"/>
            </a:endParaRPr>
          </a:p>
          <a:p>
            <a:r>
              <a:rPr kumimoji="1" lang="ja-JP" altLang="en-US" sz="4000" dirty="0" smtClean="0">
                <a:latin typeface="AR P丸ゴシック体E" panose="020F0900000000000000" pitchFamily="50" charset="-128"/>
                <a:ea typeface="AR P丸ゴシック体E" panose="020F0900000000000000" pitchFamily="50" charset="-128"/>
              </a:rPr>
              <a:t>・コマ回り</a:t>
            </a:r>
            <a:endParaRPr kumimoji="1" lang="en-US" altLang="ja-JP" sz="4000" dirty="0" smtClean="0">
              <a:latin typeface="AR P丸ゴシック体E" panose="020F0900000000000000" pitchFamily="50" charset="-128"/>
              <a:ea typeface="AR P丸ゴシック体E" panose="020F0900000000000000" pitchFamily="50" charset="-128"/>
            </a:endParaRPr>
          </a:p>
          <a:p>
            <a:r>
              <a:rPr kumimoji="1" lang="ja-JP" altLang="en-US" sz="4000" dirty="0" smtClean="0">
                <a:latin typeface="AR P丸ゴシック体E" panose="020F0900000000000000" pitchFamily="50" charset="-128"/>
                <a:ea typeface="AR P丸ゴシック体E" panose="020F0900000000000000" pitchFamily="50" charset="-128"/>
              </a:rPr>
              <a:t>・ボールキャッチ</a:t>
            </a:r>
            <a:endParaRPr kumimoji="1" lang="en-US" altLang="ja-JP" sz="4000" dirty="0" smtClean="0">
              <a:latin typeface="AR P丸ゴシック体E" panose="020F0900000000000000" pitchFamily="50" charset="-128"/>
              <a:ea typeface="AR P丸ゴシック体E" panose="020F0900000000000000" pitchFamily="50" charset="-128"/>
            </a:endParaRPr>
          </a:p>
          <a:p>
            <a:r>
              <a:rPr kumimoji="1" lang="ja-JP" altLang="en-US" sz="4000" dirty="0" smtClean="0">
                <a:latin typeface="AR P丸ゴシック体E" panose="020F0900000000000000" pitchFamily="50" charset="-128"/>
                <a:ea typeface="AR P丸ゴシック体E" panose="020F0900000000000000" pitchFamily="50" charset="-128"/>
              </a:rPr>
              <a:t>・ジグザグ走</a:t>
            </a:r>
            <a:endParaRPr kumimoji="1" lang="en-US" altLang="ja-JP" sz="4000" dirty="0" smtClean="0">
              <a:latin typeface="AR P丸ゴシック体E" panose="020F0900000000000000" pitchFamily="50" charset="-128"/>
              <a:ea typeface="AR P丸ゴシック体E" panose="020F0900000000000000" pitchFamily="50" charset="-128"/>
            </a:endParaRPr>
          </a:p>
          <a:p>
            <a:endParaRPr kumimoji="1" lang="ja-JP" altLang="en-US" sz="4000" dirty="0">
              <a:latin typeface="AR P丸ゴシック体E" panose="020F0900000000000000" pitchFamily="50" charset="-128"/>
              <a:ea typeface="AR P丸ゴシック体E" panose="020F0900000000000000" pitchFamily="50" charset="-128"/>
            </a:endParaRPr>
          </a:p>
        </p:txBody>
      </p:sp>
      <p:pic>
        <p:nvPicPr>
          <p:cNvPr id="9" name="図 8"/>
          <p:cNvPicPr/>
          <p:nvPr/>
        </p:nvPicPr>
        <p:blipFill rotWithShape="1">
          <a:blip r:embed="rId3" cstate="print">
            <a:extLst>
              <a:ext uri="{28A0092B-C50C-407E-A947-70E740481C1C}">
                <a14:useLocalDpi xmlns:a14="http://schemas.microsoft.com/office/drawing/2010/main" val="0"/>
              </a:ext>
            </a:extLst>
          </a:blip>
          <a:srcRect t="10999"/>
          <a:stretch/>
        </p:blipFill>
        <p:spPr bwMode="auto">
          <a:xfrm>
            <a:off x="6061575" y="3539405"/>
            <a:ext cx="2347907" cy="184772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3" name="タイトル 1"/>
          <p:cNvSpPr txBox="1">
            <a:spLocks/>
          </p:cNvSpPr>
          <p:nvPr/>
        </p:nvSpPr>
        <p:spPr>
          <a:xfrm>
            <a:off x="312647" y="670801"/>
            <a:ext cx="8831353" cy="1325563"/>
          </a:xfrm>
          <a:prstGeom prst="rect">
            <a:avLst/>
          </a:prstGeom>
        </p:spPr>
        <p:txBody>
          <a:bodyP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AR P丸ゴシック体E" panose="020F0900000000000000" pitchFamily="50" charset="-128"/>
                <a:ea typeface="AR P丸ゴシック体E" panose="020F0900000000000000" pitchFamily="50" charset="-128"/>
              </a:rPr>
              <a:t>運動</a:t>
            </a:r>
            <a:r>
              <a:rPr lang="ja-JP" altLang="en-US" dirty="0" smtClean="0">
                <a:latin typeface="AR P丸ゴシック体E" panose="020F0900000000000000" pitchFamily="50" charset="-128"/>
                <a:ea typeface="AR P丸ゴシック体E" panose="020F0900000000000000" pitchFamily="50" charset="-128"/>
              </a:rPr>
              <a:t>をすることでどんな力が</a:t>
            </a:r>
            <a:endParaRPr lang="en-US" altLang="ja-JP" dirty="0" smtClean="0">
              <a:latin typeface="AR P丸ゴシック体E" panose="020F0900000000000000" pitchFamily="50" charset="-128"/>
              <a:ea typeface="AR P丸ゴシック体E" panose="020F0900000000000000" pitchFamily="50" charset="-128"/>
            </a:endParaRPr>
          </a:p>
          <a:p>
            <a:r>
              <a:rPr lang="ja-JP" altLang="en-US" dirty="0" smtClean="0">
                <a:latin typeface="AR P丸ゴシック体E" panose="020F0900000000000000" pitchFamily="50" charset="-128"/>
                <a:ea typeface="AR P丸ゴシック体E" panose="020F0900000000000000" pitchFamily="50" charset="-128"/>
              </a:rPr>
              <a:t>　　　　　　　　高まるのか？（３）</a:t>
            </a:r>
            <a:endParaRPr lang="ja-JP" altLang="en-US"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737963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8" name="正方形/長方形 7"/>
          <p:cNvSpPr/>
          <p:nvPr/>
        </p:nvSpPr>
        <p:spPr>
          <a:xfrm>
            <a:off x="541421" y="1820612"/>
            <a:ext cx="7973929" cy="76489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200" dirty="0">
                <a:latin typeface="AR P丸ゴシック体E" panose="020F0900000000000000" pitchFamily="50" charset="-128"/>
                <a:ea typeface="AR P丸ゴシック体E" panose="020F0900000000000000" pitchFamily="50" charset="-128"/>
              </a:rPr>
              <a:t>力強</a:t>
            </a:r>
            <a:r>
              <a:rPr kumimoji="1" lang="ja-JP" altLang="en-US" sz="3200" dirty="0" smtClean="0">
                <a:latin typeface="AR P丸ゴシック体E" panose="020F0900000000000000" pitchFamily="50" charset="-128"/>
                <a:ea typeface="AR P丸ゴシック体E" panose="020F0900000000000000" pitchFamily="50" charset="-128"/>
              </a:rPr>
              <a:t>さを高める動きの例</a:t>
            </a:r>
            <a:endParaRPr kumimoji="1" lang="ja-JP" altLang="en-US" sz="3200" dirty="0">
              <a:latin typeface="AR P丸ゴシック体E" panose="020F0900000000000000" pitchFamily="50" charset="-128"/>
              <a:ea typeface="AR P丸ゴシック体E" panose="020F0900000000000000" pitchFamily="50" charset="-128"/>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5</a:t>
            </a:fld>
            <a:endParaRPr kumimoji="1" lang="ja-JP" altLang="en-US"/>
          </a:p>
        </p:txBody>
      </p:sp>
      <p:sp>
        <p:nvSpPr>
          <p:cNvPr id="10" name="正方形/長方形 9"/>
          <p:cNvSpPr/>
          <p:nvPr/>
        </p:nvSpPr>
        <p:spPr>
          <a:xfrm>
            <a:off x="649224" y="3028013"/>
            <a:ext cx="7760258" cy="252278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000" dirty="0" smtClean="0">
                <a:latin typeface="AR P丸ゴシック体E" panose="020F0900000000000000" pitchFamily="50" charset="-128"/>
                <a:ea typeface="AR P丸ゴシック体E" panose="020F0900000000000000" pitchFamily="50" charset="-128"/>
              </a:rPr>
              <a:t>・</a:t>
            </a:r>
            <a:r>
              <a:rPr kumimoji="1" lang="ja-JP" altLang="en-US" sz="4000" dirty="0">
                <a:latin typeface="AR P丸ゴシック体E" panose="020F0900000000000000" pitchFamily="50" charset="-128"/>
                <a:ea typeface="AR P丸ゴシック体E" panose="020F0900000000000000" pitchFamily="50" charset="-128"/>
              </a:rPr>
              <a:t>うんてい・</a:t>
            </a:r>
            <a:r>
              <a:rPr kumimoji="1" lang="ja-JP" altLang="en-US" sz="4000" dirty="0" smtClean="0">
                <a:latin typeface="AR P丸ゴシック体E" panose="020F0900000000000000" pitchFamily="50" charset="-128"/>
                <a:ea typeface="AR P丸ゴシック体E" panose="020F0900000000000000" pitchFamily="50" charset="-128"/>
              </a:rPr>
              <a:t>登り棒</a:t>
            </a:r>
            <a:endParaRPr kumimoji="1" lang="en-US" altLang="ja-JP" sz="4000" dirty="0" smtClean="0">
              <a:latin typeface="AR P丸ゴシック体E" panose="020F0900000000000000" pitchFamily="50" charset="-128"/>
              <a:ea typeface="AR P丸ゴシック体E" panose="020F0900000000000000" pitchFamily="50" charset="-128"/>
            </a:endParaRPr>
          </a:p>
          <a:p>
            <a:r>
              <a:rPr kumimoji="1" lang="ja-JP" altLang="en-US" sz="4000" dirty="0" smtClean="0">
                <a:latin typeface="AR P丸ゴシック体E" panose="020F0900000000000000" pitchFamily="50" charset="-128"/>
                <a:ea typeface="AR P丸ゴシック体E" panose="020F0900000000000000" pitchFamily="50" charset="-128"/>
              </a:rPr>
              <a:t>  ジャングルジム</a:t>
            </a:r>
            <a:endParaRPr kumimoji="1" lang="en-US" altLang="ja-JP" sz="4000" dirty="0">
              <a:latin typeface="AR P丸ゴシック体E" panose="020F0900000000000000" pitchFamily="50" charset="-128"/>
              <a:ea typeface="AR P丸ゴシック体E" panose="020F0900000000000000" pitchFamily="50" charset="-128"/>
            </a:endParaRPr>
          </a:p>
          <a:p>
            <a:r>
              <a:rPr kumimoji="1" lang="ja-JP" altLang="en-US" sz="4000" dirty="0" smtClean="0">
                <a:latin typeface="AR P丸ゴシック体E" panose="020F0900000000000000" pitchFamily="50" charset="-128"/>
                <a:ea typeface="AR P丸ゴシック体E" panose="020F0900000000000000" pitchFamily="50" charset="-128"/>
              </a:rPr>
              <a:t>・タイヤおし、タイヤ引き</a:t>
            </a:r>
            <a:endParaRPr kumimoji="1" lang="en-US" altLang="ja-JP" sz="4000" dirty="0" smtClean="0">
              <a:latin typeface="AR P丸ゴシック体E" panose="020F0900000000000000" pitchFamily="50" charset="-128"/>
              <a:ea typeface="AR P丸ゴシック体E" panose="020F0900000000000000" pitchFamily="50" charset="-128"/>
            </a:endParaRPr>
          </a:p>
          <a:p>
            <a:r>
              <a:rPr kumimoji="1" lang="ja-JP" altLang="en-US" sz="4000" dirty="0" smtClean="0">
                <a:latin typeface="AR P丸ゴシック体E" panose="020F0900000000000000" pitchFamily="50" charset="-128"/>
                <a:ea typeface="AR P丸ゴシック体E" panose="020F0900000000000000" pitchFamily="50" charset="-128"/>
              </a:rPr>
              <a:t>・ペットボトル巻き上げ</a:t>
            </a:r>
            <a:endParaRPr kumimoji="1" lang="en-US" altLang="ja-JP" sz="4000" dirty="0" smtClean="0">
              <a:latin typeface="AR P丸ゴシック体E" panose="020F0900000000000000" pitchFamily="50" charset="-128"/>
              <a:ea typeface="AR P丸ゴシック体E" panose="020F0900000000000000" pitchFamily="50" charset="-128"/>
            </a:endParaRPr>
          </a:p>
        </p:txBody>
      </p:sp>
      <p:pic>
        <p:nvPicPr>
          <p:cNvPr id="13" name="図 12" descr="ペットボトル巻上げ"/>
          <p:cNvPicPr/>
          <p:nvPr/>
        </p:nvPicPr>
        <p:blipFill>
          <a:blip r:embed="rId3">
            <a:extLst>
              <a:ext uri="{28A0092B-C50C-407E-A947-70E740481C1C}">
                <a14:useLocalDpi xmlns:a14="http://schemas.microsoft.com/office/drawing/2010/main" val="0"/>
              </a:ext>
            </a:extLst>
          </a:blip>
          <a:srcRect/>
          <a:stretch>
            <a:fillRect/>
          </a:stretch>
        </p:blipFill>
        <p:spPr bwMode="auto">
          <a:xfrm>
            <a:off x="6757213" y="3157391"/>
            <a:ext cx="1748790" cy="2470150"/>
          </a:xfrm>
          <a:prstGeom prst="rect">
            <a:avLst/>
          </a:prstGeom>
          <a:noFill/>
        </p:spPr>
      </p:pic>
      <p:sp>
        <p:nvSpPr>
          <p:cNvPr id="12" name="タイトル 1"/>
          <p:cNvSpPr txBox="1">
            <a:spLocks/>
          </p:cNvSpPr>
          <p:nvPr/>
        </p:nvSpPr>
        <p:spPr>
          <a:xfrm>
            <a:off x="312647" y="670801"/>
            <a:ext cx="8831353" cy="1325563"/>
          </a:xfrm>
          <a:prstGeom prst="rect">
            <a:avLst/>
          </a:prstGeom>
        </p:spPr>
        <p:txBody>
          <a:bodyP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AR P丸ゴシック体E" panose="020F0900000000000000" pitchFamily="50" charset="-128"/>
                <a:ea typeface="AR P丸ゴシック体E" panose="020F0900000000000000" pitchFamily="50" charset="-128"/>
              </a:rPr>
              <a:t>運動</a:t>
            </a:r>
            <a:r>
              <a:rPr lang="ja-JP" altLang="en-US" dirty="0" smtClean="0">
                <a:latin typeface="AR P丸ゴシック体E" panose="020F0900000000000000" pitchFamily="50" charset="-128"/>
                <a:ea typeface="AR P丸ゴシック体E" panose="020F0900000000000000" pitchFamily="50" charset="-128"/>
              </a:rPr>
              <a:t>をすることでどんな力が</a:t>
            </a:r>
            <a:endParaRPr lang="en-US" altLang="ja-JP" dirty="0" smtClean="0">
              <a:latin typeface="AR P丸ゴシック体E" panose="020F0900000000000000" pitchFamily="50" charset="-128"/>
              <a:ea typeface="AR P丸ゴシック体E" panose="020F0900000000000000" pitchFamily="50" charset="-128"/>
            </a:endParaRPr>
          </a:p>
          <a:p>
            <a:r>
              <a:rPr lang="ja-JP" altLang="en-US" dirty="0" smtClean="0">
                <a:latin typeface="AR P丸ゴシック体E" panose="020F0900000000000000" pitchFamily="50" charset="-128"/>
                <a:ea typeface="AR P丸ゴシック体E" panose="020F0900000000000000" pitchFamily="50" charset="-128"/>
              </a:rPr>
              <a:t>　　　　　　　　高まるのか？（４）</a:t>
            </a:r>
            <a:endParaRPr lang="ja-JP" altLang="en-US" dirty="0">
              <a:latin typeface="AR P丸ゴシック体E" panose="020F0900000000000000" pitchFamily="50" charset="-128"/>
              <a:ea typeface="AR P丸ゴシック体E" panose="020F0900000000000000" pitchFamily="50" charset="-128"/>
            </a:endParaRPr>
          </a:p>
        </p:txBody>
      </p:sp>
      <p:sp>
        <p:nvSpPr>
          <p:cNvPr id="15" name="Text Box 4"/>
          <p:cNvSpPr txBox="1">
            <a:spLocks noChangeArrowheads="1"/>
          </p:cNvSpPr>
          <p:nvPr/>
        </p:nvSpPr>
        <p:spPr bwMode="auto">
          <a:xfrm>
            <a:off x="541421" y="2585503"/>
            <a:ext cx="7973929" cy="3313021"/>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algn="ctr" defTabSz="652278" eaLnBrk="1" fontAlgn="base" hangingPunct="1">
              <a:spcBef>
                <a:spcPct val="0"/>
              </a:spcBef>
              <a:spcAft>
                <a:spcPct val="0"/>
              </a:spcAft>
              <a:buNone/>
              <a:defRPr/>
            </a:pPr>
            <a:endParaRPr lang="ja-JP" altLang="en-US" sz="2400" kern="0" dirty="0">
              <a:solidFill>
                <a:prstClr val="black"/>
              </a:solidFill>
              <a:latin typeface="游ゴシック" panose="020B0400000000000000" pitchFamily="50" charset="-128"/>
            </a:endParaRPr>
          </a:p>
          <a:p>
            <a:pPr lvl="0" algn="ctr" defTabSz="652278" eaLnBrk="1" fontAlgn="base" hangingPunct="1">
              <a:spcBef>
                <a:spcPct val="0"/>
              </a:spcBef>
              <a:spcAft>
                <a:spcPct val="0"/>
              </a:spcAft>
              <a:buNone/>
              <a:defRPr/>
            </a:pPr>
            <a:endParaRPr lang="en-US" altLang="ja-JP" sz="4400" dirty="0"/>
          </a:p>
          <a:p>
            <a:pPr lvl="0" algn="ctr" defTabSz="652278" eaLnBrk="1" fontAlgn="base" hangingPunct="1">
              <a:spcBef>
                <a:spcPct val="0"/>
              </a:spcBef>
              <a:spcAft>
                <a:spcPct val="0"/>
              </a:spcAft>
              <a:buNone/>
              <a:defRPr/>
            </a:pPr>
            <a:endParaRPr lang="en-US" altLang="ja-JP" sz="4800" dirty="0"/>
          </a:p>
        </p:txBody>
      </p:sp>
    </p:spTree>
    <p:extLst>
      <p:ext uri="{BB962C8B-B14F-4D97-AF65-F5344CB8AC3E}">
        <p14:creationId xmlns:p14="http://schemas.microsoft.com/office/powerpoint/2010/main" val="3550859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8" name="正方形/長方形 7"/>
          <p:cNvSpPr/>
          <p:nvPr/>
        </p:nvSpPr>
        <p:spPr>
          <a:xfrm>
            <a:off x="541421" y="1820612"/>
            <a:ext cx="7973929" cy="76489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200" dirty="0" smtClean="0">
                <a:latin typeface="AR P丸ゴシック体E" panose="020F0900000000000000" pitchFamily="50" charset="-128"/>
                <a:ea typeface="AR P丸ゴシック体E" panose="020F0900000000000000" pitchFamily="50" charset="-128"/>
              </a:rPr>
              <a:t>動きを続ける力を高める動きの例</a:t>
            </a:r>
            <a:endParaRPr kumimoji="1" lang="ja-JP" altLang="en-US" sz="3200" dirty="0">
              <a:latin typeface="AR P丸ゴシック体E" panose="020F0900000000000000" pitchFamily="50" charset="-128"/>
              <a:ea typeface="AR P丸ゴシック体E" panose="020F0900000000000000" pitchFamily="50" charset="-128"/>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6</a:t>
            </a:fld>
            <a:endParaRPr kumimoji="1" lang="ja-JP" altLang="en-US"/>
          </a:p>
        </p:txBody>
      </p:sp>
      <p:sp>
        <p:nvSpPr>
          <p:cNvPr id="10" name="正方形/長方形 9"/>
          <p:cNvSpPr/>
          <p:nvPr/>
        </p:nvSpPr>
        <p:spPr>
          <a:xfrm>
            <a:off x="734096" y="2975020"/>
            <a:ext cx="7675386" cy="263278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000" dirty="0" smtClean="0">
                <a:latin typeface="AR P丸ゴシック体E" panose="020F0900000000000000" pitchFamily="50" charset="-128"/>
                <a:ea typeface="AR P丸ゴシック体E" panose="020F0900000000000000" pitchFamily="50" charset="-128"/>
              </a:rPr>
              <a:t>・３～４分の持久走</a:t>
            </a:r>
            <a:endParaRPr kumimoji="1" lang="en-US" altLang="ja-JP" sz="4000" dirty="0" smtClean="0">
              <a:latin typeface="AR P丸ゴシック体E" panose="020F0900000000000000" pitchFamily="50" charset="-128"/>
              <a:ea typeface="AR P丸ゴシック体E" panose="020F0900000000000000" pitchFamily="50" charset="-128"/>
            </a:endParaRPr>
          </a:p>
          <a:p>
            <a:r>
              <a:rPr kumimoji="1" lang="ja-JP" altLang="en-US" sz="4000" dirty="0" smtClean="0">
                <a:latin typeface="AR P丸ゴシック体E" panose="020F0900000000000000" pitchFamily="50" charset="-128"/>
                <a:ea typeface="AR P丸ゴシック体E" panose="020F0900000000000000" pitchFamily="50" charset="-128"/>
              </a:rPr>
              <a:t>・連続なわとび</a:t>
            </a:r>
            <a:endParaRPr kumimoji="1" lang="en-US" altLang="ja-JP" sz="4000" dirty="0" smtClean="0">
              <a:latin typeface="AR P丸ゴシック体E" panose="020F0900000000000000" pitchFamily="50" charset="-128"/>
              <a:ea typeface="AR P丸ゴシック体E" panose="020F0900000000000000" pitchFamily="50" charset="-128"/>
            </a:endParaRPr>
          </a:p>
          <a:p>
            <a:r>
              <a:rPr kumimoji="1" lang="ja-JP" altLang="en-US" sz="4000" dirty="0" smtClean="0">
                <a:latin typeface="AR P丸ゴシック体E" panose="020F0900000000000000" pitchFamily="50" charset="-128"/>
                <a:ea typeface="AR P丸ゴシック体E" panose="020F0900000000000000" pitchFamily="50" charset="-128"/>
              </a:rPr>
              <a:t>・ダンス</a:t>
            </a:r>
            <a:endParaRPr kumimoji="1" lang="en-US" altLang="ja-JP" sz="4000" dirty="0" smtClean="0">
              <a:latin typeface="AR P丸ゴシック体E" panose="020F0900000000000000" pitchFamily="50" charset="-128"/>
              <a:ea typeface="AR P丸ゴシック体E" panose="020F0900000000000000" pitchFamily="50" charset="-128"/>
            </a:endParaRPr>
          </a:p>
        </p:txBody>
      </p:sp>
      <p:pic>
        <p:nvPicPr>
          <p:cNvPr id="12" name="図 11"/>
          <p:cNvPicPr/>
          <p:nvPr/>
        </p:nvPicPr>
        <p:blipFill rotWithShape="1">
          <a:blip r:embed="rId3">
            <a:extLst>
              <a:ext uri="{28A0092B-C50C-407E-A947-70E740481C1C}">
                <a14:useLocalDpi xmlns:a14="http://schemas.microsoft.com/office/drawing/2010/main" val="0"/>
              </a:ext>
            </a:extLst>
          </a:blip>
          <a:srcRect l="32219" t="35438" r="45056" b="29955"/>
          <a:stretch/>
        </p:blipFill>
        <p:spPr bwMode="auto">
          <a:xfrm>
            <a:off x="5937161" y="3181082"/>
            <a:ext cx="2472321" cy="2426721"/>
          </a:xfrm>
          <a:prstGeom prst="rect">
            <a:avLst/>
          </a:prstGeom>
          <a:ln w="19050">
            <a:solidFill>
              <a:schemeClr val="tx1"/>
            </a:solidFill>
          </a:ln>
          <a:extLst>
            <a:ext uri="{53640926-AAD7-44D8-BBD7-CCE9431645EC}">
              <a14:shadowObscured xmlns:a14="http://schemas.microsoft.com/office/drawing/2010/main"/>
            </a:ext>
          </a:extLst>
        </p:spPr>
      </p:pic>
      <p:sp>
        <p:nvSpPr>
          <p:cNvPr id="13" name="タイトル 1"/>
          <p:cNvSpPr txBox="1">
            <a:spLocks/>
          </p:cNvSpPr>
          <p:nvPr/>
        </p:nvSpPr>
        <p:spPr>
          <a:xfrm>
            <a:off x="312647" y="670801"/>
            <a:ext cx="8831353" cy="1325563"/>
          </a:xfrm>
          <a:prstGeom prst="rect">
            <a:avLst/>
          </a:prstGeom>
        </p:spPr>
        <p:txBody>
          <a:bodyP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AR P丸ゴシック体E" panose="020F0900000000000000" pitchFamily="50" charset="-128"/>
                <a:ea typeface="AR P丸ゴシック体E" panose="020F0900000000000000" pitchFamily="50" charset="-128"/>
              </a:rPr>
              <a:t>運動</a:t>
            </a:r>
            <a:r>
              <a:rPr lang="ja-JP" altLang="en-US" dirty="0" smtClean="0">
                <a:latin typeface="AR P丸ゴシック体E" panose="020F0900000000000000" pitchFamily="50" charset="-128"/>
                <a:ea typeface="AR P丸ゴシック体E" panose="020F0900000000000000" pitchFamily="50" charset="-128"/>
              </a:rPr>
              <a:t>をすることでどんな力が</a:t>
            </a:r>
            <a:endParaRPr lang="en-US" altLang="ja-JP" dirty="0" smtClean="0">
              <a:latin typeface="AR P丸ゴシック体E" panose="020F0900000000000000" pitchFamily="50" charset="-128"/>
              <a:ea typeface="AR P丸ゴシック体E" panose="020F0900000000000000" pitchFamily="50" charset="-128"/>
            </a:endParaRPr>
          </a:p>
          <a:p>
            <a:r>
              <a:rPr lang="ja-JP" altLang="en-US" dirty="0" smtClean="0">
                <a:latin typeface="AR P丸ゴシック体E" panose="020F0900000000000000" pitchFamily="50" charset="-128"/>
                <a:ea typeface="AR P丸ゴシック体E" panose="020F0900000000000000" pitchFamily="50" charset="-128"/>
              </a:rPr>
              <a:t>　　　　　　　　高まるのか？（５）</a:t>
            </a:r>
            <a:endParaRPr lang="ja-JP" altLang="en-US" dirty="0">
              <a:latin typeface="AR P丸ゴシック体E" panose="020F0900000000000000" pitchFamily="50" charset="-128"/>
              <a:ea typeface="AR P丸ゴシック体E" panose="020F0900000000000000" pitchFamily="50" charset="-128"/>
            </a:endParaRPr>
          </a:p>
        </p:txBody>
      </p:sp>
      <p:sp>
        <p:nvSpPr>
          <p:cNvPr id="14" name="Text Box 4"/>
          <p:cNvSpPr txBox="1">
            <a:spLocks noChangeArrowheads="1"/>
          </p:cNvSpPr>
          <p:nvPr/>
        </p:nvSpPr>
        <p:spPr bwMode="auto">
          <a:xfrm>
            <a:off x="541421" y="2585503"/>
            <a:ext cx="7973929" cy="3313021"/>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algn="ctr" defTabSz="652278" eaLnBrk="1" fontAlgn="base" hangingPunct="1">
              <a:spcBef>
                <a:spcPct val="0"/>
              </a:spcBef>
              <a:spcAft>
                <a:spcPct val="0"/>
              </a:spcAft>
              <a:buNone/>
              <a:defRPr/>
            </a:pPr>
            <a:endParaRPr lang="ja-JP" altLang="en-US" sz="2400" kern="0" dirty="0">
              <a:solidFill>
                <a:prstClr val="black"/>
              </a:solidFill>
              <a:latin typeface="游ゴシック" panose="020B0400000000000000" pitchFamily="50" charset="-128"/>
            </a:endParaRPr>
          </a:p>
          <a:p>
            <a:pPr lvl="0" algn="ctr" defTabSz="652278" eaLnBrk="1" fontAlgn="base" hangingPunct="1">
              <a:spcBef>
                <a:spcPct val="0"/>
              </a:spcBef>
              <a:spcAft>
                <a:spcPct val="0"/>
              </a:spcAft>
              <a:buNone/>
              <a:defRPr/>
            </a:pPr>
            <a:endParaRPr lang="en-US" altLang="ja-JP" sz="4400" dirty="0"/>
          </a:p>
          <a:p>
            <a:pPr lvl="0" algn="ctr" defTabSz="652278" eaLnBrk="1" fontAlgn="base" hangingPunct="1">
              <a:spcBef>
                <a:spcPct val="0"/>
              </a:spcBef>
              <a:spcAft>
                <a:spcPct val="0"/>
              </a:spcAft>
              <a:buNone/>
              <a:defRPr/>
            </a:pPr>
            <a:endParaRPr lang="en-US" altLang="ja-JP" sz="4800" dirty="0"/>
          </a:p>
        </p:txBody>
      </p:sp>
    </p:spTree>
    <p:extLst>
      <p:ext uri="{BB962C8B-B14F-4D97-AF65-F5344CB8AC3E}">
        <p14:creationId xmlns:p14="http://schemas.microsoft.com/office/powerpoint/2010/main" val="1148752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8" name="正方形/長方形 7"/>
          <p:cNvSpPr/>
          <p:nvPr/>
        </p:nvSpPr>
        <p:spPr>
          <a:xfrm>
            <a:off x="541421" y="1691739"/>
            <a:ext cx="7973929" cy="76489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200" dirty="0">
                <a:latin typeface="AR P丸ゴシック体E" panose="020F0900000000000000" pitchFamily="50" charset="-128"/>
                <a:ea typeface="AR P丸ゴシック体E" panose="020F0900000000000000" pitchFamily="50" charset="-128"/>
              </a:rPr>
              <a:t>体力</a:t>
            </a:r>
            <a:r>
              <a:rPr kumimoji="1" lang="ja-JP" altLang="en-US" sz="3200" dirty="0" smtClean="0">
                <a:latin typeface="AR P丸ゴシック体E" panose="020F0900000000000000" pitchFamily="50" charset="-128"/>
                <a:ea typeface="AR P丸ゴシック体E" panose="020F0900000000000000" pitchFamily="50" charset="-128"/>
              </a:rPr>
              <a:t>を調べよう！</a:t>
            </a:r>
            <a:endParaRPr kumimoji="1" lang="ja-JP" altLang="en-US" sz="3200" dirty="0">
              <a:latin typeface="AR P丸ゴシック体E" panose="020F0900000000000000" pitchFamily="50" charset="-128"/>
              <a:ea typeface="AR P丸ゴシック体E" panose="020F0900000000000000" pitchFamily="50" charset="-128"/>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7</a:t>
            </a:fld>
            <a:endParaRPr kumimoji="1" lang="ja-JP" altLang="en-US"/>
          </a:p>
        </p:txBody>
      </p:sp>
      <p:sp>
        <p:nvSpPr>
          <p:cNvPr id="10" name="正方形/長方形 9"/>
          <p:cNvSpPr/>
          <p:nvPr/>
        </p:nvSpPr>
        <p:spPr>
          <a:xfrm>
            <a:off x="541421" y="1798425"/>
            <a:ext cx="7868061" cy="499465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latin typeface="AR丸ゴシック体E" panose="020F0909000000000000" pitchFamily="49" charset="-128"/>
                <a:ea typeface="AR丸ゴシック体E" panose="020F0909000000000000" pitchFamily="49" charset="-128"/>
              </a:rPr>
              <a:t> </a:t>
            </a:r>
            <a:r>
              <a:rPr lang="ja-JP" altLang="en-US" sz="2400" dirty="0">
                <a:latin typeface="AR P丸ゴシック体E" panose="020F0900000000000000" pitchFamily="50" charset="-128"/>
                <a:ea typeface="AR P丸ゴシック体E" panose="020F0900000000000000" pitchFamily="50" charset="-128"/>
              </a:rPr>
              <a:t>◆「</a:t>
            </a:r>
            <a:r>
              <a:rPr lang="ja-JP" altLang="en-US" sz="2400" dirty="0" smtClean="0">
                <a:latin typeface="AR P丸ゴシック体E" panose="020F0900000000000000" pitchFamily="50" charset="-128"/>
                <a:ea typeface="AR P丸ゴシック体E" panose="020F0900000000000000" pitchFamily="50" charset="-128"/>
              </a:rPr>
              <a:t>体力を調べる動き</a:t>
            </a:r>
            <a:r>
              <a:rPr lang="ja-JP" altLang="en-US" sz="2400" dirty="0">
                <a:latin typeface="AR P丸ゴシック体E" panose="020F0900000000000000" pitchFamily="50" charset="-128"/>
                <a:ea typeface="AR P丸ゴシック体E" panose="020F0900000000000000" pitchFamily="50" charset="-128"/>
              </a:rPr>
              <a:t>」</a:t>
            </a:r>
            <a:r>
              <a:rPr lang="ja-JP" altLang="en-US" sz="2400" dirty="0" smtClean="0">
                <a:latin typeface="AR P丸ゴシック体E" panose="020F0900000000000000" pitchFamily="50" charset="-128"/>
                <a:ea typeface="AR P丸ゴシック体E" panose="020F0900000000000000" pitchFamily="50" charset="-128"/>
              </a:rPr>
              <a:t>にちょうせん</a:t>
            </a:r>
            <a:r>
              <a:rPr lang="ja-JP" altLang="en-US" sz="2400" dirty="0">
                <a:latin typeface="AR P丸ゴシック体E" panose="020F0900000000000000" pitchFamily="50" charset="-128"/>
                <a:ea typeface="AR P丸ゴシック体E" panose="020F0900000000000000" pitchFamily="50" charset="-128"/>
              </a:rPr>
              <a:t>し、</a:t>
            </a:r>
            <a:r>
              <a:rPr lang="ja-JP" altLang="en-US" sz="2400" dirty="0" smtClean="0">
                <a:latin typeface="AR P丸ゴシック体E" panose="020F0900000000000000" pitchFamily="50" charset="-128"/>
                <a:ea typeface="AR P丸ゴシック体E" panose="020F0900000000000000" pitchFamily="50" charset="-128"/>
              </a:rPr>
              <a:t>自分の体力を調べましょう。</a:t>
            </a:r>
            <a:endParaRPr lang="en-US" altLang="ja-JP" sz="2400" dirty="0" smtClean="0">
              <a:latin typeface="AR P丸ゴシック体E" panose="020F0900000000000000" pitchFamily="50" charset="-128"/>
              <a:ea typeface="AR P丸ゴシック体E" panose="020F0900000000000000" pitchFamily="50" charset="-128"/>
            </a:endParaRPr>
          </a:p>
          <a:p>
            <a:endParaRPr lang="en-US" altLang="ja-JP" sz="2400" dirty="0">
              <a:latin typeface="AR P丸ゴシック体E" panose="020F0900000000000000" pitchFamily="50" charset="-128"/>
              <a:ea typeface="AR P丸ゴシック体E" panose="020F0900000000000000" pitchFamily="50" charset="-128"/>
            </a:endParaRPr>
          </a:p>
          <a:p>
            <a:r>
              <a:rPr lang="en-US" altLang="ja-JP" sz="2400" dirty="0" smtClean="0">
                <a:latin typeface="AR P丸ゴシック体E" panose="020F0900000000000000" pitchFamily="50" charset="-128"/>
                <a:ea typeface="AR P丸ゴシック体E" panose="020F0900000000000000" pitchFamily="50" charset="-128"/>
              </a:rPr>
              <a:t>【</a:t>
            </a:r>
            <a:r>
              <a:rPr lang="ja-JP" altLang="en-US" sz="2400" dirty="0" smtClean="0">
                <a:latin typeface="AR P丸ゴシック体E" panose="020F0900000000000000" pitchFamily="50" charset="-128"/>
                <a:ea typeface="AR P丸ゴシック体E" panose="020F0900000000000000" pitchFamily="50" charset="-128"/>
              </a:rPr>
              <a:t>めあて</a:t>
            </a:r>
            <a:r>
              <a:rPr lang="en-US" altLang="ja-JP" sz="2400" dirty="0" smtClean="0">
                <a:latin typeface="AR P丸ゴシック体E" panose="020F0900000000000000" pitchFamily="50" charset="-128"/>
                <a:ea typeface="AR P丸ゴシック体E" panose="020F0900000000000000" pitchFamily="50" charset="-128"/>
              </a:rPr>
              <a:t>】</a:t>
            </a:r>
            <a:r>
              <a:rPr lang="ja-JP" altLang="en-US" sz="2400" dirty="0" smtClean="0">
                <a:latin typeface="AR P丸ゴシック体E" panose="020F0900000000000000" pitchFamily="50" charset="-128"/>
                <a:ea typeface="AR P丸ゴシック体E" panose="020F0900000000000000" pitchFamily="50" charset="-128"/>
              </a:rPr>
              <a:t>自分がよくできる運動や、苦手な運動を知る。</a:t>
            </a:r>
            <a:endParaRPr lang="en-US" altLang="ja-JP" sz="2400" dirty="0" smtClean="0">
              <a:latin typeface="AR P丸ゴシック体E" panose="020F0900000000000000" pitchFamily="50" charset="-128"/>
              <a:ea typeface="AR P丸ゴシック体E" panose="020F0900000000000000" pitchFamily="50" charset="-128"/>
            </a:endParaRPr>
          </a:p>
          <a:p>
            <a:r>
              <a:rPr lang="en-US" altLang="ja-JP" sz="2400" dirty="0" smtClean="0">
                <a:latin typeface="AR P丸ゴシック体E" panose="020F0900000000000000" pitchFamily="50" charset="-128"/>
                <a:ea typeface="AR P丸ゴシック体E" panose="020F0900000000000000" pitchFamily="50" charset="-128"/>
              </a:rPr>
              <a:t>(</a:t>
            </a:r>
            <a:r>
              <a:rPr lang="ja-JP" altLang="en-US" sz="2400" dirty="0" smtClean="0">
                <a:latin typeface="AR P丸ゴシック体E" panose="020F0900000000000000" pitchFamily="50" charset="-128"/>
                <a:ea typeface="AR P丸ゴシック体E" panose="020F0900000000000000" pitchFamily="50" charset="-128"/>
              </a:rPr>
              <a:t>１</a:t>
            </a:r>
            <a:r>
              <a:rPr lang="en-US" altLang="ja-JP" sz="2400" dirty="0" smtClean="0">
                <a:latin typeface="AR P丸ゴシック体E" panose="020F0900000000000000" pitchFamily="50" charset="-128"/>
                <a:ea typeface="AR P丸ゴシック体E" panose="020F0900000000000000" pitchFamily="50" charset="-128"/>
              </a:rPr>
              <a:t>) </a:t>
            </a:r>
            <a:r>
              <a:rPr lang="ja-JP" altLang="en-US" sz="2400" dirty="0">
                <a:latin typeface="AR P丸ゴシック体E" panose="020F0900000000000000" pitchFamily="50" charset="-128"/>
                <a:ea typeface="AR P丸ゴシック体E" panose="020F0900000000000000" pitchFamily="50" charset="-128"/>
              </a:rPr>
              <a:t>６</a:t>
            </a:r>
            <a:r>
              <a:rPr lang="ja-JP" altLang="en-US" sz="2400" dirty="0" smtClean="0">
                <a:latin typeface="AR P丸ゴシック体E" panose="020F0900000000000000" pitchFamily="50" charset="-128"/>
                <a:ea typeface="AR P丸ゴシック体E" panose="020F0900000000000000" pitchFamily="50" charset="-128"/>
              </a:rPr>
              <a:t>種類の「体力を調べる動き</a:t>
            </a:r>
            <a:r>
              <a:rPr lang="ja-JP" altLang="en-US" sz="2400" dirty="0">
                <a:latin typeface="AR P丸ゴシック体E" panose="020F0900000000000000" pitchFamily="50" charset="-128"/>
                <a:ea typeface="AR P丸ゴシック体E" panose="020F0900000000000000" pitchFamily="50" charset="-128"/>
              </a:rPr>
              <a:t>」</a:t>
            </a:r>
            <a:r>
              <a:rPr lang="ja-JP" altLang="en-US" sz="2400" dirty="0" smtClean="0">
                <a:latin typeface="AR P丸ゴシック体E" panose="020F0900000000000000" pitchFamily="50" charset="-128"/>
                <a:ea typeface="AR P丸ゴシック体E" panose="020F0900000000000000" pitchFamily="50" charset="-128"/>
              </a:rPr>
              <a:t>にちょうせん</a:t>
            </a:r>
            <a:r>
              <a:rPr lang="ja-JP" altLang="en-US" sz="2400" dirty="0">
                <a:latin typeface="AR P丸ゴシック体E" panose="020F0900000000000000" pitchFamily="50" charset="-128"/>
                <a:ea typeface="AR P丸ゴシック体E" panose="020F0900000000000000" pitchFamily="50" charset="-128"/>
              </a:rPr>
              <a:t>し</a:t>
            </a:r>
            <a:r>
              <a:rPr lang="ja-JP" altLang="en-US" sz="2400" dirty="0" smtClean="0">
                <a:latin typeface="AR P丸ゴシック体E" panose="020F0900000000000000" pitchFamily="50" charset="-128"/>
                <a:ea typeface="AR P丸ゴシック体E" panose="020F0900000000000000" pitchFamily="50" charset="-128"/>
              </a:rPr>
              <a:t>、</a:t>
            </a:r>
            <a:endParaRPr lang="en-US" altLang="ja-JP" sz="2400" dirty="0" smtClean="0">
              <a:latin typeface="AR P丸ゴシック体E" panose="020F0900000000000000" pitchFamily="50" charset="-128"/>
              <a:ea typeface="AR P丸ゴシック体E" panose="020F0900000000000000" pitchFamily="50" charset="-128"/>
            </a:endParaRPr>
          </a:p>
          <a:p>
            <a:r>
              <a:rPr lang="ja-JP" altLang="en-US" sz="2400" dirty="0">
                <a:latin typeface="AR P丸ゴシック体E" panose="020F0900000000000000" pitchFamily="50" charset="-128"/>
                <a:ea typeface="AR P丸ゴシック体E" panose="020F0900000000000000" pitchFamily="50" charset="-128"/>
              </a:rPr>
              <a:t>　</a:t>
            </a:r>
            <a:r>
              <a:rPr lang="ja-JP" altLang="en-US" sz="2400" dirty="0" smtClean="0">
                <a:latin typeface="AR P丸ゴシック体E" panose="020F0900000000000000" pitchFamily="50" charset="-128"/>
                <a:ea typeface="AR P丸ゴシック体E" panose="020F0900000000000000" pitchFamily="50" charset="-128"/>
              </a:rPr>
              <a:t>　得点を学習カードの</a:t>
            </a:r>
            <a:r>
              <a:rPr lang="ja-JP" altLang="en-US" sz="4400" dirty="0" smtClean="0">
                <a:ln w="3175">
                  <a:solidFill>
                    <a:schemeClr val="tx1"/>
                  </a:solidFill>
                </a:ln>
                <a:solidFill>
                  <a:srgbClr val="35CCFB"/>
                </a:solidFill>
                <a:latin typeface="AR丸ゴシック体E" panose="020F0909000000000000" pitchFamily="49" charset="-128"/>
                <a:ea typeface="AR丸ゴシック体E" panose="020F0909000000000000" pitchFamily="49" charset="-128"/>
              </a:rPr>
              <a:t>体力を高める</a:t>
            </a:r>
            <a:endParaRPr lang="en-US" altLang="ja-JP" sz="4400" dirty="0" smtClean="0">
              <a:ln w="3175">
                <a:solidFill>
                  <a:schemeClr val="tx1"/>
                </a:solidFill>
              </a:ln>
              <a:solidFill>
                <a:srgbClr val="35CCFB"/>
              </a:solidFill>
              <a:latin typeface="AR丸ゴシック体E" panose="020F0909000000000000" pitchFamily="49" charset="-128"/>
              <a:ea typeface="AR丸ゴシック体E" panose="020F0909000000000000" pitchFamily="49" charset="-128"/>
            </a:endParaRPr>
          </a:p>
          <a:p>
            <a:r>
              <a:rPr lang="ja-JP" altLang="en-US" sz="4400" dirty="0">
                <a:ln w="3175">
                  <a:solidFill>
                    <a:schemeClr val="tx1"/>
                  </a:solidFill>
                </a:ln>
                <a:solidFill>
                  <a:srgbClr val="35CCFB"/>
                </a:solidFill>
                <a:latin typeface="AR丸ゴシック体E" panose="020F0909000000000000" pitchFamily="49" charset="-128"/>
                <a:ea typeface="AR丸ゴシック体E" panose="020F0909000000000000" pitchFamily="49" charset="-128"/>
              </a:rPr>
              <a:t>　</a:t>
            </a:r>
            <a:r>
              <a:rPr lang="ja-JP" altLang="en-US" sz="4400" dirty="0" smtClean="0">
                <a:ln w="3175">
                  <a:solidFill>
                    <a:schemeClr val="tx1"/>
                  </a:solidFill>
                </a:ln>
                <a:solidFill>
                  <a:srgbClr val="35CCFB"/>
                </a:solidFill>
                <a:latin typeface="AR丸ゴシック体E" panose="020F0909000000000000" pitchFamily="49" charset="-128"/>
                <a:ea typeface="AR丸ゴシック体E" panose="020F0909000000000000" pitchFamily="49" charset="-128"/>
              </a:rPr>
              <a:t>取組①</a:t>
            </a:r>
            <a:r>
              <a:rPr lang="ja-JP" altLang="en-US" sz="2400" dirty="0" smtClean="0">
                <a:latin typeface="AR P丸ゴシック体E" panose="020F0900000000000000" pitchFamily="50" charset="-128"/>
                <a:ea typeface="AR P丸ゴシック体E" panose="020F0900000000000000" pitchFamily="50" charset="-128"/>
              </a:rPr>
              <a:t>に記録しましょう。</a:t>
            </a:r>
            <a:endParaRPr lang="en-US" altLang="ja-JP" sz="2400" dirty="0" smtClean="0">
              <a:latin typeface="AR P丸ゴシック体E" panose="020F0900000000000000" pitchFamily="50" charset="-128"/>
              <a:ea typeface="AR P丸ゴシック体E" panose="020F0900000000000000" pitchFamily="50" charset="-128"/>
            </a:endParaRPr>
          </a:p>
          <a:p>
            <a:endParaRPr lang="ja-JP" altLang="en-US" sz="2400" dirty="0">
              <a:latin typeface="AR P丸ゴシック体E" panose="020F0900000000000000" pitchFamily="50" charset="-128"/>
              <a:ea typeface="AR P丸ゴシック体E" panose="020F0900000000000000" pitchFamily="50" charset="-128"/>
            </a:endParaRPr>
          </a:p>
          <a:p>
            <a:r>
              <a:rPr lang="en-US" altLang="ja-JP" sz="2400" dirty="0" smtClean="0">
                <a:latin typeface="AR P丸ゴシック体E" panose="020F0900000000000000" pitchFamily="50" charset="-128"/>
                <a:ea typeface="AR P丸ゴシック体E" panose="020F0900000000000000" pitchFamily="50" charset="-128"/>
              </a:rPr>
              <a:t>(</a:t>
            </a:r>
            <a:r>
              <a:rPr lang="ja-JP" altLang="en-US" sz="2400" dirty="0" smtClean="0">
                <a:latin typeface="AR P丸ゴシック体E" panose="020F0900000000000000" pitchFamily="50" charset="-128"/>
                <a:ea typeface="AR P丸ゴシック体E" panose="020F0900000000000000" pitchFamily="50" charset="-128"/>
              </a:rPr>
              <a:t>２</a:t>
            </a:r>
            <a:r>
              <a:rPr lang="en-US" altLang="ja-JP" sz="2400" dirty="0" smtClean="0">
                <a:latin typeface="AR P丸ゴシック体E" panose="020F0900000000000000" pitchFamily="50" charset="-128"/>
                <a:ea typeface="AR P丸ゴシック体E" panose="020F0900000000000000" pitchFamily="50" charset="-128"/>
              </a:rPr>
              <a:t>)</a:t>
            </a:r>
            <a:r>
              <a:rPr lang="ja-JP" altLang="en-US" sz="2400" dirty="0" smtClean="0">
                <a:latin typeface="AR P丸ゴシック体E" panose="020F0900000000000000" pitchFamily="50" charset="-128"/>
                <a:ea typeface="AR P丸ゴシック体E" panose="020F0900000000000000" pitchFamily="50" charset="-128"/>
              </a:rPr>
              <a:t>記録を見て</a:t>
            </a:r>
            <a:r>
              <a:rPr lang="ja-JP" altLang="en-US" sz="2400" dirty="0">
                <a:latin typeface="AR P丸ゴシック体E" panose="020F0900000000000000" pitchFamily="50" charset="-128"/>
                <a:ea typeface="AR P丸ゴシック体E" panose="020F0900000000000000" pitchFamily="50" charset="-128"/>
              </a:rPr>
              <a:t>、</a:t>
            </a:r>
            <a:r>
              <a:rPr lang="ja-JP" altLang="en-US" sz="2400" dirty="0" smtClean="0">
                <a:latin typeface="AR P丸ゴシック体E" panose="020F0900000000000000" pitchFamily="50" charset="-128"/>
                <a:ea typeface="AR P丸ゴシック体E" panose="020F0900000000000000" pitchFamily="50" charset="-128"/>
              </a:rPr>
              <a:t>自分の体力について考えたことを</a:t>
            </a:r>
            <a:endParaRPr lang="en-US" altLang="ja-JP" sz="2400" dirty="0" smtClean="0">
              <a:latin typeface="AR P丸ゴシック体E" panose="020F0900000000000000" pitchFamily="50" charset="-128"/>
              <a:ea typeface="AR P丸ゴシック体E" panose="020F0900000000000000" pitchFamily="50" charset="-128"/>
            </a:endParaRPr>
          </a:p>
          <a:p>
            <a:r>
              <a:rPr lang="ja-JP" altLang="en-US" sz="2400" dirty="0" smtClean="0">
                <a:latin typeface="AR P丸ゴシック体E" panose="020F0900000000000000" pitchFamily="50" charset="-128"/>
                <a:ea typeface="AR P丸ゴシック体E" panose="020F0900000000000000" pitchFamily="50" charset="-128"/>
              </a:rPr>
              <a:t>　   学習カードの</a:t>
            </a:r>
            <a:r>
              <a:rPr lang="ja-JP" altLang="en-US" sz="4400" dirty="0" smtClean="0">
                <a:ln w="3175">
                  <a:solidFill>
                    <a:schemeClr val="tx1"/>
                  </a:solidFill>
                </a:ln>
                <a:solidFill>
                  <a:srgbClr val="35CCFB"/>
                </a:solidFill>
                <a:latin typeface="AR丸ゴシック体E" panose="020F0909000000000000" pitchFamily="49" charset="-128"/>
                <a:ea typeface="AR丸ゴシック体E" panose="020F0909000000000000" pitchFamily="49" charset="-128"/>
              </a:rPr>
              <a:t>体力を高める取組①</a:t>
            </a:r>
            <a:endParaRPr lang="en-US" altLang="ja-JP" sz="4400" dirty="0" smtClean="0">
              <a:ln w="3175">
                <a:solidFill>
                  <a:schemeClr val="tx1"/>
                </a:solidFill>
              </a:ln>
              <a:solidFill>
                <a:srgbClr val="35CCFB"/>
              </a:solidFill>
              <a:latin typeface="AR丸ゴシック体E" panose="020F0909000000000000" pitchFamily="49" charset="-128"/>
              <a:ea typeface="AR丸ゴシック体E" panose="020F0909000000000000" pitchFamily="49" charset="-128"/>
            </a:endParaRPr>
          </a:p>
          <a:p>
            <a:r>
              <a:rPr lang="ja-JP" altLang="en-US" sz="2400" dirty="0" smtClean="0">
                <a:latin typeface="AR P丸ゴシック体E" panose="020F0900000000000000" pitchFamily="50" charset="-128"/>
                <a:ea typeface="AR P丸ゴシック体E" panose="020F0900000000000000" pitchFamily="50" charset="-128"/>
              </a:rPr>
              <a:t>       に書きましょう。</a:t>
            </a:r>
            <a:r>
              <a:rPr lang="ja-JP" altLang="en-US" sz="2400" dirty="0">
                <a:latin typeface="AR丸ゴシック体E" panose="020F0909000000000000" pitchFamily="49" charset="-128"/>
                <a:ea typeface="AR丸ゴシック体E" panose="020F0909000000000000" pitchFamily="49" charset="-128"/>
              </a:rPr>
              <a:t>	</a:t>
            </a:r>
          </a:p>
        </p:txBody>
      </p:sp>
      <p:sp>
        <p:nvSpPr>
          <p:cNvPr id="7" name="タイトル 1"/>
          <p:cNvSpPr txBox="1">
            <a:spLocks/>
          </p:cNvSpPr>
          <p:nvPr/>
        </p:nvSpPr>
        <p:spPr>
          <a:xfrm>
            <a:off x="312647" y="670801"/>
            <a:ext cx="8831353" cy="1325563"/>
          </a:xfrm>
          <a:prstGeom prst="rect">
            <a:avLst/>
          </a:prstGeom>
        </p:spPr>
        <p:txBody>
          <a:bodyP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AR P丸ゴシック体E" panose="020F0900000000000000" pitchFamily="50" charset="-128"/>
                <a:ea typeface="AR P丸ゴシック体E" panose="020F0900000000000000" pitchFamily="50" charset="-128"/>
              </a:rPr>
              <a:t>運動</a:t>
            </a:r>
            <a:r>
              <a:rPr lang="ja-JP" altLang="en-US" dirty="0" smtClean="0">
                <a:latin typeface="AR P丸ゴシック体E" panose="020F0900000000000000" pitchFamily="50" charset="-128"/>
                <a:ea typeface="AR P丸ゴシック体E" panose="020F0900000000000000" pitchFamily="50" charset="-128"/>
              </a:rPr>
              <a:t>をすることでどんな力が</a:t>
            </a:r>
            <a:endParaRPr lang="en-US" altLang="ja-JP" dirty="0" smtClean="0">
              <a:latin typeface="AR P丸ゴシック体E" panose="020F0900000000000000" pitchFamily="50" charset="-128"/>
              <a:ea typeface="AR P丸ゴシック体E" panose="020F0900000000000000" pitchFamily="50" charset="-128"/>
            </a:endParaRPr>
          </a:p>
          <a:p>
            <a:r>
              <a:rPr lang="ja-JP" altLang="en-US" dirty="0" smtClean="0">
                <a:latin typeface="AR P丸ゴシック体E" panose="020F0900000000000000" pitchFamily="50" charset="-128"/>
                <a:ea typeface="AR P丸ゴシック体E" panose="020F0900000000000000" pitchFamily="50" charset="-128"/>
              </a:rPr>
              <a:t>　　　　　　　　高まるのか？（６）</a:t>
            </a:r>
            <a:endParaRPr lang="ja-JP" altLang="en-US"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629748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8</a:t>
            </a:fld>
            <a:endParaRPr kumimoji="1" lang="ja-JP" altLang="en-US"/>
          </a:p>
        </p:txBody>
      </p:sp>
      <p:grpSp>
        <p:nvGrpSpPr>
          <p:cNvPr id="3" name="グループ化 2"/>
          <p:cNvGrpSpPr/>
          <p:nvPr/>
        </p:nvGrpSpPr>
        <p:grpSpPr>
          <a:xfrm>
            <a:off x="411481" y="1688852"/>
            <a:ext cx="8503920" cy="4772654"/>
            <a:chOff x="411481" y="1688852"/>
            <a:chExt cx="8503920" cy="4772654"/>
          </a:xfrm>
        </p:grpSpPr>
        <p:pic>
          <p:nvPicPr>
            <p:cNvPr id="14" name="図 13"/>
            <p:cNvPicPr>
              <a:picLocks noChangeAspect="1"/>
            </p:cNvPicPr>
            <p:nvPr/>
          </p:nvPicPr>
          <p:blipFill rotWithShape="1">
            <a:blip r:embed="rId3"/>
            <a:srcRect l="10513" t="15684" r="13886" b="34376"/>
            <a:stretch/>
          </p:blipFill>
          <p:spPr>
            <a:xfrm>
              <a:off x="1263380" y="2258659"/>
              <a:ext cx="5821145" cy="2161910"/>
            </a:xfrm>
            <a:prstGeom prst="rect">
              <a:avLst/>
            </a:prstGeom>
          </p:spPr>
        </p:pic>
        <p:pic>
          <p:nvPicPr>
            <p:cNvPr id="15" name="図 14"/>
            <p:cNvPicPr>
              <a:picLocks noChangeAspect="1"/>
            </p:cNvPicPr>
            <p:nvPr/>
          </p:nvPicPr>
          <p:blipFill rotWithShape="1">
            <a:blip r:embed="rId4"/>
            <a:srcRect l="11185" t="27569" r="13950" b="23416"/>
            <a:stretch/>
          </p:blipFill>
          <p:spPr>
            <a:xfrm>
              <a:off x="1194895" y="4409172"/>
              <a:ext cx="5958117" cy="2052334"/>
            </a:xfrm>
            <a:prstGeom prst="rect">
              <a:avLst/>
            </a:prstGeom>
          </p:spPr>
        </p:pic>
        <p:sp>
          <p:nvSpPr>
            <p:cNvPr id="16" name="正方形/長方形 15"/>
            <p:cNvSpPr/>
            <p:nvPr/>
          </p:nvSpPr>
          <p:spPr>
            <a:xfrm>
              <a:off x="638633" y="1688852"/>
              <a:ext cx="7729444" cy="764891"/>
            </a:xfrm>
            <a:prstGeom prst="rect">
              <a:avLst/>
            </a:prstGeom>
            <a:solidFill>
              <a:schemeClr val="lt1">
                <a:alpha val="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smtClean="0">
                  <a:latin typeface="AR P丸ゴシック体E" panose="020F0900000000000000" pitchFamily="50" charset="-128"/>
                  <a:ea typeface="AR P丸ゴシック体E" panose="020F0900000000000000" pitchFamily="50" charset="-128"/>
                </a:rPr>
                <a:t>【</a:t>
              </a:r>
              <a:r>
                <a:rPr kumimoji="1" lang="ja-JP" altLang="en-US" dirty="0" smtClean="0">
                  <a:latin typeface="AR P丸ゴシック体E" panose="020F0900000000000000" pitchFamily="50" charset="-128"/>
                  <a:ea typeface="AR P丸ゴシック体E" panose="020F0900000000000000" pitchFamily="50" charset="-128"/>
                </a:rPr>
                <a:t>体力を調べる動き</a:t>
              </a:r>
              <a:r>
                <a:rPr kumimoji="1" lang="en-US" altLang="ja-JP" dirty="0" smtClean="0">
                  <a:latin typeface="AR P丸ゴシック体E" panose="020F0900000000000000" pitchFamily="50" charset="-128"/>
                  <a:ea typeface="AR P丸ゴシック体E" panose="020F0900000000000000" pitchFamily="50" charset="-128"/>
                </a:rPr>
                <a:t>】</a:t>
              </a: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18" name="図 17" descr="C:\Users\sa73205\Desktop\1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5443" y="4183818"/>
              <a:ext cx="642714" cy="593422"/>
            </a:xfrm>
            <a:prstGeom prst="rect">
              <a:avLst/>
            </a:prstGeom>
            <a:noFill/>
            <a:ln>
              <a:noFill/>
            </a:ln>
          </p:spPr>
        </p:pic>
        <p:pic>
          <p:nvPicPr>
            <p:cNvPr id="19" name="図 18"/>
            <p:cNvPicPr>
              <a:picLocks noChangeAspect="1"/>
            </p:cNvPicPr>
            <p:nvPr/>
          </p:nvPicPr>
          <p:blipFill>
            <a:blip r:embed="rId6"/>
            <a:stretch>
              <a:fillRect/>
            </a:stretch>
          </p:blipFill>
          <p:spPr>
            <a:xfrm>
              <a:off x="7336849" y="5215519"/>
              <a:ext cx="1174582" cy="1165684"/>
            </a:xfrm>
            <a:prstGeom prst="rect">
              <a:avLst/>
            </a:prstGeom>
          </p:spPr>
        </p:pic>
        <p:sp>
          <p:nvSpPr>
            <p:cNvPr id="20" name="正方形/長方形 19"/>
            <p:cNvSpPr/>
            <p:nvPr/>
          </p:nvSpPr>
          <p:spPr>
            <a:xfrm>
              <a:off x="7054365" y="4659236"/>
              <a:ext cx="1726679" cy="764891"/>
            </a:xfrm>
            <a:prstGeom prst="rect">
              <a:avLst/>
            </a:prstGeom>
            <a:solidFill>
              <a:schemeClr val="lt1">
                <a:alpha val="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2000" dirty="0" smtClean="0">
                  <a:latin typeface="AR P丸ゴシック体E" panose="020F0900000000000000" pitchFamily="50" charset="-128"/>
                  <a:ea typeface="AR P丸ゴシック体E" panose="020F0900000000000000" pitchFamily="50" charset="-128"/>
                </a:rPr>
                <a:t>【</a:t>
              </a:r>
              <a:r>
                <a:rPr kumimoji="1" lang="ja-JP" altLang="en-US" sz="2000" dirty="0" smtClean="0">
                  <a:latin typeface="AR P丸ゴシック体E" panose="020F0900000000000000" pitchFamily="50" charset="-128"/>
                  <a:ea typeface="AR P丸ゴシック体E" panose="020F0900000000000000" pitchFamily="50" charset="-128"/>
                </a:rPr>
                <a:t>参考動画</a:t>
              </a:r>
              <a:r>
                <a:rPr kumimoji="1" lang="en-US" altLang="ja-JP" sz="2000" dirty="0" smtClean="0">
                  <a:latin typeface="AR P丸ゴシック体E" panose="020F0900000000000000" pitchFamily="50" charset="-128"/>
                  <a:ea typeface="AR P丸ゴシック体E" panose="020F0900000000000000" pitchFamily="50" charset="-128"/>
                </a:rPr>
                <a:t>】</a:t>
              </a:r>
              <a:endParaRPr kumimoji="1" lang="ja-JP" altLang="en-US" sz="2000" dirty="0">
                <a:latin typeface="AR P丸ゴシック体E" panose="020F0900000000000000" pitchFamily="50" charset="-128"/>
                <a:ea typeface="AR P丸ゴシック体E" panose="020F0900000000000000" pitchFamily="50" charset="-128"/>
              </a:endParaRPr>
            </a:p>
          </p:txBody>
        </p:sp>
        <p:sp>
          <p:nvSpPr>
            <p:cNvPr id="17" name="角丸四角形 16"/>
            <p:cNvSpPr/>
            <p:nvPr/>
          </p:nvSpPr>
          <p:spPr>
            <a:xfrm>
              <a:off x="411481" y="1888761"/>
              <a:ext cx="8503920" cy="4572745"/>
            </a:xfrm>
            <a:prstGeom prst="roundRect">
              <a:avLst/>
            </a:prstGeom>
            <a:solidFill>
              <a:schemeClr val="lt1">
                <a:alpha val="0"/>
              </a:schemeClr>
            </a:solidFill>
            <a:ln w="3175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grpSp>
      <p:sp>
        <p:nvSpPr>
          <p:cNvPr id="13" name="テキスト ボックス 12"/>
          <p:cNvSpPr txBox="1"/>
          <p:nvPr/>
        </p:nvSpPr>
        <p:spPr>
          <a:xfrm>
            <a:off x="969754" y="6441601"/>
            <a:ext cx="7473425" cy="369332"/>
          </a:xfrm>
          <a:prstGeom prst="rect">
            <a:avLst/>
          </a:prstGeom>
          <a:noFill/>
          <a:ln>
            <a:noFill/>
          </a:ln>
        </p:spPr>
        <p:txBody>
          <a:bodyPr wrap="square" rtlCol="0">
            <a:spAutoFit/>
          </a:bodyPr>
          <a:lstStyle/>
          <a:p>
            <a:r>
              <a:rPr kumimoji="1" lang="ja-JP" altLang="en-US" dirty="0" smtClean="0"/>
              <a:t>資料元　</a:t>
            </a:r>
            <a:r>
              <a:rPr kumimoji="1" lang="ja-JP" altLang="en-US" sz="1400" dirty="0"/>
              <a:t>札幌市教育</a:t>
            </a:r>
            <a:r>
              <a:rPr kumimoji="1" lang="ja-JP" altLang="en-US" sz="1400" dirty="0" smtClean="0"/>
              <a:t>委員会ホームページ内　</a:t>
            </a:r>
            <a:r>
              <a:rPr kumimoji="1" lang="ja-JP" altLang="en-US" dirty="0" smtClean="0"/>
              <a:t>家</a:t>
            </a:r>
            <a:r>
              <a:rPr kumimoji="1" lang="ja-JP" altLang="en-US" dirty="0"/>
              <a:t>でもできる体つくり</a:t>
            </a:r>
            <a:r>
              <a:rPr kumimoji="1" lang="ja-JP" altLang="en-US" dirty="0" smtClean="0"/>
              <a:t>運動</a:t>
            </a:r>
            <a:endParaRPr kumimoji="1" lang="ja-JP" altLang="en-US" dirty="0"/>
          </a:p>
        </p:txBody>
      </p:sp>
      <p:sp>
        <p:nvSpPr>
          <p:cNvPr id="22" name="タイトル 1"/>
          <p:cNvSpPr txBox="1">
            <a:spLocks/>
          </p:cNvSpPr>
          <p:nvPr/>
        </p:nvSpPr>
        <p:spPr>
          <a:xfrm>
            <a:off x="312647" y="670801"/>
            <a:ext cx="8831353" cy="1325563"/>
          </a:xfrm>
          <a:prstGeom prst="rect">
            <a:avLst/>
          </a:prstGeom>
        </p:spPr>
        <p:txBody>
          <a:bodyP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AR P丸ゴシック体E" panose="020F0900000000000000" pitchFamily="50" charset="-128"/>
                <a:ea typeface="AR P丸ゴシック体E" panose="020F0900000000000000" pitchFamily="50" charset="-128"/>
              </a:rPr>
              <a:t>運動</a:t>
            </a:r>
            <a:r>
              <a:rPr lang="ja-JP" altLang="en-US" dirty="0" smtClean="0">
                <a:latin typeface="AR P丸ゴシック体E" panose="020F0900000000000000" pitchFamily="50" charset="-128"/>
                <a:ea typeface="AR P丸ゴシック体E" panose="020F0900000000000000" pitchFamily="50" charset="-128"/>
              </a:rPr>
              <a:t>をすることでどんな力が</a:t>
            </a:r>
            <a:endParaRPr lang="en-US" altLang="ja-JP" dirty="0" smtClean="0">
              <a:latin typeface="AR P丸ゴシック体E" panose="020F0900000000000000" pitchFamily="50" charset="-128"/>
              <a:ea typeface="AR P丸ゴシック体E" panose="020F0900000000000000" pitchFamily="50" charset="-128"/>
            </a:endParaRPr>
          </a:p>
          <a:p>
            <a:r>
              <a:rPr lang="ja-JP" altLang="en-US" dirty="0" smtClean="0">
                <a:latin typeface="AR P丸ゴシック体E" panose="020F0900000000000000" pitchFamily="50" charset="-128"/>
                <a:ea typeface="AR P丸ゴシック体E" panose="020F0900000000000000" pitchFamily="50" charset="-128"/>
              </a:rPr>
              <a:t>　　　　　　　　高まるのか？（７）</a:t>
            </a:r>
            <a:endParaRPr lang="ja-JP" altLang="en-US"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666197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9</a:t>
            </a:fld>
            <a:endParaRPr kumimoji="1" lang="ja-JP" altLang="en-US"/>
          </a:p>
        </p:txBody>
      </p:sp>
      <p:sp>
        <p:nvSpPr>
          <p:cNvPr id="10" name="正方形/長方形 9"/>
          <p:cNvSpPr/>
          <p:nvPr/>
        </p:nvSpPr>
        <p:spPr>
          <a:xfrm>
            <a:off x="541421" y="1821584"/>
            <a:ext cx="7868061" cy="444304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dirty="0" smtClean="0"/>
          </a:p>
          <a:p>
            <a:r>
              <a:rPr lang="ja-JP" altLang="en-US" sz="2800" dirty="0" smtClean="0">
                <a:latin typeface="AR丸ゴシック体E" panose="020F0909000000000000" pitchFamily="49" charset="-128"/>
                <a:ea typeface="AR丸ゴシック体E" panose="020F0909000000000000" pitchFamily="49" charset="-128"/>
              </a:rPr>
              <a:t> </a:t>
            </a:r>
            <a:r>
              <a:rPr lang="en-US" altLang="ja-JP" sz="2800" dirty="0" smtClean="0">
                <a:latin typeface="AR丸ゴシック体E" panose="020F0909000000000000" pitchFamily="49" charset="-128"/>
                <a:ea typeface="AR丸ゴシック体E" panose="020F0909000000000000" pitchFamily="49" charset="-128"/>
              </a:rPr>
              <a:t>【</a:t>
            </a:r>
            <a:r>
              <a:rPr lang="ja-JP" altLang="en-US" sz="2800" dirty="0" smtClean="0">
                <a:solidFill>
                  <a:srgbClr val="FF3399"/>
                </a:solidFill>
                <a:latin typeface="AR丸ゴシック体E" panose="020F0909000000000000" pitchFamily="49" charset="-128"/>
                <a:ea typeface="AR丸ゴシック体E" panose="020F0909000000000000" pitchFamily="49" charset="-128"/>
              </a:rPr>
              <a:t>学習カードに書きましょう</a:t>
            </a:r>
            <a:r>
              <a:rPr lang="en-US" altLang="ja-JP" sz="2800" dirty="0" smtClean="0">
                <a:latin typeface="AR丸ゴシック体E" panose="020F0909000000000000" pitchFamily="49" charset="-128"/>
                <a:ea typeface="AR丸ゴシック体E" panose="020F0909000000000000" pitchFamily="49" charset="-128"/>
              </a:rPr>
              <a:t>】</a:t>
            </a:r>
          </a:p>
          <a:p>
            <a:endParaRPr lang="en-US" altLang="ja-JP" sz="2800" dirty="0" smtClean="0">
              <a:latin typeface="AR丸ゴシック体E" panose="020F0909000000000000" pitchFamily="49" charset="-128"/>
              <a:ea typeface="AR丸ゴシック体E" panose="020F0909000000000000" pitchFamily="49" charset="-128"/>
            </a:endParaRPr>
          </a:p>
          <a:p>
            <a:r>
              <a:rPr lang="ja-JP" altLang="en-US" sz="2800" dirty="0">
                <a:latin typeface="AR丸ゴシック体E" panose="020F0909000000000000" pitchFamily="49" charset="-128"/>
                <a:ea typeface="AR丸ゴシック体E" panose="020F0909000000000000" pitchFamily="49" charset="-128"/>
              </a:rPr>
              <a:t>　</a:t>
            </a:r>
            <a:r>
              <a:rPr lang="ja-JP" altLang="en-US" sz="2800" dirty="0" smtClean="0">
                <a:latin typeface="AR丸ゴシック体E" panose="020F0909000000000000" pitchFamily="49" charset="-128"/>
                <a:ea typeface="AR丸ゴシック体E" panose="020F0909000000000000" pitchFamily="49" charset="-128"/>
              </a:rPr>
              <a:t>この学習の中でしょうかいした運動にいくつか取り組んでみましょう。</a:t>
            </a:r>
            <a:endParaRPr lang="en-US" altLang="ja-JP" sz="2800" dirty="0" smtClean="0">
              <a:latin typeface="AR丸ゴシック体E" panose="020F0909000000000000" pitchFamily="49" charset="-128"/>
              <a:ea typeface="AR丸ゴシック体E" panose="020F0909000000000000" pitchFamily="49" charset="-128"/>
            </a:endParaRPr>
          </a:p>
          <a:p>
            <a:r>
              <a:rPr lang="ja-JP" altLang="en-US" sz="2800" dirty="0">
                <a:latin typeface="AR丸ゴシック体E" panose="020F0909000000000000" pitchFamily="49" charset="-128"/>
                <a:ea typeface="AR丸ゴシック体E" panose="020F0909000000000000" pitchFamily="49" charset="-128"/>
              </a:rPr>
              <a:t>　</a:t>
            </a:r>
            <a:r>
              <a:rPr lang="ja-JP" altLang="en-US" sz="2800" dirty="0" smtClean="0">
                <a:latin typeface="AR丸ゴシック体E" panose="020F0909000000000000" pitchFamily="49" charset="-128"/>
                <a:ea typeface="AR丸ゴシック体E" panose="020F0909000000000000" pitchFamily="49" charset="-128"/>
              </a:rPr>
              <a:t>とくに取り組んだ運動を学習カードの</a:t>
            </a:r>
            <a:endParaRPr lang="en-US" altLang="ja-JP" sz="2800" dirty="0" smtClean="0">
              <a:latin typeface="AR丸ゴシック体E" panose="020F0909000000000000" pitchFamily="49" charset="-128"/>
              <a:ea typeface="AR丸ゴシック体E" panose="020F0909000000000000" pitchFamily="49" charset="-128"/>
            </a:endParaRPr>
          </a:p>
          <a:p>
            <a:r>
              <a:rPr lang="ja-JP" altLang="en-US" sz="5400" dirty="0">
                <a:ln w="3175">
                  <a:solidFill>
                    <a:schemeClr val="tx1"/>
                  </a:solidFill>
                </a:ln>
                <a:solidFill>
                  <a:srgbClr val="35CCFB"/>
                </a:solidFill>
                <a:latin typeface="AR丸ゴシック体E" panose="020F0909000000000000" pitchFamily="49" charset="-128"/>
                <a:ea typeface="AR丸ゴシック体E" panose="020F0909000000000000" pitchFamily="49" charset="-128"/>
              </a:rPr>
              <a:t> </a:t>
            </a:r>
            <a:r>
              <a:rPr lang="ja-JP" altLang="en-US" sz="5400" dirty="0" smtClean="0">
                <a:ln w="3175">
                  <a:solidFill>
                    <a:schemeClr val="tx1"/>
                  </a:solidFill>
                </a:ln>
                <a:solidFill>
                  <a:srgbClr val="35CCFB"/>
                </a:solidFill>
                <a:latin typeface="AR丸ゴシック体E" panose="020F0909000000000000" pitchFamily="49" charset="-128"/>
                <a:ea typeface="AR丸ゴシック体E" panose="020F0909000000000000" pitchFamily="49" charset="-128"/>
              </a:rPr>
              <a:t>体力を高める取組②</a:t>
            </a:r>
            <a:endParaRPr lang="en-US" altLang="ja-JP" sz="5400" dirty="0" smtClean="0">
              <a:ln w="3175">
                <a:solidFill>
                  <a:schemeClr val="tx1"/>
                </a:solidFill>
              </a:ln>
              <a:solidFill>
                <a:srgbClr val="35CCFB"/>
              </a:solidFill>
              <a:latin typeface="AR丸ゴシック体E" panose="020F0909000000000000" pitchFamily="49" charset="-128"/>
              <a:ea typeface="AR丸ゴシック体E" panose="020F0909000000000000" pitchFamily="49" charset="-128"/>
            </a:endParaRPr>
          </a:p>
          <a:p>
            <a:r>
              <a:rPr lang="ja-JP" altLang="en-US" sz="2800" dirty="0" smtClean="0">
                <a:latin typeface="AR丸ゴシック体E" panose="020F0909000000000000" pitchFamily="49" charset="-128"/>
                <a:ea typeface="AR丸ゴシック体E" panose="020F0909000000000000" pitchFamily="49" charset="-128"/>
              </a:rPr>
              <a:t>に書きましょう。</a:t>
            </a:r>
            <a:endParaRPr lang="en-US" altLang="ja-JP" sz="2800" dirty="0" smtClean="0">
              <a:latin typeface="AR丸ゴシック体E" panose="020F0909000000000000" pitchFamily="49" charset="-128"/>
              <a:ea typeface="AR丸ゴシック体E" panose="020F0909000000000000" pitchFamily="49" charset="-128"/>
            </a:endParaRPr>
          </a:p>
          <a:p>
            <a:endParaRPr lang="en-US" altLang="ja-JP" sz="2800" dirty="0">
              <a:latin typeface="AR丸ゴシック体E" panose="020F0909000000000000" pitchFamily="49" charset="-128"/>
              <a:ea typeface="AR丸ゴシック体E" panose="020F0909000000000000" pitchFamily="49" charset="-128"/>
            </a:endParaRPr>
          </a:p>
          <a:p>
            <a:endParaRPr lang="en-US" altLang="ja-JP" sz="2800" dirty="0" smtClean="0">
              <a:latin typeface="AR P丸ゴシック体E" panose="020F0900000000000000" pitchFamily="50" charset="-128"/>
              <a:ea typeface="AR P丸ゴシック体E" panose="020F0900000000000000" pitchFamily="50" charset="-128"/>
            </a:endParaRPr>
          </a:p>
          <a:p>
            <a:r>
              <a:rPr lang="ja-JP" altLang="en-US" sz="2800" dirty="0">
                <a:latin typeface="AR P丸ゴシック体E" panose="020F0900000000000000" pitchFamily="50" charset="-128"/>
                <a:ea typeface="AR P丸ゴシック体E" panose="020F0900000000000000" pitchFamily="50" charset="-128"/>
              </a:rPr>
              <a:t>　</a:t>
            </a:r>
            <a:r>
              <a:rPr lang="ja-JP" altLang="en-US" sz="2800" dirty="0" smtClean="0">
                <a:latin typeface="AR P丸ゴシック体E" panose="020F0900000000000000" pitchFamily="50" charset="-128"/>
                <a:ea typeface="AR P丸ゴシック体E" panose="020F0900000000000000" pitchFamily="50" charset="-128"/>
              </a:rPr>
              <a:t>　</a:t>
            </a:r>
            <a:r>
              <a:rPr lang="ja-JP" altLang="en-US" sz="2800" dirty="0">
                <a:latin typeface="AR丸ゴシック体E" panose="020F0909000000000000" pitchFamily="49" charset="-128"/>
                <a:ea typeface="AR丸ゴシック体E" panose="020F0909000000000000" pitchFamily="49" charset="-128"/>
              </a:rPr>
              <a:t>	</a:t>
            </a:r>
          </a:p>
        </p:txBody>
      </p:sp>
      <p:sp>
        <p:nvSpPr>
          <p:cNvPr id="7" name="タイトル 1"/>
          <p:cNvSpPr txBox="1">
            <a:spLocks/>
          </p:cNvSpPr>
          <p:nvPr/>
        </p:nvSpPr>
        <p:spPr>
          <a:xfrm>
            <a:off x="312647" y="670801"/>
            <a:ext cx="8831353" cy="1325563"/>
          </a:xfrm>
          <a:prstGeom prst="rect">
            <a:avLst/>
          </a:prstGeom>
        </p:spPr>
        <p:txBody>
          <a:bodyP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AR P丸ゴシック体E" panose="020F0900000000000000" pitchFamily="50" charset="-128"/>
                <a:ea typeface="AR P丸ゴシック体E" panose="020F0900000000000000" pitchFamily="50" charset="-128"/>
              </a:rPr>
              <a:t>運動</a:t>
            </a:r>
            <a:r>
              <a:rPr lang="ja-JP" altLang="en-US" dirty="0" smtClean="0">
                <a:latin typeface="AR P丸ゴシック体E" panose="020F0900000000000000" pitchFamily="50" charset="-128"/>
                <a:ea typeface="AR P丸ゴシック体E" panose="020F0900000000000000" pitchFamily="50" charset="-128"/>
              </a:rPr>
              <a:t>をすることでどんな力が</a:t>
            </a:r>
            <a:endParaRPr lang="en-US" altLang="ja-JP" dirty="0" smtClean="0">
              <a:latin typeface="AR P丸ゴシック体E" panose="020F0900000000000000" pitchFamily="50" charset="-128"/>
              <a:ea typeface="AR P丸ゴシック体E" panose="020F0900000000000000" pitchFamily="50" charset="-128"/>
            </a:endParaRPr>
          </a:p>
          <a:p>
            <a:r>
              <a:rPr lang="ja-JP" altLang="en-US" dirty="0" smtClean="0">
                <a:latin typeface="AR P丸ゴシック体E" panose="020F0900000000000000" pitchFamily="50" charset="-128"/>
                <a:ea typeface="AR P丸ゴシック体E" panose="020F0900000000000000" pitchFamily="50" charset="-128"/>
              </a:rPr>
              <a:t>　　　　　　　　高まるのか？（８）</a:t>
            </a:r>
            <a:endParaRPr lang="ja-JP" altLang="en-US"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231219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7840</TotalTime>
  <Words>567</Words>
  <Application>Microsoft Office PowerPoint</Application>
  <PresentationFormat>画面に合わせる (4:3)</PresentationFormat>
  <Paragraphs>109</Paragraphs>
  <Slides>10</Slides>
  <Notes>10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10</vt:i4>
      </vt:variant>
    </vt:vector>
  </HeadingPairs>
  <TitlesOfParts>
    <vt:vector size="21" baseType="lpstr">
      <vt:lpstr>AR P丸ゴシック体E</vt:lpstr>
      <vt:lpstr>AR丸ゴシック体E</vt:lpstr>
      <vt:lpstr>HG丸ｺﾞｼｯｸM-PRO</vt:lpstr>
      <vt:lpstr>ＭＳ Ｐゴシック</vt:lpstr>
      <vt:lpstr>ＭＳ 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dc:creator>
  <cp:lastModifiedBy>m</cp:lastModifiedBy>
  <cp:revision>297</cp:revision>
  <cp:lastPrinted>2020-09-18T02:14:28Z</cp:lastPrinted>
  <dcterms:created xsi:type="dcterms:W3CDTF">2019-05-07T09:33:23Z</dcterms:created>
  <dcterms:modified xsi:type="dcterms:W3CDTF">2021-01-19T02:34:20Z</dcterms:modified>
</cp:coreProperties>
</file>