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407" r:id="rId2"/>
    <p:sldId id="384" r:id="rId3"/>
    <p:sldId id="385" r:id="rId4"/>
    <p:sldId id="386" r:id="rId5"/>
    <p:sldId id="387" r:id="rId6"/>
    <p:sldId id="388" r:id="rId7"/>
    <p:sldId id="389" r:id="rId8"/>
    <p:sldId id="390" r:id="rId9"/>
    <p:sldId id="391" r:id="rId10"/>
    <p:sldId id="405" r:id="rId11"/>
    <p:sldId id="406" r:id="rId12"/>
    <p:sldId id="404" r:id="rId13"/>
  </p:sldIdLst>
  <p:sldSz cx="9144000" cy="6858000" type="screen4x3"/>
  <p:notesSz cx="9939338" cy="6805613"/>
  <p:defaultTextStyle>
    <a:defPPr>
      <a:defRPr lang="en-US"/>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38" autoAdjust="0"/>
    <p:restoredTop sz="94660"/>
  </p:normalViewPr>
  <p:slideViewPr>
    <p:cSldViewPr snapToGrid="0">
      <p:cViewPr varScale="1">
        <p:scale>
          <a:sx n="111" d="100"/>
          <a:sy n="111" d="100"/>
        </p:scale>
        <p:origin x="2052" y="1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4306888" cy="339725"/>
          </a:xfrm>
          <a:prstGeom prst="rect">
            <a:avLst/>
          </a:prstGeom>
          <a:noFill/>
          <a:ln w="9525">
            <a:noFill/>
            <a:miter lim="800000"/>
            <a:headEnd/>
            <a:tailEnd/>
          </a:ln>
        </p:spPr>
        <p:txBody>
          <a:bodyPr vert="horz" wrap="square" lIns="91441" tIns="45721" rIns="91441" bIns="45721" numCol="1" anchor="t" anchorCtr="0" compatLnSpc="1">
            <a:prstTxWarp prst="textNoShape">
              <a:avLst/>
            </a:prstTxWarp>
          </a:bodyPr>
          <a:lstStyle>
            <a:lvl1pPr defTabSz="457038">
              <a:defRPr sz="1200">
                <a:latin typeface="Calibri" pitchFamily="34" charset="0"/>
              </a:defRPr>
            </a:lvl1pPr>
          </a:lstStyle>
          <a:p>
            <a:pPr>
              <a:defRPr/>
            </a:pPr>
            <a:endParaRPr lang="en-US" altLang="ja-JP"/>
          </a:p>
        </p:txBody>
      </p:sp>
      <p:sp>
        <p:nvSpPr>
          <p:cNvPr id="65539" name="Rectangle 3"/>
          <p:cNvSpPr>
            <a:spLocks noGrp="1" noChangeArrowheads="1"/>
          </p:cNvSpPr>
          <p:nvPr>
            <p:ph type="dt" sz="quarter" idx="1"/>
          </p:nvPr>
        </p:nvSpPr>
        <p:spPr bwMode="auto">
          <a:xfrm>
            <a:off x="5629275" y="0"/>
            <a:ext cx="4308475" cy="339725"/>
          </a:xfrm>
          <a:prstGeom prst="rect">
            <a:avLst/>
          </a:prstGeom>
          <a:noFill/>
          <a:ln w="9525">
            <a:noFill/>
            <a:miter lim="800000"/>
            <a:headEnd/>
            <a:tailEnd/>
          </a:ln>
        </p:spPr>
        <p:txBody>
          <a:bodyPr vert="horz" wrap="square" lIns="91441" tIns="45721" rIns="91441" bIns="45721" numCol="1" anchor="t" anchorCtr="0" compatLnSpc="1">
            <a:prstTxWarp prst="textNoShape">
              <a:avLst/>
            </a:prstTxWarp>
          </a:bodyPr>
          <a:lstStyle>
            <a:lvl1pPr algn="r" defTabSz="457038">
              <a:defRPr sz="1200">
                <a:latin typeface="Calibri" pitchFamily="34" charset="0"/>
              </a:defRPr>
            </a:lvl1pPr>
          </a:lstStyle>
          <a:p>
            <a:pPr>
              <a:defRPr/>
            </a:pPr>
            <a:fld id="{BFF7E0C1-4C4E-4A5A-A7F0-2AE08CD1C58B}" type="datetimeFigureOut">
              <a:rPr lang="ja-JP" altLang="en-US"/>
              <a:pPr>
                <a:defRPr/>
              </a:pPr>
              <a:t>2021/3/30</a:t>
            </a:fld>
            <a:endParaRPr lang="en-US" altLang="ja-JP"/>
          </a:p>
        </p:txBody>
      </p:sp>
      <p:sp>
        <p:nvSpPr>
          <p:cNvPr id="65540" name="Rectangle 4"/>
          <p:cNvSpPr>
            <a:spLocks noGrp="1" noChangeArrowheads="1"/>
          </p:cNvSpPr>
          <p:nvPr>
            <p:ph type="ftr" sz="quarter" idx="2"/>
          </p:nvPr>
        </p:nvSpPr>
        <p:spPr bwMode="auto">
          <a:xfrm>
            <a:off x="0" y="6464300"/>
            <a:ext cx="4306888" cy="339725"/>
          </a:xfrm>
          <a:prstGeom prst="rect">
            <a:avLst/>
          </a:prstGeom>
          <a:noFill/>
          <a:ln w="9525">
            <a:noFill/>
            <a:miter lim="800000"/>
            <a:headEnd/>
            <a:tailEnd/>
          </a:ln>
        </p:spPr>
        <p:txBody>
          <a:bodyPr vert="horz" wrap="square" lIns="91441" tIns="45721" rIns="91441" bIns="45721" numCol="1" anchor="b" anchorCtr="0" compatLnSpc="1">
            <a:prstTxWarp prst="textNoShape">
              <a:avLst/>
            </a:prstTxWarp>
          </a:bodyPr>
          <a:lstStyle>
            <a:lvl1pPr defTabSz="457038">
              <a:defRPr sz="1200">
                <a:latin typeface="Calibri" pitchFamily="34" charset="0"/>
              </a:defRPr>
            </a:lvl1pPr>
          </a:lstStyle>
          <a:p>
            <a:pPr>
              <a:defRPr/>
            </a:pPr>
            <a:endParaRPr lang="en-US" altLang="ja-JP"/>
          </a:p>
        </p:txBody>
      </p:sp>
      <p:sp>
        <p:nvSpPr>
          <p:cNvPr id="65541" name="Rectangle 5"/>
          <p:cNvSpPr>
            <a:spLocks noGrp="1" noChangeArrowheads="1"/>
          </p:cNvSpPr>
          <p:nvPr>
            <p:ph type="sldNum" sz="quarter" idx="3"/>
          </p:nvPr>
        </p:nvSpPr>
        <p:spPr bwMode="auto">
          <a:xfrm>
            <a:off x="5629275" y="6464300"/>
            <a:ext cx="4308475" cy="339725"/>
          </a:xfrm>
          <a:prstGeom prst="rect">
            <a:avLst/>
          </a:prstGeom>
          <a:noFill/>
          <a:ln w="9525">
            <a:noFill/>
            <a:miter lim="800000"/>
            <a:headEnd/>
            <a:tailEnd/>
          </a:ln>
        </p:spPr>
        <p:txBody>
          <a:bodyPr vert="horz" wrap="square" lIns="91441" tIns="45721" rIns="91441" bIns="45721" numCol="1" anchor="b" anchorCtr="0" compatLnSpc="1">
            <a:prstTxWarp prst="textNoShape">
              <a:avLst/>
            </a:prstTxWarp>
          </a:bodyPr>
          <a:lstStyle>
            <a:lvl1pPr algn="r" defTabSz="457038">
              <a:defRPr sz="1200">
                <a:latin typeface="Calibri" pitchFamily="34" charset="0"/>
              </a:defRPr>
            </a:lvl1pPr>
          </a:lstStyle>
          <a:p>
            <a:pPr>
              <a:defRPr/>
            </a:pPr>
            <a:fld id="{92319D7F-DAD0-4179-8EF7-B2DD99848D1C}"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4306888" cy="341313"/>
          </a:xfrm>
          <a:prstGeom prst="rect">
            <a:avLst/>
          </a:prstGeom>
          <a:noFill/>
          <a:ln w="9525">
            <a:noFill/>
            <a:miter lim="800000"/>
            <a:headEnd/>
            <a:tailEnd/>
          </a:ln>
        </p:spPr>
        <p:txBody>
          <a:bodyPr vert="horz" wrap="square" lIns="91441" tIns="45721" rIns="91441" bIns="45721" numCol="1" anchor="t" anchorCtr="0" compatLnSpc="1">
            <a:prstTxWarp prst="textNoShape">
              <a:avLst/>
            </a:prstTxWarp>
          </a:bodyPr>
          <a:lstStyle>
            <a:lvl1pPr defTabSz="457038">
              <a:defRPr sz="1200">
                <a:latin typeface="游ゴシック"/>
                <a:ea typeface="游ゴシック"/>
                <a:cs typeface="游ゴシック"/>
              </a:defRPr>
            </a:lvl1pPr>
          </a:lstStyle>
          <a:p>
            <a:pPr>
              <a:defRPr/>
            </a:pPr>
            <a:endParaRPr lang="ja-JP" altLang="en-US"/>
          </a:p>
        </p:txBody>
      </p:sp>
      <p:sp>
        <p:nvSpPr>
          <p:cNvPr id="3" name="日付プレースホルダー 2"/>
          <p:cNvSpPr>
            <a:spLocks noGrp="1"/>
          </p:cNvSpPr>
          <p:nvPr>
            <p:ph type="dt" idx="1"/>
          </p:nvPr>
        </p:nvSpPr>
        <p:spPr bwMode="auto">
          <a:xfrm>
            <a:off x="5629275" y="0"/>
            <a:ext cx="4308475" cy="341313"/>
          </a:xfrm>
          <a:prstGeom prst="rect">
            <a:avLst/>
          </a:prstGeom>
          <a:noFill/>
          <a:ln w="9525">
            <a:noFill/>
            <a:miter lim="800000"/>
            <a:headEnd/>
            <a:tailEnd/>
          </a:ln>
        </p:spPr>
        <p:txBody>
          <a:bodyPr vert="horz" wrap="square" lIns="91441" tIns="45721" rIns="91441" bIns="45721" numCol="1" anchor="t" anchorCtr="0" compatLnSpc="1">
            <a:prstTxWarp prst="textNoShape">
              <a:avLst/>
            </a:prstTxWarp>
          </a:bodyPr>
          <a:lstStyle>
            <a:lvl1pPr algn="r" defTabSz="457038">
              <a:defRPr sz="1200">
                <a:latin typeface="游ゴシック"/>
                <a:ea typeface="游ゴシック"/>
                <a:cs typeface="游ゴシック"/>
              </a:defRPr>
            </a:lvl1pPr>
          </a:lstStyle>
          <a:p>
            <a:pPr>
              <a:defRPr/>
            </a:pPr>
            <a:fld id="{8EE25049-AEC4-4000-9AAE-078ADC0C341E}" type="datetimeFigureOut">
              <a:rPr lang="ja-JP" altLang="en-US"/>
              <a:pPr>
                <a:defRPr/>
              </a:pPr>
              <a:t>2021/3/30</a:t>
            </a:fld>
            <a:endParaRPr lang="en-US" altLang="ja-JP"/>
          </a:p>
        </p:txBody>
      </p:sp>
      <p:sp>
        <p:nvSpPr>
          <p:cNvPr id="4" name="スライド イメージ プレースホルダー 3"/>
          <p:cNvSpPr>
            <a:spLocks noGrp="1" noRot="1" noChangeAspect="1"/>
          </p:cNvSpPr>
          <p:nvPr>
            <p:ph type="sldImg" idx="2"/>
          </p:nvPr>
        </p:nvSpPr>
        <p:spPr>
          <a:xfrm>
            <a:off x="3440113" y="850900"/>
            <a:ext cx="3062287" cy="2297113"/>
          </a:xfrm>
          <a:prstGeom prst="rect">
            <a:avLst/>
          </a:prstGeom>
          <a:noFill/>
          <a:ln w="12700">
            <a:solidFill>
              <a:prstClr val="black"/>
            </a:solidFill>
          </a:ln>
        </p:spPr>
        <p:txBody>
          <a:bodyPr vert="horz" lIns="88340" tIns="44170" rIns="88340" bIns="44170" rtlCol="0" anchor="ctr"/>
          <a:lstStyle/>
          <a:p>
            <a:pPr lvl="0"/>
            <a:endParaRPr lang="ja-JP" altLang="en-US" noProof="0"/>
          </a:p>
        </p:txBody>
      </p:sp>
      <p:sp>
        <p:nvSpPr>
          <p:cNvPr id="5" name="ノート プレースホルダー 4"/>
          <p:cNvSpPr>
            <a:spLocks noGrp="1"/>
          </p:cNvSpPr>
          <p:nvPr>
            <p:ph type="body" sz="quarter" idx="3"/>
          </p:nvPr>
        </p:nvSpPr>
        <p:spPr bwMode="auto">
          <a:xfrm>
            <a:off x="995363" y="3275013"/>
            <a:ext cx="7948612" cy="2679700"/>
          </a:xfrm>
          <a:prstGeom prst="rect">
            <a:avLst/>
          </a:prstGeom>
          <a:noFill/>
          <a:ln w="9525">
            <a:noFill/>
            <a:miter lim="800000"/>
            <a:headEnd/>
            <a:tailEnd/>
          </a:ln>
        </p:spPr>
        <p:txBody>
          <a:bodyPr vert="horz" wrap="square" lIns="91441" tIns="45721" rIns="91441" bIns="45721"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0" y="6464300"/>
            <a:ext cx="4306888" cy="341313"/>
          </a:xfrm>
          <a:prstGeom prst="rect">
            <a:avLst/>
          </a:prstGeom>
          <a:noFill/>
          <a:ln w="9525">
            <a:noFill/>
            <a:miter lim="800000"/>
            <a:headEnd/>
            <a:tailEnd/>
          </a:ln>
        </p:spPr>
        <p:txBody>
          <a:bodyPr vert="horz" wrap="square" lIns="91441" tIns="45721" rIns="91441" bIns="45721" numCol="1" anchor="b" anchorCtr="0" compatLnSpc="1">
            <a:prstTxWarp prst="textNoShape">
              <a:avLst/>
            </a:prstTxWarp>
          </a:bodyPr>
          <a:lstStyle>
            <a:lvl1pPr defTabSz="457038">
              <a:defRPr sz="1200">
                <a:latin typeface="游ゴシック"/>
                <a:ea typeface="游ゴシック"/>
                <a:cs typeface="游ゴシック"/>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5629275" y="6464300"/>
            <a:ext cx="4308475" cy="341313"/>
          </a:xfrm>
          <a:prstGeom prst="rect">
            <a:avLst/>
          </a:prstGeom>
          <a:noFill/>
          <a:ln w="9525">
            <a:noFill/>
            <a:miter lim="800000"/>
            <a:headEnd/>
            <a:tailEnd/>
          </a:ln>
        </p:spPr>
        <p:txBody>
          <a:bodyPr vert="horz" wrap="square" lIns="91441" tIns="45721" rIns="91441" bIns="45721" numCol="1" anchor="b" anchorCtr="0" compatLnSpc="1">
            <a:prstTxWarp prst="textNoShape">
              <a:avLst/>
            </a:prstTxWarp>
          </a:bodyPr>
          <a:lstStyle>
            <a:lvl1pPr algn="r" defTabSz="457038">
              <a:defRPr sz="1200">
                <a:latin typeface="游ゴシック"/>
                <a:ea typeface="游ゴシック"/>
                <a:cs typeface="游ゴシック"/>
              </a:defRPr>
            </a:lvl1pPr>
          </a:lstStyle>
          <a:p>
            <a:pPr>
              <a:defRPr/>
            </a:pPr>
            <a:fld id="{28FBD3D7-7BB4-4D76-9711-98C2EB361918}"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ー 1"/>
          <p:cNvSpPr>
            <a:spLocks noGrp="1" noRot="1" noChangeAspect="1"/>
          </p:cNvSpPr>
          <p:nvPr>
            <p:ph type="sldImg"/>
          </p:nvPr>
        </p:nvSpPr>
        <p:spPr bwMode="auto">
          <a:xfrm>
            <a:off x="1166813" y="1243013"/>
            <a:ext cx="4471987" cy="3354387"/>
          </a:xfrm>
          <a:noFill/>
          <a:ln>
            <a:solidFill>
              <a:srgbClr val="000000"/>
            </a:solidFill>
            <a:miter lim="800000"/>
            <a:headEnd/>
            <a:tailEnd/>
          </a:ln>
        </p:spPr>
      </p:sp>
      <p:sp>
        <p:nvSpPr>
          <p:cNvPr id="16386" name="ノート プレースホルダー 2"/>
          <p:cNvSpPr>
            <a:spLocks noGrp="1"/>
          </p:cNvSpPr>
          <p:nvPr>
            <p:ph type="body" idx="1"/>
          </p:nvPr>
        </p:nvSpPr>
        <p:spPr>
          <a:noFill/>
          <a:ln/>
        </p:spPr>
        <p:txBody>
          <a:bodyPr/>
          <a:lstStyle/>
          <a:p>
            <a:endParaRPr lang="ja-JP" altLang="en-US" smtClean="0">
              <a:cs typeface="游ゴシック"/>
            </a:endParaRPr>
          </a:p>
        </p:txBody>
      </p:sp>
      <p:sp>
        <p:nvSpPr>
          <p:cNvPr id="16387" name="スライド番号プレースホルダー 3"/>
          <p:cNvSpPr>
            <a:spLocks noGrp="1"/>
          </p:cNvSpPr>
          <p:nvPr>
            <p:ph type="sldNum" sz="quarter" idx="5"/>
          </p:nvPr>
        </p:nvSpPr>
        <p:spPr>
          <a:noFill/>
        </p:spPr>
        <p:txBody>
          <a:bodyPr/>
          <a:lstStyle/>
          <a:p>
            <a:pPr defTabSz="457200"/>
            <a:fld id="{D75C3764-DACB-4126-93A6-8E8465B83355}" type="slidenum">
              <a:rPr lang="ja-JP" altLang="en-US" smtClean="0">
                <a:solidFill>
                  <a:srgbClr val="000000"/>
                </a:solidFill>
              </a:rPr>
              <a:pPr defTabSz="457200"/>
              <a:t>1</a:t>
            </a:fld>
            <a:endParaRPr lang="ja-JP" altLang="en-US" smtClean="0">
              <a:solidFill>
                <a:srgbClr val="000000"/>
              </a:solidFill>
            </a:endParaRPr>
          </a:p>
        </p:txBody>
      </p:sp>
    </p:spTree>
    <p:extLst>
      <p:ext uri="{BB962C8B-B14F-4D97-AF65-F5344CB8AC3E}">
        <p14:creationId xmlns:p14="http://schemas.microsoft.com/office/powerpoint/2010/main" val="44064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F51421D8-D023-401D-9A09-7DD42967F748}"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F1FEF0D-3666-4120-93DB-E50E6D0003F9}"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DC25AA2F-426C-4AC4-8238-EAA798D95644}"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A689E650-4B4F-4207-A59C-805B3674B554}"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D0647AAB-E736-4C1D-8346-CFC53C2D2076}"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07FFDC39-0B08-438E-BFD5-744ECC889D2C}"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D38EDE7B-3234-4EE1-933F-107787281414}"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94FA871-F7B5-45E1-BACA-35C9794F0483}"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FDC7A437-FF26-4E97-B0D4-8C3C313C1277}"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AC04C92A-D08B-4058-BB6A-45C529799413}"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0A93FBB7-8D6D-4732-9DE3-6D459F85C751}" type="datetime1">
              <a:rPr lang="ja-JP" altLang="en-US"/>
              <a:pPr>
                <a:defRPr/>
              </a:pPr>
              <a:t>2021/3/30</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55D6FC07-F133-4E87-B2B7-50CF94FC160A}"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60281B4B-2C74-4BD6-911F-B489004C8880}" type="datetime1">
              <a:rPr lang="ja-JP" altLang="en-US"/>
              <a:pPr>
                <a:defRPr/>
              </a:pPr>
              <a:t>2021/3/30</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6621A163-C874-4C1C-8261-6B5F0D4B5FA6}"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C8CF0E7A-A0CB-4E0D-AE3E-4E060779B9D6}" type="datetime1">
              <a:rPr lang="ja-JP" altLang="en-US"/>
              <a:pPr>
                <a:defRPr/>
              </a:pPr>
              <a:t>2021/3/30</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D8081C1A-15BD-437E-B37A-8A09976AD560}"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66DC2D-40F6-48F4-B7CB-3CD977168669}" type="datetime1">
              <a:rPr lang="ja-JP" altLang="en-US"/>
              <a:pPr>
                <a:defRPr/>
              </a:pPr>
              <a:t>2021/3/30</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48E7CF17-9AFA-4DFC-8AAA-3473659FD136}"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30727641-DB92-4A9E-A6A9-FC6219FC8CBD}" type="datetime1">
              <a:rPr lang="ja-JP" altLang="en-US"/>
              <a:pPr>
                <a:defRPr/>
              </a:pPr>
              <a:t>2021/3/30</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20829E1C-9BE3-48E2-9249-CA6B76C16431}"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725DBD10-7F41-469D-933E-DB7F1C094308}" type="datetime1">
              <a:rPr lang="ja-JP" altLang="en-US"/>
              <a:pPr>
                <a:defRPr/>
              </a:pPr>
              <a:t>2021/3/30</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89E6C213-1840-4718-843C-CD37079253E7}"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23E1376-6F0C-4BF6-BD6F-88136FA18681}" type="datetime1">
              <a:rPr lang="ja-JP" altLang="en-US"/>
              <a:pPr>
                <a:defRPr/>
              </a:pPr>
              <a:t>2021/3/30</a:t>
            </a:fld>
            <a:endParaRPr lang="ja-JP"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AC425DD-292B-4D8D-9698-3251BF71246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defRPr>
      </a:lvl5pPr>
      <a:lvl6pPr marL="457200" algn="l" rtl="0" fontAlgn="base">
        <a:lnSpc>
          <a:spcPct val="90000"/>
        </a:lnSpc>
        <a:spcBef>
          <a:spcPct val="0"/>
        </a:spcBef>
        <a:spcAft>
          <a:spcPct val="0"/>
        </a:spcAft>
        <a:defRPr kumimoji="1" sz="4400">
          <a:solidFill>
            <a:schemeClr val="tx1"/>
          </a:solidFill>
          <a:latin typeface="Calibri Light" pitchFamily="34" charset="0"/>
        </a:defRPr>
      </a:lvl6pPr>
      <a:lvl7pPr marL="914400" algn="l" rtl="0" fontAlgn="base">
        <a:lnSpc>
          <a:spcPct val="90000"/>
        </a:lnSpc>
        <a:spcBef>
          <a:spcPct val="0"/>
        </a:spcBef>
        <a:spcAft>
          <a:spcPct val="0"/>
        </a:spcAft>
        <a:defRPr kumimoji="1" sz="4400">
          <a:solidFill>
            <a:schemeClr val="tx1"/>
          </a:solidFill>
          <a:latin typeface="Calibri Light" pitchFamily="34" charset="0"/>
        </a:defRPr>
      </a:lvl7pPr>
      <a:lvl8pPr marL="1371600" algn="l" rtl="0" fontAlgn="base">
        <a:lnSpc>
          <a:spcPct val="90000"/>
        </a:lnSpc>
        <a:spcBef>
          <a:spcPct val="0"/>
        </a:spcBef>
        <a:spcAft>
          <a:spcPct val="0"/>
        </a:spcAft>
        <a:defRPr kumimoji="1" sz="4400">
          <a:solidFill>
            <a:schemeClr val="tx1"/>
          </a:solidFill>
          <a:latin typeface="Calibri Light" pitchFamily="34" charset="0"/>
        </a:defRPr>
      </a:lvl8pPr>
      <a:lvl9pPr marL="1828800" algn="l" rtl="0" fontAlgn="base">
        <a:lnSpc>
          <a:spcPct val="90000"/>
        </a:lnSpc>
        <a:spcBef>
          <a:spcPct val="0"/>
        </a:spcBef>
        <a:spcAft>
          <a:spcPct val="0"/>
        </a:spcAft>
        <a:defRPr kumimoji="1"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https://2.bp.blogspot.com/-zLDZ8NaY1XY/VMIt8ySIynI/AAAAAAAAq0g/-EhfwHaFL68/s400/swimming_butterfly.pn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450" y="2660650"/>
            <a:ext cx="7708900" cy="1922463"/>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4800" b="1" kern="0" dirty="0">
              <a:solidFill>
                <a:prstClr val="black"/>
              </a:solidFill>
              <a:latin typeface="游ゴシック" panose="020B0400000000000000" pitchFamily="50" charset="-128"/>
            </a:endParaRPr>
          </a:p>
        </p:txBody>
      </p:sp>
      <p:sp>
        <p:nvSpPr>
          <p:cNvPr id="7" name="Text Box 4">
            <a:extLst/>
          </p:cNvPr>
          <p:cNvSpPr txBox="1">
            <a:spLocks noChangeArrowheads="1"/>
          </p:cNvSpPr>
          <p:nvPr/>
        </p:nvSpPr>
        <p:spPr bwMode="auto">
          <a:xfrm>
            <a:off x="1165225" y="652463"/>
            <a:ext cx="7707313" cy="384175"/>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hangingPunct="1">
              <a:spcBef>
                <a:spcPct val="0"/>
              </a:spcBef>
              <a:buFontTx/>
              <a:buNone/>
              <a:defRPr/>
            </a:pPr>
            <a:endParaRPr lang="en-US" altLang="ja-JP" sz="1800" b="1" kern="0" dirty="0">
              <a:solidFill>
                <a:prstClr val="black"/>
              </a:solidFill>
              <a:latin typeface="游ゴシック" panose="020B0400000000000000" pitchFamily="50" charset="-128"/>
            </a:endParaRPr>
          </a:p>
        </p:txBody>
      </p:sp>
      <p:sp>
        <p:nvSpPr>
          <p:cNvPr id="8" name="正方形/長方形 7"/>
          <p:cNvSpPr/>
          <p:nvPr/>
        </p:nvSpPr>
        <p:spPr>
          <a:xfrm>
            <a:off x="277813" y="931863"/>
            <a:ext cx="8594725" cy="149225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3600" dirty="0">
                <a:latin typeface="HG創英角ｺﾞｼｯｸUB" panose="020B0909000000000000" pitchFamily="49" charset="-128"/>
                <a:ea typeface="HG創英角ｺﾞｼｯｸUB" panose="020B0909000000000000" pitchFamily="49" charset="-128"/>
              </a:rPr>
              <a:t>高等学校 保健体育（科目体育）</a:t>
            </a:r>
            <a:endParaRPr lang="en-US" altLang="ja-JP" sz="3600" dirty="0">
              <a:latin typeface="HG創英角ｺﾞｼｯｸUB" panose="020B0909000000000000" pitchFamily="49" charset="-128"/>
              <a:ea typeface="HG創英角ｺﾞｼｯｸUB" panose="020B0909000000000000" pitchFamily="49" charset="-128"/>
            </a:endParaRPr>
          </a:p>
          <a:p>
            <a:pPr algn="ctr">
              <a:defRPr/>
            </a:pPr>
            <a:r>
              <a:rPr lang="en-US" altLang="ja-JP" sz="3600" dirty="0">
                <a:latin typeface="HG創英角ｺﾞｼｯｸUB" panose="020B0909000000000000" pitchFamily="49" charset="-128"/>
                <a:ea typeface="HG創英角ｺﾞｼｯｸUB" panose="020B0909000000000000" pitchFamily="49" charset="-128"/>
              </a:rPr>
              <a:t>〔</a:t>
            </a:r>
            <a:r>
              <a:rPr lang="ja-JP" altLang="en-US" sz="3600">
                <a:latin typeface="HG創英角ｺﾞｼｯｸUB" panose="020B0909000000000000" pitchFamily="49" charset="-128"/>
                <a:ea typeface="HG創英角ｺﾞｼｯｸUB" panose="020B0909000000000000" pitchFamily="49" charset="-128"/>
              </a:rPr>
              <a:t>入学</a:t>
            </a:r>
            <a:r>
              <a:rPr lang="ja-JP" altLang="en-US" sz="3600" smtClean="0">
                <a:latin typeface="HG創英角ｺﾞｼｯｸUB" panose="020B0909000000000000" pitchFamily="49" charset="-128"/>
                <a:ea typeface="HG創英角ｺﾞｼｯｸUB" panose="020B0909000000000000" pitchFamily="49" charset="-128"/>
              </a:rPr>
              <a:t>年次の</a:t>
            </a:r>
            <a:r>
              <a:rPr lang="ja-JP" altLang="en-US" sz="3600" dirty="0">
                <a:latin typeface="HG創英角ｺﾞｼｯｸUB" panose="020B0909000000000000" pitchFamily="49" charset="-128"/>
                <a:ea typeface="HG創英角ｺﾞｼｯｸUB" panose="020B0909000000000000" pitchFamily="49" charset="-128"/>
              </a:rPr>
              <a:t>次</a:t>
            </a:r>
            <a:r>
              <a:rPr lang="ja-JP" altLang="en-US" sz="3600">
                <a:latin typeface="HG創英角ｺﾞｼｯｸUB" panose="020B0909000000000000" pitchFamily="49" charset="-128"/>
                <a:ea typeface="HG創英角ｺﾞｼｯｸUB" panose="020B0909000000000000" pitchFamily="49" charset="-128"/>
              </a:rPr>
              <a:t>の</a:t>
            </a:r>
            <a:r>
              <a:rPr lang="ja-JP" altLang="en-US" sz="3600" smtClean="0">
                <a:latin typeface="HG創英角ｺﾞｼｯｸUB" panose="020B0909000000000000" pitchFamily="49" charset="-128"/>
                <a:ea typeface="HG創英角ｺﾞｼｯｸUB" panose="020B0909000000000000" pitchFamily="49" charset="-128"/>
              </a:rPr>
              <a:t>年次以降</a:t>
            </a:r>
            <a:r>
              <a:rPr lang="en-US" altLang="ja-JP" sz="3600" smtClean="0">
                <a:latin typeface="HG創英角ｺﾞｼｯｸUB" panose="020B0909000000000000" pitchFamily="49" charset="-128"/>
                <a:ea typeface="HG創英角ｺﾞｼｯｸUB" panose="020B0909000000000000" pitchFamily="49" charset="-128"/>
              </a:rPr>
              <a:t>〕</a:t>
            </a:r>
            <a:endParaRPr lang="ja-JP" altLang="en-US" sz="3600" dirty="0">
              <a:latin typeface="HG創英角ｺﾞｼｯｸUB" panose="020B0909000000000000" pitchFamily="49" charset="-128"/>
              <a:ea typeface="HG創英角ｺﾞｼｯｸUB" panose="020B0909000000000000" pitchFamily="49" charset="-128"/>
            </a:endParaRPr>
          </a:p>
        </p:txBody>
      </p:sp>
      <p:sp>
        <p:nvSpPr>
          <p:cNvPr id="2" name="正方形/長方形 1"/>
          <p:cNvSpPr/>
          <p:nvPr/>
        </p:nvSpPr>
        <p:spPr>
          <a:xfrm>
            <a:off x="0" y="2541589"/>
            <a:ext cx="9051925" cy="146492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8000" dirty="0">
                <a:latin typeface="HG創英角ｺﾞｼｯｸUB" panose="020B0909000000000000" pitchFamily="49" charset="-128"/>
                <a:ea typeface="HG創英角ｺﾞｼｯｸUB" panose="020B0909000000000000" pitchFamily="49" charset="-128"/>
              </a:rPr>
              <a:t>水泳</a:t>
            </a:r>
            <a:endParaRPr lang="en-US" altLang="ja-JP" sz="8000" dirty="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pPr>
              <a:defRPr/>
            </a:pPr>
            <a:fld id="{8BEC9078-B60E-4912-9F0F-85CE28428F73}" type="slidenum">
              <a:rPr lang="ja-JP" altLang="en-US" smtClean="0"/>
              <a:pPr>
                <a:defRPr/>
              </a:pPr>
              <a:t>1</a:t>
            </a:fld>
            <a:endParaRPr lang="ja-JP" altLang="en-US"/>
          </a:p>
        </p:txBody>
      </p:sp>
      <p:sp>
        <p:nvSpPr>
          <p:cNvPr id="10" name="正方形/長方形 9"/>
          <p:cNvSpPr/>
          <p:nvPr/>
        </p:nvSpPr>
        <p:spPr>
          <a:xfrm>
            <a:off x="270669" y="3925094"/>
            <a:ext cx="8780462" cy="1316037"/>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ja-JP" sz="4800" dirty="0">
                <a:latin typeface="HG創英角ｺﾞｼｯｸUB" panose="020B0909000000000000" pitchFamily="49" charset="-128"/>
                <a:ea typeface="HG創英角ｺﾞｼｯｸUB" panose="020B0909000000000000" pitchFamily="49" charset="-128"/>
              </a:rPr>
              <a:t>【</a:t>
            </a:r>
            <a:r>
              <a:rPr lang="ja-JP" altLang="en-US" sz="4800" dirty="0" smtClean="0">
                <a:latin typeface="HG創英角ｺﾞｼｯｸUB" panose="020B0909000000000000" pitchFamily="49" charset="-128"/>
                <a:ea typeface="HG創英角ｺﾞｼｯｸUB" panose="020B0909000000000000" pitchFamily="49" charset="-128"/>
              </a:rPr>
              <a:t>思考力，判断力</a:t>
            </a:r>
            <a:r>
              <a:rPr lang="ja-JP" altLang="en-US" sz="4800" dirty="0">
                <a:latin typeface="HG創英角ｺﾞｼｯｸUB" panose="020B0909000000000000" pitchFamily="49" charset="-128"/>
                <a:ea typeface="HG創英角ｺﾞｼｯｸUB" panose="020B0909000000000000" pitchFamily="49" charset="-128"/>
              </a:rPr>
              <a:t>，</a:t>
            </a:r>
            <a:r>
              <a:rPr lang="ja-JP" altLang="en-US" sz="4800" dirty="0" smtClean="0">
                <a:latin typeface="HG創英角ｺﾞｼｯｸUB" panose="020B0909000000000000" pitchFamily="49" charset="-128"/>
                <a:ea typeface="HG創英角ｺﾞｼｯｸUB" panose="020B0909000000000000" pitchFamily="49" charset="-128"/>
              </a:rPr>
              <a:t>表現力編</a:t>
            </a:r>
            <a:r>
              <a:rPr lang="en-US" altLang="ja-JP" sz="4800" dirty="0">
                <a:latin typeface="HG創英角ｺﾞｼｯｸUB" panose="020B0909000000000000" pitchFamily="49" charset="-128"/>
                <a:ea typeface="HG創英角ｺﾞｼｯｸUB" panose="020B0909000000000000" pitchFamily="49" charset="-128"/>
              </a:rPr>
              <a:t>】</a:t>
            </a:r>
          </a:p>
        </p:txBody>
      </p:sp>
      <p:sp>
        <p:nvSpPr>
          <p:cNvPr id="6" name="Rectangle 2"/>
          <p:cNvSpPr>
            <a:spLocks noChangeArrowheads="1"/>
          </p:cNvSpPr>
          <p:nvPr/>
        </p:nvSpPr>
        <p:spPr bwMode="auto">
          <a:xfrm>
            <a:off x="-23813" y="-6350"/>
            <a:ext cx="9161463" cy="755650"/>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462337" y="5666874"/>
            <a:ext cx="3152274" cy="6894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smtClean="0"/>
              <a:t>20</a:t>
            </a:r>
            <a:r>
              <a:rPr kumimoji="1" lang="ja-JP" altLang="en-US" dirty="0" smtClean="0"/>
              <a:t>分</a:t>
            </a:r>
            <a:endParaRPr kumimoji="1" lang="ja-JP" altLang="en-US" dirty="0"/>
          </a:p>
        </p:txBody>
      </p:sp>
    </p:spTree>
    <p:extLst>
      <p:ext uri="{BB962C8B-B14F-4D97-AF65-F5344CB8AC3E}">
        <p14:creationId xmlns:p14="http://schemas.microsoft.com/office/powerpoint/2010/main" val="1480173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white">
          <a:xfrm>
            <a:off x="6821488" y="5453063"/>
            <a:ext cx="412750" cy="15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p:cNvSpPr/>
          <p:nvPr/>
        </p:nvSpPr>
        <p:spPr bwMode="white">
          <a:xfrm>
            <a:off x="2605088" y="3836988"/>
            <a:ext cx="420687"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p:cNvSpPr/>
          <p:nvPr/>
        </p:nvSpPr>
        <p:spPr bwMode="white">
          <a:xfrm>
            <a:off x="5181600" y="2346325"/>
            <a:ext cx="357188" cy="163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正方形/長方形 15"/>
          <p:cNvSpPr/>
          <p:nvPr/>
        </p:nvSpPr>
        <p:spPr bwMode="white">
          <a:xfrm>
            <a:off x="6821488" y="2043113"/>
            <a:ext cx="412750" cy="236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bwMode="white">
          <a:xfrm>
            <a:off x="4244315" y="1932780"/>
            <a:ext cx="382587" cy="3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bwMode="white">
          <a:xfrm>
            <a:off x="5126038" y="4038600"/>
            <a:ext cx="4127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bwMode="white">
          <a:xfrm>
            <a:off x="3406775" y="4144963"/>
            <a:ext cx="284163"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68" name="正方形/長方形 1"/>
          <p:cNvSpPr>
            <a:spLocks noChangeArrowheads="1"/>
          </p:cNvSpPr>
          <p:nvPr/>
        </p:nvSpPr>
        <p:spPr bwMode="auto">
          <a:xfrm>
            <a:off x="3690938" y="1247732"/>
            <a:ext cx="4272030" cy="461665"/>
          </a:xfrm>
          <a:prstGeom prst="rect">
            <a:avLst/>
          </a:prstGeom>
          <a:noFill/>
          <a:ln w="9525">
            <a:noFill/>
            <a:miter lim="800000"/>
            <a:headEnd/>
            <a:tailEnd/>
          </a:ln>
        </p:spPr>
        <p:txBody>
          <a:bodyPr wrap="square">
            <a:spAutoFit/>
          </a:bodyPr>
          <a:lstStyle/>
          <a:p>
            <a:r>
              <a:rPr lang="ja-JP" altLang="en-US" sz="1200" dirty="0"/>
              <a:t>手のひら</a:t>
            </a:r>
            <a:r>
              <a:rPr lang="ja-JP" altLang="en-US" sz="1200" dirty="0" smtClean="0"/>
              <a:t>を斜め外向き（４５</a:t>
            </a:r>
            <a:r>
              <a:rPr lang="en-US" altLang="ja-JP" sz="1200" dirty="0" smtClean="0"/>
              <a:t>°</a:t>
            </a:r>
            <a:r>
              <a:rPr lang="ja-JP" altLang="en-US" sz="1200" dirty="0" smtClean="0"/>
              <a:t>程度）にして、頭の前方、肩幅に</a:t>
            </a:r>
            <a:endParaRPr lang="en-US" altLang="ja-JP" sz="1200" dirty="0" smtClean="0"/>
          </a:p>
          <a:p>
            <a:r>
              <a:rPr lang="ja-JP" altLang="en-US" sz="1200" dirty="0" smtClean="0"/>
              <a:t>手先を入水できているか。</a:t>
            </a:r>
            <a:endParaRPr lang="ja-JP" altLang="en-US" sz="1200" dirty="0"/>
          </a:p>
        </p:txBody>
      </p:sp>
      <p:grpSp>
        <p:nvGrpSpPr>
          <p:cNvPr id="23575"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400" b="1" kern="0" dirty="0">
                <a:solidFill>
                  <a:srgbClr val="FFFFFF"/>
                </a:solidFill>
                <a:latin typeface="游ゴシック" panose="020B0400000000000000" pitchFamily="50" charset="-128"/>
                <a:ea typeface="游ゴシック" panose="020B0400000000000000" pitchFamily="50" charset="-128"/>
              </a:endParaRPr>
            </a:p>
          </p:txBody>
        </p:sp>
        <p:sp>
          <p:nvSpPr>
            <p:cNvPr id="23577"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3200" b="1" dirty="0" smtClean="0">
                  <a:solidFill>
                    <a:schemeClr val="bg1"/>
                  </a:solidFill>
                  <a:latin typeface="Calibri" pitchFamily="34" charset="0"/>
                  <a:ea typeface="游ゴシック"/>
                  <a:cs typeface="游ゴシック"/>
                </a:rPr>
                <a:t>バタフライ（腕の動き）</a:t>
              </a:r>
              <a:r>
                <a:rPr lang="ja-JP" altLang="en-US" sz="3200" b="1" dirty="0">
                  <a:solidFill>
                    <a:schemeClr val="bg1"/>
                  </a:solidFill>
                  <a:latin typeface="Calibri" pitchFamily="34" charset="0"/>
                  <a:ea typeface="游ゴシック"/>
                  <a:cs typeface="游ゴシック"/>
                </a:rPr>
                <a:t>の課題</a:t>
              </a:r>
            </a:p>
          </p:txBody>
        </p:sp>
      </p:grpSp>
      <p:pic>
        <p:nvPicPr>
          <p:cNvPr id="20" name="図 19"/>
          <p:cNvPicPr/>
          <p:nvPr/>
        </p:nvPicPr>
        <p:blipFill rotWithShape="1">
          <a:blip r:embed="rId2" cstate="email">
            <a:extLst>
              <a:ext uri="{28A0092B-C50C-407E-A947-70E740481C1C}">
                <a14:useLocalDpi xmlns:a14="http://schemas.microsoft.com/office/drawing/2010/main"/>
              </a:ext>
            </a:extLst>
          </a:blip>
          <a:srcRect/>
          <a:stretch/>
        </p:blipFill>
        <p:spPr bwMode="auto">
          <a:xfrm>
            <a:off x="637858" y="938681"/>
            <a:ext cx="2543224" cy="5524031"/>
          </a:xfrm>
          <a:prstGeom prst="rect">
            <a:avLst/>
          </a:prstGeom>
          <a:noFill/>
          <a:ln>
            <a:noFill/>
          </a:ln>
          <a:extLst>
            <a:ext uri="{53640926-AAD7-44D8-BBD7-CCE9431645EC}">
              <a14:shadowObscured xmlns:a14="http://schemas.microsoft.com/office/drawing/2010/main"/>
            </a:ext>
          </a:extLst>
        </p:spPr>
      </p:pic>
      <p:pic>
        <p:nvPicPr>
          <p:cNvPr id="22" name="図 28"/>
          <p:cNvPicPr>
            <a:picLocks noChangeAspect="1"/>
          </p:cNvPicPr>
          <p:nvPr/>
        </p:nvPicPr>
        <p:blipFill>
          <a:blip r:embed="rId3"/>
          <a:srcRect/>
          <a:stretch>
            <a:fillRect/>
          </a:stretch>
        </p:blipFill>
        <p:spPr bwMode="auto">
          <a:xfrm>
            <a:off x="296277" y="1019968"/>
            <a:ext cx="395287" cy="395288"/>
          </a:xfrm>
          <a:prstGeom prst="rect">
            <a:avLst/>
          </a:prstGeom>
          <a:noFill/>
          <a:ln w="9525">
            <a:noFill/>
            <a:miter lim="800000"/>
            <a:headEnd/>
            <a:tailEnd/>
          </a:ln>
        </p:spPr>
      </p:pic>
      <p:pic>
        <p:nvPicPr>
          <p:cNvPr id="23" name="図 29"/>
          <p:cNvPicPr>
            <a:picLocks noChangeAspect="1"/>
          </p:cNvPicPr>
          <p:nvPr/>
        </p:nvPicPr>
        <p:blipFill>
          <a:blip r:embed="rId4"/>
          <a:srcRect/>
          <a:stretch>
            <a:fillRect/>
          </a:stretch>
        </p:blipFill>
        <p:spPr bwMode="auto">
          <a:xfrm>
            <a:off x="296277" y="2871390"/>
            <a:ext cx="393700" cy="382588"/>
          </a:xfrm>
          <a:prstGeom prst="rect">
            <a:avLst/>
          </a:prstGeom>
          <a:noFill/>
          <a:ln w="9525">
            <a:noFill/>
            <a:miter lim="800000"/>
            <a:headEnd/>
            <a:tailEnd/>
          </a:ln>
        </p:spPr>
      </p:pic>
      <p:pic>
        <p:nvPicPr>
          <p:cNvPr id="24" name="図 30"/>
          <p:cNvPicPr>
            <a:picLocks noChangeAspect="1"/>
          </p:cNvPicPr>
          <p:nvPr/>
        </p:nvPicPr>
        <p:blipFill>
          <a:blip r:embed="rId5"/>
          <a:srcRect/>
          <a:stretch>
            <a:fillRect/>
          </a:stretch>
        </p:blipFill>
        <p:spPr bwMode="auto">
          <a:xfrm>
            <a:off x="269424" y="4660115"/>
            <a:ext cx="395287" cy="422275"/>
          </a:xfrm>
          <a:prstGeom prst="rect">
            <a:avLst/>
          </a:prstGeom>
          <a:noFill/>
          <a:ln w="9525">
            <a:noFill/>
            <a:miter lim="800000"/>
            <a:headEnd/>
            <a:tailEnd/>
          </a:ln>
        </p:spPr>
      </p:pic>
      <p:sp>
        <p:nvSpPr>
          <p:cNvPr id="25" name="正方形/長方形 1"/>
          <p:cNvSpPr>
            <a:spLocks noChangeArrowheads="1"/>
          </p:cNvSpPr>
          <p:nvPr/>
        </p:nvSpPr>
        <p:spPr bwMode="auto">
          <a:xfrm>
            <a:off x="3690938" y="2931468"/>
            <a:ext cx="4272030" cy="461665"/>
          </a:xfrm>
          <a:prstGeom prst="rect">
            <a:avLst/>
          </a:prstGeom>
          <a:noFill/>
          <a:ln w="9525">
            <a:noFill/>
            <a:miter lim="800000"/>
            <a:headEnd/>
            <a:tailEnd/>
          </a:ln>
        </p:spPr>
        <p:txBody>
          <a:bodyPr wrap="square">
            <a:spAutoFit/>
          </a:bodyPr>
          <a:lstStyle/>
          <a:p>
            <a:r>
              <a:rPr lang="ja-JP" altLang="en-US" sz="1200" dirty="0" smtClean="0"/>
              <a:t>入水後、腕を伸ばし、手のひらを平らにして水を押さえながら横に開き出し、腕を曲げられているか。</a:t>
            </a:r>
            <a:endParaRPr lang="ja-JP" altLang="en-US" sz="1200" dirty="0"/>
          </a:p>
        </p:txBody>
      </p:sp>
      <p:sp>
        <p:nvSpPr>
          <p:cNvPr id="26" name="正方形/長方形 1"/>
          <p:cNvSpPr>
            <a:spLocks noChangeArrowheads="1"/>
          </p:cNvSpPr>
          <p:nvPr/>
        </p:nvSpPr>
        <p:spPr bwMode="auto">
          <a:xfrm>
            <a:off x="3690938" y="4778977"/>
            <a:ext cx="4272030" cy="461665"/>
          </a:xfrm>
          <a:prstGeom prst="rect">
            <a:avLst/>
          </a:prstGeom>
          <a:noFill/>
          <a:ln w="9525">
            <a:noFill/>
            <a:miter lim="800000"/>
            <a:headEnd/>
            <a:tailEnd/>
          </a:ln>
        </p:spPr>
        <p:txBody>
          <a:bodyPr wrap="square">
            <a:spAutoFit/>
          </a:bodyPr>
          <a:lstStyle/>
          <a:p>
            <a:r>
              <a:rPr lang="ja-JP" altLang="en-US" sz="1200" dirty="0" smtClean="0"/>
              <a:t>手のひらと前腕で</a:t>
            </a:r>
            <a:r>
              <a:rPr lang="ja-JP" altLang="en-US" sz="1200" dirty="0"/>
              <a:t>水</a:t>
            </a:r>
            <a:r>
              <a:rPr lang="ja-JP" altLang="en-US" sz="1200" dirty="0" smtClean="0"/>
              <a:t>をかき、左右の手先は胸の下で接近させているか。</a:t>
            </a:r>
            <a:endParaRPr lang="en-US" altLang="ja-JP" sz="1200" dirty="0" smtClean="0"/>
          </a:p>
        </p:txBody>
      </p:sp>
      <p:sp>
        <p:nvSpPr>
          <p:cNvPr id="21" name="正方形/長方形 20">
            <a:extLst/>
          </p:cNvPr>
          <p:cNvSpPr/>
          <p:nvPr/>
        </p:nvSpPr>
        <p:spPr>
          <a:xfrm>
            <a:off x="71524" y="772461"/>
            <a:ext cx="8934275" cy="2409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r>
              <a:rPr lang="ja-JP" altLang="en-US" sz="1600" dirty="0">
                <a:solidFill>
                  <a:srgbClr val="000000"/>
                </a:solidFill>
                <a:cs typeface="游ゴシック"/>
              </a:rPr>
              <a:t>次の一連の動きの写真から、自分の課題と思われる動きの番号を　１</a:t>
            </a:r>
            <a:r>
              <a:rPr lang="ja-JP" altLang="en-US" sz="1600" dirty="0" smtClean="0">
                <a:solidFill>
                  <a:srgbClr val="000000"/>
                </a:solidFill>
                <a:cs typeface="游ゴシック"/>
              </a:rPr>
              <a:t>～５</a:t>
            </a:r>
            <a:r>
              <a:rPr lang="ja-JP" altLang="en-US" sz="1600" dirty="0">
                <a:solidFill>
                  <a:srgbClr val="000000"/>
                </a:solidFill>
                <a:cs typeface="游ゴシック"/>
              </a:rPr>
              <a:t>　から選んでください。</a:t>
            </a:r>
          </a:p>
        </p:txBody>
      </p:sp>
      <p:sp>
        <p:nvSpPr>
          <p:cNvPr id="27" name="正方形/長方形 26"/>
          <p:cNvSpPr/>
          <p:nvPr/>
        </p:nvSpPr>
        <p:spPr>
          <a:xfrm>
            <a:off x="1678781" y="6571133"/>
            <a:ext cx="7307263" cy="2047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rPr>
              <a:t>参考資料：学校体育実技指導資料　第４集　水泳指導の</a:t>
            </a:r>
            <a:r>
              <a:rPr lang="ja-JP" altLang="en-US" sz="900" dirty="0" smtClean="0">
                <a:solidFill>
                  <a:schemeClr val="tx1"/>
                </a:solidFill>
              </a:rPr>
              <a:t>手引（</a:t>
            </a:r>
            <a:r>
              <a:rPr lang="ja-JP" altLang="en-US" sz="900" dirty="0">
                <a:solidFill>
                  <a:schemeClr val="tx1"/>
                </a:solidFill>
              </a:rPr>
              <a:t>三訂版）平成２６年３月　文部科学省　</a:t>
            </a:r>
            <a:r>
              <a:rPr lang="en-US" altLang="ja-JP" sz="900" dirty="0">
                <a:solidFill>
                  <a:schemeClr val="tx1"/>
                </a:solidFill>
              </a:rPr>
              <a:t>※</a:t>
            </a:r>
            <a:r>
              <a:rPr lang="ja-JP" altLang="en-US" sz="900" dirty="0">
                <a:solidFill>
                  <a:schemeClr val="tx1"/>
                </a:solidFill>
              </a:rPr>
              <a:t>該当の番号は変更しています。　</a:t>
            </a:r>
          </a:p>
        </p:txBody>
      </p:sp>
    </p:spTree>
    <p:extLst>
      <p:ext uri="{BB962C8B-B14F-4D97-AF65-F5344CB8AC3E}">
        <p14:creationId xmlns:p14="http://schemas.microsoft.com/office/powerpoint/2010/main" val="4106856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white">
          <a:xfrm>
            <a:off x="6821488" y="5453063"/>
            <a:ext cx="412750" cy="15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p:cNvSpPr/>
          <p:nvPr/>
        </p:nvSpPr>
        <p:spPr bwMode="white">
          <a:xfrm>
            <a:off x="2605088" y="3836988"/>
            <a:ext cx="420687"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p:cNvSpPr/>
          <p:nvPr/>
        </p:nvSpPr>
        <p:spPr bwMode="white">
          <a:xfrm>
            <a:off x="5181600" y="2346325"/>
            <a:ext cx="357188" cy="163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正方形/長方形 15"/>
          <p:cNvSpPr/>
          <p:nvPr/>
        </p:nvSpPr>
        <p:spPr bwMode="white">
          <a:xfrm>
            <a:off x="6821488" y="2043113"/>
            <a:ext cx="412750" cy="236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bwMode="white">
          <a:xfrm>
            <a:off x="4244315" y="1932780"/>
            <a:ext cx="382587" cy="3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bwMode="white">
          <a:xfrm>
            <a:off x="5126038" y="4038600"/>
            <a:ext cx="4127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bwMode="white">
          <a:xfrm>
            <a:off x="3406775" y="4144963"/>
            <a:ext cx="284163"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68" name="正方形/長方形 1"/>
          <p:cNvSpPr>
            <a:spLocks noChangeArrowheads="1"/>
          </p:cNvSpPr>
          <p:nvPr/>
        </p:nvSpPr>
        <p:spPr bwMode="auto">
          <a:xfrm>
            <a:off x="3522664" y="1364349"/>
            <a:ext cx="3298824" cy="276999"/>
          </a:xfrm>
          <a:prstGeom prst="rect">
            <a:avLst/>
          </a:prstGeom>
          <a:noFill/>
          <a:ln w="9525">
            <a:noFill/>
            <a:miter lim="800000"/>
            <a:headEnd/>
            <a:tailEnd/>
          </a:ln>
        </p:spPr>
        <p:txBody>
          <a:bodyPr wrap="square">
            <a:spAutoFit/>
          </a:bodyPr>
          <a:lstStyle/>
          <a:p>
            <a:r>
              <a:rPr lang="ja-JP" altLang="en-US" sz="1200" dirty="0"/>
              <a:t>太</a:t>
            </a:r>
            <a:r>
              <a:rPr lang="ja-JP" altLang="en-US" sz="1200" dirty="0" smtClean="0"/>
              <a:t>ももに触れる</a:t>
            </a:r>
            <a:r>
              <a:rPr lang="ja-JP" altLang="en-US" sz="1200" dirty="0" smtClean="0"/>
              <a:t>までかき</a:t>
            </a:r>
            <a:r>
              <a:rPr lang="ja-JP" altLang="en-US" sz="1200" dirty="0" smtClean="0"/>
              <a:t>進められているか。</a:t>
            </a:r>
            <a:endParaRPr lang="ja-JP" altLang="en-US" sz="1200" dirty="0"/>
          </a:p>
        </p:txBody>
      </p:sp>
      <p:grpSp>
        <p:nvGrpSpPr>
          <p:cNvPr id="23575"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400" b="1" kern="0" dirty="0">
                <a:solidFill>
                  <a:srgbClr val="FFFFFF"/>
                </a:solidFill>
                <a:latin typeface="游ゴシック" panose="020B0400000000000000" pitchFamily="50" charset="-128"/>
                <a:ea typeface="游ゴシック" panose="020B0400000000000000" pitchFamily="50" charset="-128"/>
              </a:endParaRPr>
            </a:p>
          </p:txBody>
        </p:sp>
        <p:sp>
          <p:nvSpPr>
            <p:cNvPr id="23577"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3200" b="1" dirty="0" smtClean="0">
                  <a:solidFill>
                    <a:schemeClr val="bg1"/>
                  </a:solidFill>
                  <a:latin typeface="Calibri" pitchFamily="34" charset="0"/>
                  <a:ea typeface="游ゴシック"/>
                  <a:cs typeface="游ゴシック"/>
                </a:rPr>
                <a:t>バタフライ（腕の動き）</a:t>
              </a:r>
              <a:r>
                <a:rPr lang="ja-JP" altLang="en-US" sz="3200" b="1" dirty="0">
                  <a:solidFill>
                    <a:schemeClr val="bg1"/>
                  </a:solidFill>
                  <a:latin typeface="Calibri" pitchFamily="34" charset="0"/>
                  <a:ea typeface="游ゴシック"/>
                  <a:cs typeface="游ゴシック"/>
                </a:rPr>
                <a:t>の課題</a:t>
              </a:r>
            </a:p>
          </p:txBody>
        </p:sp>
      </p:grpSp>
      <p:pic>
        <p:nvPicPr>
          <p:cNvPr id="21" name="図 20"/>
          <p:cNvPicPr/>
          <p:nvPr/>
        </p:nvPicPr>
        <p:blipFill rotWithShape="1">
          <a:blip r:embed="rId2" cstate="email">
            <a:extLst>
              <a:ext uri="{28A0092B-C50C-407E-A947-70E740481C1C}">
                <a14:useLocalDpi xmlns:a14="http://schemas.microsoft.com/office/drawing/2010/main"/>
              </a:ext>
            </a:extLst>
          </a:blip>
          <a:srcRect/>
          <a:stretch/>
        </p:blipFill>
        <p:spPr bwMode="auto">
          <a:xfrm>
            <a:off x="509605" y="1103319"/>
            <a:ext cx="2516170" cy="1884579"/>
          </a:xfrm>
          <a:prstGeom prst="rect">
            <a:avLst/>
          </a:prstGeom>
          <a:noFill/>
          <a:ln>
            <a:noFill/>
          </a:ln>
          <a:extLst>
            <a:ext uri="{53640926-AAD7-44D8-BBD7-CCE9431645EC}">
              <a14:shadowObscured xmlns:a14="http://schemas.microsoft.com/office/drawing/2010/main"/>
            </a:ext>
          </a:extLst>
        </p:spPr>
      </p:pic>
      <p:pic>
        <p:nvPicPr>
          <p:cNvPr id="25" name="図 24"/>
          <p:cNvPicPr/>
          <p:nvPr/>
        </p:nvPicPr>
        <p:blipFill>
          <a:blip r:embed="rId3">
            <a:extLst>
              <a:ext uri="{28A0092B-C50C-407E-A947-70E740481C1C}">
                <a14:useLocalDpi xmlns:a14="http://schemas.microsoft.com/office/drawing/2010/main"/>
              </a:ext>
            </a:extLst>
          </a:blip>
          <a:srcRect/>
          <a:stretch>
            <a:fillRect/>
          </a:stretch>
        </p:blipFill>
        <p:spPr bwMode="auto">
          <a:xfrm>
            <a:off x="509605" y="3221676"/>
            <a:ext cx="3891280" cy="1934845"/>
          </a:xfrm>
          <a:prstGeom prst="rect">
            <a:avLst/>
          </a:prstGeom>
          <a:noFill/>
          <a:ln>
            <a:noFill/>
          </a:ln>
        </p:spPr>
      </p:pic>
      <p:pic>
        <p:nvPicPr>
          <p:cNvPr id="26" name="図 17"/>
          <p:cNvPicPr>
            <a:picLocks noChangeAspect="1"/>
          </p:cNvPicPr>
          <p:nvPr/>
        </p:nvPicPr>
        <p:blipFill>
          <a:blip r:embed="rId4"/>
          <a:srcRect/>
          <a:stretch>
            <a:fillRect/>
          </a:stretch>
        </p:blipFill>
        <p:spPr bwMode="auto">
          <a:xfrm>
            <a:off x="140930" y="1091687"/>
            <a:ext cx="395287" cy="411162"/>
          </a:xfrm>
          <a:prstGeom prst="rect">
            <a:avLst/>
          </a:prstGeom>
          <a:noFill/>
          <a:ln w="9525">
            <a:noFill/>
            <a:miter lim="800000"/>
            <a:headEnd/>
            <a:tailEnd/>
          </a:ln>
        </p:spPr>
      </p:pic>
      <p:pic>
        <p:nvPicPr>
          <p:cNvPr id="27" name="図 23"/>
          <p:cNvPicPr>
            <a:picLocks noChangeAspect="1"/>
          </p:cNvPicPr>
          <p:nvPr/>
        </p:nvPicPr>
        <p:blipFill>
          <a:blip r:embed="rId5"/>
          <a:srcRect/>
          <a:stretch>
            <a:fillRect/>
          </a:stretch>
        </p:blipFill>
        <p:spPr bwMode="auto">
          <a:xfrm>
            <a:off x="166688" y="3259994"/>
            <a:ext cx="395288" cy="381000"/>
          </a:xfrm>
          <a:prstGeom prst="rect">
            <a:avLst/>
          </a:prstGeom>
          <a:noFill/>
          <a:ln w="9525">
            <a:noFill/>
            <a:miter lim="800000"/>
            <a:headEnd/>
            <a:tailEnd/>
          </a:ln>
        </p:spPr>
      </p:pic>
      <p:sp>
        <p:nvSpPr>
          <p:cNvPr id="29" name="正方形/長方形 1"/>
          <p:cNvSpPr>
            <a:spLocks noChangeArrowheads="1"/>
          </p:cNvSpPr>
          <p:nvPr/>
        </p:nvSpPr>
        <p:spPr bwMode="auto">
          <a:xfrm>
            <a:off x="4743801" y="3447342"/>
            <a:ext cx="4009673" cy="461665"/>
          </a:xfrm>
          <a:prstGeom prst="rect">
            <a:avLst/>
          </a:prstGeom>
          <a:noFill/>
          <a:ln w="9525">
            <a:noFill/>
            <a:miter lim="800000"/>
            <a:headEnd/>
            <a:tailEnd/>
          </a:ln>
        </p:spPr>
        <p:txBody>
          <a:bodyPr wrap="square">
            <a:spAutoFit/>
          </a:bodyPr>
          <a:lstStyle/>
          <a:p>
            <a:r>
              <a:rPr lang="ja-JP" altLang="en-US" sz="1200" dirty="0" smtClean="0"/>
              <a:t>腕は、肘から水面上に抜き上げ、手首を脱力させ、手先が水面上を一直線に前方に運ぶよう戻すことができているか。</a:t>
            </a:r>
            <a:endParaRPr lang="ja-JP" altLang="en-US" sz="1200" dirty="0"/>
          </a:p>
        </p:txBody>
      </p:sp>
      <p:sp>
        <p:nvSpPr>
          <p:cNvPr id="20" name="正方形/長方形 19"/>
          <p:cNvSpPr/>
          <p:nvPr/>
        </p:nvSpPr>
        <p:spPr>
          <a:xfrm>
            <a:off x="1678781" y="6532061"/>
            <a:ext cx="7307263" cy="2047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rPr>
              <a:t>参考資料：学校体育実技指導資料　第４集　水泳指導の</a:t>
            </a:r>
            <a:r>
              <a:rPr lang="ja-JP" altLang="en-US" sz="900" dirty="0" smtClean="0">
                <a:solidFill>
                  <a:schemeClr val="tx1"/>
                </a:solidFill>
              </a:rPr>
              <a:t>手引（</a:t>
            </a:r>
            <a:r>
              <a:rPr lang="ja-JP" altLang="en-US" sz="900" dirty="0">
                <a:solidFill>
                  <a:schemeClr val="tx1"/>
                </a:solidFill>
              </a:rPr>
              <a:t>三訂版）平成２６年３月　文部科学省　</a:t>
            </a:r>
            <a:r>
              <a:rPr lang="en-US" altLang="ja-JP" sz="900" dirty="0">
                <a:solidFill>
                  <a:schemeClr val="tx1"/>
                </a:solidFill>
              </a:rPr>
              <a:t>※</a:t>
            </a:r>
            <a:r>
              <a:rPr lang="ja-JP" altLang="en-US" sz="900" dirty="0">
                <a:solidFill>
                  <a:schemeClr val="tx1"/>
                </a:solidFill>
              </a:rPr>
              <a:t>該当の番号は変更しています。　</a:t>
            </a:r>
          </a:p>
        </p:txBody>
      </p:sp>
    </p:spTree>
    <p:extLst>
      <p:ext uri="{BB962C8B-B14F-4D97-AF65-F5344CB8AC3E}">
        <p14:creationId xmlns:p14="http://schemas.microsoft.com/office/powerpoint/2010/main" val="3839610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white">
          <a:xfrm>
            <a:off x="6821488" y="5453063"/>
            <a:ext cx="412750" cy="15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p:cNvSpPr/>
          <p:nvPr/>
        </p:nvSpPr>
        <p:spPr bwMode="white">
          <a:xfrm>
            <a:off x="2605088" y="3836988"/>
            <a:ext cx="420687"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p:cNvSpPr/>
          <p:nvPr/>
        </p:nvSpPr>
        <p:spPr bwMode="white">
          <a:xfrm>
            <a:off x="5181600" y="2346325"/>
            <a:ext cx="357188" cy="163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bwMode="white">
          <a:xfrm>
            <a:off x="2811463" y="2041525"/>
            <a:ext cx="382587" cy="3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bwMode="white">
          <a:xfrm>
            <a:off x="5126038" y="4038600"/>
            <a:ext cx="4127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bwMode="white">
          <a:xfrm>
            <a:off x="3406775" y="4144963"/>
            <a:ext cx="284163"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68" name="正方形/長方形 1"/>
          <p:cNvSpPr>
            <a:spLocks noChangeArrowheads="1"/>
          </p:cNvSpPr>
          <p:nvPr/>
        </p:nvSpPr>
        <p:spPr bwMode="auto">
          <a:xfrm>
            <a:off x="2946321" y="1223546"/>
            <a:ext cx="4999944" cy="276999"/>
          </a:xfrm>
          <a:prstGeom prst="rect">
            <a:avLst/>
          </a:prstGeom>
          <a:noFill/>
          <a:ln w="9525">
            <a:noFill/>
            <a:miter lim="800000"/>
            <a:headEnd/>
            <a:tailEnd/>
          </a:ln>
        </p:spPr>
        <p:txBody>
          <a:bodyPr wrap="square">
            <a:spAutoFit/>
          </a:bodyPr>
          <a:lstStyle/>
          <a:p>
            <a:r>
              <a:rPr lang="ja-JP" altLang="en-US" sz="1200" dirty="0"/>
              <a:t>吸気</a:t>
            </a:r>
            <a:r>
              <a:rPr lang="ja-JP" altLang="en-US" sz="1200" dirty="0" smtClean="0"/>
              <a:t>は、顔を前に上げ、口で素早く、大きく吸い込むことができているか。</a:t>
            </a:r>
            <a:endParaRPr lang="ja-JP" altLang="en-US" sz="1200" dirty="0"/>
          </a:p>
        </p:txBody>
      </p:sp>
      <p:grpSp>
        <p:nvGrpSpPr>
          <p:cNvPr id="23575"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400" b="1" kern="0" dirty="0">
                <a:solidFill>
                  <a:srgbClr val="FFFFFF"/>
                </a:solidFill>
                <a:latin typeface="游ゴシック" panose="020B0400000000000000" pitchFamily="50" charset="-128"/>
                <a:ea typeface="游ゴシック" panose="020B0400000000000000" pitchFamily="50" charset="-128"/>
              </a:endParaRPr>
            </a:p>
          </p:txBody>
        </p:sp>
        <p:sp>
          <p:nvSpPr>
            <p:cNvPr id="23577"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3200" b="1" dirty="0" smtClean="0">
                  <a:solidFill>
                    <a:schemeClr val="bg1"/>
                  </a:solidFill>
                  <a:latin typeface="Calibri" pitchFamily="34" charset="0"/>
                  <a:ea typeface="游ゴシック"/>
                  <a:cs typeface="游ゴシック"/>
                </a:rPr>
                <a:t>バタフライ（呼吸法・プル・</a:t>
              </a:r>
              <a:r>
                <a:rPr lang="ja-JP" altLang="en-US" sz="3200" b="1" dirty="0">
                  <a:solidFill>
                    <a:schemeClr val="bg1"/>
                  </a:solidFill>
                  <a:latin typeface="Calibri" pitchFamily="34" charset="0"/>
                  <a:ea typeface="游ゴシック"/>
                  <a:cs typeface="游ゴシック"/>
                </a:rPr>
                <a:t>キック）の課題</a:t>
              </a:r>
            </a:p>
          </p:txBody>
        </p:sp>
      </p:grpSp>
      <p:pic>
        <p:nvPicPr>
          <p:cNvPr id="15" name="図 14"/>
          <p:cNvPicPr/>
          <p:nvPr/>
        </p:nvPicPr>
        <p:blipFill rotWithShape="1">
          <a:blip r:embed="rId2" cstate="email">
            <a:extLst>
              <a:ext uri="{28A0092B-C50C-407E-A947-70E740481C1C}">
                <a14:useLocalDpi xmlns:a14="http://schemas.microsoft.com/office/drawing/2010/main"/>
              </a:ext>
            </a:extLst>
          </a:blip>
          <a:srcRect/>
          <a:stretch/>
        </p:blipFill>
        <p:spPr bwMode="auto">
          <a:xfrm>
            <a:off x="604970" y="1068466"/>
            <a:ext cx="2206491" cy="1289050"/>
          </a:xfrm>
          <a:prstGeom prst="rect">
            <a:avLst/>
          </a:prstGeom>
          <a:noFill/>
          <a:ln>
            <a:noFill/>
          </a:ln>
          <a:extLst>
            <a:ext uri="{53640926-AAD7-44D8-BBD7-CCE9431645EC}">
              <a14:shadowObscured xmlns:a14="http://schemas.microsoft.com/office/drawing/2010/main"/>
            </a:ext>
          </a:extLst>
        </p:spPr>
      </p:pic>
      <p:pic>
        <p:nvPicPr>
          <p:cNvPr id="20" name="図 19"/>
          <p:cNvPicPr/>
          <p:nvPr/>
        </p:nvPicPr>
        <p:blipFill rotWithShape="1">
          <a:blip r:embed="rId3" cstate="email">
            <a:extLst>
              <a:ext uri="{28A0092B-C50C-407E-A947-70E740481C1C}">
                <a14:useLocalDpi xmlns:a14="http://schemas.microsoft.com/office/drawing/2010/main"/>
              </a:ext>
            </a:extLst>
          </a:blip>
          <a:srcRect/>
          <a:stretch/>
        </p:blipFill>
        <p:spPr bwMode="auto">
          <a:xfrm>
            <a:off x="604970" y="2711752"/>
            <a:ext cx="2206491" cy="1250951"/>
          </a:xfrm>
          <a:prstGeom prst="rect">
            <a:avLst/>
          </a:prstGeom>
          <a:noFill/>
          <a:ln>
            <a:noFill/>
          </a:ln>
          <a:extLst>
            <a:ext uri="{53640926-AAD7-44D8-BBD7-CCE9431645EC}">
              <a14:shadowObscured xmlns:a14="http://schemas.microsoft.com/office/drawing/2010/main"/>
            </a:ext>
          </a:extLst>
        </p:spPr>
      </p:pic>
      <p:pic>
        <p:nvPicPr>
          <p:cNvPr id="21" name="図 20"/>
          <p:cNvPicPr/>
          <p:nvPr/>
        </p:nvPicPr>
        <p:blipFill rotWithShape="1">
          <a:blip r:embed="rId4" cstate="email">
            <a:extLst>
              <a:ext uri="{28A0092B-C50C-407E-A947-70E740481C1C}">
                <a14:useLocalDpi xmlns:a14="http://schemas.microsoft.com/office/drawing/2010/main"/>
              </a:ext>
            </a:extLst>
          </a:blip>
          <a:srcRect/>
          <a:stretch/>
        </p:blipFill>
        <p:spPr bwMode="auto">
          <a:xfrm>
            <a:off x="2946321" y="2713654"/>
            <a:ext cx="2372654" cy="1257828"/>
          </a:xfrm>
          <a:prstGeom prst="rect">
            <a:avLst/>
          </a:prstGeom>
          <a:noFill/>
          <a:ln>
            <a:noFill/>
          </a:ln>
          <a:extLst>
            <a:ext uri="{53640926-AAD7-44D8-BBD7-CCE9431645EC}">
              <a14:shadowObscured xmlns:a14="http://schemas.microsoft.com/office/drawing/2010/main"/>
            </a:ext>
          </a:extLst>
        </p:spPr>
      </p:pic>
      <p:pic>
        <p:nvPicPr>
          <p:cNvPr id="22" name="図 21"/>
          <p:cNvPicPr/>
          <p:nvPr/>
        </p:nvPicPr>
        <p:blipFill rotWithShape="1">
          <a:blip r:embed="rId5" cstate="email">
            <a:extLst>
              <a:ext uri="{28A0092B-C50C-407E-A947-70E740481C1C}">
                <a14:useLocalDpi xmlns:a14="http://schemas.microsoft.com/office/drawing/2010/main"/>
              </a:ext>
            </a:extLst>
          </a:blip>
          <a:srcRect/>
          <a:stretch/>
        </p:blipFill>
        <p:spPr bwMode="auto">
          <a:xfrm>
            <a:off x="645762" y="4375318"/>
            <a:ext cx="4727445" cy="1438152"/>
          </a:xfrm>
          <a:prstGeom prst="rect">
            <a:avLst/>
          </a:prstGeom>
          <a:noFill/>
          <a:ln>
            <a:noFill/>
          </a:ln>
          <a:extLst>
            <a:ext uri="{53640926-AAD7-44D8-BBD7-CCE9431645EC}">
              <a14:shadowObscured xmlns:a14="http://schemas.microsoft.com/office/drawing/2010/main"/>
            </a:ext>
          </a:extLst>
        </p:spPr>
      </p:pic>
      <p:pic>
        <p:nvPicPr>
          <p:cNvPr id="23" name="図 28"/>
          <p:cNvPicPr>
            <a:picLocks noChangeAspect="1"/>
          </p:cNvPicPr>
          <p:nvPr/>
        </p:nvPicPr>
        <p:blipFill>
          <a:blip r:embed="rId6"/>
          <a:srcRect/>
          <a:stretch>
            <a:fillRect/>
          </a:stretch>
        </p:blipFill>
        <p:spPr bwMode="auto">
          <a:xfrm>
            <a:off x="209681" y="1068018"/>
            <a:ext cx="395287" cy="395288"/>
          </a:xfrm>
          <a:prstGeom prst="rect">
            <a:avLst/>
          </a:prstGeom>
          <a:noFill/>
          <a:ln w="9525">
            <a:noFill/>
            <a:miter lim="800000"/>
            <a:headEnd/>
            <a:tailEnd/>
          </a:ln>
        </p:spPr>
      </p:pic>
      <p:pic>
        <p:nvPicPr>
          <p:cNvPr id="24" name="図 29"/>
          <p:cNvPicPr>
            <a:picLocks noChangeAspect="1"/>
          </p:cNvPicPr>
          <p:nvPr/>
        </p:nvPicPr>
        <p:blipFill>
          <a:blip r:embed="rId7"/>
          <a:srcRect/>
          <a:stretch>
            <a:fillRect/>
          </a:stretch>
        </p:blipFill>
        <p:spPr bwMode="auto">
          <a:xfrm>
            <a:off x="209681" y="2789207"/>
            <a:ext cx="393700" cy="382588"/>
          </a:xfrm>
          <a:prstGeom prst="rect">
            <a:avLst/>
          </a:prstGeom>
          <a:noFill/>
          <a:ln w="9525">
            <a:noFill/>
            <a:miter lim="800000"/>
            <a:headEnd/>
            <a:tailEnd/>
          </a:ln>
        </p:spPr>
      </p:pic>
      <p:pic>
        <p:nvPicPr>
          <p:cNvPr id="25" name="図 30"/>
          <p:cNvPicPr>
            <a:picLocks noChangeAspect="1"/>
          </p:cNvPicPr>
          <p:nvPr/>
        </p:nvPicPr>
        <p:blipFill>
          <a:blip r:embed="rId8"/>
          <a:srcRect/>
          <a:stretch>
            <a:fillRect/>
          </a:stretch>
        </p:blipFill>
        <p:spPr bwMode="auto">
          <a:xfrm>
            <a:off x="209681" y="4481982"/>
            <a:ext cx="395287" cy="422275"/>
          </a:xfrm>
          <a:prstGeom prst="rect">
            <a:avLst/>
          </a:prstGeom>
          <a:noFill/>
          <a:ln w="9525">
            <a:noFill/>
            <a:miter lim="800000"/>
            <a:headEnd/>
            <a:tailEnd/>
          </a:ln>
        </p:spPr>
      </p:pic>
      <p:sp>
        <p:nvSpPr>
          <p:cNvPr id="27" name="正方形/長方形 1"/>
          <p:cNvSpPr>
            <a:spLocks noChangeArrowheads="1"/>
          </p:cNvSpPr>
          <p:nvPr/>
        </p:nvSpPr>
        <p:spPr bwMode="auto">
          <a:xfrm>
            <a:off x="5318975" y="2835916"/>
            <a:ext cx="3309311" cy="461665"/>
          </a:xfrm>
          <a:prstGeom prst="rect">
            <a:avLst/>
          </a:prstGeom>
          <a:noFill/>
          <a:ln w="9525">
            <a:noFill/>
            <a:miter lim="800000"/>
            <a:headEnd/>
            <a:tailEnd/>
          </a:ln>
        </p:spPr>
        <p:txBody>
          <a:bodyPr wrap="square">
            <a:spAutoFit/>
          </a:bodyPr>
          <a:lstStyle/>
          <a:p>
            <a:r>
              <a:rPr lang="ja-JP" altLang="en-US" sz="1200" dirty="0" smtClean="0"/>
              <a:t>両腕を水面上に抜き上げる動作から、肩の横に戻すまでの間に吸気できているか。</a:t>
            </a:r>
            <a:endParaRPr lang="ja-JP" altLang="en-US" sz="1200" dirty="0"/>
          </a:p>
        </p:txBody>
      </p:sp>
      <p:sp>
        <p:nvSpPr>
          <p:cNvPr id="28" name="正方形/長方形 1"/>
          <p:cNvSpPr>
            <a:spLocks noChangeArrowheads="1"/>
          </p:cNvSpPr>
          <p:nvPr/>
        </p:nvSpPr>
        <p:spPr bwMode="auto">
          <a:xfrm>
            <a:off x="5360194" y="4480654"/>
            <a:ext cx="3393281" cy="646331"/>
          </a:xfrm>
          <a:prstGeom prst="rect">
            <a:avLst/>
          </a:prstGeom>
          <a:noFill/>
          <a:ln w="9525">
            <a:noFill/>
            <a:miter lim="800000"/>
            <a:headEnd/>
            <a:tailEnd/>
          </a:ln>
        </p:spPr>
        <p:txBody>
          <a:bodyPr wrap="square">
            <a:spAutoFit/>
          </a:bodyPr>
          <a:lstStyle/>
          <a:p>
            <a:r>
              <a:rPr lang="ja-JP" altLang="en-US" sz="1200" dirty="0" smtClean="0"/>
              <a:t>手先の入水時と腕が肩の下をかき</a:t>
            </a:r>
            <a:r>
              <a:rPr lang="ja-JP" altLang="en-US" sz="1200" dirty="0" smtClean="0"/>
              <a:t>進めるときに</a:t>
            </a:r>
            <a:r>
              <a:rPr lang="ja-JP" altLang="en-US" sz="1200" dirty="0" smtClean="0"/>
              <a:t>、</a:t>
            </a:r>
            <a:endParaRPr lang="en-US" altLang="ja-JP" sz="1200" dirty="0" smtClean="0"/>
          </a:p>
          <a:p>
            <a:r>
              <a:rPr lang="ja-JP" altLang="en-US" sz="1200" dirty="0" smtClean="0"/>
              <a:t>それぞれ脚</a:t>
            </a:r>
            <a:r>
              <a:rPr lang="ja-JP" altLang="en-US" sz="1200" dirty="0" smtClean="0"/>
              <a:t>の蹴りの動作を合わせる</a:t>
            </a:r>
            <a:r>
              <a:rPr lang="ja-JP" altLang="en-US" sz="1200" dirty="0" smtClean="0"/>
              <a:t>ことができているか。</a:t>
            </a:r>
            <a:endParaRPr lang="ja-JP" altLang="en-US" sz="1200" dirty="0"/>
          </a:p>
        </p:txBody>
      </p:sp>
      <p:sp>
        <p:nvSpPr>
          <p:cNvPr id="26" name="正方形/長方形 25">
            <a:extLst/>
          </p:cNvPr>
          <p:cNvSpPr/>
          <p:nvPr/>
        </p:nvSpPr>
        <p:spPr>
          <a:xfrm>
            <a:off x="71524" y="802784"/>
            <a:ext cx="8934275" cy="2456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r>
              <a:rPr lang="ja-JP" altLang="en-US" sz="1600" dirty="0">
                <a:solidFill>
                  <a:srgbClr val="000000"/>
                </a:solidFill>
                <a:cs typeface="游ゴシック"/>
              </a:rPr>
              <a:t>次の一連の動きの写真から、自分の課題と思われる動きの番号を　１</a:t>
            </a:r>
            <a:r>
              <a:rPr lang="ja-JP" altLang="en-US" sz="1600" dirty="0" smtClean="0">
                <a:solidFill>
                  <a:srgbClr val="000000"/>
                </a:solidFill>
                <a:cs typeface="游ゴシック"/>
              </a:rPr>
              <a:t>～３</a:t>
            </a:r>
            <a:r>
              <a:rPr lang="ja-JP" altLang="en-US" sz="1600" dirty="0">
                <a:solidFill>
                  <a:srgbClr val="000000"/>
                </a:solidFill>
                <a:cs typeface="游ゴシック"/>
              </a:rPr>
              <a:t>　から選んでください。</a:t>
            </a:r>
          </a:p>
        </p:txBody>
      </p:sp>
      <p:sp>
        <p:nvSpPr>
          <p:cNvPr id="29" name="正方形/長方形 28"/>
          <p:cNvSpPr/>
          <p:nvPr/>
        </p:nvSpPr>
        <p:spPr>
          <a:xfrm>
            <a:off x="1719575" y="6476785"/>
            <a:ext cx="7307263" cy="2047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rPr>
              <a:t>参考資料：学校体育実技指導資料　第４集　水泳指導の手引き（三訂版）平成２６年３月　文部科学省　</a:t>
            </a:r>
            <a:r>
              <a:rPr lang="en-US" altLang="ja-JP" sz="900" dirty="0">
                <a:solidFill>
                  <a:schemeClr val="tx1"/>
                </a:solidFill>
              </a:rPr>
              <a:t>※</a:t>
            </a:r>
            <a:r>
              <a:rPr lang="ja-JP" altLang="en-US" sz="900" dirty="0">
                <a:solidFill>
                  <a:schemeClr val="tx1"/>
                </a:solidFill>
              </a:rPr>
              <a:t>該当の番号は変更しています。　</a:t>
            </a:r>
          </a:p>
        </p:txBody>
      </p:sp>
    </p:spTree>
    <p:extLst>
      <p:ext uri="{BB962C8B-B14F-4D97-AF65-F5344CB8AC3E}">
        <p14:creationId xmlns:p14="http://schemas.microsoft.com/office/powerpoint/2010/main" val="257515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p:cNvPr>
          <p:cNvSpPr/>
          <p:nvPr/>
        </p:nvSpPr>
        <p:spPr>
          <a:xfrm>
            <a:off x="323850" y="2732088"/>
            <a:ext cx="8429625" cy="26098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r>
              <a:rPr lang="ja-JP" altLang="en-US" sz="3300" dirty="0">
                <a:solidFill>
                  <a:srgbClr val="000000"/>
                </a:solidFill>
                <a:cs typeface="游ゴシック"/>
              </a:rPr>
              <a:t>☆目標☆　</a:t>
            </a:r>
            <a:endParaRPr lang="en-US" altLang="ja-JP" sz="3300" dirty="0">
              <a:solidFill>
                <a:srgbClr val="000000"/>
              </a:solidFill>
              <a:cs typeface="游ゴシック"/>
            </a:endParaRPr>
          </a:p>
          <a:p>
            <a:r>
              <a:rPr lang="ja-JP" altLang="en-US" sz="3300" dirty="0">
                <a:solidFill>
                  <a:srgbClr val="000000"/>
                </a:solidFill>
                <a:cs typeface="游ゴシック"/>
              </a:rPr>
              <a:t>　</a:t>
            </a:r>
            <a:r>
              <a:rPr lang="ja-JP" altLang="en-US" sz="3200" dirty="0" smtClean="0">
                <a:solidFill>
                  <a:srgbClr val="000000"/>
                </a:solidFill>
                <a:cs typeface="游ゴシック"/>
              </a:rPr>
              <a:t>１年生までに学んだ４つの泳法</a:t>
            </a:r>
            <a:endParaRPr lang="en-US" altLang="ja-JP" sz="3200" dirty="0" smtClean="0">
              <a:solidFill>
                <a:srgbClr val="000000"/>
              </a:solidFill>
              <a:cs typeface="游ゴシック"/>
            </a:endParaRPr>
          </a:p>
          <a:p>
            <a:r>
              <a:rPr lang="ja-JP" altLang="en-US" sz="3200" dirty="0" smtClean="0">
                <a:solidFill>
                  <a:srgbClr val="000000"/>
                </a:solidFill>
                <a:cs typeface="游ゴシック"/>
              </a:rPr>
              <a:t>（</a:t>
            </a:r>
            <a:r>
              <a:rPr lang="ja-JP" altLang="en-US" sz="3200" dirty="0">
                <a:solidFill>
                  <a:srgbClr val="000000"/>
                </a:solidFill>
                <a:cs typeface="游ゴシック"/>
              </a:rPr>
              <a:t>クロール・平泳ぎ・</a:t>
            </a:r>
            <a:r>
              <a:rPr lang="ja-JP" altLang="en-US" sz="3200" dirty="0" smtClean="0">
                <a:solidFill>
                  <a:srgbClr val="000000"/>
                </a:solidFill>
                <a:cs typeface="游ゴシック"/>
              </a:rPr>
              <a:t>背泳ぎ・バタフライ）</a:t>
            </a:r>
            <a:r>
              <a:rPr lang="ja-JP" altLang="en-US" sz="3200" dirty="0">
                <a:solidFill>
                  <a:srgbClr val="000000"/>
                </a:solidFill>
                <a:cs typeface="游ゴシック"/>
              </a:rPr>
              <a:t>でポイントとなる動きは何か、動作を分析する上での視点を明確にしておこう！</a:t>
            </a:r>
          </a:p>
        </p:txBody>
      </p:sp>
      <p:sp>
        <p:nvSpPr>
          <p:cNvPr id="5" name="正方形/長方形 4"/>
          <p:cNvSpPr/>
          <p:nvPr/>
        </p:nvSpPr>
        <p:spPr>
          <a:xfrm>
            <a:off x="2119313" y="1555750"/>
            <a:ext cx="4878387" cy="608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a:solidFill>
                  <a:srgbClr val="FFFFFF"/>
                </a:solidFill>
                <a:cs typeface="游ゴシック"/>
              </a:rPr>
              <a:t>自分の泳ぎを振り返る</a:t>
            </a:r>
          </a:p>
        </p:txBody>
      </p:sp>
      <p:pic>
        <p:nvPicPr>
          <p:cNvPr id="17418" name="図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138" y="1465263"/>
            <a:ext cx="1735137" cy="1419225"/>
          </a:xfrm>
          <a:prstGeom prst="rect">
            <a:avLst/>
          </a:prstGeom>
          <a:noFill/>
          <a:ln w="9525">
            <a:noFill/>
            <a:miter lim="800000"/>
            <a:headEnd/>
            <a:tailEnd/>
          </a:ln>
        </p:spPr>
      </p:pic>
      <p:pic>
        <p:nvPicPr>
          <p:cNvPr id="17419" name="図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487" y="5243512"/>
            <a:ext cx="1614487" cy="1614488"/>
          </a:xfrm>
          <a:prstGeom prst="rect">
            <a:avLst/>
          </a:prstGeom>
          <a:noFill/>
          <a:ln w="9525">
            <a:noFill/>
            <a:miter lim="800000"/>
            <a:headEnd/>
            <a:tailEnd/>
          </a:ln>
        </p:spPr>
      </p:pic>
      <p:pic>
        <p:nvPicPr>
          <p:cNvPr id="17420" name="図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3522" y="1515269"/>
            <a:ext cx="1820863" cy="1484312"/>
          </a:xfrm>
          <a:prstGeom prst="rect">
            <a:avLst/>
          </a:prstGeom>
          <a:noFill/>
          <a:ln w="9525">
            <a:noFill/>
            <a:miter lim="800000"/>
            <a:headEnd/>
            <a:tailEnd/>
          </a:ln>
        </p:spPr>
      </p:pic>
      <p:grpSp>
        <p:nvGrpSpPr>
          <p:cNvPr id="17421"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17423"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smtClean="0">
                  <a:solidFill>
                    <a:schemeClr val="bg1"/>
                  </a:solidFill>
                  <a:latin typeface="Calibri" pitchFamily="34" charset="0"/>
                  <a:ea typeface="游ゴシック"/>
                  <a:cs typeface="游ゴシック"/>
                </a:rPr>
                <a:t>４つの泳法</a:t>
              </a:r>
              <a:r>
                <a:rPr lang="ja-JP" altLang="en-US" sz="4000" b="1" dirty="0">
                  <a:solidFill>
                    <a:schemeClr val="bg1"/>
                  </a:solidFill>
                  <a:latin typeface="Calibri" pitchFamily="34" charset="0"/>
                  <a:ea typeface="游ゴシック"/>
                  <a:cs typeface="游ゴシック"/>
                </a:rPr>
                <a:t>の課題を把握し説明する</a:t>
              </a:r>
            </a:p>
          </p:txBody>
        </p:sp>
      </p:grpSp>
      <p:pic>
        <p:nvPicPr>
          <p:cNvPr id="1026" name="Picture 2" descr="水泳のバタフライのイラスト"/>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7193522" y="5243512"/>
            <a:ext cx="1793694"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735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93788" y="969963"/>
            <a:ext cx="7067550" cy="60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solidFill>
                  <a:srgbClr val="FFFFFF"/>
                </a:solidFill>
                <a:cs typeface="游ゴシック"/>
              </a:rPr>
              <a:t>自分の課題</a:t>
            </a:r>
            <a:r>
              <a:rPr lang="ja-JP" altLang="en-US" sz="2800" b="1" dirty="0" smtClean="0">
                <a:solidFill>
                  <a:srgbClr val="FFFFFF"/>
                </a:solidFill>
                <a:cs typeface="游ゴシック"/>
              </a:rPr>
              <a:t>を見付け、</a:t>
            </a:r>
            <a:r>
              <a:rPr lang="ja-JP" altLang="en-US" sz="2800" b="1" dirty="0">
                <a:solidFill>
                  <a:srgbClr val="FFFFFF"/>
                </a:solidFill>
                <a:cs typeface="游ゴシック"/>
              </a:rPr>
              <a:t>解決方法を考える</a:t>
            </a:r>
          </a:p>
        </p:txBody>
      </p:sp>
      <p:sp>
        <p:nvSpPr>
          <p:cNvPr id="9" name="正方形/長方形 8"/>
          <p:cNvSpPr/>
          <p:nvPr/>
        </p:nvSpPr>
        <p:spPr>
          <a:xfrm>
            <a:off x="385763" y="1714500"/>
            <a:ext cx="8374062" cy="3463925"/>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endParaRPr lang="ja-JP" altLang="en-US" sz="3600" b="1">
              <a:solidFill>
                <a:srgbClr val="0070C0"/>
              </a:solidFill>
              <a:cs typeface="游ゴシック"/>
            </a:endParaRPr>
          </a:p>
          <a:p>
            <a:endParaRPr lang="ja-JP" altLang="en-US" sz="3600" b="1">
              <a:solidFill>
                <a:srgbClr val="0070C0"/>
              </a:solidFill>
              <a:cs typeface="游ゴシック"/>
            </a:endParaRPr>
          </a:p>
          <a:p>
            <a:endParaRPr lang="ja-JP" altLang="en-US" sz="3600" b="1">
              <a:solidFill>
                <a:srgbClr val="0070C0"/>
              </a:solidFill>
              <a:cs typeface="游ゴシック"/>
            </a:endParaRPr>
          </a:p>
        </p:txBody>
      </p:sp>
      <p:sp>
        <p:nvSpPr>
          <p:cNvPr id="8" name="正方形/長方形 7">
            <a:extLst/>
          </p:cNvPr>
          <p:cNvSpPr/>
          <p:nvPr/>
        </p:nvSpPr>
        <p:spPr>
          <a:xfrm>
            <a:off x="655638" y="1847850"/>
            <a:ext cx="7989887" cy="31940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r>
              <a:rPr lang="ja-JP" altLang="en-US" sz="3200" dirty="0">
                <a:solidFill>
                  <a:srgbClr val="000000"/>
                </a:solidFill>
                <a:cs typeface="游ゴシック"/>
              </a:rPr>
              <a:t>　</a:t>
            </a:r>
            <a:r>
              <a:rPr lang="ja-JP" altLang="en-US" sz="3200" dirty="0" smtClean="0">
                <a:solidFill>
                  <a:srgbClr val="000000"/>
                </a:solidFill>
                <a:cs typeface="游ゴシック"/>
              </a:rPr>
              <a:t>各泳法</a:t>
            </a:r>
            <a:r>
              <a:rPr lang="ja-JP" altLang="en-US" sz="3200" dirty="0">
                <a:solidFill>
                  <a:srgbClr val="000000"/>
                </a:solidFill>
                <a:cs typeface="游ゴシック"/>
              </a:rPr>
              <a:t>において、自分の課題と思われる動きの番号を選び、その課題の内容について説明してください。</a:t>
            </a:r>
            <a:endParaRPr lang="en-US" altLang="ja-JP" sz="3200" dirty="0">
              <a:solidFill>
                <a:srgbClr val="000000"/>
              </a:solidFill>
              <a:cs typeface="游ゴシック"/>
            </a:endParaRPr>
          </a:p>
          <a:p>
            <a:r>
              <a:rPr lang="ja-JP" altLang="en-US" sz="3200" dirty="0">
                <a:solidFill>
                  <a:srgbClr val="000000"/>
                </a:solidFill>
                <a:cs typeface="游ゴシック"/>
              </a:rPr>
              <a:t>　また、その課題を解決するために必要な練習にはどのようなものがあるか、各自で調べて記入してください。</a:t>
            </a:r>
          </a:p>
        </p:txBody>
      </p:sp>
      <p:sp>
        <p:nvSpPr>
          <p:cNvPr id="2" name="正方形/長方形 7"/>
          <p:cNvSpPr>
            <a:spLocks noChangeArrowheads="1"/>
          </p:cNvSpPr>
          <p:nvPr/>
        </p:nvSpPr>
        <p:spPr bwMode="auto">
          <a:xfrm>
            <a:off x="167780" y="5362575"/>
            <a:ext cx="5545633" cy="1116013"/>
          </a:xfrm>
          <a:prstGeom prst="rect">
            <a:avLst/>
          </a:prstGeom>
          <a:solidFill>
            <a:schemeClr val="bg1"/>
          </a:solidFill>
          <a:ln w="12700" algn="ctr">
            <a:noFill/>
            <a:miter lim="800000"/>
            <a:headEnd/>
            <a:tailEnd/>
          </a:ln>
        </p:spPr>
        <p:txBody>
          <a:bodyPr anchor="ctr"/>
          <a:lstStyle/>
          <a:p>
            <a:r>
              <a:rPr lang="ja-JP" altLang="en-US" sz="2800" b="1" dirty="0">
                <a:solidFill>
                  <a:srgbClr val="000000"/>
                </a:solidFill>
                <a:latin typeface="Calibri" pitchFamily="34" charset="0"/>
                <a:ea typeface="游ゴシック"/>
                <a:cs typeface="游ゴシック"/>
              </a:rPr>
              <a:t>この後のスライド資料を基に</a:t>
            </a:r>
            <a:endParaRPr lang="en-US" altLang="ja-JP" sz="2800" b="1" dirty="0">
              <a:solidFill>
                <a:srgbClr val="000000"/>
              </a:solidFill>
              <a:latin typeface="Calibri" pitchFamily="34" charset="0"/>
              <a:ea typeface="游ゴシック"/>
              <a:cs typeface="游ゴシック"/>
            </a:endParaRPr>
          </a:p>
          <a:p>
            <a:r>
              <a:rPr lang="ja-JP" altLang="en-US" sz="2800" b="1" dirty="0" smtClean="0">
                <a:solidFill>
                  <a:srgbClr val="000000"/>
                </a:solidFill>
                <a:latin typeface="Calibri" pitchFamily="34" charset="0"/>
                <a:ea typeface="游ゴシック"/>
                <a:cs typeface="游ゴシック"/>
              </a:rPr>
              <a:t>学習カードに</a:t>
            </a:r>
            <a:r>
              <a:rPr lang="ja-JP" altLang="en-US" sz="2800" b="1" dirty="0">
                <a:solidFill>
                  <a:srgbClr val="000000"/>
                </a:solidFill>
                <a:latin typeface="Calibri" pitchFamily="34" charset="0"/>
                <a:ea typeface="游ゴシック"/>
                <a:cs typeface="游ゴシック"/>
              </a:rPr>
              <a:t>記入してください。</a:t>
            </a:r>
            <a:endParaRPr lang="en-US" altLang="ja-JP" sz="2800" b="1" dirty="0">
              <a:solidFill>
                <a:srgbClr val="000000"/>
              </a:solidFill>
              <a:latin typeface="Calibri" pitchFamily="34" charset="0"/>
              <a:ea typeface="游ゴシック"/>
              <a:cs typeface="游ゴシック"/>
            </a:endParaRPr>
          </a:p>
        </p:txBody>
      </p:sp>
      <p:grpSp>
        <p:nvGrpSpPr>
          <p:cNvPr id="24585"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4587"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smtClean="0">
                  <a:solidFill>
                    <a:schemeClr val="bg1"/>
                  </a:solidFill>
                  <a:latin typeface="Calibri" pitchFamily="34" charset="0"/>
                  <a:ea typeface="游ゴシック"/>
                  <a:cs typeface="游ゴシック"/>
                </a:rPr>
                <a:t>４つの泳法</a:t>
              </a:r>
              <a:r>
                <a:rPr lang="ja-JP" altLang="en-US" sz="4000" b="1" dirty="0">
                  <a:solidFill>
                    <a:schemeClr val="bg1"/>
                  </a:solidFill>
                  <a:latin typeface="Calibri" pitchFamily="34" charset="0"/>
                  <a:ea typeface="游ゴシック"/>
                  <a:cs typeface="游ゴシック"/>
                </a:rPr>
                <a:t>の課題を把握し説明する</a:t>
              </a:r>
            </a:p>
          </p:txBody>
        </p:sp>
      </p:grpSp>
      <p:pic>
        <p:nvPicPr>
          <p:cNvPr id="24591" name="図 2"/>
          <p:cNvPicPr>
            <a:picLocks noChangeAspect="1"/>
          </p:cNvPicPr>
          <p:nvPr/>
        </p:nvPicPr>
        <p:blipFill>
          <a:blip r:embed="rId2"/>
          <a:srcRect/>
          <a:stretch>
            <a:fillRect/>
          </a:stretch>
        </p:blipFill>
        <p:spPr bwMode="auto">
          <a:xfrm>
            <a:off x="6008688" y="4370388"/>
            <a:ext cx="2606675" cy="2605087"/>
          </a:xfrm>
          <a:prstGeom prst="rect">
            <a:avLst/>
          </a:prstGeom>
          <a:noFill/>
          <a:ln w="9525">
            <a:noFill/>
            <a:miter lim="800000"/>
            <a:headEnd/>
            <a:tailEnd/>
          </a:ln>
        </p:spPr>
      </p:pic>
    </p:spTree>
    <p:extLst>
      <p:ext uri="{BB962C8B-B14F-4D97-AF65-F5344CB8AC3E}">
        <p14:creationId xmlns:p14="http://schemas.microsoft.com/office/powerpoint/2010/main" val="1714632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p:cNvPr>
          <p:cNvSpPr/>
          <p:nvPr/>
        </p:nvSpPr>
        <p:spPr>
          <a:xfrm>
            <a:off x="171450" y="900113"/>
            <a:ext cx="8783638" cy="3238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r>
              <a:rPr lang="ja-JP" altLang="en-US" sz="1600">
                <a:solidFill>
                  <a:srgbClr val="000000"/>
                </a:solidFill>
                <a:cs typeface="游ゴシック"/>
              </a:rPr>
              <a:t>次の一連の動きの写真から、自分の課題と思われる動きの番号を　</a:t>
            </a:r>
            <a:r>
              <a:rPr lang="en-US" altLang="ja-JP" sz="1600">
                <a:solidFill>
                  <a:srgbClr val="000000"/>
                </a:solidFill>
                <a:cs typeface="游ゴシック"/>
              </a:rPr>
              <a:t>1</a:t>
            </a:r>
            <a:r>
              <a:rPr lang="ja-JP" altLang="en-US" sz="1600">
                <a:solidFill>
                  <a:srgbClr val="000000"/>
                </a:solidFill>
                <a:cs typeface="游ゴシック"/>
              </a:rPr>
              <a:t>～</a:t>
            </a:r>
            <a:r>
              <a:rPr lang="en-US" altLang="ja-JP" sz="1600">
                <a:solidFill>
                  <a:srgbClr val="000000"/>
                </a:solidFill>
                <a:cs typeface="游ゴシック"/>
              </a:rPr>
              <a:t>6</a:t>
            </a:r>
            <a:r>
              <a:rPr lang="ja-JP" altLang="en-US" sz="1600">
                <a:solidFill>
                  <a:srgbClr val="000000"/>
                </a:solidFill>
                <a:cs typeface="游ゴシック"/>
              </a:rPr>
              <a:t>　から選んでください。</a:t>
            </a:r>
          </a:p>
        </p:txBody>
      </p:sp>
      <p:sp>
        <p:nvSpPr>
          <p:cNvPr id="7" name="正方形/長方形 6"/>
          <p:cNvSpPr/>
          <p:nvPr/>
        </p:nvSpPr>
        <p:spPr bwMode="white">
          <a:xfrm>
            <a:off x="6396038" y="5911850"/>
            <a:ext cx="604837" cy="106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1063625" y="6569075"/>
            <a:ext cx="7307263" cy="2047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rPr>
              <a:t>参考資料：学校体育実技指導資料　第４集　水泳指導の</a:t>
            </a:r>
            <a:r>
              <a:rPr lang="ja-JP" altLang="en-US" sz="900" dirty="0" smtClean="0">
                <a:solidFill>
                  <a:schemeClr val="tx1"/>
                </a:solidFill>
              </a:rPr>
              <a:t>手引（</a:t>
            </a:r>
            <a:r>
              <a:rPr lang="ja-JP" altLang="en-US" sz="900" dirty="0">
                <a:solidFill>
                  <a:schemeClr val="tx1"/>
                </a:solidFill>
              </a:rPr>
              <a:t>三訂版）平成２６年３月　文部科学省　</a:t>
            </a:r>
            <a:r>
              <a:rPr lang="en-US" altLang="ja-JP" sz="900" dirty="0">
                <a:solidFill>
                  <a:schemeClr val="tx1"/>
                </a:solidFill>
              </a:rPr>
              <a:t>※</a:t>
            </a:r>
            <a:r>
              <a:rPr lang="ja-JP" altLang="en-US" sz="900" dirty="0">
                <a:solidFill>
                  <a:schemeClr val="tx1"/>
                </a:solidFill>
              </a:rPr>
              <a:t>該当の番号は変更しています。　</a:t>
            </a:r>
          </a:p>
        </p:txBody>
      </p:sp>
      <p:sp>
        <p:nvSpPr>
          <p:cNvPr id="12" name="正方形/長方形 11"/>
          <p:cNvSpPr/>
          <p:nvPr/>
        </p:nvSpPr>
        <p:spPr bwMode="white">
          <a:xfrm>
            <a:off x="2447925" y="5808663"/>
            <a:ext cx="4365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p:cNvSpPr/>
          <p:nvPr/>
        </p:nvSpPr>
        <p:spPr bwMode="white">
          <a:xfrm>
            <a:off x="6813550" y="5808663"/>
            <a:ext cx="4365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bwMode="white">
          <a:xfrm>
            <a:off x="2116138" y="3311525"/>
            <a:ext cx="331787"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bwMode="white">
          <a:xfrm>
            <a:off x="3548063" y="5694363"/>
            <a:ext cx="536575"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bwMode="white">
          <a:xfrm>
            <a:off x="4913313" y="5691188"/>
            <a:ext cx="534987" cy="14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bwMode="white">
          <a:xfrm>
            <a:off x="4962525" y="4449763"/>
            <a:ext cx="536575" cy="14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bwMode="white">
          <a:xfrm>
            <a:off x="6143625" y="5710238"/>
            <a:ext cx="536575"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8445" name="図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4363" y="1386682"/>
            <a:ext cx="7756525" cy="4318000"/>
          </a:xfrm>
          <a:prstGeom prst="rect">
            <a:avLst/>
          </a:prstGeom>
          <a:noFill/>
          <a:ln w="9525">
            <a:noFill/>
            <a:miter lim="800000"/>
            <a:headEnd/>
            <a:tailEnd/>
          </a:ln>
        </p:spPr>
      </p:pic>
      <p:sp>
        <p:nvSpPr>
          <p:cNvPr id="23" name="正方形/長方形 22"/>
          <p:cNvSpPr/>
          <p:nvPr/>
        </p:nvSpPr>
        <p:spPr bwMode="white">
          <a:xfrm>
            <a:off x="5281613" y="2616200"/>
            <a:ext cx="641350"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p:cNvSpPr/>
          <p:nvPr/>
        </p:nvSpPr>
        <p:spPr bwMode="white">
          <a:xfrm>
            <a:off x="3548063" y="4130675"/>
            <a:ext cx="641350"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bwMode="white">
          <a:xfrm>
            <a:off x="2233613" y="4230688"/>
            <a:ext cx="639762" cy="2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bwMode="white">
          <a:xfrm>
            <a:off x="5326063" y="4165600"/>
            <a:ext cx="641350"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bwMode="white">
          <a:xfrm>
            <a:off x="6813550" y="4167188"/>
            <a:ext cx="1158875"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8451" name="図 28"/>
          <p:cNvPicPr>
            <a:picLocks noChangeAspect="1"/>
          </p:cNvPicPr>
          <p:nvPr/>
        </p:nvPicPr>
        <p:blipFill>
          <a:blip r:embed="rId3"/>
          <a:srcRect/>
          <a:stretch>
            <a:fillRect/>
          </a:stretch>
        </p:blipFill>
        <p:spPr bwMode="auto">
          <a:xfrm>
            <a:off x="655638" y="1352550"/>
            <a:ext cx="395287" cy="395288"/>
          </a:xfrm>
          <a:prstGeom prst="rect">
            <a:avLst/>
          </a:prstGeom>
          <a:noFill/>
          <a:ln w="9525">
            <a:noFill/>
            <a:miter lim="800000"/>
            <a:headEnd/>
            <a:tailEnd/>
          </a:ln>
        </p:spPr>
      </p:pic>
      <p:pic>
        <p:nvPicPr>
          <p:cNvPr id="18452" name="図 29"/>
          <p:cNvPicPr>
            <a:picLocks noChangeAspect="1"/>
          </p:cNvPicPr>
          <p:nvPr/>
        </p:nvPicPr>
        <p:blipFill>
          <a:blip r:embed="rId4"/>
          <a:srcRect/>
          <a:stretch>
            <a:fillRect/>
          </a:stretch>
        </p:blipFill>
        <p:spPr bwMode="auto">
          <a:xfrm>
            <a:off x="627063" y="2911475"/>
            <a:ext cx="393700" cy="382588"/>
          </a:xfrm>
          <a:prstGeom prst="rect">
            <a:avLst/>
          </a:prstGeom>
          <a:noFill/>
          <a:ln w="9525">
            <a:noFill/>
            <a:miter lim="800000"/>
            <a:headEnd/>
            <a:tailEnd/>
          </a:ln>
        </p:spPr>
      </p:pic>
      <p:pic>
        <p:nvPicPr>
          <p:cNvPr id="18453" name="図 30"/>
          <p:cNvPicPr>
            <a:picLocks noChangeAspect="1"/>
          </p:cNvPicPr>
          <p:nvPr/>
        </p:nvPicPr>
        <p:blipFill>
          <a:blip r:embed="rId5"/>
          <a:srcRect/>
          <a:stretch>
            <a:fillRect/>
          </a:stretch>
        </p:blipFill>
        <p:spPr bwMode="auto">
          <a:xfrm>
            <a:off x="668338" y="4416425"/>
            <a:ext cx="395287" cy="422275"/>
          </a:xfrm>
          <a:prstGeom prst="rect">
            <a:avLst/>
          </a:prstGeom>
          <a:noFill/>
          <a:ln w="9525">
            <a:noFill/>
            <a:miter lim="800000"/>
            <a:headEnd/>
            <a:tailEnd/>
          </a:ln>
        </p:spPr>
      </p:pic>
      <p:sp>
        <p:nvSpPr>
          <p:cNvPr id="18454" name="正方形/長方形 33"/>
          <p:cNvSpPr>
            <a:spLocks noChangeArrowheads="1"/>
          </p:cNvSpPr>
          <p:nvPr/>
        </p:nvSpPr>
        <p:spPr bwMode="auto">
          <a:xfrm>
            <a:off x="976313" y="2597150"/>
            <a:ext cx="3392487" cy="274638"/>
          </a:xfrm>
          <a:prstGeom prst="rect">
            <a:avLst/>
          </a:prstGeom>
          <a:noFill/>
          <a:ln w="9525">
            <a:noFill/>
            <a:miter lim="800000"/>
            <a:headEnd/>
            <a:tailEnd/>
          </a:ln>
        </p:spPr>
        <p:txBody>
          <a:bodyPr>
            <a:spAutoFit/>
          </a:bodyPr>
          <a:lstStyle/>
          <a:p>
            <a:r>
              <a:rPr lang="ja-JP" altLang="en-US" sz="1200"/>
              <a:t>上下動の幅が</a:t>
            </a:r>
            <a:r>
              <a:rPr lang="en-US" altLang="ja-JP" sz="1200"/>
              <a:t>30</a:t>
            </a:r>
            <a:r>
              <a:rPr lang="ja-JP" altLang="en-US" sz="1200"/>
              <a:t>～</a:t>
            </a:r>
            <a:r>
              <a:rPr lang="en-US" altLang="ja-JP" sz="1200"/>
              <a:t>40</a:t>
            </a:r>
            <a:r>
              <a:rPr lang="ja-JP" altLang="en-US" sz="1200"/>
              <a:t>㎝程度に動かせているか。</a:t>
            </a:r>
          </a:p>
        </p:txBody>
      </p:sp>
      <p:sp>
        <p:nvSpPr>
          <p:cNvPr id="18455" name="正方形/長方形 34"/>
          <p:cNvSpPr>
            <a:spLocks noChangeArrowheads="1"/>
          </p:cNvSpPr>
          <p:nvPr/>
        </p:nvSpPr>
        <p:spPr bwMode="auto">
          <a:xfrm>
            <a:off x="5353050" y="2608263"/>
            <a:ext cx="3790950" cy="274637"/>
          </a:xfrm>
          <a:prstGeom prst="rect">
            <a:avLst/>
          </a:prstGeom>
          <a:noFill/>
          <a:ln w="9525">
            <a:noFill/>
            <a:miter lim="800000"/>
            <a:headEnd/>
            <a:tailEnd/>
          </a:ln>
        </p:spPr>
        <p:txBody>
          <a:bodyPr>
            <a:spAutoFit/>
          </a:bodyPr>
          <a:lstStyle/>
          <a:p>
            <a:r>
              <a:rPr lang="ja-JP" altLang="en-US" sz="1200"/>
              <a:t>↓親指が触れ合う程度の左右の脚の幅になっているか。</a:t>
            </a:r>
          </a:p>
        </p:txBody>
      </p:sp>
      <p:sp>
        <p:nvSpPr>
          <p:cNvPr id="18456" name="正方形/長方形 10"/>
          <p:cNvSpPr>
            <a:spLocks noChangeArrowheads="1"/>
          </p:cNvSpPr>
          <p:nvPr/>
        </p:nvSpPr>
        <p:spPr bwMode="auto">
          <a:xfrm>
            <a:off x="2451100" y="4076700"/>
            <a:ext cx="3440113" cy="461665"/>
          </a:xfrm>
          <a:prstGeom prst="rect">
            <a:avLst/>
          </a:prstGeom>
          <a:noFill/>
          <a:ln w="9525">
            <a:noFill/>
            <a:miter lim="800000"/>
            <a:headEnd/>
            <a:tailEnd/>
          </a:ln>
        </p:spPr>
        <p:txBody>
          <a:bodyPr>
            <a:spAutoFit/>
          </a:bodyPr>
          <a:lstStyle/>
          <a:p>
            <a:r>
              <a:rPr lang="ja-JP" altLang="en-US" sz="1200" dirty="0"/>
              <a:t>左右の腕は、一方の手先が水中に</a:t>
            </a:r>
            <a:r>
              <a:rPr lang="ja-JP" altLang="en-US" sz="1200" dirty="0" smtClean="0"/>
              <a:t>入る場合、</a:t>
            </a:r>
            <a:r>
              <a:rPr lang="ja-JP" altLang="en-US" sz="1200" dirty="0"/>
              <a:t>他方の</a:t>
            </a:r>
            <a:r>
              <a:rPr lang="ja-JP" altLang="en-US" sz="1200" dirty="0" smtClean="0"/>
              <a:t>腕は肩</a:t>
            </a:r>
            <a:r>
              <a:rPr lang="ja-JP" altLang="en-US" sz="1200" dirty="0"/>
              <a:t>の下までかき進めることができているか。</a:t>
            </a:r>
          </a:p>
        </p:txBody>
      </p:sp>
      <p:sp>
        <p:nvSpPr>
          <p:cNvPr id="18457" name="正方形/長方形 13"/>
          <p:cNvSpPr>
            <a:spLocks noChangeArrowheads="1"/>
          </p:cNvSpPr>
          <p:nvPr/>
        </p:nvSpPr>
        <p:spPr bwMode="auto">
          <a:xfrm>
            <a:off x="6064250" y="4113794"/>
            <a:ext cx="2890838" cy="276999"/>
          </a:xfrm>
          <a:prstGeom prst="rect">
            <a:avLst/>
          </a:prstGeom>
          <a:noFill/>
          <a:ln w="9525">
            <a:noFill/>
            <a:miter lim="800000"/>
            <a:headEnd/>
            <a:tailEnd/>
          </a:ln>
        </p:spPr>
        <p:txBody>
          <a:bodyPr wrap="square">
            <a:spAutoFit/>
          </a:bodyPr>
          <a:lstStyle/>
          <a:p>
            <a:r>
              <a:rPr lang="ja-JP" altLang="en-US" sz="1200" dirty="0" smtClean="0">
                <a:latin typeface="ＭＳ Ｐゴシック" charset="-128"/>
              </a:rPr>
              <a:t>手のひらを後方に向けかき始めているか。</a:t>
            </a:r>
            <a:endParaRPr lang="ja-JP" altLang="en-US" sz="1200" dirty="0">
              <a:latin typeface="ＭＳ Ｐゴシック" charset="-128"/>
            </a:endParaRPr>
          </a:p>
        </p:txBody>
      </p:sp>
      <p:sp>
        <p:nvSpPr>
          <p:cNvPr id="18458" name="正方形/長方形 35"/>
          <p:cNvSpPr>
            <a:spLocks noChangeArrowheads="1"/>
          </p:cNvSpPr>
          <p:nvPr/>
        </p:nvSpPr>
        <p:spPr bwMode="auto">
          <a:xfrm>
            <a:off x="1009650" y="5697538"/>
            <a:ext cx="3359150" cy="457200"/>
          </a:xfrm>
          <a:prstGeom prst="rect">
            <a:avLst/>
          </a:prstGeom>
          <a:noFill/>
          <a:ln w="9525">
            <a:noFill/>
            <a:miter lim="800000"/>
            <a:headEnd/>
            <a:tailEnd/>
          </a:ln>
        </p:spPr>
        <p:txBody>
          <a:bodyPr wrap="square">
            <a:spAutoFit/>
          </a:bodyPr>
          <a:lstStyle/>
          <a:p>
            <a:r>
              <a:rPr lang="ja-JP" altLang="en-US" sz="1200" dirty="0"/>
              <a:t>けり終わった後、上方に戻す動作は脚を伸ばして、太ももから上げているか。</a:t>
            </a:r>
          </a:p>
        </p:txBody>
      </p:sp>
      <p:sp>
        <p:nvSpPr>
          <p:cNvPr id="18459" name="正方形/長方形 36"/>
          <p:cNvSpPr>
            <a:spLocks noChangeArrowheads="1"/>
          </p:cNvSpPr>
          <p:nvPr/>
        </p:nvSpPr>
        <p:spPr bwMode="auto">
          <a:xfrm>
            <a:off x="4541838" y="5680075"/>
            <a:ext cx="2098675" cy="830997"/>
          </a:xfrm>
          <a:prstGeom prst="rect">
            <a:avLst/>
          </a:prstGeom>
          <a:noFill/>
          <a:ln w="9525">
            <a:noFill/>
            <a:miter lim="800000"/>
            <a:headEnd/>
            <a:tailEnd/>
          </a:ln>
        </p:spPr>
        <p:txBody>
          <a:bodyPr>
            <a:spAutoFit/>
          </a:bodyPr>
          <a:lstStyle/>
          <a:p>
            <a:r>
              <a:rPr lang="ja-JP" altLang="en-US" sz="1200" dirty="0"/>
              <a:t>肘から水面上に</a:t>
            </a:r>
            <a:r>
              <a:rPr lang="ja-JP" altLang="en-US" sz="1200" dirty="0" smtClean="0"/>
              <a:t>抜き上げて、手首</a:t>
            </a:r>
            <a:r>
              <a:rPr lang="ja-JP" altLang="en-US" sz="1200" dirty="0"/>
              <a:t>の力を抜き、手先は水面上を一直線に前方へ運ぶように戻せているか。</a:t>
            </a:r>
          </a:p>
        </p:txBody>
      </p:sp>
      <p:sp>
        <p:nvSpPr>
          <p:cNvPr id="18460" name="正方形/長方形 37"/>
          <p:cNvSpPr>
            <a:spLocks noChangeArrowheads="1"/>
          </p:cNvSpPr>
          <p:nvPr/>
        </p:nvSpPr>
        <p:spPr bwMode="auto">
          <a:xfrm>
            <a:off x="6627813" y="5672138"/>
            <a:ext cx="2022475" cy="830997"/>
          </a:xfrm>
          <a:prstGeom prst="rect">
            <a:avLst/>
          </a:prstGeom>
          <a:noFill/>
          <a:ln w="9525">
            <a:noFill/>
            <a:miter lim="800000"/>
            <a:headEnd/>
            <a:tailEnd/>
          </a:ln>
        </p:spPr>
        <p:txBody>
          <a:bodyPr>
            <a:spAutoFit/>
          </a:bodyPr>
          <a:lstStyle/>
          <a:p>
            <a:r>
              <a:rPr lang="ja-JP" altLang="en-US" sz="1200" dirty="0"/>
              <a:t>呼気</a:t>
            </a:r>
            <a:r>
              <a:rPr lang="ja-JP" altLang="en-US" sz="1200" dirty="0" smtClean="0"/>
              <a:t>は水中で、鼻と口</a:t>
            </a:r>
            <a:r>
              <a:rPr lang="ja-JP" altLang="en-US" sz="1200" dirty="0" smtClean="0"/>
              <a:t>で行う。</a:t>
            </a:r>
            <a:r>
              <a:rPr lang="ja-JP" altLang="en-US" sz="1200" dirty="0" smtClean="0"/>
              <a:t>徐々</a:t>
            </a:r>
            <a:r>
              <a:rPr lang="ja-JP" altLang="en-US" sz="1200" dirty="0"/>
              <a:t>に</a:t>
            </a:r>
            <a:r>
              <a:rPr lang="ja-JP" altLang="en-US" sz="1200" dirty="0" smtClean="0"/>
              <a:t>吐き出し始め、</a:t>
            </a:r>
            <a:r>
              <a:rPr lang="ja-JP" altLang="en-US" sz="1200" dirty="0"/>
              <a:t>最後は力強く吐き出すことができているか。</a:t>
            </a:r>
          </a:p>
        </p:txBody>
      </p:sp>
      <p:grpSp>
        <p:nvGrpSpPr>
          <p:cNvPr id="18462"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18464"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3600" b="1">
                  <a:solidFill>
                    <a:schemeClr val="bg1"/>
                  </a:solidFill>
                  <a:latin typeface="Calibri" pitchFamily="34" charset="0"/>
                  <a:ea typeface="游ゴシック"/>
                  <a:cs typeface="游ゴシック"/>
                </a:rPr>
                <a:t>クロールの課題</a:t>
              </a:r>
            </a:p>
          </p:txBody>
        </p:sp>
      </p:grpSp>
      <p:pic>
        <p:nvPicPr>
          <p:cNvPr id="31" name="図 28"/>
          <p:cNvPicPr>
            <a:picLocks noChangeAspect="1"/>
          </p:cNvPicPr>
          <p:nvPr/>
        </p:nvPicPr>
        <p:blipFill>
          <a:blip r:embed="rId3"/>
          <a:srcRect/>
          <a:stretch>
            <a:fillRect/>
          </a:stretch>
        </p:blipFill>
        <p:spPr bwMode="auto">
          <a:xfrm>
            <a:off x="655638" y="1357710"/>
            <a:ext cx="395287" cy="395288"/>
          </a:xfrm>
          <a:prstGeom prst="rect">
            <a:avLst/>
          </a:prstGeom>
          <a:noFill/>
          <a:ln w="9525">
            <a:noFill/>
            <a:miter lim="800000"/>
            <a:headEnd/>
            <a:tailEnd/>
          </a:ln>
        </p:spPr>
      </p:pic>
      <p:pic>
        <p:nvPicPr>
          <p:cNvPr id="32" name="図 29"/>
          <p:cNvPicPr>
            <a:picLocks noChangeAspect="1"/>
          </p:cNvPicPr>
          <p:nvPr/>
        </p:nvPicPr>
        <p:blipFill>
          <a:blip r:embed="rId4"/>
          <a:srcRect/>
          <a:stretch>
            <a:fillRect/>
          </a:stretch>
        </p:blipFill>
        <p:spPr bwMode="auto">
          <a:xfrm>
            <a:off x="627063" y="2916635"/>
            <a:ext cx="393700" cy="382588"/>
          </a:xfrm>
          <a:prstGeom prst="rect">
            <a:avLst/>
          </a:prstGeom>
          <a:noFill/>
          <a:ln w="9525">
            <a:noFill/>
            <a:miter lim="800000"/>
            <a:headEnd/>
            <a:tailEnd/>
          </a:ln>
        </p:spPr>
      </p:pic>
      <p:pic>
        <p:nvPicPr>
          <p:cNvPr id="33" name="図 30"/>
          <p:cNvPicPr>
            <a:picLocks noChangeAspect="1"/>
          </p:cNvPicPr>
          <p:nvPr/>
        </p:nvPicPr>
        <p:blipFill>
          <a:blip r:embed="rId5"/>
          <a:srcRect/>
          <a:stretch>
            <a:fillRect/>
          </a:stretch>
        </p:blipFill>
        <p:spPr bwMode="auto">
          <a:xfrm>
            <a:off x="668338" y="4421585"/>
            <a:ext cx="395287" cy="422275"/>
          </a:xfrm>
          <a:prstGeom prst="rect">
            <a:avLst/>
          </a:prstGeom>
          <a:noFill/>
          <a:ln w="9525">
            <a:noFill/>
            <a:miter lim="800000"/>
            <a:headEnd/>
            <a:tailEnd/>
          </a:ln>
        </p:spPr>
      </p:pic>
    </p:spTree>
    <p:extLst>
      <p:ext uri="{BB962C8B-B14F-4D97-AF65-F5344CB8AC3E}">
        <p14:creationId xmlns:p14="http://schemas.microsoft.com/office/powerpoint/2010/main" val="2389391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white">
          <a:xfrm>
            <a:off x="2111375" y="773113"/>
            <a:ext cx="644525" cy="11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正方形/長方形 3"/>
          <p:cNvSpPr/>
          <p:nvPr/>
        </p:nvSpPr>
        <p:spPr bwMode="white">
          <a:xfrm>
            <a:off x="2111375" y="3432175"/>
            <a:ext cx="515938"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bwMode="white">
          <a:xfrm>
            <a:off x="5100638" y="2000250"/>
            <a:ext cx="43815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bwMode="white">
          <a:xfrm>
            <a:off x="6751638" y="3517900"/>
            <a:ext cx="331787" cy="15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bwMode="white">
          <a:xfrm>
            <a:off x="4933950" y="6245225"/>
            <a:ext cx="331788" cy="15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bwMode="white">
          <a:xfrm>
            <a:off x="6070600" y="2852738"/>
            <a:ext cx="236538" cy="201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9464" name="図 9"/>
          <p:cNvPicPr>
            <a:picLocks noChangeAspect="1"/>
          </p:cNvPicPr>
          <p:nvPr/>
        </p:nvPicPr>
        <p:blipFill>
          <a:blip r:embed="rId2"/>
          <a:srcRect/>
          <a:stretch>
            <a:fillRect/>
          </a:stretch>
        </p:blipFill>
        <p:spPr bwMode="auto">
          <a:xfrm>
            <a:off x="166688" y="1036638"/>
            <a:ext cx="8793162" cy="4926012"/>
          </a:xfrm>
          <a:prstGeom prst="rect">
            <a:avLst/>
          </a:prstGeom>
          <a:noFill/>
          <a:ln w="9525">
            <a:noFill/>
            <a:miter lim="800000"/>
            <a:headEnd/>
            <a:tailEnd/>
          </a:ln>
        </p:spPr>
      </p:pic>
      <p:pic>
        <p:nvPicPr>
          <p:cNvPr id="19465" name="図 13"/>
          <p:cNvPicPr>
            <a:picLocks noChangeAspect="1"/>
          </p:cNvPicPr>
          <p:nvPr/>
        </p:nvPicPr>
        <p:blipFill>
          <a:blip r:embed="rId3"/>
          <a:srcRect/>
          <a:stretch>
            <a:fillRect/>
          </a:stretch>
        </p:blipFill>
        <p:spPr bwMode="auto">
          <a:xfrm>
            <a:off x="166688" y="4519613"/>
            <a:ext cx="428625" cy="409575"/>
          </a:xfrm>
          <a:prstGeom prst="rect">
            <a:avLst/>
          </a:prstGeom>
          <a:noFill/>
          <a:ln w="9525">
            <a:noFill/>
            <a:miter lim="800000"/>
            <a:headEnd/>
            <a:tailEnd/>
          </a:ln>
        </p:spPr>
      </p:pic>
      <p:pic>
        <p:nvPicPr>
          <p:cNvPr id="19466" name="図 23"/>
          <p:cNvPicPr>
            <a:picLocks noChangeAspect="1"/>
          </p:cNvPicPr>
          <p:nvPr/>
        </p:nvPicPr>
        <p:blipFill>
          <a:blip r:embed="rId4"/>
          <a:srcRect/>
          <a:stretch>
            <a:fillRect/>
          </a:stretch>
        </p:blipFill>
        <p:spPr bwMode="auto">
          <a:xfrm>
            <a:off x="161925" y="2792413"/>
            <a:ext cx="395288" cy="381000"/>
          </a:xfrm>
          <a:prstGeom prst="rect">
            <a:avLst/>
          </a:prstGeom>
          <a:noFill/>
          <a:ln w="9525">
            <a:noFill/>
            <a:miter lim="800000"/>
            <a:headEnd/>
            <a:tailEnd/>
          </a:ln>
        </p:spPr>
      </p:pic>
      <p:pic>
        <p:nvPicPr>
          <p:cNvPr id="19467" name="図 17"/>
          <p:cNvPicPr>
            <a:picLocks noChangeAspect="1"/>
          </p:cNvPicPr>
          <p:nvPr/>
        </p:nvPicPr>
        <p:blipFill>
          <a:blip r:embed="rId5"/>
          <a:srcRect/>
          <a:stretch>
            <a:fillRect/>
          </a:stretch>
        </p:blipFill>
        <p:spPr bwMode="auto">
          <a:xfrm>
            <a:off x="166688" y="1014413"/>
            <a:ext cx="395287" cy="411162"/>
          </a:xfrm>
          <a:prstGeom prst="rect">
            <a:avLst/>
          </a:prstGeom>
          <a:noFill/>
          <a:ln w="9525">
            <a:noFill/>
            <a:miter lim="800000"/>
            <a:headEnd/>
            <a:tailEnd/>
          </a:ln>
        </p:spPr>
      </p:pic>
      <p:sp>
        <p:nvSpPr>
          <p:cNvPr id="25" name="正方形/長方形 24"/>
          <p:cNvSpPr/>
          <p:nvPr/>
        </p:nvSpPr>
        <p:spPr bwMode="white">
          <a:xfrm>
            <a:off x="1844675" y="2443163"/>
            <a:ext cx="641350" cy="24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bwMode="white">
          <a:xfrm>
            <a:off x="7561263" y="2543175"/>
            <a:ext cx="449262" cy="217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71" name="正方形/長方形 28"/>
          <p:cNvSpPr>
            <a:spLocks noChangeArrowheads="1"/>
          </p:cNvSpPr>
          <p:nvPr/>
        </p:nvSpPr>
        <p:spPr bwMode="auto">
          <a:xfrm>
            <a:off x="280988" y="2371725"/>
            <a:ext cx="4745037" cy="457200"/>
          </a:xfrm>
          <a:prstGeom prst="rect">
            <a:avLst/>
          </a:prstGeom>
          <a:noFill/>
          <a:ln w="9525">
            <a:noFill/>
            <a:miter lim="800000"/>
            <a:headEnd/>
            <a:tailEnd/>
          </a:ln>
        </p:spPr>
        <p:txBody>
          <a:bodyPr>
            <a:spAutoFit/>
          </a:bodyPr>
          <a:lstStyle/>
          <a:p>
            <a:r>
              <a:rPr lang="ja-JP" altLang="en-US" sz="1200" dirty="0"/>
              <a:t>けり下ろし動作の時に、膝</a:t>
            </a:r>
            <a:r>
              <a:rPr lang="ja-JP" altLang="en-US" sz="1200" dirty="0" smtClean="0"/>
              <a:t>をやわらかくしなやか</a:t>
            </a:r>
            <a:r>
              <a:rPr lang="ja-JP" altLang="en-US" sz="1200" dirty="0"/>
              <a:t>に伸ばした脚を太ももから徐々に足先へ力がつたわるように力強く打つようにできているか。</a:t>
            </a:r>
          </a:p>
        </p:txBody>
      </p:sp>
      <p:sp>
        <p:nvSpPr>
          <p:cNvPr id="19472" name="正方形/長方形 29"/>
          <p:cNvSpPr>
            <a:spLocks noChangeArrowheads="1"/>
          </p:cNvSpPr>
          <p:nvPr/>
        </p:nvSpPr>
        <p:spPr bwMode="auto">
          <a:xfrm>
            <a:off x="5303838" y="2373313"/>
            <a:ext cx="3251200" cy="457200"/>
          </a:xfrm>
          <a:prstGeom prst="rect">
            <a:avLst/>
          </a:prstGeom>
          <a:noFill/>
          <a:ln w="9525">
            <a:noFill/>
            <a:miter lim="800000"/>
            <a:headEnd/>
            <a:tailEnd/>
          </a:ln>
        </p:spPr>
        <p:txBody>
          <a:bodyPr>
            <a:spAutoFit/>
          </a:bodyPr>
          <a:lstStyle/>
          <a:p>
            <a:r>
              <a:rPr lang="ja-JP" altLang="en-US" sz="1200"/>
              <a:t>手先が太ももに触れる程度まで、手のひらと前腕で体の下をかき進めることができているか。</a:t>
            </a:r>
          </a:p>
        </p:txBody>
      </p:sp>
      <p:sp>
        <p:nvSpPr>
          <p:cNvPr id="19473" name="正方形/長方形 30"/>
          <p:cNvSpPr>
            <a:spLocks noChangeArrowheads="1"/>
          </p:cNvSpPr>
          <p:nvPr/>
        </p:nvSpPr>
        <p:spPr bwMode="auto">
          <a:xfrm>
            <a:off x="5640388" y="4148138"/>
            <a:ext cx="3581400" cy="457200"/>
          </a:xfrm>
          <a:prstGeom prst="rect">
            <a:avLst/>
          </a:prstGeom>
          <a:noFill/>
          <a:ln w="9525">
            <a:noFill/>
            <a:miter lim="800000"/>
            <a:headEnd/>
            <a:tailEnd/>
          </a:ln>
        </p:spPr>
        <p:txBody>
          <a:bodyPr>
            <a:spAutoFit/>
          </a:bodyPr>
          <a:lstStyle/>
          <a:p>
            <a:r>
              <a:rPr lang="ja-JP" altLang="en-US" sz="1200"/>
              <a:t>吸気は、体の中心を軸にして顔を横に上げ口でおこない、素早く、大きく吸い込むことができているか。</a:t>
            </a:r>
          </a:p>
        </p:txBody>
      </p:sp>
      <p:sp>
        <p:nvSpPr>
          <p:cNvPr id="19474" name="正方形/長方形 31"/>
          <p:cNvSpPr>
            <a:spLocks noChangeArrowheads="1"/>
          </p:cNvSpPr>
          <p:nvPr/>
        </p:nvSpPr>
        <p:spPr bwMode="auto">
          <a:xfrm>
            <a:off x="3943350" y="5957888"/>
            <a:ext cx="4067175" cy="457200"/>
          </a:xfrm>
          <a:prstGeom prst="rect">
            <a:avLst/>
          </a:prstGeom>
          <a:noFill/>
          <a:ln w="9525">
            <a:noFill/>
            <a:miter lim="800000"/>
            <a:headEnd/>
            <a:tailEnd/>
          </a:ln>
        </p:spPr>
        <p:txBody>
          <a:bodyPr>
            <a:spAutoFit/>
          </a:bodyPr>
          <a:lstStyle/>
          <a:p>
            <a:r>
              <a:rPr lang="ja-JP" altLang="en-US" sz="1200" dirty="0"/>
              <a:t>手先を水中に入れる時に、手のひらが斜め外向き</a:t>
            </a:r>
            <a:r>
              <a:rPr lang="en-US" altLang="ja-JP" sz="1200" dirty="0">
                <a:latin typeface="ＭＳ Ｐゴシック" panose="020B0600070205080204" pitchFamily="50" charset="-128"/>
                <a:ea typeface="ＭＳ Ｐゴシック" panose="020B0600070205080204" pitchFamily="50" charset="-128"/>
              </a:rPr>
              <a:t>45°</a:t>
            </a:r>
            <a:r>
              <a:rPr lang="ja-JP" altLang="en-US" sz="1200" dirty="0"/>
              <a:t>程度にし、頭の前方、肩の線上に入れることができているか。</a:t>
            </a:r>
          </a:p>
        </p:txBody>
      </p:sp>
      <p:sp>
        <p:nvSpPr>
          <p:cNvPr id="22" name="正方形/長方形 21"/>
          <p:cNvSpPr/>
          <p:nvPr/>
        </p:nvSpPr>
        <p:spPr>
          <a:xfrm>
            <a:off x="1063625" y="6569075"/>
            <a:ext cx="7307263" cy="2047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rPr>
              <a:t>参考資料：学校体育実技指導資料　第４集　水泳指導の</a:t>
            </a:r>
            <a:r>
              <a:rPr lang="ja-JP" altLang="en-US" sz="900" dirty="0" smtClean="0">
                <a:solidFill>
                  <a:schemeClr val="tx1"/>
                </a:solidFill>
              </a:rPr>
              <a:t>手引（</a:t>
            </a:r>
            <a:r>
              <a:rPr lang="ja-JP" altLang="en-US" sz="900" dirty="0">
                <a:solidFill>
                  <a:schemeClr val="tx1"/>
                </a:solidFill>
              </a:rPr>
              <a:t>三訂版）平成２６年３月　文部科学省　</a:t>
            </a:r>
            <a:r>
              <a:rPr lang="en-US" altLang="ja-JP" sz="900" dirty="0">
                <a:solidFill>
                  <a:schemeClr val="tx1"/>
                </a:solidFill>
              </a:rPr>
              <a:t>※</a:t>
            </a:r>
            <a:r>
              <a:rPr lang="ja-JP" altLang="en-US" sz="900" dirty="0">
                <a:solidFill>
                  <a:schemeClr val="tx1"/>
                </a:solidFill>
              </a:rPr>
              <a:t>該当の番号は変更しています。　</a:t>
            </a:r>
          </a:p>
        </p:txBody>
      </p:sp>
      <p:grpSp>
        <p:nvGrpSpPr>
          <p:cNvPr id="19480"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19482"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3600" b="1">
                  <a:solidFill>
                    <a:schemeClr val="bg1"/>
                  </a:solidFill>
                  <a:latin typeface="Calibri" pitchFamily="34" charset="0"/>
                  <a:ea typeface="游ゴシック"/>
                  <a:cs typeface="游ゴシック"/>
                </a:rPr>
                <a:t>クロールの課題</a:t>
              </a:r>
            </a:p>
          </p:txBody>
        </p:sp>
      </p:grpSp>
      <p:sp>
        <p:nvSpPr>
          <p:cNvPr id="26" name="正方形/長方形 25"/>
          <p:cNvSpPr/>
          <p:nvPr/>
        </p:nvSpPr>
        <p:spPr bwMode="white">
          <a:xfrm>
            <a:off x="6786563" y="1400175"/>
            <a:ext cx="271462" cy="73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158003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p:cNvPr>
          <p:cNvSpPr/>
          <p:nvPr/>
        </p:nvSpPr>
        <p:spPr bwMode="white">
          <a:xfrm>
            <a:off x="61118" y="806450"/>
            <a:ext cx="8955088" cy="736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r>
              <a:rPr lang="ja-JP" altLang="en-US" sz="1600" dirty="0">
                <a:solidFill>
                  <a:srgbClr val="000000"/>
                </a:solidFill>
                <a:cs typeface="游ゴシック"/>
              </a:rPr>
              <a:t>次の一連の動きの写真から、自分の課題と思われる動きの番号を　１～５　から選んでください。</a:t>
            </a:r>
          </a:p>
        </p:txBody>
      </p:sp>
      <p:pic>
        <p:nvPicPr>
          <p:cNvPr id="20484" name="図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450" y="1322388"/>
            <a:ext cx="6656388" cy="4943475"/>
          </a:xfrm>
          <a:prstGeom prst="rect">
            <a:avLst/>
          </a:prstGeom>
          <a:noFill/>
          <a:ln w="9525">
            <a:noFill/>
            <a:miter lim="800000"/>
            <a:headEnd/>
            <a:tailEnd/>
          </a:ln>
        </p:spPr>
      </p:pic>
      <p:sp>
        <p:nvSpPr>
          <p:cNvPr id="10" name="正方形/長方形 9"/>
          <p:cNvSpPr/>
          <p:nvPr/>
        </p:nvSpPr>
        <p:spPr>
          <a:xfrm>
            <a:off x="5053013" y="6423025"/>
            <a:ext cx="3995737"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rPr>
              <a:t>参考資料：学校体育実技指導資料　第４集　水泳指導の</a:t>
            </a:r>
            <a:r>
              <a:rPr lang="ja-JP" altLang="en-US" sz="900" dirty="0" smtClean="0">
                <a:solidFill>
                  <a:schemeClr val="tx1"/>
                </a:solidFill>
              </a:rPr>
              <a:t>手引（</a:t>
            </a:r>
            <a:r>
              <a:rPr lang="ja-JP" altLang="en-US" sz="900" dirty="0">
                <a:solidFill>
                  <a:schemeClr val="tx1"/>
                </a:solidFill>
              </a:rPr>
              <a:t>三訂版</a:t>
            </a:r>
            <a:r>
              <a:rPr lang="ja-JP" altLang="en-US" sz="900" dirty="0" smtClean="0">
                <a:solidFill>
                  <a:schemeClr val="tx1"/>
                </a:solidFill>
              </a:rPr>
              <a:t>）</a:t>
            </a:r>
            <a:endParaRPr lang="en-US" altLang="ja-JP" sz="900" dirty="0" smtClean="0">
              <a:solidFill>
                <a:schemeClr val="tx1"/>
              </a:solidFill>
            </a:endParaRPr>
          </a:p>
          <a:p>
            <a:pPr algn="ctr" fontAlgn="auto">
              <a:spcBef>
                <a:spcPts val="0"/>
              </a:spcBef>
              <a:spcAft>
                <a:spcPts val="0"/>
              </a:spcAft>
              <a:defRPr/>
            </a:pPr>
            <a:r>
              <a:rPr lang="ja-JP" altLang="en-US" sz="900" dirty="0" smtClean="0">
                <a:solidFill>
                  <a:schemeClr val="tx1"/>
                </a:solidFill>
              </a:rPr>
              <a:t>平成</a:t>
            </a:r>
            <a:r>
              <a:rPr lang="ja-JP" altLang="en-US" sz="900" dirty="0">
                <a:solidFill>
                  <a:schemeClr val="tx1"/>
                </a:solidFill>
              </a:rPr>
              <a:t>２６年３月　文部科学省　</a:t>
            </a:r>
          </a:p>
        </p:txBody>
      </p:sp>
      <p:sp>
        <p:nvSpPr>
          <p:cNvPr id="20486" name="正方形/長方形 3"/>
          <p:cNvSpPr>
            <a:spLocks noChangeArrowheads="1"/>
          </p:cNvSpPr>
          <p:nvPr/>
        </p:nvSpPr>
        <p:spPr bwMode="auto">
          <a:xfrm>
            <a:off x="1090613" y="2220913"/>
            <a:ext cx="6543675" cy="274637"/>
          </a:xfrm>
          <a:prstGeom prst="rect">
            <a:avLst/>
          </a:prstGeom>
          <a:noFill/>
          <a:ln w="9525">
            <a:noFill/>
            <a:miter lim="800000"/>
            <a:headEnd/>
            <a:tailEnd/>
          </a:ln>
        </p:spPr>
        <p:txBody>
          <a:bodyPr>
            <a:spAutoFit/>
          </a:bodyPr>
          <a:lstStyle/>
          <a:p>
            <a:r>
              <a:rPr lang="ja-JP" altLang="en-US" sz="1200"/>
              <a:t>両手のひらを下向きにそろえ、腕の前、あごの下から水面を平行に前方へ出すことができているか。</a:t>
            </a:r>
          </a:p>
        </p:txBody>
      </p:sp>
      <p:sp>
        <p:nvSpPr>
          <p:cNvPr id="8" name="正方形/長方形 7"/>
          <p:cNvSpPr/>
          <p:nvPr/>
        </p:nvSpPr>
        <p:spPr bwMode="white">
          <a:xfrm>
            <a:off x="7212013" y="3722688"/>
            <a:ext cx="381000" cy="1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bwMode="white">
          <a:xfrm>
            <a:off x="2465388" y="4254500"/>
            <a:ext cx="331787" cy="20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p:cNvSpPr/>
          <p:nvPr/>
        </p:nvSpPr>
        <p:spPr bwMode="white">
          <a:xfrm>
            <a:off x="2857500" y="3308350"/>
            <a:ext cx="331788" cy="15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正方形/長方形 11"/>
          <p:cNvSpPr/>
          <p:nvPr/>
        </p:nvSpPr>
        <p:spPr bwMode="white">
          <a:xfrm>
            <a:off x="5765800" y="3273425"/>
            <a:ext cx="354013" cy="15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p:cNvSpPr/>
          <p:nvPr/>
        </p:nvSpPr>
        <p:spPr bwMode="white">
          <a:xfrm>
            <a:off x="2646363" y="1335088"/>
            <a:ext cx="331787" cy="15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92" name="正方形/長方形 6"/>
          <p:cNvSpPr>
            <a:spLocks noChangeArrowheads="1"/>
          </p:cNvSpPr>
          <p:nvPr/>
        </p:nvSpPr>
        <p:spPr bwMode="auto">
          <a:xfrm>
            <a:off x="5022850" y="3232150"/>
            <a:ext cx="3649663" cy="274638"/>
          </a:xfrm>
          <a:prstGeom prst="rect">
            <a:avLst/>
          </a:prstGeom>
          <a:noFill/>
          <a:ln w="9525">
            <a:noFill/>
            <a:miter lim="800000"/>
            <a:headEnd/>
            <a:tailEnd/>
          </a:ln>
        </p:spPr>
        <p:txBody>
          <a:bodyPr>
            <a:spAutoFit/>
          </a:bodyPr>
          <a:lstStyle/>
          <a:p>
            <a:r>
              <a:rPr lang="ja-JP" altLang="ja-JP" sz="1200">
                <a:latin typeface="ＭＳ Ｐゴシック" charset="-128"/>
                <a:cs typeface="Times New Roman" pitchFamily="18" charset="0"/>
              </a:rPr>
              <a:t>両手のひらを斜め外向きにすることができているか。</a:t>
            </a:r>
            <a:endParaRPr lang="ja-JP" altLang="en-US" sz="1200">
              <a:latin typeface="ＭＳ Ｐゴシック" charset="-128"/>
            </a:endParaRPr>
          </a:p>
        </p:txBody>
      </p:sp>
      <p:sp>
        <p:nvSpPr>
          <p:cNvPr id="15" name="正方形/長方形 14"/>
          <p:cNvSpPr/>
          <p:nvPr/>
        </p:nvSpPr>
        <p:spPr bwMode="white">
          <a:xfrm>
            <a:off x="2205038" y="5262563"/>
            <a:ext cx="330200" cy="15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正方形/長方形 15"/>
          <p:cNvSpPr/>
          <p:nvPr/>
        </p:nvSpPr>
        <p:spPr bwMode="white">
          <a:xfrm>
            <a:off x="6154738" y="4275138"/>
            <a:ext cx="330200" cy="15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bwMode="white">
          <a:xfrm>
            <a:off x="4568825" y="4327525"/>
            <a:ext cx="331788" cy="106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96" name="正方形/長方形 13"/>
          <p:cNvSpPr>
            <a:spLocks noChangeArrowheads="1"/>
          </p:cNvSpPr>
          <p:nvPr/>
        </p:nvSpPr>
        <p:spPr bwMode="auto">
          <a:xfrm>
            <a:off x="1933575" y="4192588"/>
            <a:ext cx="6138863" cy="274637"/>
          </a:xfrm>
          <a:prstGeom prst="rect">
            <a:avLst/>
          </a:prstGeom>
          <a:noFill/>
          <a:ln w="9525">
            <a:noFill/>
            <a:miter lim="800000"/>
            <a:headEnd/>
            <a:tailEnd/>
          </a:ln>
        </p:spPr>
        <p:txBody>
          <a:bodyPr>
            <a:spAutoFit/>
          </a:bodyPr>
          <a:lstStyle/>
          <a:p>
            <a:r>
              <a:rPr lang="ja-JP" altLang="ja-JP" sz="1200">
                <a:latin typeface="ＭＳ Ｐゴシック" charset="-128"/>
                <a:cs typeface="Times New Roman" pitchFamily="18" charset="0"/>
              </a:rPr>
              <a:t>左右に水を押し開きながら腕を曲げ</a:t>
            </a:r>
            <a:r>
              <a:rPr lang="ja-JP" altLang="en-US" sz="1200">
                <a:latin typeface="ＭＳ Ｐゴシック" charset="-128"/>
                <a:cs typeface="Times New Roman" pitchFamily="18" charset="0"/>
              </a:rPr>
              <a:t>、手のひらと前腕を後方に向けることができているか。</a:t>
            </a:r>
            <a:endParaRPr lang="ja-JP" altLang="en-US" sz="1200">
              <a:latin typeface="ＭＳ Ｐゴシック" charset="-128"/>
            </a:endParaRPr>
          </a:p>
        </p:txBody>
      </p:sp>
      <p:sp>
        <p:nvSpPr>
          <p:cNvPr id="18" name="正方形/長方形 17"/>
          <p:cNvSpPr/>
          <p:nvPr/>
        </p:nvSpPr>
        <p:spPr>
          <a:xfrm>
            <a:off x="5210175" y="5186363"/>
            <a:ext cx="3576638" cy="457200"/>
          </a:xfrm>
          <a:prstGeom prst="rect">
            <a:avLst/>
          </a:prstGeom>
        </p:spPr>
        <p:txBody>
          <a:bodyPr>
            <a:spAutoFit/>
          </a:bodyPr>
          <a:lstStyle/>
          <a:p>
            <a:pPr algn="r"/>
            <a:r>
              <a:rPr lang="ja-JP" altLang="ja-JP" sz="1200">
                <a:latin typeface="ＭＳ Ｐゴシック" charset="-128"/>
                <a:cs typeface="Times New Roman" pitchFamily="18" charset="0"/>
              </a:rPr>
              <a:t>吸気は、顔を前に上げ、口で素早く大きく吸い込むことができているか。</a:t>
            </a:r>
          </a:p>
        </p:txBody>
      </p:sp>
      <p:sp>
        <p:nvSpPr>
          <p:cNvPr id="20498" name="正方形/長方形 18"/>
          <p:cNvSpPr>
            <a:spLocks noChangeArrowheads="1"/>
          </p:cNvSpPr>
          <p:nvPr/>
        </p:nvSpPr>
        <p:spPr bwMode="auto">
          <a:xfrm>
            <a:off x="1004888" y="6154738"/>
            <a:ext cx="4078287" cy="457200"/>
          </a:xfrm>
          <a:prstGeom prst="rect">
            <a:avLst/>
          </a:prstGeom>
          <a:noFill/>
          <a:ln w="9525">
            <a:noFill/>
            <a:miter lim="800000"/>
            <a:headEnd/>
            <a:tailEnd/>
          </a:ln>
        </p:spPr>
        <p:txBody>
          <a:bodyPr>
            <a:spAutoFit/>
          </a:bodyPr>
          <a:lstStyle/>
          <a:p>
            <a:r>
              <a:rPr lang="ja-JP" altLang="en-US" sz="1200" dirty="0"/>
              <a:t>腕で水をかく間に脚を曲げて踵を引き寄せ、腕を前方に</a:t>
            </a:r>
            <a:endParaRPr lang="en-US" altLang="ja-JP" sz="1200" dirty="0"/>
          </a:p>
          <a:p>
            <a:r>
              <a:rPr lang="ja-JP" altLang="en-US" sz="1200" dirty="0"/>
              <a:t>差し出す間に足裏で水</a:t>
            </a:r>
            <a:r>
              <a:rPr lang="ja-JP" altLang="en-US" sz="1200" dirty="0" smtClean="0"/>
              <a:t>を蹴ること</a:t>
            </a:r>
            <a:r>
              <a:rPr lang="ja-JP" altLang="en-US" sz="1200" dirty="0"/>
              <a:t>ができているか。</a:t>
            </a:r>
          </a:p>
        </p:txBody>
      </p:sp>
      <p:sp>
        <p:nvSpPr>
          <p:cNvPr id="20" name="正方形/長方形 19"/>
          <p:cNvSpPr/>
          <p:nvPr/>
        </p:nvSpPr>
        <p:spPr>
          <a:xfrm>
            <a:off x="946150" y="5160963"/>
            <a:ext cx="3914775" cy="274637"/>
          </a:xfrm>
          <a:prstGeom prst="rect">
            <a:avLst/>
          </a:prstGeom>
        </p:spPr>
        <p:txBody>
          <a:bodyPr>
            <a:spAutoFit/>
          </a:bodyPr>
          <a:lstStyle/>
          <a:p>
            <a:pPr algn="just"/>
            <a:r>
              <a:rPr lang="ja-JP" altLang="en-US" sz="1200">
                <a:latin typeface="ＭＳ Ｐゴシック" charset="-128"/>
                <a:cs typeface="Times New Roman" pitchFamily="18" charset="0"/>
              </a:rPr>
              <a:t>両腕で内側後方に水を押しながら胸の前でそろえる。</a:t>
            </a:r>
            <a:endParaRPr lang="ja-JP" altLang="ja-JP" sz="1200">
              <a:latin typeface="ＭＳ Ｐゴシック" charset="-128"/>
              <a:cs typeface="Times New Roman" pitchFamily="18" charset="0"/>
            </a:endParaRPr>
          </a:p>
        </p:txBody>
      </p:sp>
      <p:grpSp>
        <p:nvGrpSpPr>
          <p:cNvPr id="20504"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0506"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3600" b="1">
                  <a:solidFill>
                    <a:schemeClr val="bg1"/>
                  </a:solidFill>
                  <a:latin typeface="Calibri" pitchFamily="34" charset="0"/>
                  <a:ea typeface="游ゴシック"/>
                  <a:cs typeface="游ゴシック"/>
                </a:rPr>
                <a:t>平泳ぎ（腕の動き・呼吸法）の課題</a:t>
              </a:r>
            </a:p>
          </p:txBody>
        </p:sp>
      </p:grpSp>
    </p:spTree>
    <p:extLst>
      <p:ext uri="{BB962C8B-B14F-4D97-AF65-F5344CB8AC3E}">
        <p14:creationId xmlns:p14="http://schemas.microsoft.com/office/powerpoint/2010/main" val="392862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p:cNvPr>
          <p:cNvSpPr/>
          <p:nvPr/>
        </p:nvSpPr>
        <p:spPr bwMode="white">
          <a:xfrm>
            <a:off x="112908" y="934243"/>
            <a:ext cx="8900719" cy="6048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r>
              <a:rPr lang="ja-JP" altLang="en-US" sz="1600" dirty="0">
                <a:solidFill>
                  <a:srgbClr val="000000"/>
                </a:solidFill>
                <a:cs typeface="游ゴシック"/>
              </a:rPr>
              <a:t>次の一連の動きの写真から、自分の課題と思われる動きの番号を１～５　から選んでください。</a:t>
            </a:r>
          </a:p>
        </p:txBody>
      </p:sp>
      <p:pic>
        <p:nvPicPr>
          <p:cNvPr id="21508" name="図 6"/>
          <p:cNvPicPr>
            <a:picLocks noChangeAspect="1"/>
          </p:cNvPicPr>
          <p:nvPr/>
        </p:nvPicPr>
        <p:blipFill>
          <a:blip r:embed="rId2"/>
          <a:srcRect/>
          <a:stretch>
            <a:fillRect/>
          </a:stretch>
        </p:blipFill>
        <p:spPr bwMode="auto">
          <a:xfrm>
            <a:off x="874713" y="1647825"/>
            <a:ext cx="3146425" cy="4840288"/>
          </a:xfrm>
          <a:prstGeom prst="rect">
            <a:avLst/>
          </a:prstGeom>
          <a:noFill/>
          <a:ln w="9525">
            <a:noFill/>
            <a:miter lim="800000"/>
            <a:headEnd/>
            <a:tailEnd/>
          </a:ln>
        </p:spPr>
      </p:pic>
      <p:grpSp>
        <p:nvGrpSpPr>
          <p:cNvPr id="21509" name="グループ化 2"/>
          <p:cNvGrpSpPr>
            <a:grpSpLocks/>
          </p:cNvGrpSpPr>
          <p:nvPr/>
        </p:nvGrpSpPr>
        <p:grpSpPr bwMode="auto">
          <a:xfrm>
            <a:off x="430213" y="1647825"/>
            <a:ext cx="400050" cy="4219575"/>
            <a:chOff x="2576131" y="1731694"/>
            <a:chExt cx="399244" cy="4218843"/>
          </a:xfrm>
        </p:grpSpPr>
        <p:pic>
          <p:nvPicPr>
            <p:cNvPr id="21528" name="図 3"/>
            <p:cNvPicPr>
              <a:picLocks noChangeAspect="1"/>
            </p:cNvPicPr>
            <p:nvPr/>
          </p:nvPicPr>
          <p:blipFill>
            <a:blip r:embed="rId3"/>
            <a:srcRect/>
            <a:stretch>
              <a:fillRect/>
            </a:stretch>
          </p:blipFill>
          <p:spPr bwMode="auto">
            <a:xfrm>
              <a:off x="2576131" y="1731694"/>
              <a:ext cx="394930" cy="394930"/>
            </a:xfrm>
            <a:prstGeom prst="rect">
              <a:avLst/>
            </a:prstGeom>
            <a:noFill/>
            <a:ln w="9525">
              <a:noFill/>
              <a:miter lim="800000"/>
              <a:headEnd/>
              <a:tailEnd/>
            </a:ln>
          </p:spPr>
        </p:pic>
        <p:pic>
          <p:nvPicPr>
            <p:cNvPr id="21529" name="図 7"/>
            <p:cNvPicPr>
              <a:picLocks noChangeAspect="1"/>
            </p:cNvPicPr>
            <p:nvPr/>
          </p:nvPicPr>
          <p:blipFill>
            <a:blip r:embed="rId4"/>
            <a:srcRect/>
            <a:stretch>
              <a:fillRect/>
            </a:stretch>
          </p:blipFill>
          <p:spPr bwMode="auto">
            <a:xfrm>
              <a:off x="2576131" y="2536004"/>
              <a:ext cx="394930" cy="381766"/>
            </a:xfrm>
            <a:prstGeom prst="rect">
              <a:avLst/>
            </a:prstGeom>
            <a:noFill/>
            <a:ln w="9525">
              <a:noFill/>
              <a:miter lim="800000"/>
              <a:headEnd/>
              <a:tailEnd/>
            </a:ln>
          </p:spPr>
        </p:pic>
        <p:pic>
          <p:nvPicPr>
            <p:cNvPr id="21530" name="図 8"/>
            <p:cNvPicPr>
              <a:picLocks noChangeAspect="1"/>
            </p:cNvPicPr>
            <p:nvPr/>
          </p:nvPicPr>
          <p:blipFill>
            <a:blip r:embed="rId5"/>
            <a:srcRect/>
            <a:stretch>
              <a:fillRect/>
            </a:stretch>
          </p:blipFill>
          <p:spPr bwMode="auto">
            <a:xfrm>
              <a:off x="2576131" y="3525783"/>
              <a:ext cx="394930" cy="423139"/>
            </a:xfrm>
            <a:prstGeom prst="rect">
              <a:avLst/>
            </a:prstGeom>
            <a:noFill/>
            <a:ln w="9525">
              <a:noFill/>
              <a:miter lim="800000"/>
              <a:headEnd/>
              <a:tailEnd/>
            </a:ln>
          </p:spPr>
        </p:pic>
        <p:pic>
          <p:nvPicPr>
            <p:cNvPr id="21531" name="図 9"/>
            <p:cNvPicPr>
              <a:picLocks noChangeAspect="1"/>
            </p:cNvPicPr>
            <p:nvPr/>
          </p:nvPicPr>
          <p:blipFill>
            <a:blip r:embed="rId6"/>
            <a:srcRect/>
            <a:stretch>
              <a:fillRect/>
            </a:stretch>
          </p:blipFill>
          <p:spPr bwMode="auto">
            <a:xfrm>
              <a:off x="2580445" y="4556935"/>
              <a:ext cx="394930" cy="410120"/>
            </a:xfrm>
            <a:prstGeom prst="rect">
              <a:avLst/>
            </a:prstGeom>
            <a:noFill/>
            <a:ln w="9525">
              <a:noFill/>
              <a:miter lim="800000"/>
              <a:headEnd/>
              <a:tailEnd/>
            </a:ln>
          </p:spPr>
        </p:pic>
        <p:pic>
          <p:nvPicPr>
            <p:cNvPr id="21532" name="図 10"/>
            <p:cNvPicPr>
              <a:picLocks noChangeAspect="1"/>
            </p:cNvPicPr>
            <p:nvPr/>
          </p:nvPicPr>
          <p:blipFill>
            <a:blip r:embed="rId7"/>
            <a:srcRect/>
            <a:stretch>
              <a:fillRect/>
            </a:stretch>
          </p:blipFill>
          <p:spPr bwMode="auto">
            <a:xfrm>
              <a:off x="2576132" y="5569225"/>
              <a:ext cx="394930" cy="381312"/>
            </a:xfrm>
            <a:prstGeom prst="rect">
              <a:avLst/>
            </a:prstGeom>
            <a:noFill/>
            <a:ln w="9525">
              <a:noFill/>
              <a:miter lim="800000"/>
              <a:headEnd/>
              <a:tailEnd/>
            </a:ln>
          </p:spPr>
        </p:pic>
      </p:grpSp>
      <p:pic>
        <p:nvPicPr>
          <p:cNvPr id="21510" name="図 11"/>
          <p:cNvPicPr>
            <a:picLocks noChangeAspect="1"/>
          </p:cNvPicPr>
          <p:nvPr/>
        </p:nvPicPr>
        <p:blipFill>
          <a:blip r:embed="rId8"/>
          <a:srcRect/>
          <a:stretch>
            <a:fillRect/>
          </a:stretch>
        </p:blipFill>
        <p:spPr bwMode="white">
          <a:xfrm>
            <a:off x="673100" y="3000375"/>
            <a:ext cx="269875" cy="468313"/>
          </a:xfrm>
          <a:prstGeom prst="rect">
            <a:avLst/>
          </a:prstGeom>
          <a:noFill/>
          <a:ln w="9525">
            <a:noFill/>
            <a:miter lim="800000"/>
            <a:headEnd/>
            <a:tailEnd/>
          </a:ln>
        </p:spPr>
      </p:pic>
      <p:sp>
        <p:nvSpPr>
          <p:cNvPr id="21512" name="正方形/長方形 13"/>
          <p:cNvSpPr>
            <a:spLocks noChangeArrowheads="1"/>
          </p:cNvSpPr>
          <p:nvPr/>
        </p:nvSpPr>
        <p:spPr bwMode="auto">
          <a:xfrm>
            <a:off x="4037013" y="1982788"/>
            <a:ext cx="3095625" cy="274637"/>
          </a:xfrm>
          <a:prstGeom prst="rect">
            <a:avLst/>
          </a:prstGeom>
          <a:noFill/>
          <a:ln w="9525">
            <a:noFill/>
            <a:miter lim="800000"/>
            <a:headEnd/>
            <a:tailEnd/>
          </a:ln>
        </p:spPr>
        <p:txBody>
          <a:bodyPr wrap="none">
            <a:spAutoFit/>
          </a:bodyPr>
          <a:lstStyle/>
          <a:p>
            <a:r>
              <a:rPr lang="ja-JP" altLang="en-US" sz="1200" dirty="0"/>
              <a:t>両足先をそろえて伸ばすことができているか。</a:t>
            </a:r>
          </a:p>
        </p:txBody>
      </p:sp>
      <p:sp>
        <p:nvSpPr>
          <p:cNvPr id="15" name="正方形/長方形 14"/>
          <p:cNvSpPr/>
          <p:nvPr/>
        </p:nvSpPr>
        <p:spPr>
          <a:xfrm>
            <a:off x="4037013" y="2690813"/>
            <a:ext cx="4572000" cy="457200"/>
          </a:xfrm>
          <a:prstGeom prst="rect">
            <a:avLst/>
          </a:prstGeom>
        </p:spPr>
        <p:txBody>
          <a:bodyPr>
            <a:spAutoFit/>
          </a:bodyPr>
          <a:lstStyle/>
          <a:p>
            <a:pPr algn="just"/>
            <a:r>
              <a:rPr lang="ja-JP" altLang="ja-JP" sz="1200" dirty="0">
                <a:latin typeface="ＭＳ Ｐゴシック" charset="-128"/>
                <a:cs typeface="Times New Roman" pitchFamily="18" charset="0"/>
              </a:rPr>
              <a:t>両膝を引き寄せながら肩の幅に</a:t>
            </a:r>
            <a:r>
              <a:rPr lang="ja-JP" altLang="ja-JP" sz="1200" dirty="0" smtClean="0">
                <a:latin typeface="ＭＳ Ｐゴシック" charset="-128"/>
                <a:cs typeface="Times New Roman" pitchFamily="18" charset="0"/>
              </a:rPr>
              <a:t>開いた</a:t>
            </a:r>
            <a:r>
              <a:rPr lang="ja-JP" altLang="en-US" sz="1200" dirty="0" smtClean="0">
                <a:latin typeface="ＭＳ Ｐゴシック" charset="-128"/>
                <a:cs typeface="Times New Roman" pitchFamily="18" charset="0"/>
              </a:rPr>
              <a:t>とき</a:t>
            </a:r>
            <a:r>
              <a:rPr lang="ja-JP" altLang="ja-JP" sz="1200" dirty="0" smtClean="0">
                <a:latin typeface="ＭＳ Ｐゴシック" charset="-128"/>
                <a:cs typeface="Times New Roman" pitchFamily="18" charset="0"/>
              </a:rPr>
              <a:t>に</a:t>
            </a:r>
            <a:r>
              <a:rPr lang="ja-JP" altLang="ja-JP" sz="1200" dirty="0">
                <a:latin typeface="ＭＳ Ｐゴシック" charset="-128"/>
                <a:cs typeface="Times New Roman" pitchFamily="18" charset="0"/>
              </a:rPr>
              <a:t>、足首がリラックスできているか。</a:t>
            </a:r>
          </a:p>
        </p:txBody>
      </p:sp>
      <p:sp>
        <p:nvSpPr>
          <p:cNvPr id="21514" name="正方形/長方形 16"/>
          <p:cNvSpPr>
            <a:spLocks noChangeArrowheads="1"/>
          </p:cNvSpPr>
          <p:nvPr/>
        </p:nvSpPr>
        <p:spPr bwMode="auto">
          <a:xfrm>
            <a:off x="4037013" y="3584575"/>
            <a:ext cx="4752975" cy="274638"/>
          </a:xfrm>
          <a:prstGeom prst="rect">
            <a:avLst/>
          </a:prstGeom>
          <a:noFill/>
          <a:ln w="9525">
            <a:noFill/>
            <a:miter lim="800000"/>
            <a:headEnd/>
            <a:tailEnd/>
          </a:ln>
        </p:spPr>
        <p:txBody>
          <a:bodyPr>
            <a:spAutoFit/>
          </a:bodyPr>
          <a:lstStyle/>
          <a:p>
            <a:r>
              <a:rPr lang="ja-JP" altLang="en-US" sz="1200" dirty="0" smtClean="0"/>
              <a:t>左：足</a:t>
            </a:r>
            <a:r>
              <a:rPr lang="ja-JP" altLang="en-US" sz="1200" dirty="0"/>
              <a:t>の裏を上向きにして踵を尻の方へ引き寄せることができているか。</a:t>
            </a:r>
          </a:p>
        </p:txBody>
      </p:sp>
      <p:sp>
        <p:nvSpPr>
          <p:cNvPr id="18" name="正方形/長方形 17"/>
          <p:cNvSpPr/>
          <p:nvPr/>
        </p:nvSpPr>
        <p:spPr>
          <a:xfrm>
            <a:off x="4037013" y="3932238"/>
            <a:ext cx="3860800" cy="274637"/>
          </a:xfrm>
          <a:prstGeom prst="rect">
            <a:avLst/>
          </a:prstGeom>
        </p:spPr>
        <p:txBody>
          <a:bodyPr>
            <a:spAutoFit/>
          </a:bodyPr>
          <a:lstStyle/>
          <a:p>
            <a:pPr algn="just"/>
            <a:r>
              <a:rPr lang="ja-JP" altLang="en-US" sz="1200">
                <a:latin typeface="ＭＳ Ｐゴシック" charset="-128"/>
                <a:cs typeface="Times New Roman" pitchFamily="18" charset="0"/>
              </a:rPr>
              <a:t>右：</a:t>
            </a:r>
            <a:r>
              <a:rPr lang="ja-JP" altLang="ja-JP" sz="1200">
                <a:latin typeface="ＭＳ Ｐゴシック" charset="-128"/>
                <a:cs typeface="Times New Roman" pitchFamily="18" charset="0"/>
              </a:rPr>
              <a:t>けり始めは、親指を外向きにすることができているか。</a:t>
            </a:r>
          </a:p>
        </p:txBody>
      </p:sp>
      <p:sp>
        <p:nvSpPr>
          <p:cNvPr id="21516" name="正方形/長方形 18"/>
          <p:cNvSpPr>
            <a:spLocks noChangeArrowheads="1"/>
          </p:cNvSpPr>
          <p:nvPr/>
        </p:nvSpPr>
        <p:spPr bwMode="auto">
          <a:xfrm>
            <a:off x="4021138" y="4506913"/>
            <a:ext cx="4735512" cy="457200"/>
          </a:xfrm>
          <a:prstGeom prst="rect">
            <a:avLst/>
          </a:prstGeom>
          <a:noFill/>
          <a:ln w="9525">
            <a:noFill/>
            <a:miter lim="800000"/>
            <a:headEnd/>
            <a:tailEnd/>
          </a:ln>
        </p:spPr>
        <p:txBody>
          <a:bodyPr>
            <a:spAutoFit/>
          </a:bodyPr>
          <a:lstStyle/>
          <a:p>
            <a:pPr marL="182563" indent="-182563"/>
            <a:r>
              <a:rPr lang="ja-JP" altLang="en-US" sz="1200" dirty="0"/>
              <a:t>左：土踏まずを中心に足の裏で水を左右後方に押し出す時に、足先</a:t>
            </a:r>
            <a:r>
              <a:rPr lang="ja-JP" altLang="en-US" sz="1200" dirty="0" smtClean="0"/>
              <a:t>を </a:t>
            </a:r>
            <a:endParaRPr lang="en-US" altLang="ja-JP" sz="1200" dirty="0" smtClean="0"/>
          </a:p>
          <a:p>
            <a:pPr marL="182563" indent="-182563"/>
            <a:r>
              <a:rPr lang="ja-JP" altLang="en-US" sz="1200" dirty="0" smtClean="0"/>
              <a:t>　　 しっかり</a:t>
            </a:r>
            <a:r>
              <a:rPr lang="ja-JP" altLang="en-US" sz="1200" dirty="0"/>
              <a:t>外向きに保つことができているか。</a:t>
            </a:r>
          </a:p>
        </p:txBody>
      </p:sp>
      <p:sp>
        <p:nvSpPr>
          <p:cNvPr id="21517" name="正方形/長方形 19"/>
          <p:cNvSpPr>
            <a:spLocks noChangeArrowheads="1"/>
          </p:cNvSpPr>
          <p:nvPr/>
        </p:nvSpPr>
        <p:spPr bwMode="auto">
          <a:xfrm>
            <a:off x="4021138" y="5021263"/>
            <a:ext cx="4572000" cy="274637"/>
          </a:xfrm>
          <a:prstGeom prst="rect">
            <a:avLst/>
          </a:prstGeom>
          <a:noFill/>
          <a:ln w="9525">
            <a:noFill/>
            <a:miter lim="800000"/>
            <a:headEnd/>
            <a:tailEnd/>
          </a:ln>
        </p:spPr>
        <p:txBody>
          <a:bodyPr>
            <a:spAutoFit/>
          </a:bodyPr>
          <a:lstStyle/>
          <a:p>
            <a:r>
              <a:rPr lang="ja-JP" altLang="en-US" sz="1200"/>
              <a:t>右：膝が伸びきらないうちに両脚で水を押し挟むことができているか。</a:t>
            </a:r>
          </a:p>
        </p:txBody>
      </p:sp>
      <p:sp>
        <p:nvSpPr>
          <p:cNvPr id="21" name="正方形/長方形 20"/>
          <p:cNvSpPr/>
          <p:nvPr/>
        </p:nvSpPr>
        <p:spPr>
          <a:xfrm>
            <a:off x="4021137" y="5966732"/>
            <a:ext cx="4898575" cy="276999"/>
          </a:xfrm>
          <a:prstGeom prst="rect">
            <a:avLst/>
          </a:prstGeom>
        </p:spPr>
        <p:txBody>
          <a:bodyPr wrap="square">
            <a:spAutoFit/>
          </a:bodyPr>
          <a:lstStyle/>
          <a:p>
            <a:pPr algn="just"/>
            <a:r>
              <a:rPr lang="ja-JP" altLang="en-US" sz="1200" dirty="0">
                <a:latin typeface="ＭＳ Ｐゴシック" charset="-128"/>
                <a:cs typeface="Times New Roman" pitchFamily="18" charset="0"/>
              </a:rPr>
              <a:t>右</a:t>
            </a:r>
            <a:r>
              <a:rPr lang="ja-JP" altLang="en-US" sz="1200" dirty="0" smtClean="0">
                <a:latin typeface="ＭＳ Ｐゴシック" charset="-128"/>
                <a:cs typeface="Times New Roman" pitchFamily="18" charset="0"/>
              </a:rPr>
              <a:t>：</a:t>
            </a:r>
            <a:r>
              <a:rPr lang="ja-JP" altLang="ja-JP" sz="1200" dirty="0">
                <a:latin typeface="ＭＳ Ｐゴシック" charset="-128"/>
                <a:cs typeface="Times New Roman" pitchFamily="18" charset="0"/>
              </a:rPr>
              <a:t>両脚を</a:t>
            </a:r>
            <a:r>
              <a:rPr lang="ja-JP" altLang="ja-JP" sz="1200" dirty="0" smtClean="0">
                <a:latin typeface="ＭＳ Ｐゴシック" charset="-128"/>
                <a:cs typeface="Times New Roman" pitchFamily="18" charset="0"/>
              </a:rPr>
              <a:t>揃えて</a:t>
            </a:r>
            <a:r>
              <a:rPr lang="ja-JP" altLang="en-US" sz="1200" dirty="0" smtClean="0">
                <a:latin typeface="ＭＳ Ｐゴシック" charset="-128"/>
                <a:cs typeface="Times New Roman" pitchFamily="18" charset="0"/>
              </a:rPr>
              <a:t>蹴るとき</a:t>
            </a:r>
            <a:r>
              <a:rPr lang="ja-JP" altLang="ja-JP" sz="1200" dirty="0" smtClean="0">
                <a:latin typeface="ＭＳ Ｐゴシック" charset="-128"/>
                <a:cs typeface="Times New Roman" pitchFamily="18" charset="0"/>
              </a:rPr>
              <a:t>に</a:t>
            </a:r>
            <a:r>
              <a:rPr lang="ja-JP" altLang="ja-JP" sz="1200" dirty="0">
                <a:latin typeface="ＭＳ Ｐゴシック" charset="-128"/>
                <a:cs typeface="Times New Roman" pitchFamily="18" charset="0"/>
              </a:rPr>
              <a:t>、足首をしっかり伸ばすことができているか。</a:t>
            </a:r>
          </a:p>
        </p:txBody>
      </p:sp>
      <p:sp>
        <p:nvSpPr>
          <p:cNvPr id="21519" name="正方形/長方形 21"/>
          <p:cNvSpPr>
            <a:spLocks noChangeArrowheads="1"/>
          </p:cNvSpPr>
          <p:nvPr/>
        </p:nvSpPr>
        <p:spPr bwMode="auto">
          <a:xfrm>
            <a:off x="4021138" y="5675086"/>
            <a:ext cx="4572000" cy="276999"/>
          </a:xfrm>
          <a:prstGeom prst="rect">
            <a:avLst/>
          </a:prstGeom>
          <a:noFill/>
          <a:ln w="9525">
            <a:noFill/>
            <a:miter lim="800000"/>
            <a:headEnd/>
            <a:tailEnd/>
          </a:ln>
        </p:spPr>
        <p:txBody>
          <a:bodyPr>
            <a:spAutoFit/>
          </a:bodyPr>
          <a:lstStyle/>
          <a:p>
            <a:r>
              <a:rPr lang="ja-JP" altLang="en-US" sz="1200" dirty="0"/>
              <a:t>左</a:t>
            </a:r>
            <a:r>
              <a:rPr lang="ja-JP" altLang="en-US" sz="1200" dirty="0" smtClean="0"/>
              <a:t>：</a:t>
            </a:r>
            <a:r>
              <a:rPr lang="ja-JP" altLang="en-US" sz="1200" dirty="0"/>
              <a:t>両脚を</a:t>
            </a:r>
            <a:r>
              <a:rPr lang="ja-JP" altLang="en-US" sz="1200" dirty="0" smtClean="0"/>
              <a:t>揃えて蹴るときに</a:t>
            </a:r>
            <a:r>
              <a:rPr lang="ja-JP" altLang="en-US" sz="1200" dirty="0"/>
              <a:t>、足裏を上向きにすることができているか。</a:t>
            </a:r>
          </a:p>
        </p:txBody>
      </p:sp>
      <p:sp>
        <p:nvSpPr>
          <p:cNvPr id="23" name="正方形/長方形 22"/>
          <p:cNvSpPr/>
          <p:nvPr/>
        </p:nvSpPr>
        <p:spPr bwMode="white">
          <a:xfrm>
            <a:off x="1052513" y="2462213"/>
            <a:ext cx="465137" cy="9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p:cNvSpPr/>
          <p:nvPr/>
        </p:nvSpPr>
        <p:spPr bwMode="white">
          <a:xfrm>
            <a:off x="1692275" y="2449513"/>
            <a:ext cx="307975" cy="9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bwMode="white">
          <a:xfrm>
            <a:off x="1684338" y="3360738"/>
            <a:ext cx="309562" cy="9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bwMode="white">
          <a:xfrm>
            <a:off x="3248025" y="3297238"/>
            <a:ext cx="309563" cy="1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bwMode="white">
          <a:xfrm>
            <a:off x="1208088" y="4445000"/>
            <a:ext cx="309562" cy="9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bwMode="white">
          <a:xfrm>
            <a:off x="3194050" y="6321425"/>
            <a:ext cx="307975" cy="166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bwMode="white">
          <a:xfrm>
            <a:off x="917575" y="6307138"/>
            <a:ext cx="309563"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bwMode="white">
          <a:xfrm>
            <a:off x="3248025" y="5462588"/>
            <a:ext cx="254000"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1537"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1539"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3600" b="1">
                  <a:solidFill>
                    <a:schemeClr val="bg1"/>
                  </a:solidFill>
                  <a:latin typeface="Calibri" pitchFamily="34" charset="0"/>
                  <a:ea typeface="游ゴシック"/>
                  <a:cs typeface="游ゴシック"/>
                </a:rPr>
                <a:t>平泳ぎ（脚の動き）の課題</a:t>
              </a:r>
            </a:p>
          </p:txBody>
        </p:sp>
      </p:grpSp>
      <p:sp>
        <p:nvSpPr>
          <p:cNvPr id="31" name="正方形/長方形 30"/>
          <p:cNvSpPr/>
          <p:nvPr/>
        </p:nvSpPr>
        <p:spPr>
          <a:xfrm>
            <a:off x="1692275" y="6532005"/>
            <a:ext cx="7307263" cy="2047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rPr>
              <a:t>参考資料：学校体育実技指導資料　第４集　水泳指導の</a:t>
            </a:r>
            <a:r>
              <a:rPr lang="ja-JP" altLang="en-US" sz="900" dirty="0" smtClean="0">
                <a:solidFill>
                  <a:schemeClr val="tx1"/>
                </a:solidFill>
              </a:rPr>
              <a:t>手引（</a:t>
            </a:r>
            <a:r>
              <a:rPr lang="ja-JP" altLang="en-US" sz="900" dirty="0">
                <a:solidFill>
                  <a:schemeClr val="tx1"/>
                </a:solidFill>
              </a:rPr>
              <a:t>三訂版）平成２６年３月　文部科学省　</a:t>
            </a:r>
            <a:r>
              <a:rPr lang="en-US" altLang="ja-JP" sz="900" dirty="0">
                <a:solidFill>
                  <a:schemeClr val="tx1"/>
                </a:solidFill>
              </a:rPr>
              <a:t>※</a:t>
            </a:r>
            <a:r>
              <a:rPr lang="ja-JP" altLang="en-US" sz="900" dirty="0">
                <a:solidFill>
                  <a:schemeClr val="tx1"/>
                </a:solidFill>
              </a:rPr>
              <a:t>該当の番号は変更しています。　</a:t>
            </a:r>
          </a:p>
        </p:txBody>
      </p:sp>
    </p:spTree>
    <p:extLst>
      <p:ext uri="{BB962C8B-B14F-4D97-AF65-F5344CB8AC3E}">
        <p14:creationId xmlns:p14="http://schemas.microsoft.com/office/powerpoint/2010/main" val="3397254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p:cNvPr>
          <p:cNvSpPr/>
          <p:nvPr/>
        </p:nvSpPr>
        <p:spPr>
          <a:xfrm>
            <a:off x="67112" y="917575"/>
            <a:ext cx="8934275" cy="736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r>
              <a:rPr lang="ja-JP" altLang="en-US" sz="1600" dirty="0">
                <a:solidFill>
                  <a:srgbClr val="000000"/>
                </a:solidFill>
                <a:cs typeface="游ゴシック"/>
              </a:rPr>
              <a:t>次の一連の動きの写真から、自分の課題と思われる動きの番号を　１～６　から選んでください。</a:t>
            </a:r>
          </a:p>
        </p:txBody>
      </p:sp>
      <p:pic>
        <p:nvPicPr>
          <p:cNvPr id="22532" name="図 2"/>
          <p:cNvPicPr>
            <a:picLocks noChangeAspect="1"/>
          </p:cNvPicPr>
          <p:nvPr/>
        </p:nvPicPr>
        <p:blipFill>
          <a:blip r:embed="rId2"/>
          <a:srcRect/>
          <a:stretch>
            <a:fillRect/>
          </a:stretch>
        </p:blipFill>
        <p:spPr bwMode="auto">
          <a:xfrm>
            <a:off x="892175" y="1644650"/>
            <a:ext cx="7162800" cy="4581525"/>
          </a:xfrm>
          <a:prstGeom prst="rect">
            <a:avLst/>
          </a:prstGeom>
          <a:noFill/>
          <a:ln w="9525">
            <a:noFill/>
            <a:miter lim="800000"/>
            <a:headEnd/>
            <a:tailEnd/>
          </a:ln>
        </p:spPr>
      </p:pic>
      <p:sp>
        <p:nvSpPr>
          <p:cNvPr id="9" name="正方形/長方形 8"/>
          <p:cNvSpPr/>
          <p:nvPr/>
        </p:nvSpPr>
        <p:spPr>
          <a:xfrm>
            <a:off x="3665538" y="6613525"/>
            <a:ext cx="5478462" cy="236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rPr>
              <a:t>参考資料：学校体育実技指導資料　第４集　水泳指導の</a:t>
            </a:r>
            <a:r>
              <a:rPr lang="ja-JP" altLang="en-US" sz="900" dirty="0" smtClean="0">
                <a:solidFill>
                  <a:schemeClr val="tx1"/>
                </a:solidFill>
              </a:rPr>
              <a:t>手引（</a:t>
            </a:r>
            <a:r>
              <a:rPr lang="ja-JP" altLang="en-US" sz="900" dirty="0">
                <a:solidFill>
                  <a:schemeClr val="tx1"/>
                </a:solidFill>
              </a:rPr>
              <a:t>三訂版）平成２６年３月　文部科学省　</a:t>
            </a:r>
          </a:p>
        </p:txBody>
      </p:sp>
      <p:sp>
        <p:nvSpPr>
          <p:cNvPr id="22534" name="正方形/長方形 11"/>
          <p:cNvSpPr>
            <a:spLocks noChangeArrowheads="1"/>
          </p:cNvSpPr>
          <p:nvPr/>
        </p:nvSpPr>
        <p:spPr bwMode="auto">
          <a:xfrm>
            <a:off x="4489450" y="5249863"/>
            <a:ext cx="1873250" cy="457200"/>
          </a:xfrm>
          <a:prstGeom prst="rect">
            <a:avLst/>
          </a:prstGeom>
          <a:noFill/>
          <a:ln w="9525">
            <a:noFill/>
            <a:miter lim="800000"/>
            <a:headEnd/>
            <a:tailEnd/>
          </a:ln>
        </p:spPr>
        <p:txBody>
          <a:bodyPr>
            <a:spAutoFit/>
          </a:bodyPr>
          <a:lstStyle/>
          <a:p>
            <a:r>
              <a:rPr lang="ja-JP" altLang="en-US" sz="1200"/>
              <a:t>腕は、手のひらが水面近くをかき進めているか。</a:t>
            </a:r>
          </a:p>
        </p:txBody>
      </p:sp>
      <p:sp>
        <p:nvSpPr>
          <p:cNvPr id="13" name="正方形/長方形 12"/>
          <p:cNvSpPr/>
          <p:nvPr/>
        </p:nvSpPr>
        <p:spPr bwMode="white">
          <a:xfrm>
            <a:off x="892175" y="5608638"/>
            <a:ext cx="266700" cy="16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p:cNvSpPr/>
          <p:nvPr/>
        </p:nvSpPr>
        <p:spPr bwMode="white">
          <a:xfrm>
            <a:off x="1970088" y="4545013"/>
            <a:ext cx="315912" cy="15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正方形/長方形 14"/>
          <p:cNvSpPr/>
          <p:nvPr/>
        </p:nvSpPr>
        <p:spPr bwMode="white">
          <a:xfrm>
            <a:off x="6858000" y="1673225"/>
            <a:ext cx="300038" cy="15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正方形/長方形 15"/>
          <p:cNvSpPr/>
          <p:nvPr/>
        </p:nvSpPr>
        <p:spPr bwMode="white">
          <a:xfrm>
            <a:off x="3865563" y="1644650"/>
            <a:ext cx="288925" cy="16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bwMode="white">
          <a:xfrm>
            <a:off x="1985963" y="6075363"/>
            <a:ext cx="334962" cy="18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bwMode="white">
          <a:xfrm>
            <a:off x="3105150" y="6069013"/>
            <a:ext cx="371475" cy="16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bwMode="white">
          <a:xfrm>
            <a:off x="6443663" y="6026150"/>
            <a:ext cx="334962" cy="20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42" name="正方形/長方形 6"/>
          <p:cNvSpPr>
            <a:spLocks noChangeArrowheads="1"/>
          </p:cNvSpPr>
          <p:nvPr/>
        </p:nvSpPr>
        <p:spPr bwMode="auto">
          <a:xfrm>
            <a:off x="1147763" y="4473575"/>
            <a:ext cx="3841750" cy="457200"/>
          </a:xfrm>
          <a:prstGeom prst="rect">
            <a:avLst/>
          </a:prstGeom>
          <a:noFill/>
          <a:ln w="9525">
            <a:noFill/>
            <a:miter lim="800000"/>
            <a:headEnd/>
            <a:tailEnd/>
          </a:ln>
        </p:spPr>
        <p:txBody>
          <a:bodyPr>
            <a:spAutoFit/>
          </a:bodyPr>
          <a:lstStyle/>
          <a:p>
            <a:r>
              <a:rPr lang="ja-JP" altLang="en-US" sz="1200" dirty="0" smtClean="0"/>
              <a:t>蹴り上げ</a:t>
            </a:r>
            <a:r>
              <a:rPr lang="ja-JP" altLang="en-US" sz="1200" dirty="0"/>
              <a:t>の動作は、足の甲を中心にして行い、膝と足首で水</a:t>
            </a:r>
            <a:r>
              <a:rPr lang="ja-JP" altLang="en-US" sz="1200" dirty="0" smtClean="0"/>
              <a:t>を蹴るようにして、力強く蹴り上げられて</a:t>
            </a:r>
            <a:r>
              <a:rPr lang="ja-JP" altLang="en-US" sz="1200" dirty="0"/>
              <a:t>いるか。</a:t>
            </a:r>
          </a:p>
        </p:txBody>
      </p:sp>
      <p:sp>
        <p:nvSpPr>
          <p:cNvPr id="20" name="正方形/長方形 19"/>
          <p:cNvSpPr/>
          <p:nvPr/>
        </p:nvSpPr>
        <p:spPr bwMode="white">
          <a:xfrm>
            <a:off x="4940300" y="2933700"/>
            <a:ext cx="339725" cy="153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bwMode="white">
          <a:xfrm>
            <a:off x="6578600" y="4489450"/>
            <a:ext cx="2794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45" name="正方形/長方形 7"/>
          <p:cNvSpPr>
            <a:spLocks noChangeArrowheads="1"/>
          </p:cNvSpPr>
          <p:nvPr/>
        </p:nvSpPr>
        <p:spPr bwMode="auto">
          <a:xfrm>
            <a:off x="5746750" y="4470400"/>
            <a:ext cx="2749550" cy="457200"/>
          </a:xfrm>
          <a:prstGeom prst="rect">
            <a:avLst/>
          </a:prstGeom>
          <a:noFill/>
          <a:ln w="9525">
            <a:noFill/>
            <a:miter lim="800000"/>
            <a:headEnd/>
            <a:tailEnd/>
          </a:ln>
        </p:spPr>
        <p:txBody>
          <a:bodyPr>
            <a:spAutoFit/>
          </a:bodyPr>
          <a:lstStyle/>
          <a:p>
            <a:r>
              <a:rPr lang="ja-JP" altLang="en-US" sz="1200"/>
              <a:t>手のひらで水面下</a:t>
            </a:r>
            <a:r>
              <a:rPr lang="en-US" altLang="ja-JP" sz="1200"/>
              <a:t>20</a:t>
            </a:r>
            <a:r>
              <a:rPr lang="ja-JP" altLang="en-US" sz="1200"/>
              <a:t>～</a:t>
            </a:r>
            <a:r>
              <a:rPr lang="en-US" altLang="ja-JP" sz="1200"/>
              <a:t>30㎝</a:t>
            </a:r>
            <a:r>
              <a:rPr lang="ja-JP" altLang="en-US" sz="1200"/>
              <a:t>程度まで水を押さえることができているか。</a:t>
            </a:r>
          </a:p>
        </p:txBody>
      </p:sp>
      <p:sp>
        <p:nvSpPr>
          <p:cNvPr id="22546" name="正方形/長方形 9"/>
          <p:cNvSpPr>
            <a:spLocks noChangeArrowheads="1"/>
          </p:cNvSpPr>
          <p:nvPr/>
        </p:nvSpPr>
        <p:spPr bwMode="auto">
          <a:xfrm>
            <a:off x="3284538" y="2989263"/>
            <a:ext cx="4292600" cy="274637"/>
          </a:xfrm>
          <a:prstGeom prst="rect">
            <a:avLst/>
          </a:prstGeom>
          <a:noFill/>
          <a:ln w="9525">
            <a:noFill/>
            <a:miter lim="800000"/>
            <a:headEnd/>
            <a:tailEnd/>
          </a:ln>
        </p:spPr>
        <p:txBody>
          <a:bodyPr>
            <a:spAutoFit/>
          </a:bodyPr>
          <a:lstStyle/>
          <a:p>
            <a:r>
              <a:rPr lang="ja-JP" altLang="en-US" sz="1200"/>
              <a:t>手先は、頭の前方、肩の線上に小指側から入水できているか。</a:t>
            </a:r>
          </a:p>
        </p:txBody>
      </p:sp>
      <p:sp>
        <p:nvSpPr>
          <p:cNvPr id="22547" name="正方形/長方形 10"/>
          <p:cNvSpPr>
            <a:spLocks noChangeArrowheads="1"/>
          </p:cNvSpPr>
          <p:nvPr/>
        </p:nvSpPr>
        <p:spPr bwMode="auto">
          <a:xfrm>
            <a:off x="1149350" y="6061075"/>
            <a:ext cx="4572000" cy="457200"/>
          </a:xfrm>
          <a:prstGeom prst="rect">
            <a:avLst/>
          </a:prstGeom>
          <a:noFill/>
          <a:ln w="9525">
            <a:noFill/>
            <a:miter lim="800000"/>
            <a:headEnd/>
            <a:tailEnd/>
          </a:ln>
        </p:spPr>
        <p:txBody>
          <a:bodyPr>
            <a:spAutoFit/>
          </a:bodyPr>
          <a:lstStyle/>
          <a:p>
            <a:r>
              <a:rPr lang="ja-JP" altLang="en-US" sz="1200" dirty="0" smtClean="0"/>
              <a:t>蹴り上げた</a:t>
            </a:r>
            <a:r>
              <a:rPr lang="ja-JP" altLang="en-US" sz="1200" dirty="0"/>
              <a:t>後、下方に下ろす動作は、他方の脚</a:t>
            </a:r>
            <a:r>
              <a:rPr lang="ja-JP" altLang="en-US" sz="1200" dirty="0" smtClean="0"/>
              <a:t>の蹴り上げ</a:t>
            </a:r>
            <a:r>
              <a:rPr lang="ja-JP" altLang="en-US" sz="1200" dirty="0"/>
              <a:t>動作の反動で、脚を伸ばして自然にできているか。</a:t>
            </a:r>
          </a:p>
        </p:txBody>
      </p:sp>
      <p:sp>
        <p:nvSpPr>
          <p:cNvPr id="22" name="正方形/長方形 21"/>
          <p:cNvSpPr/>
          <p:nvPr/>
        </p:nvSpPr>
        <p:spPr bwMode="white">
          <a:xfrm>
            <a:off x="857250" y="5629275"/>
            <a:ext cx="334963" cy="207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2553"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2555"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3600" b="1">
                  <a:solidFill>
                    <a:schemeClr val="bg1"/>
                  </a:solidFill>
                  <a:latin typeface="Calibri" pitchFamily="34" charset="0"/>
                  <a:ea typeface="游ゴシック"/>
                  <a:cs typeface="游ゴシック"/>
                </a:rPr>
                <a:t>背泳ぎの課題</a:t>
              </a:r>
            </a:p>
          </p:txBody>
        </p:sp>
      </p:grpSp>
    </p:spTree>
    <p:extLst>
      <p:ext uri="{BB962C8B-B14F-4D97-AF65-F5344CB8AC3E}">
        <p14:creationId xmlns:p14="http://schemas.microsoft.com/office/powerpoint/2010/main" val="100378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図 2"/>
          <p:cNvPicPr>
            <a:picLocks noChangeAspect="1"/>
          </p:cNvPicPr>
          <p:nvPr/>
        </p:nvPicPr>
        <p:blipFill>
          <a:blip r:embed="rId2"/>
          <a:srcRect/>
          <a:stretch>
            <a:fillRect/>
          </a:stretch>
        </p:blipFill>
        <p:spPr bwMode="auto">
          <a:xfrm>
            <a:off x="966788" y="876300"/>
            <a:ext cx="7210425" cy="5105400"/>
          </a:xfrm>
          <a:prstGeom prst="rect">
            <a:avLst/>
          </a:prstGeom>
          <a:noFill/>
          <a:ln w="9525">
            <a:noFill/>
            <a:miter lim="800000"/>
            <a:headEnd/>
            <a:tailEnd/>
          </a:ln>
        </p:spPr>
      </p:pic>
      <p:sp>
        <p:nvSpPr>
          <p:cNvPr id="7" name="正方形/長方形 6"/>
          <p:cNvSpPr/>
          <p:nvPr/>
        </p:nvSpPr>
        <p:spPr>
          <a:xfrm>
            <a:off x="3522663" y="6462713"/>
            <a:ext cx="5478462" cy="2365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rPr>
              <a:t>参考資料：学校体育実技指導資料　第４集　水泳指導の</a:t>
            </a:r>
            <a:r>
              <a:rPr lang="ja-JP" altLang="en-US" sz="900" dirty="0" smtClean="0">
                <a:solidFill>
                  <a:schemeClr val="tx1"/>
                </a:solidFill>
              </a:rPr>
              <a:t>手引（</a:t>
            </a:r>
            <a:r>
              <a:rPr lang="ja-JP" altLang="en-US" sz="900" dirty="0">
                <a:solidFill>
                  <a:schemeClr val="tx1"/>
                </a:solidFill>
              </a:rPr>
              <a:t>三訂版）平成２６年３月　文部科学省　</a:t>
            </a:r>
          </a:p>
        </p:txBody>
      </p:sp>
      <p:sp>
        <p:nvSpPr>
          <p:cNvPr id="23556" name="正方形/長方形 8"/>
          <p:cNvSpPr>
            <a:spLocks noChangeArrowheads="1"/>
          </p:cNvSpPr>
          <p:nvPr/>
        </p:nvSpPr>
        <p:spPr bwMode="auto">
          <a:xfrm>
            <a:off x="6440488" y="3656013"/>
            <a:ext cx="2492375" cy="639762"/>
          </a:xfrm>
          <a:prstGeom prst="rect">
            <a:avLst/>
          </a:prstGeom>
          <a:noFill/>
          <a:ln w="9525">
            <a:noFill/>
            <a:miter lim="800000"/>
            <a:headEnd/>
            <a:tailEnd/>
          </a:ln>
        </p:spPr>
        <p:txBody>
          <a:bodyPr>
            <a:spAutoFit/>
          </a:bodyPr>
          <a:lstStyle/>
          <a:p>
            <a:r>
              <a:rPr lang="ja-JP" altLang="en-US" sz="1200"/>
              <a:t>腰の下へ水を押し込むと同時に同一側の肩を水面上に上げることができているか。</a:t>
            </a:r>
          </a:p>
        </p:txBody>
      </p:sp>
      <p:sp>
        <p:nvSpPr>
          <p:cNvPr id="23557" name="正方形/長方形 9"/>
          <p:cNvSpPr>
            <a:spLocks noChangeArrowheads="1"/>
          </p:cNvSpPr>
          <p:nvPr/>
        </p:nvSpPr>
        <p:spPr bwMode="auto">
          <a:xfrm>
            <a:off x="1828800" y="5873750"/>
            <a:ext cx="4395788" cy="274638"/>
          </a:xfrm>
          <a:prstGeom prst="rect">
            <a:avLst/>
          </a:prstGeom>
          <a:noFill/>
          <a:ln w="9525">
            <a:noFill/>
            <a:miter lim="800000"/>
            <a:headEnd/>
            <a:tailEnd/>
          </a:ln>
        </p:spPr>
        <p:txBody>
          <a:bodyPr>
            <a:spAutoFit/>
          </a:bodyPr>
          <a:lstStyle/>
          <a:p>
            <a:r>
              <a:rPr lang="ja-JP" altLang="en-US" sz="1200"/>
              <a:t>腕は体側上を大きく回して進行方向へ戻すことができているか。</a:t>
            </a:r>
          </a:p>
        </p:txBody>
      </p:sp>
      <p:sp>
        <p:nvSpPr>
          <p:cNvPr id="12" name="正方形/長方形 11"/>
          <p:cNvSpPr/>
          <p:nvPr/>
        </p:nvSpPr>
        <p:spPr bwMode="white">
          <a:xfrm>
            <a:off x="6821488" y="5453063"/>
            <a:ext cx="412750" cy="15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p:cNvSpPr/>
          <p:nvPr/>
        </p:nvSpPr>
        <p:spPr bwMode="white">
          <a:xfrm>
            <a:off x="2605088" y="3836988"/>
            <a:ext cx="420687"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p:cNvSpPr/>
          <p:nvPr/>
        </p:nvSpPr>
        <p:spPr bwMode="white">
          <a:xfrm>
            <a:off x="5181600" y="2346325"/>
            <a:ext cx="357188" cy="163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正方形/長方形 14"/>
          <p:cNvSpPr/>
          <p:nvPr/>
        </p:nvSpPr>
        <p:spPr bwMode="white">
          <a:xfrm>
            <a:off x="6821488" y="2333625"/>
            <a:ext cx="4127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正方形/長方形 15"/>
          <p:cNvSpPr/>
          <p:nvPr/>
        </p:nvSpPr>
        <p:spPr bwMode="white">
          <a:xfrm>
            <a:off x="6821488" y="2043113"/>
            <a:ext cx="412750" cy="236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bwMode="white">
          <a:xfrm>
            <a:off x="2811463" y="2041525"/>
            <a:ext cx="382587" cy="3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bwMode="white">
          <a:xfrm>
            <a:off x="5126038" y="4038600"/>
            <a:ext cx="4127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bwMode="white">
          <a:xfrm>
            <a:off x="3406775" y="4144963"/>
            <a:ext cx="284163"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66" name="正方形/長方形 7"/>
          <p:cNvSpPr>
            <a:spLocks noChangeArrowheads="1"/>
          </p:cNvSpPr>
          <p:nvPr/>
        </p:nvSpPr>
        <p:spPr bwMode="auto">
          <a:xfrm>
            <a:off x="4800600" y="3656013"/>
            <a:ext cx="1511300" cy="639762"/>
          </a:xfrm>
          <a:prstGeom prst="rect">
            <a:avLst/>
          </a:prstGeom>
          <a:noFill/>
          <a:ln w="9525">
            <a:noFill/>
            <a:miter lim="800000"/>
            <a:headEnd/>
            <a:tailEnd/>
          </a:ln>
        </p:spPr>
        <p:txBody>
          <a:bodyPr>
            <a:spAutoFit/>
          </a:bodyPr>
          <a:lstStyle/>
          <a:p>
            <a:r>
              <a:rPr lang="ja-JP" altLang="en-US" sz="1200"/>
              <a:t>腕を伸ばし、手を親指側から抜き上げることができているか。</a:t>
            </a:r>
          </a:p>
        </p:txBody>
      </p:sp>
      <p:sp>
        <p:nvSpPr>
          <p:cNvPr id="23567" name="正方形/長方形 3"/>
          <p:cNvSpPr>
            <a:spLocks noChangeArrowheads="1"/>
          </p:cNvSpPr>
          <p:nvPr/>
        </p:nvSpPr>
        <p:spPr bwMode="auto">
          <a:xfrm>
            <a:off x="6323013" y="2038350"/>
            <a:ext cx="2495550" cy="457200"/>
          </a:xfrm>
          <a:prstGeom prst="rect">
            <a:avLst/>
          </a:prstGeom>
          <a:noFill/>
          <a:ln w="9525">
            <a:noFill/>
            <a:miter lim="800000"/>
            <a:headEnd/>
            <a:tailEnd/>
          </a:ln>
        </p:spPr>
        <p:txBody>
          <a:bodyPr>
            <a:spAutoFit/>
          </a:bodyPr>
          <a:lstStyle/>
          <a:p>
            <a:r>
              <a:rPr lang="ja-JP" altLang="en-US" sz="1200"/>
              <a:t>腕は、手のひらが太ももに触れる程度までかき進めているか。</a:t>
            </a:r>
          </a:p>
        </p:txBody>
      </p:sp>
      <p:sp>
        <p:nvSpPr>
          <p:cNvPr id="23568" name="正方形/長方形 1"/>
          <p:cNvSpPr>
            <a:spLocks noChangeArrowheads="1"/>
          </p:cNvSpPr>
          <p:nvPr/>
        </p:nvSpPr>
        <p:spPr bwMode="auto">
          <a:xfrm>
            <a:off x="1028700" y="2066925"/>
            <a:ext cx="3843338" cy="274638"/>
          </a:xfrm>
          <a:prstGeom prst="rect">
            <a:avLst/>
          </a:prstGeom>
          <a:noFill/>
          <a:ln w="9525">
            <a:noFill/>
            <a:miter lim="800000"/>
            <a:headEnd/>
            <a:tailEnd/>
          </a:ln>
        </p:spPr>
        <p:txBody>
          <a:bodyPr>
            <a:spAutoFit/>
          </a:bodyPr>
          <a:lstStyle/>
          <a:p>
            <a:r>
              <a:rPr lang="ja-JP" altLang="en-US" sz="1200"/>
              <a:t>手のひらを下にして腰の下に押し込むことができているか。</a:t>
            </a:r>
          </a:p>
        </p:txBody>
      </p:sp>
      <p:sp>
        <p:nvSpPr>
          <p:cNvPr id="23569" name="正方形/長方形 4"/>
          <p:cNvSpPr>
            <a:spLocks noChangeArrowheads="1"/>
          </p:cNvSpPr>
          <p:nvPr/>
        </p:nvSpPr>
        <p:spPr bwMode="auto">
          <a:xfrm>
            <a:off x="1085850" y="3814763"/>
            <a:ext cx="3689350" cy="457200"/>
          </a:xfrm>
          <a:prstGeom prst="rect">
            <a:avLst/>
          </a:prstGeom>
          <a:noFill/>
          <a:ln w="9525">
            <a:noFill/>
            <a:miter lim="800000"/>
            <a:headEnd/>
            <a:tailEnd/>
          </a:ln>
        </p:spPr>
        <p:txBody>
          <a:bodyPr>
            <a:spAutoFit/>
          </a:bodyPr>
          <a:lstStyle/>
          <a:p>
            <a:r>
              <a:rPr lang="ja-JP" altLang="en-US" sz="1200"/>
              <a:t>左右の腕は、一方の手先を水中に入れるのに合わせて、他の腕を水面上に抜き上げることができているか。</a:t>
            </a:r>
          </a:p>
        </p:txBody>
      </p:sp>
      <p:sp>
        <p:nvSpPr>
          <p:cNvPr id="23570" name="正方形/長方形 10"/>
          <p:cNvSpPr>
            <a:spLocks noChangeArrowheads="1"/>
          </p:cNvSpPr>
          <p:nvPr/>
        </p:nvSpPr>
        <p:spPr bwMode="auto">
          <a:xfrm>
            <a:off x="6440488" y="5478463"/>
            <a:ext cx="2047875" cy="457200"/>
          </a:xfrm>
          <a:prstGeom prst="rect">
            <a:avLst/>
          </a:prstGeom>
          <a:noFill/>
          <a:ln w="9525">
            <a:noFill/>
            <a:miter lim="800000"/>
            <a:headEnd/>
            <a:tailEnd/>
          </a:ln>
        </p:spPr>
        <p:txBody>
          <a:bodyPr>
            <a:spAutoFit/>
          </a:bodyPr>
          <a:lstStyle/>
          <a:p>
            <a:r>
              <a:rPr lang="ja-JP" altLang="en-US" sz="1200"/>
              <a:t>左右の脚の幅は、親指が触れ合う程度になっているか。</a:t>
            </a:r>
          </a:p>
        </p:txBody>
      </p:sp>
      <p:grpSp>
        <p:nvGrpSpPr>
          <p:cNvPr id="23575" name="Group 17"/>
          <p:cNvGrpSpPr>
            <a:grpSpLocks/>
          </p:cNvGrpSpPr>
          <p:nvPr/>
        </p:nvGrpSpPr>
        <p:grpSpPr bwMode="auto">
          <a:xfrm>
            <a:off x="-17463" y="0"/>
            <a:ext cx="9161463" cy="755650"/>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3577"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3600" b="1">
                  <a:solidFill>
                    <a:schemeClr val="bg1"/>
                  </a:solidFill>
                  <a:latin typeface="Calibri" pitchFamily="34" charset="0"/>
                  <a:ea typeface="游ゴシック"/>
                  <a:cs typeface="游ゴシック"/>
                </a:rPr>
                <a:t>背泳ぎの課題</a:t>
              </a:r>
            </a:p>
          </p:txBody>
        </p:sp>
      </p:grpSp>
    </p:spTree>
    <p:extLst>
      <p:ext uri="{BB962C8B-B14F-4D97-AF65-F5344CB8AC3E}">
        <p14:creationId xmlns:p14="http://schemas.microsoft.com/office/powerpoint/2010/main" val="3222006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1668</Words>
  <Application>Microsoft Office PowerPoint</Application>
  <PresentationFormat>画面に合わせる (4:3)</PresentationFormat>
  <Paragraphs>93</Paragraphs>
  <Slides>12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HG創英角ｺﾞｼｯｸUB</vt:lpstr>
      <vt:lpstr>ＭＳ Ｐゴシック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塚本　涼</dc:creator>
  <cp:lastModifiedBy>m</cp:lastModifiedBy>
  <cp:revision>11</cp:revision>
  <dcterms:modified xsi:type="dcterms:W3CDTF">2021-03-30T08:26:06Z</dcterms:modified>
</cp:coreProperties>
</file>