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4" r:id="rId2"/>
    <p:sldId id="338" r:id="rId3"/>
    <p:sldId id="340" r:id="rId4"/>
    <p:sldId id="336" r:id="rId5"/>
    <p:sldId id="339" r:id="rId6"/>
    <p:sldId id="297" r:id="rId7"/>
    <p:sldId id="316" r:id="rId8"/>
    <p:sldId id="311" r:id="rId9"/>
    <p:sldId id="314" r:id="rId10"/>
    <p:sldId id="315" r:id="rId11"/>
    <p:sldId id="317" r:id="rId12"/>
    <p:sldId id="324" r:id="rId13"/>
    <p:sldId id="318" r:id="rId14"/>
    <p:sldId id="319" r:id="rId15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中村 正人" userId="e0b57c11a69263af" providerId="LiveId" clId="{F78FFB76-E1BE-46C4-88AC-430058544736}"/>
    <pc:docChg chg="modSld">
      <pc:chgData name="中村 正人" userId="e0b57c11a69263af" providerId="LiveId" clId="{F78FFB76-E1BE-46C4-88AC-430058544736}" dt="2021-01-31T07:25:42.385" v="34"/>
      <pc:docMkLst>
        <pc:docMk/>
      </pc:docMkLst>
      <pc:sldChg chg="modSp mod">
        <pc:chgData name="中村 正人" userId="e0b57c11a69263af" providerId="LiveId" clId="{F78FFB76-E1BE-46C4-88AC-430058544736}" dt="2021-01-31T07:25:09.872" v="9"/>
        <pc:sldMkLst>
          <pc:docMk/>
          <pc:sldMk cId="2184369282" sldId="297"/>
        </pc:sldMkLst>
        <pc:spChg chg="mod">
          <ac:chgData name="中村 正人" userId="e0b57c11a69263af" providerId="LiveId" clId="{F78FFB76-E1BE-46C4-88AC-430058544736}" dt="2021-01-31T07:25:09.872" v="9"/>
          <ac:spMkLst>
            <pc:docMk/>
            <pc:sldMk cId="2184369282" sldId="297"/>
            <ac:spMk id="8" creationId="{00000000-0000-0000-0000-000000000000}"/>
          </ac:spMkLst>
        </pc:spChg>
      </pc:sldChg>
      <pc:sldChg chg="modSp mod">
        <pc:chgData name="中村 正人" userId="e0b57c11a69263af" providerId="LiveId" clId="{F78FFB76-E1BE-46C4-88AC-430058544736}" dt="2021-01-31T07:25:21.984" v="19"/>
        <pc:sldMkLst>
          <pc:docMk/>
          <pc:sldMk cId="4170209243" sldId="311"/>
        </pc:sldMkLst>
        <pc:spChg chg="mod">
          <ac:chgData name="中村 正人" userId="e0b57c11a69263af" providerId="LiveId" clId="{F78FFB76-E1BE-46C4-88AC-430058544736}" dt="2021-01-31T07:25:21.984" v="19"/>
          <ac:spMkLst>
            <pc:docMk/>
            <pc:sldMk cId="4170209243" sldId="311"/>
            <ac:spMk id="4" creationId="{00000000-0000-0000-0000-000000000000}"/>
          </ac:spMkLst>
        </pc:spChg>
        <pc:spChg chg="mod">
          <ac:chgData name="中村 正人" userId="e0b57c11a69263af" providerId="LiveId" clId="{F78FFB76-E1BE-46C4-88AC-430058544736}" dt="2021-01-31T07:25:15.473" v="14"/>
          <ac:spMkLst>
            <pc:docMk/>
            <pc:sldMk cId="4170209243" sldId="311"/>
            <ac:spMk id="8" creationId="{00000000-0000-0000-0000-000000000000}"/>
          </ac:spMkLst>
        </pc:spChg>
      </pc:sldChg>
      <pc:sldChg chg="modSp mod">
        <pc:chgData name="中村 正人" userId="e0b57c11a69263af" providerId="LiveId" clId="{F78FFB76-E1BE-46C4-88AC-430058544736}" dt="2021-01-31T07:25:28.031" v="24"/>
        <pc:sldMkLst>
          <pc:docMk/>
          <pc:sldMk cId="3053460174" sldId="314"/>
        </pc:sldMkLst>
        <pc:spChg chg="mod">
          <ac:chgData name="中村 正人" userId="e0b57c11a69263af" providerId="LiveId" clId="{F78FFB76-E1BE-46C4-88AC-430058544736}" dt="2021-01-31T07:25:28.031" v="24"/>
          <ac:spMkLst>
            <pc:docMk/>
            <pc:sldMk cId="3053460174" sldId="314"/>
            <ac:spMk id="8" creationId="{00000000-0000-0000-0000-000000000000}"/>
          </ac:spMkLst>
        </pc:spChg>
      </pc:sldChg>
      <pc:sldChg chg="modSp mod">
        <pc:chgData name="中村 正人" userId="e0b57c11a69263af" providerId="LiveId" clId="{F78FFB76-E1BE-46C4-88AC-430058544736}" dt="2021-01-31T07:25:38.042" v="29"/>
        <pc:sldMkLst>
          <pc:docMk/>
          <pc:sldMk cId="53507481" sldId="315"/>
        </pc:sldMkLst>
        <pc:spChg chg="mod">
          <ac:chgData name="中村 正人" userId="e0b57c11a69263af" providerId="LiveId" clId="{F78FFB76-E1BE-46C4-88AC-430058544736}" dt="2021-01-31T07:25:38.042" v="29"/>
          <ac:spMkLst>
            <pc:docMk/>
            <pc:sldMk cId="53507481" sldId="315"/>
            <ac:spMk id="8" creationId="{00000000-0000-0000-0000-000000000000}"/>
          </ac:spMkLst>
        </pc:spChg>
      </pc:sldChg>
      <pc:sldChg chg="modSp mod">
        <pc:chgData name="中村 正人" userId="e0b57c11a69263af" providerId="LiveId" clId="{F78FFB76-E1BE-46C4-88AC-430058544736}" dt="2021-01-31T07:25:42.385" v="34"/>
        <pc:sldMkLst>
          <pc:docMk/>
          <pc:sldMk cId="1778339726" sldId="316"/>
        </pc:sldMkLst>
        <pc:spChg chg="mod">
          <ac:chgData name="中村 正人" userId="e0b57c11a69263af" providerId="LiveId" clId="{F78FFB76-E1BE-46C4-88AC-430058544736}" dt="2021-01-31T07:25:42.385" v="34"/>
          <ac:spMkLst>
            <pc:docMk/>
            <pc:sldMk cId="1778339726" sldId="316"/>
            <ac:spMk id="8" creationId="{00000000-0000-0000-0000-000000000000}"/>
          </ac:spMkLst>
        </pc:spChg>
      </pc:sldChg>
      <pc:sldChg chg="modSp mod">
        <pc:chgData name="中村 正人" userId="e0b57c11a69263af" providerId="LiveId" clId="{F78FFB76-E1BE-46C4-88AC-430058544736}" dt="2021-01-31T07:25:00.369" v="4"/>
        <pc:sldMkLst>
          <pc:docMk/>
          <pc:sldMk cId="1119793961" sldId="339"/>
        </pc:sldMkLst>
        <pc:spChg chg="mod">
          <ac:chgData name="中村 正人" userId="e0b57c11a69263af" providerId="LiveId" clId="{F78FFB76-E1BE-46C4-88AC-430058544736}" dt="2021-01-31T07:25:00.369" v="4"/>
          <ac:spMkLst>
            <pc:docMk/>
            <pc:sldMk cId="1119793961" sldId="339"/>
            <ac:spMk id="10" creationId="{A2D7FFEB-B092-4EDF-B3F4-2950EAA0C9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061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343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850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4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781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26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766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676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48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665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98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019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364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88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Dr2Uo-PLv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www.youtube.com/watch?v=I1ci363atpA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Dr2Uo-PLv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Dr2Uo-PLv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9018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355" y="1080475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49158" y="1080476"/>
            <a:ext cx="6772212" cy="12277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小学校　体育</a:t>
            </a:r>
            <a:endParaRPr kumimoji="1" lang="en-US" altLang="ja-JP" sz="3600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〔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第３学年及び第４学年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〕</a:t>
            </a:r>
          </a:p>
          <a:p>
            <a:pPr algn="ctr"/>
            <a:r>
              <a:rPr kumimoji="1" lang="ja-JP" altLang="en-US" sz="3600" dirty="0"/>
              <a:t>　</a:t>
            </a:r>
            <a:endParaRPr kumimoji="1" lang="en-US" altLang="ja-JP" sz="3600" dirty="0"/>
          </a:p>
        </p:txBody>
      </p:sp>
      <p:sp>
        <p:nvSpPr>
          <p:cNvPr id="2" name="正方形/長方形 1"/>
          <p:cNvSpPr/>
          <p:nvPr/>
        </p:nvSpPr>
        <p:spPr>
          <a:xfrm>
            <a:off x="1035196" y="3583564"/>
            <a:ext cx="7073607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水泳運動</a:t>
            </a:r>
            <a:endParaRPr kumimoji="1" lang="en-US" altLang="ja-JP" sz="5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kumimoji="1" lang="ja-JP" altLang="en-US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「浮いて進む運動」</a:t>
            </a:r>
            <a:endParaRPr kumimoji="1" lang="en-US" altLang="ja-JP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kumimoji="1" lang="ja-JP" altLang="en-US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「もぐる・浮く運動」</a:t>
            </a:r>
            <a:endParaRPr kumimoji="1" lang="en-US" altLang="ja-JP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endParaRPr kumimoji="1" lang="en-US" altLang="ja-JP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ﾌﾟﾚｾﾞﾝｽEB" panose="02020809000000000000" pitchFamily="17" charset="-128"/>
                <a:ea typeface="HG創英ﾌﾟﾚｾﾞﾝｽEB" panose="02020809000000000000" pitchFamily="17" charset="-128"/>
                <a:cs typeface="+mn-cs"/>
              </a:rPr>
              <a:t>【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ﾌﾟﾚｾﾞﾝｽEB" panose="02020809000000000000" pitchFamily="17" charset="-128"/>
                <a:ea typeface="HG創英ﾌﾟﾚｾﾞﾝｽEB" panose="02020809000000000000" pitchFamily="17" charset="-128"/>
                <a:cs typeface="+mn-cs"/>
              </a:rPr>
              <a:t>知識及び技能編</a:t>
            </a: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ﾌﾟﾚｾﾞﾝｽEB" panose="02020809000000000000" pitchFamily="17" charset="-128"/>
                <a:ea typeface="HG創英ﾌﾟﾚｾﾞﾝｽEB" panose="02020809000000000000" pitchFamily="17" charset="-128"/>
                <a:cs typeface="+mn-cs"/>
              </a:rPr>
              <a:t>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創英ﾌﾟﾚｾﾞﾝｽEB" panose="02020809000000000000" pitchFamily="17" charset="-128"/>
              <a:ea typeface="HG創英ﾌﾟﾚｾﾞﾝｽEB" panose="02020809000000000000" pitchFamily="17" charset="-128"/>
              <a:cs typeface="+mn-cs"/>
            </a:endParaRPr>
          </a:p>
          <a:p>
            <a:pPr algn="ctr"/>
            <a:endParaRPr kumimoji="1" lang="ja-JP" altLang="en-US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9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91" y="3866292"/>
            <a:ext cx="5549332" cy="251952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96586" y="6048780"/>
            <a:ext cx="811876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　　　　　　　かえる足泳ぎ　　　　　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370" y="3878452"/>
            <a:ext cx="2809875" cy="242887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306639" y="606920"/>
            <a:ext cx="8513418" cy="17530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dirty="0"/>
              <a:t>２　</a:t>
            </a:r>
            <a:r>
              <a:rPr kumimoji="1" lang="ja-JP" altLang="en-US" sz="4000" dirty="0" smtClean="0"/>
              <a:t>初歩的な泳ぎの行い方について、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　学習カードにまとめましょう。</a:t>
            </a:r>
            <a:endParaRPr kumimoji="1" lang="en-US" altLang="ja-JP" sz="4000" dirty="0"/>
          </a:p>
        </p:txBody>
      </p:sp>
      <p:sp>
        <p:nvSpPr>
          <p:cNvPr id="12" name="楕円 11"/>
          <p:cNvSpPr/>
          <p:nvPr/>
        </p:nvSpPr>
        <p:spPr>
          <a:xfrm>
            <a:off x="201168" y="2286000"/>
            <a:ext cx="3182112" cy="156560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初歩的な泳ぎ</a:t>
            </a:r>
          </a:p>
        </p:txBody>
      </p:sp>
    </p:spTree>
    <p:extLst>
      <p:ext uri="{BB962C8B-B14F-4D97-AF65-F5344CB8AC3E}">
        <p14:creationId xmlns:p14="http://schemas.microsoft.com/office/powerpoint/2010/main" val="535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6727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77554" y="887285"/>
            <a:ext cx="8695513" cy="13117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３　水の中でのもぐり方やうき方に　</a:t>
            </a:r>
            <a:endParaRPr kumimoji="1" lang="en-US" altLang="ja-JP" sz="4000" dirty="0"/>
          </a:p>
          <a:p>
            <a:pPr algn="ctr"/>
            <a:r>
              <a:rPr kumimoji="1" lang="ja-JP" altLang="en-US" sz="4000" dirty="0"/>
              <a:t>　は、どのようなものがあるのかな。</a:t>
            </a:r>
            <a:endParaRPr kumimoji="1" lang="en-US" altLang="ja-JP" sz="4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27" y="2621005"/>
            <a:ext cx="73628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79713" y="938269"/>
            <a:ext cx="8393353" cy="19691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dirty="0"/>
              <a:t>３　水の中でのもぐり方やうき方に　</a:t>
            </a:r>
            <a:endParaRPr kumimoji="1" lang="en-US" altLang="ja-JP" sz="4000" dirty="0"/>
          </a:p>
          <a:p>
            <a:r>
              <a:rPr kumimoji="1" lang="ja-JP" altLang="en-US" sz="4000" dirty="0"/>
              <a:t>　は、どのようなものがあるのかな</a:t>
            </a:r>
            <a:r>
              <a:rPr kumimoji="1" lang="ja-JP" altLang="en-US" sz="4000" dirty="0" smtClean="0"/>
              <a:t>。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　　動画でかくにんしましょう。</a:t>
            </a:r>
            <a:endParaRPr kumimoji="1" lang="en-US" altLang="ja-JP" sz="4000" dirty="0"/>
          </a:p>
        </p:txBody>
      </p:sp>
      <p:pic>
        <p:nvPicPr>
          <p:cNvPr id="8" name="図 7">
            <a:hlinkClick r:id="rId3"/>
            <a:extLst>
              <a:ext uri="{FF2B5EF4-FFF2-40B4-BE49-F238E27FC236}">
                <a16:creationId xmlns:a16="http://schemas.microsoft.com/office/drawing/2014/main" id="{54FFCE22-F685-4C5D-98CF-811A616BC1D0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8500" y="3098308"/>
            <a:ext cx="4018899" cy="2237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図 3">
            <a:hlinkClick r:id="rId5"/>
            <a:extLst>
              <a:ext uri="{FF2B5EF4-FFF2-40B4-BE49-F238E27FC236}">
                <a16:creationId xmlns:a16="http://schemas.microsoft.com/office/drawing/2014/main" id="{BF0526D8-BF82-4025-AC30-42A414399E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212" y="3122603"/>
            <a:ext cx="3364637" cy="2339410"/>
          </a:xfrm>
          <a:prstGeom prst="rect">
            <a:avLst/>
          </a:prstGeom>
        </p:spPr>
      </p:pic>
      <p:sp>
        <p:nvSpPr>
          <p:cNvPr id="15" name="角丸四角形 1">
            <a:extLst>
              <a:ext uri="{FF2B5EF4-FFF2-40B4-BE49-F238E27FC236}">
                <a16:creationId xmlns:a16="http://schemas.microsoft.com/office/drawing/2014/main" id="{31D02273-317C-4658-8E26-509F0C438851}"/>
              </a:ext>
            </a:extLst>
          </p:cNvPr>
          <p:cNvSpPr/>
          <p:nvPr/>
        </p:nvSpPr>
        <p:spPr>
          <a:xfrm>
            <a:off x="479713" y="5486308"/>
            <a:ext cx="8202647" cy="10199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小学校低学年体育～</a:t>
            </a:r>
            <a:r>
              <a:rPr kumimoji="1" lang="en-US" altLang="ja-JP" sz="1400" b="1" dirty="0">
                <a:solidFill>
                  <a:schemeClr val="tx1"/>
                </a:solidFill>
              </a:rPr>
              <a:t>10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水遊び：文部科学省　もぐる遊び</a:t>
            </a:r>
            <a:r>
              <a:rPr kumimoji="1" lang="ja-JP" altLang="en-US" sz="14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kumimoji="1" lang="en-US" altLang="ja-JP" sz="1400" b="1" dirty="0">
                <a:solidFill>
                  <a:schemeClr val="tx1"/>
                </a:solidFill>
                <a:latin typeface="+mn-ea"/>
              </a:rPr>
              <a:t>10.54</a:t>
            </a:r>
            <a:r>
              <a:rPr kumimoji="1" lang="ja-JP" altLang="en-US" sz="1400" b="1" dirty="0">
                <a:solidFill>
                  <a:schemeClr val="tx1"/>
                </a:solidFill>
                <a:latin typeface="+mn-ea"/>
              </a:rPr>
              <a:t>～</a:t>
            </a:r>
            <a:r>
              <a:rPr kumimoji="1" lang="en-US" altLang="ja-JP" sz="1400" b="1" dirty="0">
                <a:solidFill>
                  <a:schemeClr val="tx1"/>
                </a:solidFill>
                <a:latin typeface="+mn-ea"/>
              </a:rPr>
              <a:t>11.18</a:t>
            </a:r>
            <a:r>
              <a:rPr kumimoji="1" lang="ja-JP" altLang="en-US" sz="1400" b="1" dirty="0">
                <a:solidFill>
                  <a:schemeClr val="tx1"/>
                </a:solidFill>
                <a:latin typeface="+mn-ea"/>
              </a:rPr>
              <a:t>）</a:t>
            </a:r>
            <a:r>
              <a:rPr kumimoji="1" lang="en-US" altLang="ja-JP" sz="1400" b="1" dirty="0">
                <a:hlinkClick r:id="rId5"/>
              </a:rPr>
              <a:t>https://www.youtube.com/watch?v=I1ci363atpA</a:t>
            </a:r>
            <a:endParaRPr kumimoji="1" lang="en-US" altLang="ja-JP" sz="1400" b="1" dirty="0"/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小学校中学年体育～</a:t>
            </a:r>
            <a:r>
              <a:rPr kumimoji="1" lang="en-US" altLang="ja-JP" sz="1400" b="1" dirty="0">
                <a:solidFill>
                  <a:schemeClr val="tx1"/>
                </a:solidFill>
              </a:rPr>
              <a:t>11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浮く・泳ぐ運動：文部科学省　浮く運動</a:t>
            </a:r>
            <a:r>
              <a:rPr kumimoji="1" lang="ja-JP" altLang="en-US" sz="14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kumimoji="1" lang="en-US" altLang="ja-JP" sz="1400" b="1" dirty="0">
                <a:solidFill>
                  <a:schemeClr val="tx1"/>
                </a:solidFill>
                <a:latin typeface="+mn-ea"/>
              </a:rPr>
              <a:t>1.24</a:t>
            </a:r>
            <a:r>
              <a:rPr kumimoji="1" lang="ja-JP" altLang="en-US" sz="1400" b="1" dirty="0">
                <a:solidFill>
                  <a:schemeClr val="tx1"/>
                </a:solidFill>
                <a:latin typeface="+mn-ea"/>
              </a:rPr>
              <a:t>～</a:t>
            </a:r>
            <a:r>
              <a:rPr kumimoji="1" lang="en-US" altLang="ja-JP" sz="1400" b="1" dirty="0">
                <a:solidFill>
                  <a:schemeClr val="tx1"/>
                </a:solidFill>
                <a:latin typeface="+mn-ea"/>
              </a:rPr>
              <a:t>3.11</a:t>
            </a:r>
            <a:r>
              <a:rPr kumimoji="1" lang="ja-JP" altLang="en-US" sz="1400" b="1" dirty="0">
                <a:solidFill>
                  <a:schemeClr val="tx1"/>
                </a:solidFill>
                <a:latin typeface="+mn-ea"/>
              </a:rPr>
              <a:t>）</a:t>
            </a:r>
            <a:r>
              <a:rPr kumimoji="1" lang="en-US" altLang="ja-JP" sz="1400" b="1" u="sng" dirty="0">
                <a:solidFill>
                  <a:srgbClr val="0070C0"/>
                </a:solidFill>
                <a:hlinkClick r:id="rId3"/>
              </a:rPr>
              <a:t>https://www.youtube.com/watch?v=tDr2Uo-PLvI</a:t>
            </a:r>
            <a:endParaRPr kumimoji="1" lang="ja-JP" altLang="en-US" sz="1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200" y="2605633"/>
            <a:ext cx="3131162" cy="241091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622" y="2590026"/>
            <a:ext cx="3341138" cy="212174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015" y="4950152"/>
            <a:ext cx="4446639" cy="169968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208" y="2642969"/>
            <a:ext cx="4991100" cy="187642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9200" y="4808279"/>
            <a:ext cx="1533525" cy="1228725"/>
          </a:xfrm>
          <a:prstGeom prst="rect">
            <a:avLst/>
          </a:prstGeom>
        </p:spPr>
      </p:pic>
      <p:sp>
        <p:nvSpPr>
          <p:cNvPr id="4" name="下カーブ矢印 3"/>
          <p:cNvSpPr/>
          <p:nvPr/>
        </p:nvSpPr>
        <p:spPr>
          <a:xfrm>
            <a:off x="3172725" y="3707265"/>
            <a:ext cx="2729311" cy="7620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632363" y="4685154"/>
            <a:ext cx="2829467" cy="78035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79714" y="6100414"/>
            <a:ext cx="297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ゆっくりとういたし</a:t>
            </a:r>
            <a:r>
              <a:rPr kumimoji="1" lang="ja-JP" altLang="en-US" dirty="0" err="1"/>
              <a:t>せいを</a:t>
            </a:r>
            <a:r>
              <a:rPr kumimoji="1" lang="ja-JP" altLang="en-US" dirty="0"/>
              <a:t>変える変身うきもあります。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98690" y="802158"/>
            <a:ext cx="8929315" cy="169554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/>
              <a:t>３　水の中でのもぐり方やうき方</a:t>
            </a:r>
            <a:r>
              <a:rPr kumimoji="1" lang="ja-JP" altLang="en-US" sz="3200" dirty="0" smtClean="0"/>
              <a:t>について、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　学習カードにまとめましょう。</a:t>
            </a:r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6401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2164" y="2735747"/>
            <a:ext cx="7739495" cy="9746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</a:rPr>
              <a:t>息を大きくすってもぐってからういたり、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</a:endParaRPr>
          </a:p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</a:rPr>
              <a:t>ういたしせいから息をはき体がしずんでいく動き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97" y="3937001"/>
            <a:ext cx="7934325" cy="24193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931" y="4011914"/>
            <a:ext cx="2591419" cy="2269523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14685" y="760867"/>
            <a:ext cx="8929315" cy="169554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/>
              <a:t>３　水の中でのもぐり方やうき方</a:t>
            </a:r>
            <a:r>
              <a:rPr kumimoji="1" lang="ja-JP" altLang="en-US" sz="3200" dirty="0" smtClean="0"/>
              <a:t>について、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　学習カードにまとめましょう。</a:t>
            </a:r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5110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0343" y="1023964"/>
            <a:ext cx="8602724" cy="47089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/>
              <a:t>　学校で学んだことや、この学習教材の写真</a:t>
            </a:r>
            <a:r>
              <a:rPr kumimoji="1" lang="ja-JP" altLang="en-US" sz="6000" dirty="0"/>
              <a:t>や動画をもとに</a:t>
            </a:r>
            <a:r>
              <a:rPr kumimoji="1" lang="ja-JP" altLang="en-US" sz="6000" dirty="0" smtClean="0"/>
              <a:t>して、あてはまる</a:t>
            </a:r>
            <a:r>
              <a:rPr kumimoji="1" lang="ja-JP" altLang="en-US" sz="6000" dirty="0"/>
              <a:t>ことがらを学習カードに書きましょう。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8729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82179" y="652273"/>
            <a:ext cx="8842551" cy="202387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39750" indent="-539750"/>
            <a:r>
              <a:rPr kumimoji="1" lang="ja-JP" altLang="en-US" sz="4000" dirty="0" smtClean="0"/>
              <a:t>１　「</a:t>
            </a:r>
            <a:r>
              <a:rPr kumimoji="1" lang="ja-JP" altLang="en-US" sz="4000" dirty="0"/>
              <a:t>もぐる・うく運動、ういて進　　　む運動」を行う上での大切なやく</a:t>
            </a:r>
            <a:r>
              <a:rPr kumimoji="1" lang="ja-JP" altLang="en-US" sz="4000" dirty="0" smtClean="0"/>
              <a:t>そくを動画でかくにんしましょう</a:t>
            </a:r>
            <a:r>
              <a:rPr kumimoji="1" lang="ja-JP" altLang="en-US" sz="4000" dirty="0"/>
              <a:t>。</a:t>
            </a:r>
            <a:endParaRPr kumimoji="1" lang="en-US" altLang="ja-JP" sz="4000" dirty="0"/>
          </a:p>
        </p:txBody>
      </p:sp>
      <p:pic>
        <p:nvPicPr>
          <p:cNvPr id="11" name="図 10">
            <a:hlinkClick r:id="rId3"/>
            <a:extLst>
              <a:ext uri="{FF2B5EF4-FFF2-40B4-BE49-F238E27FC236}">
                <a16:creationId xmlns:a16="http://schemas.microsoft.com/office/drawing/2014/main" id="{1C00D6C9-D09D-498C-8F5C-9A9973A6639A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9043" y="2658377"/>
            <a:ext cx="5808821" cy="3159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角丸四角形 1">
            <a:extLst>
              <a:ext uri="{FF2B5EF4-FFF2-40B4-BE49-F238E27FC236}">
                <a16:creationId xmlns:a16="http://schemas.microsoft.com/office/drawing/2014/main" id="{E723F7DC-44A5-4D2B-8B32-00BEA6EBE435}"/>
              </a:ext>
            </a:extLst>
          </p:cNvPr>
          <p:cNvSpPr/>
          <p:nvPr/>
        </p:nvSpPr>
        <p:spPr>
          <a:xfrm>
            <a:off x="1633872" y="5928904"/>
            <a:ext cx="5939161" cy="7925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小学校中学年体育～</a:t>
            </a:r>
            <a:r>
              <a:rPr kumimoji="1" lang="en-US" altLang="ja-JP" sz="1400" b="1" dirty="0">
                <a:solidFill>
                  <a:schemeClr val="tx1"/>
                </a:solidFill>
              </a:rPr>
              <a:t>11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浮く・泳ぐ運動：文部科学省</a:t>
            </a:r>
            <a:r>
              <a:rPr kumimoji="1" lang="en-US" altLang="ja-JP" sz="1400" b="1" dirty="0">
                <a:solidFill>
                  <a:schemeClr val="tx1"/>
                </a:solidFill>
              </a:rPr>
              <a:t/>
            </a:r>
            <a:br>
              <a:rPr kumimoji="1" lang="en-US" altLang="ja-JP" sz="1400" b="1" dirty="0">
                <a:solidFill>
                  <a:schemeClr val="tx1"/>
                </a:solidFill>
              </a:rPr>
            </a:br>
            <a:r>
              <a:rPr kumimoji="1" lang="en-US" altLang="ja-JP" sz="1400" b="1" dirty="0">
                <a:solidFill>
                  <a:schemeClr val="tx1"/>
                </a:solidFill>
                <a:latin typeface="+mn-ea"/>
              </a:rPr>
              <a:t>(0.58</a:t>
            </a:r>
            <a:r>
              <a:rPr kumimoji="1" lang="ja-JP" altLang="en-US" sz="1400" b="1" dirty="0">
                <a:solidFill>
                  <a:schemeClr val="tx1"/>
                </a:solidFill>
                <a:latin typeface="+mn-ea"/>
              </a:rPr>
              <a:t>～</a:t>
            </a:r>
            <a:r>
              <a:rPr kumimoji="1" lang="en-US" altLang="ja-JP" sz="1400" b="1" dirty="0">
                <a:solidFill>
                  <a:schemeClr val="tx1"/>
                </a:solidFill>
                <a:latin typeface="+mn-ea"/>
              </a:rPr>
              <a:t>1.22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kumimoji="1" lang="ja-JP" altLang="en-US" sz="1400" b="1" dirty="0" smtClean="0"/>
              <a:t>　</a:t>
            </a:r>
            <a:r>
              <a:rPr kumimoji="1" lang="en-US" altLang="ja-JP" sz="1400" b="1" u="sng" dirty="0" smtClean="0">
                <a:solidFill>
                  <a:srgbClr val="0070C0"/>
                </a:solidFill>
                <a:hlinkClick r:id="rId3"/>
              </a:rPr>
              <a:t>https</a:t>
            </a:r>
            <a:r>
              <a:rPr kumimoji="1" lang="en-US" altLang="ja-JP" sz="1400" b="1" u="sng" dirty="0">
                <a:solidFill>
                  <a:srgbClr val="0070C0"/>
                </a:solidFill>
                <a:hlinkClick r:id="rId3"/>
              </a:rPr>
              <a:t>://www.youtube.com/watch?v=tDr2Uo-PLvI</a:t>
            </a:r>
            <a:endParaRPr kumimoji="1" lang="ja-JP" altLang="en-US" sz="1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428" y="3808675"/>
            <a:ext cx="3621887" cy="233847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66" y="4056185"/>
            <a:ext cx="3267739" cy="209096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96833" y="1131145"/>
            <a:ext cx="8576234" cy="17530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39750" indent="-539750"/>
            <a:r>
              <a:rPr kumimoji="1" lang="ja-JP" altLang="en-US" sz="4000" dirty="0" smtClean="0"/>
              <a:t>１　「</a:t>
            </a:r>
            <a:r>
              <a:rPr kumimoji="1" lang="ja-JP" altLang="en-US" sz="4000" dirty="0"/>
              <a:t>もぐる・うく運動、ういて進　　　む運動」を行う上での大切なやく</a:t>
            </a:r>
            <a:r>
              <a:rPr kumimoji="1" lang="ja-JP" altLang="en-US" sz="4000" dirty="0" smtClean="0"/>
              <a:t>そくを学習カードに書きましょう</a:t>
            </a:r>
            <a:r>
              <a:rPr kumimoji="1" lang="ja-JP" altLang="en-US" sz="4000" dirty="0"/>
              <a:t>。</a:t>
            </a:r>
            <a:endParaRPr kumimoji="1" lang="en-US" altLang="ja-JP" sz="40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72828" y="4601660"/>
            <a:ext cx="1632174" cy="15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2D7FFEB-B092-4EDF-B3F4-2950EAA0C9FE}"/>
              </a:ext>
            </a:extLst>
          </p:cNvPr>
          <p:cNvSpPr/>
          <p:nvPr/>
        </p:nvSpPr>
        <p:spPr>
          <a:xfrm>
            <a:off x="545530" y="3276802"/>
            <a:ext cx="8035636" cy="28740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lphaUcParenR"/>
            </a:pPr>
            <a:r>
              <a:rPr kumimoji="1" lang="ja-JP" altLang="en-US" sz="2800" dirty="0"/>
              <a:t>安全</a:t>
            </a:r>
            <a:r>
              <a:rPr kumimoji="1" lang="ja-JP" altLang="en-US" sz="2800" dirty="0" smtClean="0"/>
              <a:t>をたしかめ合うこと</a:t>
            </a:r>
            <a:r>
              <a:rPr kumimoji="1" lang="ja-JP" altLang="en-US" sz="2800" dirty="0"/>
              <a:t>（バディシステム、順番を守るなど）</a:t>
            </a:r>
            <a:endParaRPr kumimoji="1" lang="en-US" altLang="ja-JP" sz="2800" dirty="0"/>
          </a:p>
          <a:p>
            <a:pPr marL="514350" indent="-514350">
              <a:buFont typeface="+mj-lt"/>
              <a:buAutoNum type="alphaUcParenR"/>
            </a:pPr>
            <a:r>
              <a:rPr kumimoji="1" lang="ja-JP" altLang="en-US" sz="2800" dirty="0"/>
              <a:t>じゅんび運動を行うこと（体の部位をのばしたり曲げたりする）</a:t>
            </a:r>
            <a:endParaRPr kumimoji="1" lang="en-US" altLang="ja-JP" sz="2800" dirty="0"/>
          </a:p>
          <a:p>
            <a:pPr marL="514350" indent="-514350">
              <a:buFont typeface="+mj-lt"/>
              <a:buAutoNum type="alphaUcParenR"/>
            </a:pPr>
            <a:r>
              <a:rPr kumimoji="1" lang="ja-JP" altLang="en-US" sz="2800" dirty="0"/>
              <a:t>シャワーをあびてから入水すること（水をかけてからゆっくりプールに入る）</a:t>
            </a:r>
            <a:endParaRPr kumimoji="1" lang="en-US" altLang="ja-JP" sz="2800" dirty="0"/>
          </a:p>
        </p:txBody>
      </p:sp>
      <p:sp>
        <p:nvSpPr>
          <p:cNvPr id="8" name="正方形/長方形 7"/>
          <p:cNvSpPr/>
          <p:nvPr/>
        </p:nvSpPr>
        <p:spPr>
          <a:xfrm>
            <a:off x="439957" y="763423"/>
            <a:ext cx="8417797" cy="23078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39750" indent="-539750"/>
            <a:r>
              <a:rPr kumimoji="1" lang="ja-JP" altLang="en-US" sz="4800" dirty="0" smtClean="0">
                <a:solidFill>
                  <a:srgbClr val="0070C0"/>
                </a:solidFill>
              </a:rPr>
              <a:t>１　「</a:t>
            </a:r>
            <a:r>
              <a:rPr kumimoji="1" lang="ja-JP" altLang="en-US" sz="4800" dirty="0">
                <a:solidFill>
                  <a:srgbClr val="0070C0"/>
                </a:solidFill>
              </a:rPr>
              <a:t>もぐる・うく運動、ういて</a:t>
            </a:r>
            <a:r>
              <a:rPr kumimoji="1" lang="ja-JP" altLang="en-US" sz="4800" dirty="0" smtClean="0">
                <a:solidFill>
                  <a:srgbClr val="0070C0"/>
                </a:solidFill>
              </a:rPr>
              <a:t>進む</a:t>
            </a:r>
            <a:r>
              <a:rPr kumimoji="1" lang="ja-JP" altLang="en-US" sz="4800" dirty="0">
                <a:solidFill>
                  <a:srgbClr val="0070C0"/>
                </a:solidFill>
              </a:rPr>
              <a:t>運動」を行う上での大切なやく</a:t>
            </a:r>
            <a:r>
              <a:rPr kumimoji="1" lang="ja-JP" altLang="en-US" sz="4800" dirty="0" smtClean="0">
                <a:solidFill>
                  <a:srgbClr val="0070C0"/>
                </a:solidFill>
              </a:rPr>
              <a:t>そく</a:t>
            </a:r>
            <a:endParaRPr kumimoji="1" lang="en-US" altLang="ja-JP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79714" y="1211986"/>
            <a:ext cx="8035636" cy="17530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２　けのびや初歩的な泳ぎには</a:t>
            </a:r>
            <a:endParaRPr kumimoji="1" lang="en-US" altLang="ja-JP" sz="4000" dirty="0"/>
          </a:p>
          <a:p>
            <a:pPr algn="ctr"/>
            <a:r>
              <a:rPr kumimoji="1" lang="ja-JP" altLang="en-US" sz="4000" dirty="0"/>
              <a:t>　　どのようなものがあるのかな。</a:t>
            </a:r>
            <a:endParaRPr kumimoji="1" lang="en-US" altLang="ja-JP" sz="40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009" y="3696559"/>
            <a:ext cx="3682678" cy="231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89497" y="844520"/>
            <a:ext cx="8483569" cy="17530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dirty="0"/>
              <a:t>２　けのびや初歩的な泳ぎには</a:t>
            </a:r>
            <a:endParaRPr kumimoji="1" lang="en-US" altLang="ja-JP" sz="4000" dirty="0"/>
          </a:p>
          <a:p>
            <a:r>
              <a:rPr kumimoji="1" lang="ja-JP" altLang="en-US" sz="4000" dirty="0"/>
              <a:t>　</a:t>
            </a:r>
            <a:r>
              <a:rPr kumimoji="1" lang="ja-JP" altLang="en-US" sz="4000" dirty="0" smtClean="0"/>
              <a:t>どの</a:t>
            </a:r>
            <a:r>
              <a:rPr kumimoji="1" lang="ja-JP" altLang="en-US" sz="4000" dirty="0"/>
              <a:t>ようなものがあるのかな</a:t>
            </a:r>
            <a:r>
              <a:rPr kumimoji="1" lang="ja-JP" altLang="en-US" sz="4000" dirty="0" smtClean="0"/>
              <a:t>。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　　動画でかくにんしましょう。</a:t>
            </a:r>
            <a:endParaRPr kumimoji="1" lang="en-US" altLang="ja-JP" sz="4000" dirty="0"/>
          </a:p>
        </p:txBody>
      </p:sp>
      <p:sp>
        <p:nvSpPr>
          <p:cNvPr id="2" name="角丸四角形 1"/>
          <p:cNvSpPr/>
          <p:nvPr/>
        </p:nvSpPr>
        <p:spPr>
          <a:xfrm>
            <a:off x="615610" y="5713720"/>
            <a:ext cx="7809524" cy="7925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小学校中学年体育～</a:t>
            </a:r>
            <a:r>
              <a:rPr kumimoji="1" lang="en-US" altLang="ja-JP" sz="1400" b="1" dirty="0">
                <a:solidFill>
                  <a:schemeClr val="tx1"/>
                </a:solidFill>
              </a:rPr>
              <a:t>11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浮く・泳ぐ運動：文部科学省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け伸び</a:t>
            </a:r>
            <a:r>
              <a:rPr kumimoji="1" lang="en-US" altLang="ja-JP" sz="1400" b="1" dirty="0">
                <a:solidFill>
                  <a:schemeClr val="tx1"/>
                </a:solidFill>
                <a:latin typeface="+mn-ea"/>
              </a:rPr>
              <a:t>(3.11</a:t>
            </a:r>
            <a:r>
              <a:rPr kumimoji="1" lang="ja-JP" altLang="en-US" sz="1400" b="1" dirty="0">
                <a:solidFill>
                  <a:schemeClr val="tx1"/>
                </a:solidFill>
                <a:latin typeface="+mn-ea"/>
              </a:rPr>
              <a:t>～</a:t>
            </a:r>
            <a:r>
              <a:rPr kumimoji="1" lang="en-US" altLang="ja-JP" sz="1400" b="1" dirty="0">
                <a:solidFill>
                  <a:schemeClr val="tx1"/>
                </a:solidFill>
                <a:latin typeface="+mn-ea"/>
              </a:rPr>
              <a:t>3.44</a:t>
            </a:r>
            <a:r>
              <a:rPr kumimoji="1" lang="ja-JP" altLang="en-US" sz="1400" b="1" dirty="0">
                <a:solidFill>
                  <a:schemeClr val="tx1"/>
                </a:solidFill>
                <a:latin typeface="+mn-ea"/>
              </a:rPr>
              <a:t>）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初歩的な泳ぎ</a:t>
            </a:r>
            <a:r>
              <a:rPr kumimoji="1" lang="en-US" altLang="ja-JP" sz="1400" b="1" dirty="0">
                <a:solidFill>
                  <a:schemeClr val="tx1"/>
                </a:solidFill>
                <a:latin typeface="+mn-ea"/>
              </a:rPr>
              <a:t>(3.45</a:t>
            </a:r>
            <a:r>
              <a:rPr kumimoji="1" lang="ja-JP" altLang="en-US" sz="1400" b="1" dirty="0">
                <a:solidFill>
                  <a:schemeClr val="tx1"/>
                </a:solidFill>
                <a:latin typeface="+mn-ea"/>
              </a:rPr>
              <a:t>～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+mn-ea"/>
              </a:rPr>
              <a:t>4.01)</a:t>
            </a:r>
            <a:endParaRPr kumimoji="1" lang="en-US" altLang="ja-JP" sz="14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en-US" altLang="ja-JP" sz="1400" b="1" u="sng" dirty="0">
                <a:solidFill>
                  <a:srgbClr val="0070C0"/>
                </a:solidFill>
                <a:hlinkClick r:id="rId3"/>
              </a:rPr>
              <a:t>https://www.youtube.com/watch?v=tDr2Uo-PLvI</a:t>
            </a:r>
            <a:endParaRPr kumimoji="1" lang="ja-JP" altLang="en-US" sz="1400" b="1" u="sng" dirty="0">
              <a:solidFill>
                <a:srgbClr val="0070C0"/>
              </a:solidFill>
            </a:endParaRPr>
          </a:p>
        </p:txBody>
      </p:sp>
      <p:pic>
        <p:nvPicPr>
          <p:cNvPr id="14" name="図 13">
            <a:hlinkClick r:id="rId3"/>
            <a:extLst>
              <a:ext uri="{FF2B5EF4-FFF2-40B4-BE49-F238E27FC236}">
                <a16:creationId xmlns:a16="http://schemas.microsoft.com/office/drawing/2014/main" id="{A6E28C5D-B0B7-4018-9CD6-1B6B8AD2B3EE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0" y="3295921"/>
            <a:ext cx="3861786" cy="2411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図 3">
            <a:hlinkClick r:id="rId3"/>
            <a:extLst>
              <a:ext uri="{FF2B5EF4-FFF2-40B4-BE49-F238E27FC236}">
                <a16:creationId xmlns:a16="http://schemas.microsoft.com/office/drawing/2014/main" id="{65B10243-3982-4285-B401-05820E56F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3348" y="3289389"/>
            <a:ext cx="3861786" cy="23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59649" y="785707"/>
            <a:ext cx="8513418" cy="17530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dirty="0"/>
              <a:t>２　</a:t>
            </a:r>
            <a:r>
              <a:rPr kumimoji="1" lang="ja-JP" altLang="en-US" sz="4000" dirty="0" err="1"/>
              <a:t>け</a:t>
            </a:r>
            <a:r>
              <a:rPr kumimoji="1" lang="ja-JP" altLang="en-US" sz="4000" dirty="0" smtClean="0"/>
              <a:t>のびの行い方について、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　学習カードにまとめましょう。</a:t>
            </a:r>
            <a:endParaRPr kumimoji="1" lang="en-US" altLang="ja-JP" sz="4000" dirty="0"/>
          </a:p>
        </p:txBody>
      </p:sp>
      <p:sp>
        <p:nvSpPr>
          <p:cNvPr id="4" name="楕円 3"/>
          <p:cNvSpPr/>
          <p:nvPr/>
        </p:nvSpPr>
        <p:spPr>
          <a:xfrm>
            <a:off x="164592" y="2789821"/>
            <a:ext cx="3182112" cy="1261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けのび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3" y="4124426"/>
            <a:ext cx="9053167" cy="204084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681984" y="3245444"/>
            <a:ext cx="483336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プールのそこやかべをける力で進む動き</a:t>
            </a:r>
          </a:p>
        </p:txBody>
      </p:sp>
    </p:spTree>
    <p:extLst>
      <p:ext uri="{BB962C8B-B14F-4D97-AF65-F5344CB8AC3E}">
        <p14:creationId xmlns:p14="http://schemas.microsoft.com/office/powerpoint/2010/main" val="41702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3930651"/>
            <a:ext cx="5391150" cy="279082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532632" y="2871121"/>
            <a:ext cx="470535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ほ</a:t>
            </a:r>
            <a:r>
              <a:rPr kumimoji="1" lang="ja-JP" altLang="en-US" sz="2000" dirty="0"/>
              <a:t>じょ</a:t>
            </a:r>
            <a:r>
              <a:rPr kumimoji="1" lang="ja-JP" altLang="en-US" sz="2000" dirty="0" smtClean="0"/>
              <a:t>具</a:t>
            </a:r>
            <a:r>
              <a:rPr kumimoji="1" lang="ja-JP" altLang="en-US" sz="2000" dirty="0"/>
              <a:t>を用いてういて進んだり、水面に顔をつけて、手や足をゆっくりと動かして進んだりすること。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01168" y="694096"/>
            <a:ext cx="8513418" cy="17530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dirty="0"/>
              <a:t>２　</a:t>
            </a:r>
            <a:r>
              <a:rPr kumimoji="1" lang="ja-JP" altLang="en-US" sz="4000" dirty="0" smtClean="0"/>
              <a:t>初歩的な泳ぎの行い方について、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　学習カードにまとめましょう。</a:t>
            </a:r>
            <a:endParaRPr kumimoji="1" lang="en-US" altLang="ja-JP" sz="4000" dirty="0"/>
          </a:p>
        </p:txBody>
      </p:sp>
      <p:sp>
        <p:nvSpPr>
          <p:cNvPr id="9" name="楕円 8"/>
          <p:cNvSpPr/>
          <p:nvPr/>
        </p:nvSpPr>
        <p:spPr>
          <a:xfrm>
            <a:off x="201168" y="2434590"/>
            <a:ext cx="3182112" cy="156560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初歩的な泳ぎ</a:t>
            </a:r>
          </a:p>
        </p:txBody>
      </p:sp>
    </p:spTree>
    <p:extLst>
      <p:ext uri="{BB962C8B-B14F-4D97-AF65-F5344CB8AC3E}">
        <p14:creationId xmlns:p14="http://schemas.microsoft.com/office/powerpoint/2010/main" val="30534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2300</TotalTime>
  <Words>577</Words>
  <Application>Microsoft Office PowerPoint</Application>
  <PresentationFormat>画面に合わせる (4:3)</PresentationFormat>
  <Paragraphs>78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HGP創英ﾌﾟﾚｾﾞﾝｽEB</vt:lpstr>
      <vt:lpstr>HGS創英ﾌﾟﾚｾﾞﾝｽEB</vt:lpstr>
      <vt:lpstr>HG創英ﾌﾟﾚｾﾞﾝｽEB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149</cp:revision>
  <cp:lastPrinted>2020-09-30T00:14:44Z</cp:lastPrinted>
  <dcterms:created xsi:type="dcterms:W3CDTF">2019-05-07T09:33:23Z</dcterms:created>
  <dcterms:modified xsi:type="dcterms:W3CDTF">2021-02-17T06:05:42Z</dcterms:modified>
</cp:coreProperties>
</file>