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34" r:id="rId3"/>
    <p:sldId id="315" r:id="rId4"/>
    <p:sldId id="320" r:id="rId5"/>
    <p:sldId id="318" r:id="rId6"/>
    <p:sldId id="339" r:id="rId7"/>
    <p:sldId id="297" r:id="rId8"/>
    <p:sldId id="337" r:id="rId9"/>
    <p:sldId id="300" r:id="rId10"/>
    <p:sldId id="301" r:id="rId11"/>
    <p:sldId id="302" r:id="rId12"/>
    <p:sldId id="303" r:id="rId13"/>
    <p:sldId id="304" r:id="rId14"/>
    <p:sldId id="305" r:id="rId15"/>
    <p:sldId id="307" r:id="rId16"/>
    <p:sldId id="335" r:id="rId17"/>
    <p:sldId id="336" r:id="rId18"/>
    <p:sldId id="323" r:id="rId19"/>
    <p:sldId id="324" r:id="rId20"/>
    <p:sldId id="340" r:id="rId21"/>
    <p:sldId id="326" r:id="rId22"/>
    <p:sldId id="338" r:id="rId23"/>
    <p:sldId id="328" r:id="rId24"/>
    <p:sldId id="329" r:id="rId25"/>
    <p:sldId id="330" r:id="rId26"/>
    <p:sldId id="331" r:id="rId27"/>
    <p:sldId id="332" r:id="rId2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80" d="100"/>
          <a:sy n="80" d="100"/>
        </p:scale>
        <p:origin x="318" y="102"/>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2021/1/25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419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16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981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2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401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757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295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7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761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970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491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985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Vd2Cv6s9-Y"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yFcUX0CM_B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vPJNw1Y9pW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dCITmXvpZw"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I1uH_79FMC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OuMM8EKvHb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yS-Hia74_4"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54jzu1nbRt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3" Type="http://schemas.openxmlformats.org/officeDocument/2006/relationships/hyperlink" Target="https://youtu.be/GPoZGg1IUY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6KYQWOQ64H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tRvu4TJY6T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lo4duFqeel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grpSp>
        <p:nvGrpSpPr>
          <p:cNvPr id="6" name="グループ化 5"/>
          <p:cNvGrpSpPr/>
          <p:nvPr/>
        </p:nvGrpSpPr>
        <p:grpSpPr>
          <a:xfrm>
            <a:off x="0" y="919201"/>
            <a:ext cx="9071838" cy="4707162"/>
            <a:chOff x="0" y="919201"/>
            <a:chExt cx="9071838" cy="4707162"/>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PｺﾞｼｯｸE" panose="020B0900000000000000" pitchFamily="50" charset="-128"/>
                  <a:ea typeface="HGPｺﾞｼｯｸE" panose="020B0900000000000000" pitchFamily="50" charset="-128"/>
                </a:rPr>
                <a:t>中学校 保健体育（体育分野）</a:t>
              </a:r>
              <a:endParaRPr kumimoji="1" lang="en-US" altLang="ja-JP" sz="3600" dirty="0" smtClean="0">
                <a:latin typeface="HGPｺﾞｼｯｸE" panose="020B0900000000000000" pitchFamily="50" charset="-128"/>
                <a:ea typeface="HGPｺﾞｼｯｸE" panose="020B0900000000000000" pitchFamily="50" charset="-128"/>
              </a:endParaRPr>
            </a:p>
            <a:p>
              <a:pPr algn="ctr"/>
              <a:r>
                <a:rPr kumimoji="1" lang="en-US" altLang="ja-JP" sz="3600" dirty="0" smtClean="0">
                  <a:latin typeface="HGPｺﾞｼｯｸE" panose="020B0900000000000000" pitchFamily="50" charset="-128"/>
                  <a:ea typeface="HGPｺﾞｼｯｸE" panose="020B0900000000000000" pitchFamily="50" charset="-128"/>
                </a:rPr>
                <a:t>〔</a:t>
              </a:r>
              <a:r>
                <a:rPr kumimoji="1" lang="ja-JP" altLang="en-US" sz="3600" dirty="0" smtClean="0">
                  <a:latin typeface="HGPｺﾞｼｯｸE" panose="020B0900000000000000" pitchFamily="50" charset="-128"/>
                  <a:ea typeface="HGPｺﾞｼｯｸE" panose="020B0900000000000000" pitchFamily="50" charset="-128"/>
                </a:rPr>
                <a:t>第３学年</a:t>
              </a:r>
              <a:r>
                <a:rPr kumimoji="1" lang="en-US" altLang="ja-JP" sz="3600" dirty="0" smtClean="0">
                  <a:latin typeface="HGPｺﾞｼｯｸE" panose="020B0900000000000000" pitchFamily="50" charset="-128"/>
                  <a:ea typeface="HGPｺﾞｼｯｸE" panose="020B0900000000000000" pitchFamily="50" charset="-128"/>
                </a:rPr>
                <a:t>〕</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2" name="正方形/長方形 1"/>
            <p:cNvSpPr/>
            <p:nvPr/>
          </p:nvSpPr>
          <p:spPr>
            <a:xfrm>
              <a:off x="45404" y="2171940"/>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PｺﾞｼｯｸE" panose="020B0900000000000000" pitchFamily="50" charset="-128"/>
                  <a:ea typeface="HGPｺﾞｼｯｸE" panose="020B0900000000000000" pitchFamily="50" charset="-128"/>
                </a:rPr>
                <a:t>陸上競技（跳躍種目）</a:t>
              </a:r>
              <a:endParaRPr kumimoji="1" lang="en-US" altLang="ja-JP" sz="6600" dirty="0">
                <a:latin typeface="HGPｺﾞｼｯｸE" panose="020B0900000000000000" pitchFamily="50" charset="-128"/>
                <a:ea typeface="HGPｺﾞｼｯｸE" panose="020B0900000000000000" pitchFamily="50" charset="-128"/>
              </a:endParaRPr>
            </a:p>
            <a:p>
              <a:pPr algn="ctr"/>
              <a:r>
                <a:rPr kumimoji="1" lang="ja-JP" altLang="en-US" sz="6600" dirty="0" smtClean="0">
                  <a:latin typeface="HGPｺﾞｼｯｸE" panose="020B0900000000000000" pitchFamily="50" charset="-128"/>
                  <a:ea typeface="HGPｺﾞｼｯｸE" panose="020B0900000000000000" pitchFamily="50" charset="-128"/>
                </a:rPr>
                <a:t>「走り幅跳び」</a:t>
              </a:r>
              <a:endParaRPr kumimoji="1" lang="en-US" altLang="ja-JP" sz="6600" dirty="0" smtClean="0">
                <a:latin typeface="HGPｺﾞｼｯｸE" panose="020B0900000000000000" pitchFamily="50" charset="-128"/>
                <a:ea typeface="HGPｺﾞｼｯｸE" panose="020B0900000000000000" pitchFamily="50" charset="-128"/>
              </a:endParaRPr>
            </a:p>
          </p:txBody>
        </p:sp>
        <p:sp>
          <p:nvSpPr>
            <p:cNvPr id="10" name="正方形/長方形 9"/>
            <p:cNvSpPr/>
            <p:nvPr/>
          </p:nvSpPr>
          <p:spPr>
            <a:xfrm>
              <a:off x="0" y="4310755"/>
              <a:ext cx="9026434"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latin typeface="HGPｺﾞｼｯｸE" panose="020B0900000000000000" pitchFamily="50" charset="-128"/>
                  <a:ea typeface="HGPｺﾞｼｯｸE" panose="020B0900000000000000" pitchFamily="50" charset="-128"/>
                </a:rPr>
                <a:t>【</a:t>
              </a:r>
              <a:r>
                <a:rPr kumimoji="1" lang="ja-JP" altLang="en-US" sz="4400" dirty="0" smtClean="0">
                  <a:latin typeface="HGPｺﾞｼｯｸE" panose="020B0900000000000000" pitchFamily="50" charset="-128"/>
                  <a:ea typeface="HGPｺﾞｼｯｸE" panose="020B0900000000000000" pitchFamily="50" charset="-128"/>
                </a:rPr>
                <a:t>知識及び技能編</a:t>
              </a:r>
              <a:r>
                <a:rPr kumimoji="1" lang="en-US" altLang="ja-JP" sz="4400" dirty="0" smtClean="0">
                  <a:latin typeface="HGPｺﾞｼｯｸE" panose="020B0900000000000000" pitchFamily="50" charset="-128"/>
                  <a:ea typeface="HGPｺﾞｼｯｸE" panose="020B0900000000000000" pitchFamily="50" charset="-128"/>
                </a:rPr>
                <a:t>】</a:t>
              </a:r>
            </a:p>
          </p:txBody>
        </p:sp>
      </p:gr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349766" y="5743930"/>
            <a:ext cx="3165584" cy="612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20</a:t>
            </a:r>
            <a:r>
              <a:rPr kumimoji="1" lang="ja-JP" altLang="en-US" dirty="0" smtClean="0"/>
              <a:t>分</a:t>
            </a:r>
            <a:endParaRPr kumimoji="1" lang="ja-JP" altLang="en-US" dirty="0"/>
          </a:p>
        </p:txBody>
      </p:sp>
    </p:spTree>
    <p:extLst>
      <p:ext uri="{BB962C8B-B14F-4D97-AF65-F5344CB8AC3E}">
        <p14:creationId xmlns:p14="http://schemas.microsoft.com/office/powerpoint/2010/main" val="184142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35131" y="81054"/>
            <a:ext cx="8673737" cy="557896"/>
          </a:xfrm>
        </p:spPr>
        <p:txBody>
          <a:bodyPr>
            <a:noAutofit/>
          </a:bodyPr>
          <a:lstStyle/>
          <a:p>
            <a:pPr algn="ctr"/>
            <a:r>
              <a:rPr lang="ja-JP" altLang="en-US" sz="3600" dirty="0">
                <a:latin typeface="HGPｺﾞｼｯｸE" panose="020B0900000000000000" pitchFamily="50" charset="-128"/>
                <a:ea typeface="HGPｺﾞｼｯｸE" panose="020B0900000000000000" pitchFamily="50" charset="-128"/>
              </a:rPr>
              <a:t>その場</a:t>
            </a:r>
            <a:r>
              <a:rPr lang="ja-JP" altLang="en-US" sz="3600" dirty="0" smtClean="0">
                <a:latin typeface="HGPｺﾞｼｯｸE" panose="020B0900000000000000" pitchFamily="50" charset="-128"/>
                <a:ea typeface="HGPｺﾞｼｯｸE" panose="020B0900000000000000" pitchFamily="50" charset="-128"/>
              </a:rPr>
              <a:t>踏み切りから着地（</a:t>
            </a:r>
            <a:r>
              <a:rPr lang="ja-JP" altLang="en-US" sz="3600" dirty="0">
                <a:latin typeface="HGPｺﾞｼｯｸE" panose="020B0900000000000000" pitchFamily="50" charset="-128"/>
                <a:ea typeface="HGPｺﾞｼｯｸE" panose="020B0900000000000000" pitchFamily="50" charset="-128"/>
              </a:rPr>
              <a:t>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4041978" y="2161290"/>
            <a:ext cx="4539283" cy="1569660"/>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その場踏み切りから、体を大きく前方に移動させ、着地姿勢をとる。</a:t>
            </a:r>
          </a:p>
        </p:txBody>
      </p:sp>
      <p:grpSp>
        <p:nvGrpSpPr>
          <p:cNvPr id="13" name="グループ化 12"/>
          <p:cNvGrpSpPr/>
          <p:nvPr/>
        </p:nvGrpSpPr>
        <p:grpSpPr>
          <a:xfrm>
            <a:off x="4343321" y="4141088"/>
            <a:ext cx="3936595" cy="394075"/>
            <a:chOff x="3446851" y="3926694"/>
            <a:chExt cx="3936595" cy="394075"/>
          </a:xfrm>
        </p:grpSpPr>
        <p:sp>
          <p:nvSpPr>
            <p:cNvPr id="14" name="角丸四角形 13"/>
            <p:cNvSpPr/>
            <p:nvPr/>
          </p:nvSpPr>
          <p:spPr>
            <a:xfrm>
              <a:off x="3446851" y="3926694"/>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3950518"/>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3" name="図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067" y="1288852"/>
            <a:ext cx="2591025" cy="4962574"/>
          </a:xfrm>
          <a:prstGeom prst="rect">
            <a:avLst/>
          </a:prstGeom>
        </p:spPr>
      </p:pic>
    </p:spTree>
    <p:extLst>
      <p:ext uri="{BB962C8B-B14F-4D97-AF65-F5344CB8AC3E}">
        <p14:creationId xmlns:p14="http://schemas.microsoft.com/office/powerpoint/2010/main" val="15924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54725" y="59239"/>
            <a:ext cx="8634549" cy="601525"/>
          </a:xfrm>
        </p:spPr>
        <p:txBody>
          <a:bodyPr>
            <a:normAutofit fontScale="90000"/>
          </a:bodyPr>
          <a:lstStyle/>
          <a:p>
            <a:pPr algn="ctr"/>
            <a:r>
              <a:rPr kumimoji="1" lang="ja-JP" altLang="en-US" sz="4000" dirty="0" smtClean="0">
                <a:latin typeface="HGPｺﾞｼｯｸE" panose="020B0900000000000000" pitchFamily="50" charset="-128"/>
                <a:ea typeface="HGPｺﾞｼｯｸE" panose="020B0900000000000000" pitchFamily="50" charset="-128"/>
              </a:rPr>
              <a:t>３歩踏み切り歩行（走り幅跳び）</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13" name="テキスト ボックス 12"/>
          <p:cNvSpPr txBox="1"/>
          <p:nvPr/>
        </p:nvSpPr>
        <p:spPr>
          <a:xfrm>
            <a:off x="3762103" y="1809244"/>
            <a:ext cx="5127171" cy="2062103"/>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３歩のリズムを意識して、３歩目でその場で</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強く地面</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を踏み、踏み切り動作</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を</a:t>
            </a:r>
            <a:endParaRPr kumimoji="1" lang="en-US" altLang="ja-JP" sz="32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行う</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a:t>
            </a:r>
          </a:p>
        </p:txBody>
      </p:sp>
      <p:grpSp>
        <p:nvGrpSpPr>
          <p:cNvPr id="14" name="グループ化 13"/>
          <p:cNvGrpSpPr/>
          <p:nvPr/>
        </p:nvGrpSpPr>
        <p:grpSpPr>
          <a:xfrm>
            <a:off x="4367463" y="4193433"/>
            <a:ext cx="3936595" cy="394075"/>
            <a:chOff x="3446851" y="4456090"/>
            <a:chExt cx="3936595" cy="394075"/>
          </a:xfrm>
        </p:grpSpPr>
        <p:sp>
          <p:nvSpPr>
            <p:cNvPr id="15" name="角丸四角形 14"/>
            <p:cNvSpPr/>
            <p:nvPr/>
          </p:nvSpPr>
          <p:spPr>
            <a:xfrm>
              <a:off x="3446851" y="4456090"/>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6" name="図 15"/>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479914"/>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562" y="1441881"/>
            <a:ext cx="2591025" cy="4858933"/>
          </a:xfrm>
          <a:prstGeom prst="rect">
            <a:avLst/>
          </a:prstGeom>
        </p:spPr>
      </p:pic>
    </p:spTree>
    <p:extLst>
      <p:ext uri="{BB962C8B-B14F-4D97-AF65-F5344CB8AC3E}">
        <p14:creationId xmlns:p14="http://schemas.microsoft.com/office/powerpoint/2010/main" val="42049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7200" b="1" i="0" u="none" strike="noStrike" kern="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endParaRPr>
          </a:p>
        </p:txBody>
      </p:sp>
      <p:sp>
        <p:nvSpPr>
          <p:cNvPr id="2" name="タイトル 1"/>
          <p:cNvSpPr>
            <a:spLocks noGrp="1"/>
          </p:cNvSpPr>
          <p:nvPr>
            <p:ph type="title"/>
          </p:nvPr>
        </p:nvSpPr>
        <p:spPr>
          <a:xfrm>
            <a:off x="0" y="16716"/>
            <a:ext cx="9144000" cy="686571"/>
          </a:xfrm>
        </p:spPr>
        <p:txBody>
          <a:bodyPr>
            <a:noAutofit/>
          </a:bodyPr>
          <a:lstStyle/>
          <a:p>
            <a:pPr algn="ctr"/>
            <a:r>
              <a:rPr lang="ja-JP" altLang="en-US" sz="3600" dirty="0">
                <a:latin typeface="HGPｺﾞｼｯｸE" panose="020B0900000000000000" pitchFamily="50" charset="-128"/>
                <a:ea typeface="HGPｺﾞｼｯｸE" panose="020B0900000000000000" pitchFamily="50" charset="-128"/>
              </a:rPr>
              <a:t>３歩踏み切り</a:t>
            </a:r>
            <a:r>
              <a:rPr lang="ja-JP" altLang="en-US" sz="3600" dirty="0" smtClean="0">
                <a:latin typeface="HGPｺﾞｼｯｸE" panose="020B0900000000000000" pitchFamily="50" charset="-128"/>
                <a:ea typeface="HGPｺﾞｼｯｸE" panose="020B0900000000000000" pitchFamily="50" charset="-128"/>
              </a:rPr>
              <a:t>歩行から着地姿勢（走り幅跳び）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4197645" y="2135164"/>
            <a:ext cx="4539283" cy="1077218"/>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３歩歩行での踏み切りから、着地姿勢をとる。</a:t>
            </a:r>
          </a:p>
        </p:txBody>
      </p:sp>
      <p:grpSp>
        <p:nvGrpSpPr>
          <p:cNvPr id="9" name="グループ化 8"/>
          <p:cNvGrpSpPr/>
          <p:nvPr/>
        </p:nvGrpSpPr>
        <p:grpSpPr>
          <a:xfrm>
            <a:off x="4407548" y="3569979"/>
            <a:ext cx="3936595" cy="394075"/>
            <a:chOff x="3446851" y="3433396"/>
            <a:chExt cx="3936595" cy="394075"/>
          </a:xfrm>
        </p:grpSpPr>
        <p:sp>
          <p:nvSpPr>
            <p:cNvPr id="10" name="角丸四角形 9"/>
            <p:cNvSpPr/>
            <p:nvPr/>
          </p:nvSpPr>
          <p:spPr>
            <a:xfrm>
              <a:off x="3446851" y="3433396"/>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3457220"/>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3" name="図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1867" y="1119816"/>
            <a:ext cx="2597121" cy="4980864"/>
          </a:xfrm>
          <a:prstGeom prst="rect">
            <a:avLst/>
          </a:prstGeom>
        </p:spPr>
      </p:pic>
    </p:spTree>
    <p:extLst>
      <p:ext uri="{BB962C8B-B14F-4D97-AF65-F5344CB8AC3E}">
        <p14:creationId xmlns:p14="http://schemas.microsoft.com/office/powerpoint/2010/main" val="34608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360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80851" y="182564"/>
            <a:ext cx="8582297" cy="354876"/>
          </a:xfrm>
        </p:spPr>
        <p:txBody>
          <a:bodyPr>
            <a:no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その場踏み切り跳躍（走り幅跳び）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4367463" y="1612650"/>
            <a:ext cx="4539283" cy="1077218"/>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踏み切り動作をその場で行い、ジャンプする。</a:t>
            </a:r>
          </a:p>
        </p:txBody>
      </p:sp>
      <p:grpSp>
        <p:nvGrpSpPr>
          <p:cNvPr id="9" name="グループ化 8"/>
          <p:cNvGrpSpPr/>
          <p:nvPr/>
        </p:nvGrpSpPr>
        <p:grpSpPr>
          <a:xfrm>
            <a:off x="4668806" y="3108983"/>
            <a:ext cx="3936595" cy="394075"/>
            <a:chOff x="3446851" y="3469490"/>
            <a:chExt cx="3936595" cy="394075"/>
          </a:xfrm>
        </p:grpSpPr>
        <p:sp>
          <p:nvSpPr>
            <p:cNvPr id="10" name="角丸四角形 9"/>
            <p:cNvSpPr/>
            <p:nvPr/>
          </p:nvSpPr>
          <p:spPr>
            <a:xfrm>
              <a:off x="3446851" y="3469490"/>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3493314"/>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8044" y="1061061"/>
            <a:ext cx="2591025" cy="5157663"/>
          </a:xfrm>
          <a:prstGeom prst="rect">
            <a:avLst/>
          </a:prstGeom>
        </p:spPr>
      </p:pic>
    </p:spTree>
    <p:extLst>
      <p:ext uri="{BB962C8B-B14F-4D97-AF65-F5344CB8AC3E}">
        <p14:creationId xmlns:p14="http://schemas.microsoft.com/office/powerpoint/2010/main" val="41996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87384" y="92214"/>
            <a:ext cx="8569234" cy="535575"/>
          </a:xfrm>
        </p:spPr>
        <p:txBody>
          <a:bodyPr>
            <a:no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階段利用３歩踏み切り（走り幅跳び）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701347" y="1612650"/>
            <a:ext cx="5205399" cy="2062103"/>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階段で、３歩の助走リズムを早くすることを意識して踏み切り動作から着地姿勢まで行う。</a:t>
            </a:r>
          </a:p>
        </p:txBody>
      </p:sp>
      <p:grpSp>
        <p:nvGrpSpPr>
          <p:cNvPr id="9" name="グループ化 8"/>
          <p:cNvGrpSpPr/>
          <p:nvPr/>
        </p:nvGrpSpPr>
        <p:grpSpPr>
          <a:xfrm>
            <a:off x="4046911" y="4022492"/>
            <a:ext cx="4514270" cy="394075"/>
            <a:chOff x="3446851" y="4395927"/>
            <a:chExt cx="3936595" cy="394075"/>
          </a:xfrm>
        </p:grpSpPr>
        <p:sp>
          <p:nvSpPr>
            <p:cNvPr id="10" name="角丸四角形 9"/>
            <p:cNvSpPr/>
            <p:nvPr/>
          </p:nvSpPr>
          <p:spPr>
            <a:xfrm>
              <a:off x="3446851" y="4395927"/>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419751"/>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996" y="1178224"/>
            <a:ext cx="2591025" cy="4993057"/>
          </a:xfrm>
          <a:prstGeom prst="rect">
            <a:avLst/>
          </a:prstGeom>
        </p:spPr>
      </p:pic>
    </p:spTree>
    <p:extLst>
      <p:ext uri="{BB962C8B-B14F-4D97-AF65-F5344CB8AC3E}">
        <p14:creationId xmlns:p14="http://schemas.microsoft.com/office/powerpoint/2010/main" val="2858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61258" y="3"/>
            <a:ext cx="8621486" cy="679903"/>
          </a:xfrm>
        </p:spPr>
        <p:txBody>
          <a:bodyPr>
            <a:norm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階段利用３歩踏み切り跳躍（走り幅跳び）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754122" y="1650796"/>
            <a:ext cx="5118517" cy="2062103"/>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階段で、３歩の助走リズムを早くすることを意識して踏み切ってジャンプし</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32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着地</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姿勢まで行う</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9" name="グループ化 8"/>
          <p:cNvGrpSpPr/>
          <p:nvPr/>
        </p:nvGrpSpPr>
        <p:grpSpPr>
          <a:xfrm>
            <a:off x="4345082" y="4249618"/>
            <a:ext cx="3936595" cy="394075"/>
            <a:chOff x="3446851" y="4949387"/>
            <a:chExt cx="3936595" cy="394075"/>
          </a:xfrm>
        </p:grpSpPr>
        <p:sp>
          <p:nvSpPr>
            <p:cNvPr id="10" name="角丸四角形 9"/>
            <p:cNvSpPr/>
            <p:nvPr/>
          </p:nvSpPr>
          <p:spPr>
            <a:xfrm>
              <a:off x="3446851" y="4949387"/>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973211"/>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6" name="図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716" y="1353116"/>
            <a:ext cx="2591025" cy="4889416"/>
          </a:xfrm>
          <a:prstGeom prst="rect">
            <a:avLst/>
          </a:prstGeom>
        </p:spPr>
      </p:pic>
    </p:spTree>
    <p:extLst>
      <p:ext uri="{BB962C8B-B14F-4D97-AF65-F5344CB8AC3E}">
        <p14:creationId xmlns:p14="http://schemas.microsoft.com/office/powerpoint/2010/main" val="702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PｺﾞｼｯｸE" panose="020B0900000000000000" pitchFamily="50" charset="-128"/>
                <a:ea typeface="HGPｺﾞｼｯｸE" panose="020B0900000000000000" pitchFamily="50" charset="-128"/>
              </a:rPr>
              <a:t>中学校 保健体育（体育分野）</a:t>
            </a:r>
            <a:endParaRPr kumimoji="1" lang="en-US" altLang="ja-JP" sz="3600" dirty="0" smtClean="0">
              <a:latin typeface="HGPｺﾞｼｯｸE" panose="020B0900000000000000" pitchFamily="50" charset="-128"/>
              <a:ea typeface="HGPｺﾞｼｯｸE" panose="020B0900000000000000" pitchFamily="50" charset="-128"/>
            </a:endParaRPr>
          </a:p>
          <a:p>
            <a:pPr algn="ctr"/>
            <a:r>
              <a:rPr kumimoji="1" lang="en-US" altLang="ja-JP" sz="3600" dirty="0" smtClean="0">
                <a:latin typeface="HGPｺﾞｼｯｸE" panose="020B0900000000000000" pitchFamily="50" charset="-128"/>
                <a:ea typeface="HGPｺﾞｼｯｸE" panose="020B0900000000000000" pitchFamily="50" charset="-128"/>
              </a:rPr>
              <a:t>〔</a:t>
            </a:r>
            <a:r>
              <a:rPr kumimoji="1" lang="ja-JP" altLang="en-US" sz="3600" dirty="0" smtClean="0">
                <a:latin typeface="HGPｺﾞｼｯｸE" panose="020B0900000000000000" pitchFamily="50" charset="-128"/>
                <a:ea typeface="HGPｺﾞｼｯｸE" panose="020B0900000000000000" pitchFamily="50" charset="-128"/>
              </a:rPr>
              <a:t>第３学年</a:t>
            </a:r>
            <a:r>
              <a:rPr kumimoji="1" lang="en-US" altLang="ja-JP" sz="3600" dirty="0" smtClean="0">
                <a:latin typeface="HGPｺﾞｼｯｸE" panose="020B0900000000000000" pitchFamily="50" charset="-128"/>
                <a:ea typeface="HGPｺﾞｼｯｸE" panose="020B0900000000000000" pitchFamily="50" charset="-128"/>
              </a:rPr>
              <a:t>〕</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2" name="正方形/長方形 1"/>
          <p:cNvSpPr/>
          <p:nvPr/>
        </p:nvSpPr>
        <p:spPr>
          <a:xfrm>
            <a:off x="78377" y="2340647"/>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PｺﾞｼｯｸE" panose="020B0900000000000000" pitchFamily="50" charset="-128"/>
                <a:ea typeface="HGPｺﾞｼｯｸE" panose="020B0900000000000000" pitchFamily="50" charset="-128"/>
              </a:rPr>
              <a:t>陸上競技（跳躍種目）</a:t>
            </a:r>
            <a:endParaRPr kumimoji="1" lang="en-US" altLang="ja-JP" sz="6600" dirty="0">
              <a:latin typeface="HGPｺﾞｼｯｸE" panose="020B0900000000000000" pitchFamily="50" charset="-128"/>
              <a:ea typeface="HGPｺﾞｼｯｸE" panose="020B0900000000000000" pitchFamily="50" charset="-128"/>
            </a:endParaRPr>
          </a:p>
          <a:p>
            <a:pPr algn="ctr"/>
            <a:r>
              <a:rPr kumimoji="1" lang="ja-JP" altLang="en-US" sz="6600" dirty="0" smtClean="0">
                <a:latin typeface="HGPｺﾞｼｯｸE" panose="020B0900000000000000" pitchFamily="50" charset="-128"/>
                <a:ea typeface="HGPｺﾞｼｯｸE" panose="020B0900000000000000" pitchFamily="50" charset="-128"/>
              </a:rPr>
              <a:t>「走り高跳び」</a:t>
            </a:r>
            <a:endParaRPr kumimoji="1" lang="en-US" altLang="ja-JP" sz="6600" dirty="0" smtClean="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10" name="正方形/長方形 9"/>
          <p:cNvSpPr/>
          <p:nvPr/>
        </p:nvSpPr>
        <p:spPr>
          <a:xfrm>
            <a:off x="0" y="4498727"/>
            <a:ext cx="9026434"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latin typeface="HGPｺﾞｼｯｸE" panose="020B0900000000000000" pitchFamily="50" charset="-128"/>
                <a:ea typeface="HGPｺﾞｼｯｸE" panose="020B0900000000000000" pitchFamily="50" charset="-128"/>
              </a:rPr>
              <a:t>【</a:t>
            </a:r>
            <a:r>
              <a:rPr kumimoji="1" lang="ja-JP" altLang="en-US" sz="4400" dirty="0" smtClean="0">
                <a:latin typeface="HGPｺﾞｼｯｸE" panose="020B0900000000000000" pitchFamily="50" charset="-128"/>
                <a:ea typeface="HGPｺﾞｼｯｸE" panose="020B0900000000000000" pitchFamily="50" charset="-128"/>
              </a:rPr>
              <a:t>知識及び技能編</a:t>
            </a:r>
            <a:r>
              <a:rPr kumimoji="1" lang="en-US" altLang="ja-JP" sz="4400" dirty="0" smtClean="0">
                <a:latin typeface="HGPｺﾞｼｯｸE" panose="020B0900000000000000" pitchFamily="50" charset="-128"/>
                <a:ea typeface="HGPｺﾞｼｯｸE" panose="020B0900000000000000" pitchFamily="50" charset="-128"/>
              </a:rPr>
              <a:t>】</a:t>
            </a:r>
          </a:p>
        </p:txBody>
      </p:sp>
      <p:sp>
        <p:nvSpPr>
          <p:cNvPr id="11" name="Rectangle 2"/>
          <p:cNvSpPr>
            <a:spLocks noChangeArrowheads="1"/>
          </p:cNvSpPr>
          <p:nvPr/>
        </p:nvSpPr>
        <p:spPr bwMode="auto">
          <a:xfrm>
            <a:off x="-17304" y="2"/>
            <a:ext cx="9161304" cy="757379"/>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5349766" y="5743930"/>
            <a:ext cx="3165584" cy="612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20</a:t>
            </a:r>
            <a:r>
              <a:rPr kumimoji="1" lang="ja-JP" altLang="en-US" dirty="0" smtClean="0"/>
              <a:t>分</a:t>
            </a:r>
            <a:endParaRPr kumimoji="1" lang="ja-JP" altLang="en-US" dirty="0"/>
          </a:p>
        </p:txBody>
      </p:sp>
    </p:spTree>
    <p:extLst>
      <p:ext uri="{BB962C8B-B14F-4D97-AF65-F5344CB8AC3E}">
        <p14:creationId xmlns:p14="http://schemas.microsoft.com/office/powerpoint/2010/main" val="864383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latin typeface="HGPｺﾞｼｯｸE" panose="020B0900000000000000" pitchFamily="50" charset="-128"/>
                <a:ea typeface="HGPｺﾞｼｯｸE" panose="020B0900000000000000" pitchFamily="50" charset="-128"/>
              </a:rPr>
              <a:t>【</a:t>
            </a:r>
            <a:r>
              <a:rPr kumimoji="1" lang="ja-JP" altLang="en-US" sz="6600" dirty="0">
                <a:latin typeface="HGPｺﾞｼｯｸE" panose="020B0900000000000000" pitchFamily="50" charset="-128"/>
                <a:ea typeface="HGPｺﾞｼｯｸE" panose="020B0900000000000000" pitchFamily="50" charset="-128"/>
              </a:rPr>
              <a:t>知識及び技能編</a:t>
            </a:r>
            <a:r>
              <a:rPr kumimoji="1" lang="en-US" altLang="ja-JP" sz="6600" dirty="0">
                <a:latin typeface="HGPｺﾞｼｯｸE" panose="020B0900000000000000" pitchFamily="50" charset="-128"/>
                <a:ea typeface="HGPｺﾞｼｯｸE" panose="020B0900000000000000" pitchFamily="50" charset="-128"/>
              </a:rPr>
              <a:t>】</a:t>
            </a:r>
          </a:p>
          <a:p>
            <a:pPr algn="ctr"/>
            <a:endParaRPr kumimoji="1" lang="en-US" altLang="ja-JP" sz="4000" dirty="0" smtClean="0">
              <a:latin typeface="HGPｺﾞｼｯｸE" panose="020B0900000000000000" pitchFamily="50" charset="-128"/>
              <a:ea typeface="HGPｺﾞｼｯｸE" panose="020B0900000000000000" pitchFamily="50" charset="-128"/>
            </a:endParaRPr>
          </a:p>
          <a:p>
            <a:pPr algn="ctr"/>
            <a:r>
              <a:rPr kumimoji="1" lang="ja-JP" altLang="en-US" sz="6600" dirty="0" smtClean="0">
                <a:latin typeface="HGPｺﾞｼｯｸE" panose="020B0900000000000000" pitchFamily="50" charset="-128"/>
                <a:ea typeface="HGPｺﾞｼｯｸE" panose="020B0900000000000000" pitchFamily="50" charset="-128"/>
              </a:rPr>
              <a:t>知識</a:t>
            </a:r>
            <a:endParaRPr kumimoji="1" lang="ja-JP" altLang="en-US" sz="6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30315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7205" y="1461658"/>
            <a:ext cx="6695070" cy="2402701"/>
          </a:xfrm>
          <a:prstGeom prst="rect">
            <a:avLst/>
          </a:prstGeom>
        </p:spPr>
      </p:pic>
      <p:sp>
        <p:nvSpPr>
          <p:cNvPr id="6"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8" name="テキスト ボックス 7"/>
          <p:cNvSpPr txBox="1"/>
          <p:nvPr/>
        </p:nvSpPr>
        <p:spPr>
          <a:xfrm>
            <a:off x="248192" y="859228"/>
            <a:ext cx="6061168"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○走り高跳びの跳び方の名称について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895744" y="4389048"/>
            <a:ext cx="7777993" cy="1938992"/>
          </a:xfrm>
          <a:prstGeom prst="rect">
            <a:avLst/>
          </a:prstGeom>
          <a:noFill/>
          <a:ln w="38100">
            <a:solidFill>
              <a:schemeClr val="tx1"/>
            </a:solidFill>
          </a:ln>
        </p:spPr>
        <p:txBody>
          <a:bodyPr wrap="square" rtlCol="0">
            <a:spAutoFit/>
          </a:bodyPr>
          <a:lstStyle/>
          <a:p>
            <a:r>
              <a:rPr kumimoji="1" lang="ja-JP" altLang="en-US" sz="2400" dirty="0" smtClean="0">
                <a:latin typeface="UD デジタル 教科書体 NP-R" panose="02020400000000000000" pitchFamily="18" charset="-128"/>
                <a:ea typeface="UD デジタル 教科書体 NP-R" panose="02020400000000000000" pitchFamily="18" charset="-128"/>
              </a:rPr>
              <a:t>　「</a:t>
            </a:r>
            <a:r>
              <a:rPr kumimoji="1" lang="ja-JP" altLang="en-US" sz="2400" dirty="0">
                <a:latin typeface="UD デジタル 教科書体 NP-R" panose="02020400000000000000" pitchFamily="18" charset="-128"/>
                <a:ea typeface="UD デジタル 教科書体 NP-R" panose="02020400000000000000" pitchFamily="18" charset="-128"/>
              </a:rPr>
              <a:t>はさみ跳び</a:t>
            </a:r>
            <a:r>
              <a:rPr kumimoji="1" lang="ja-JP" altLang="en-US" sz="2400" dirty="0" smtClean="0">
                <a:latin typeface="UD デジタル 教科書体 NP-R" panose="02020400000000000000" pitchFamily="18" charset="-128"/>
                <a:ea typeface="UD デジタル 教科書体 NP-R" panose="02020400000000000000" pitchFamily="18" charset="-128"/>
              </a:rPr>
              <a:t>」は、バー</a:t>
            </a:r>
            <a:r>
              <a:rPr kumimoji="1" lang="ja-JP" altLang="en-US" sz="2400" dirty="0">
                <a:latin typeface="UD デジタル 教科書体 NP-R" panose="02020400000000000000" pitchFamily="18" charset="-128"/>
                <a:ea typeface="UD デジタル 教科書体 NP-R" panose="02020400000000000000" pitchFamily="18" charset="-128"/>
              </a:rPr>
              <a:t>に対して斜め後方や</a:t>
            </a:r>
            <a:r>
              <a:rPr kumimoji="1" lang="ja-JP" altLang="en-US" sz="2400" dirty="0" smtClean="0">
                <a:latin typeface="UD デジタル 教科書体 NP-R" panose="02020400000000000000" pitchFamily="18" charset="-128"/>
                <a:ea typeface="UD デジタル 教科書体 NP-R" panose="02020400000000000000" pitchFamily="18" charset="-128"/>
              </a:rPr>
              <a:t>正面</a:t>
            </a:r>
            <a:r>
              <a:rPr kumimoji="1" lang="ja-JP" altLang="en-US" sz="2400" dirty="0">
                <a:latin typeface="UD デジタル 教科書体 NP-R" panose="02020400000000000000" pitchFamily="18" charset="-128"/>
                <a:ea typeface="UD デジタル 教科書体 NP-R" panose="02020400000000000000" pitchFamily="18" charset="-128"/>
              </a:rPr>
              <a:t>から助走</a:t>
            </a:r>
            <a:r>
              <a:rPr kumimoji="1" lang="ja-JP" altLang="en-US" sz="2400" dirty="0" smtClean="0">
                <a:latin typeface="UD デジタル 教科書体 NP-R" panose="02020400000000000000" pitchFamily="18" charset="-128"/>
                <a:ea typeface="UD デジタル 教科書体 NP-R" panose="02020400000000000000" pitchFamily="18" charset="-128"/>
              </a:rPr>
              <a:t>し、踏み切った後、振り上げ</a:t>
            </a:r>
            <a:r>
              <a:rPr kumimoji="1" lang="ja-JP" altLang="en-US" sz="2400" dirty="0">
                <a:latin typeface="UD デジタル 教科書体 NP-R" panose="02020400000000000000" pitchFamily="18" charset="-128"/>
                <a:ea typeface="UD デジタル 教科書体 NP-R" panose="02020400000000000000" pitchFamily="18" charset="-128"/>
              </a:rPr>
              <a:t>足から順にバーをまたいで</a:t>
            </a:r>
            <a:r>
              <a:rPr kumimoji="1" lang="ja-JP" altLang="en-US" sz="2400" dirty="0" smtClean="0">
                <a:latin typeface="UD デジタル 教科書体 NP-R" panose="02020400000000000000" pitchFamily="18" charset="-128"/>
                <a:ea typeface="UD デジタル 教科書体 NP-R" panose="02020400000000000000" pitchFamily="18" charset="-128"/>
              </a:rPr>
              <a:t>越える</a:t>
            </a:r>
            <a:r>
              <a:rPr kumimoji="1" lang="ja-JP" altLang="en-US" sz="2400" dirty="0">
                <a:latin typeface="UD デジタル 教科書体 NP-R" panose="02020400000000000000" pitchFamily="18" charset="-128"/>
                <a:ea typeface="UD デジタル 教科書体 NP-R" panose="02020400000000000000" pitchFamily="18" charset="-128"/>
              </a:rPr>
              <a:t>またぎ</a:t>
            </a:r>
            <a:r>
              <a:rPr kumimoji="1" lang="ja-JP" altLang="en-US" sz="2400" dirty="0" smtClean="0">
                <a:latin typeface="UD デジタル 教科書体 NP-R" panose="02020400000000000000" pitchFamily="18" charset="-128"/>
                <a:ea typeface="UD デジタル 教科書体 NP-R" panose="02020400000000000000" pitchFamily="18" charset="-128"/>
              </a:rPr>
              <a:t>跳びと両足</a:t>
            </a:r>
            <a:r>
              <a:rPr kumimoji="1" lang="ja-JP" altLang="en-US" sz="2400" dirty="0">
                <a:latin typeface="UD デジタル 教科書体 NP-R" panose="02020400000000000000" pitchFamily="18" charset="-128"/>
                <a:ea typeface="UD デジタル 教科書体 NP-R" panose="02020400000000000000" pitchFamily="18" charset="-128"/>
              </a:rPr>
              <a:t>を交差させて大きく</a:t>
            </a:r>
            <a:r>
              <a:rPr kumimoji="1" lang="ja-JP" altLang="en-US" sz="2400" dirty="0" smtClean="0">
                <a:latin typeface="UD デジタル 教科書体 NP-R" panose="02020400000000000000" pitchFamily="18" charset="-128"/>
                <a:ea typeface="UD デジタル 教科書体 NP-R" panose="02020400000000000000" pitchFamily="18" charset="-128"/>
              </a:rPr>
              <a:t>開き、上体</a:t>
            </a:r>
            <a:r>
              <a:rPr kumimoji="1" lang="ja-JP" altLang="en-US" sz="2400" dirty="0">
                <a:latin typeface="UD デジタル 教科書体 NP-R" panose="02020400000000000000" pitchFamily="18" charset="-128"/>
                <a:ea typeface="UD デジタル 教科書体 NP-R" panose="02020400000000000000" pitchFamily="18" charset="-128"/>
              </a:rPr>
              <a:t>を横に</a:t>
            </a:r>
            <a:r>
              <a:rPr kumimoji="1" lang="ja-JP" altLang="en-US" sz="2400" dirty="0" smtClean="0">
                <a:latin typeface="UD デジタル 教科書体 NP-R" panose="02020400000000000000" pitchFamily="18" charset="-128"/>
                <a:ea typeface="UD デジタル 教科書体 NP-R" panose="02020400000000000000" pitchFamily="18" charset="-128"/>
              </a:rPr>
              <a:t>倒しながらバー</a:t>
            </a:r>
            <a:r>
              <a:rPr kumimoji="1" lang="ja-JP" altLang="en-US" sz="2400" dirty="0">
                <a:latin typeface="UD デジタル 教科書体 NP-R" panose="02020400000000000000" pitchFamily="18" charset="-128"/>
                <a:ea typeface="UD デジタル 教科書体 NP-R" panose="02020400000000000000" pitchFamily="18" charset="-128"/>
              </a:rPr>
              <a:t>を越える正面</a:t>
            </a:r>
            <a:r>
              <a:rPr kumimoji="1" lang="ja-JP" altLang="en-US" sz="2400" dirty="0" smtClean="0">
                <a:latin typeface="UD デジタル 教科書体 NP-R" panose="02020400000000000000" pitchFamily="18" charset="-128"/>
                <a:ea typeface="UD デジタル 教科書体 NP-R" panose="02020400000000000000" pitchFamily="18" charset="-128"/>
              </a:rPr>
              <a:t>跳びがある。</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248193" y="3932961"/>
            <a:ext cx="4323807"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○跳び方のポイントについて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529044" y="1264171"/>
            <a:ext cx="2520000" cy="461665"/>
          </a:xfrm>
          <a:prstGeom prst="rect">
            <a:avLst/>
          </a:prstGeom>
          <a:solidFill>
            <a:srgbClr val="00B0F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Ａ　はさみ跳び</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0" name="角丸四角形吹き出し 9"/>
          <p:cNvSpPr/>
          <p:nvPr/>
        </p:nvSpPr>
        <p:spPr>
          <a:xfrm>
            <a:off x="895744" y="6421031"/>
            <a:ext cx="7977323" cy="363096"/>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指導要領</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解説保健体育編及び日本</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陸上競技連盟</a:t>
            </a:r>
            <a:r>
              <a:rPr kumimoji="1" lang="en-US" altLang="ja-JP" sz="12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4010818" y="3711144"/>
            <a:ext cx="5133182" cy="276999"/>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16" name="大波 15"/>
          <p:cNvSpPr/>
          <p:nvPr/>
        </p:nvSpPr>
        <p:spPr>
          <a:xfrm>
            <a:off x="5589360" y="873615"/>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
        <p:nvSpPr>
          <p:cNvPr id="17" name="大波 16"/>
          <p:cNvSpPr/>
          <p:nvPr/>
        </p:nvSpPr>
        <p:spPr>
          <a:xfrm>
            <a:off x="4424740" y="3962385"/>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676292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1" y="1564914"/>
            <a:ext cx="8841975" cy="2598879"/>
          </a:xfrm>
          <a:prstGeom prst="rect">
            <a:avLst/>
          </a:prstGeom>
        </p:spPr>
      </p:pic>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sp>
        <p:nvSpPr>
          <p:cNvPr id="8" name="テキスト ボックス 7"/>
          <p:cNvSpPr txBox="1"/>
          <p:nvPr/>
        </p:nvSpPr>
        <p:spPr>
          <a:xfrm>
            <a:off x="248192" y="859228"/>
            <a:ext cx="5995854"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○走り高跳びの跳び方の名称について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627016" y="1280789"/>
            <a:ext cx="2520000" cy="461665"/>
          </a:xfrm>
          <a:prstGeom prst="rect">
            <a:avLst/>
          </a:prstGeom>
          <a:solidFill>
            <a:srgbClr val="00B0F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Ｂ　背面跳び</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895744" y="4702560"/>
            <a:ext cx="7777993" cy="1569660"/>
          </a:xfrm>
          <a:prstGeom prst="rect">
            <a:avLst/>
          </a:prstGeom>
          <a:noFill/>
          <a:ln w="38100">
            <a:solidFill>
              <a:schemeClr val="tx1"/>
            </a:solidFill>
          </a:ln>
        </p:spPr>
        <p:txBody>
          <a:bodyPr wrap="square" rtlCol="0">
            <a:spAutoFit/>
          </a:bodyPr>
          <a:lstStyle/>
          <a:p>
            <a:r>
              <a:rPr kumimoji="1" lang="ja-JP" altLang="en-US" sz="2400" dirty="0" smtClean="0">
                <a:latin typeface="UD デジタル 教科書体 NP-R" panose="02020400000000000000" pitchFamily="18" charset="-128"/>
                <a:ea typeface="UD デジタル 教科書体 NP-R" panose="02020400000000000000" pitchFamily="18" charset="-128"/>
              </a:rPr>
              <a:t>　「</a:t>
            </a:r>
            <a:r>
              <a:rPr kumimoji="1" lang="ja-JP" altLang="en-US" sz="2400" dirty="0">
                <a:latin typeface="UD デジタル 教科書体 NP-R" panose="02020400000000000000" pitchFamily="18" charset="-128"/>
                <a:ea typeface="UD デジタル 教科書体 NP-R" panose="02020400000000000000" pitchFamily="18" charset="-128"/>
              </a:rPr>
              <a:t>背面跳び</a:t>
            </a:r>
            <a:r>
              <a:rPr kumimoji="1" lang="ja-JP" altLang="en-US" sz="2400" dirty="0" smtClean="0">
                <a:latin typeface="UD デジタル 教科書体 NP-R" panose="02020400000000000000" pitchFamily="18" charset="-128"/>
                <a:ea typeface="UD デジタル 教科書体 NP-R" panose="02020400000000000000" pitchFamily="18" charset="-128"/>
              </a:rPr>
              <a:t>」は、バー</a:t>
            </a:r>
            <a:r>
              <a:rPr kumimoji="1" lang="ja-JP" altLang="en-US" sz="2400" dirty="0">
                <a:latin typeface="UD デジタル 教科書体 NP-R" panose="02020400000000000000" pitchFamily="18" charset="-128"/>
                <a:ea typeface="UD デジタル 教科書体 NP-R" panose="02020400000000000000" pitchFamily="18" charset="-128"/>
              </a:rPr>
              <a:t>に対して斜め後方から</a:t>
            </a:r>
            <a:r>
              <a:rPr kumimoji="1" lang="ja-JP" altLang="en-US" sz="2400" dirty="0" smtClean="0">
                <a:latin typeface="UD デジタル 教科書体 NP-R" panose="02020400000000000000" pitchFamily="18" charset="-128"/>
                <a:ea typeface="UD デジタル 教科書体 NP-R" panose="02020400000000000000" pitchFamily="18" charset="-128"/>
              </a:rPr>
              <a:t>助走し、助走</a:t>
            </a:r>
            <a:r>
              <a:rPr kumimoji="1" lang="ja-JP" altLang="en-US" sz="2400" dirty="0">
                <a:latin typeface="UD デジタル 教科書体 NP-R" panose="02020400000000000000" pitchFamily="18" charset="-128"/>
                <a:ea typeface="UD デジタル 教科書体 NP-R" panose="02020400000000000000" pitchFamily="18" charset="-128"/>
              </a:rPr>
              <a:t>後半は曲線を描くように</a:t>
            </a:r>
            <a:r>
              <a:rPr kumimoji="1" lang="ja-JP" altLang="en-US" sz="2400" dirty="0" smtClean="0">
                <a:latin typeface="UD デジタル 教科書体 NP-R" panose="02020400000000000000" pitchFamily="18" charset="-128"/>
                <a:ea typeface="UD デジタル 教科書体 NP-R" panose="02020400000000000000" pitchFamily="18" charset="-128"/>
              </a:rPr>
              <a:t>走り、踏み切った後、身体</a:t>
            </a:r>
            <a:r>
              <a:rPr kumimoji="1" lang="ja-JP" altLang="en-US" sz="2400" dirty="0">
                <a:latin typeface="UD デジタル 教科書体 NP-R" panose="02020400000000000000" pitchFamily="18" charset="-128"/>
                <a:ea typeface="UD デジタル 教科書体 NP-R" panose="02020400000000000000" pitchFamily="18" charset="-128"/>
              </a:rPr>
              <a:t>を</a:t>
            </a:r>
            <a:r>
              <a:rPr kumimoji="1" lang="ja-JP" altLang="en-US" sz="2400" dirty="0" smtClean="0">
                <a:latin typeface="UD デジタル 教科書体 NP-R" panose="02020400000000000000" pitchFamily="18" charset="-128"/>
                <a:ea typeface="UD デジタル 教科書体 NP-R" panose="02020400000000000000" pitchFamily="18" charset="-128"/>
              </a:rPr>
              <a:t>仰向けに</a:t>
            </a:r>
            <a:r>
              <a:rPr kumimoji="1" lang="ja-JP" altLang="en-US" sz="2400" dirty="0">
                <a:latin typeface="UD デジタル 教科書体 NP-R" panose="02020400000000000000" pitchFamily="18" charset="-128"/>
                <a:ea typeface="UD デジタル 教科書体 NP-R" panose="02020400000000000000" pitchFamily="18" charset="-128"/>
              </a:rPr>
              <a:t>して上体を大きく</a:t>
            </a:r>
            <a:r>
              <a:rPr kumimoji="1" lang="ja-JP" altLang="en-US" sz="2400" dirty="0" smtClean="0">
                <a:latin typeface="UD デジタル 教科書体 NP-R" panose="02020400000000000000" pitchFamily="18" charset="-128"/>
                <a:ea typeface="UD デジタル 教科書体 NP-R" panose="02020400000000000000" pitchFamily="18" charset="-128"/>
              </a:rPr>
              <a:t>反り、バー</a:t>
            </a:r>
            <a:r>
              <a:rPr kumimoji="1" lang="ja-JP" altLang="en-US" sz="2400" dirty="0">
                <a:latin typeface="UD デジタル 教科書体 NP-R" panose="02020400000000000000" pitchFamily="18" charset="-128"/>
                <a:ea typeface="UD デジタル 教科書体 NP-R" panose="02020400000000000000" pitchFamily="18" charset="-128"/>
              </a:rPr>
              <a:t>を越えた後に背部や肩からマットに</a:t>
            </a:r>
            <a:r>
              <a:rPr kumimoji="1" lang="ja-JP" altLang="en-US" sz="2400" dirty="0" smtClean="0">
                <a:latin typeface="UD デジタル 教科書体 NP-R" panose="02020400000000000000" pitchFamily="18" charset="-128"/>
                <a:ea typeface="UD デジタル 教科書体 NP-R" panose="02020400000000000000" pitchFamily="18" charset="-128"/>
              </a:rPr>
              <a:t>着地する。</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248191" y="4194912"/>
            <a:ext cx="4193178"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○跳び方のポイントについて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0" name="角丸四角形吹き出し 9"/>
          <p:cNvSpPr/>
          <p:nvPr/>
        </p:nvSpPr>
        <p:spPr>
          <a:xfrm>
            <a:off x="895744" y="6453482"/>
            <a:ext cx="7977323" cy="267994"/>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指導要領</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解説保健体育編及び日本</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陸上競技連盟</a:t>
            </a:r>
            <a:r>
              <a:rPr kumimoji="1" lang="en-US" altLang="ja-JP" sz="12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3956984" y="3808436"/>
            <a:ext cx="5133182" cy="276999"/>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16" name="大波 15"/>
          <p:cNvSpPr/>
          <p:nvPr/>
        </p:nvSpPr>
        <p:spPr>
          <a:xfrm>
            <a:off x="5617248" y="898769"/>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
        <p:nvSpPr>
          <p:cNvPr id="17" name="大波 16"/>
          <p:cNvSpPr/>
          <p:nvPr/>
        </p:nvSpPr>
        <p:spPr>
          <a:xfrm>
            <a:off x="4441369" y="4227814"/>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
        <p:nvSpPr>
          <p:cNvPr id="14"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700077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277209" y="1484637"/>
            <a:ext cx="8670848"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latin typeface="HGPｺﾞｼｯｸE" panose="020B0900000000000000" pitchFamily="50" charset="-128"/>
                <a:ea typeface="HGPｺﾞｼｯｸE" panose="020B0900000000000000" pitchFamily="50" charset="-128"/>
              </a:rPr>
              <a:t>【</a:t>
            </a:r>
            <a:r>
              <a:rPr kumimoji="1" lang="ja-JP" altLang="en-US" sz="6600" dirty="0">
                <a:latin typeface="HGPｺﾞｼｯｸE" panose="020B0900000000000000" pitchFamily="50" charset="-128"/>
                <a:ea typeface="HGPｺﾞｼｯｸE" panose="020B0900000000000000" pitchFamily="50" charset="-128"/>
              </a:rPr>
              <a:t>知識及び技能編</a:t>
            </a:r>
            <a:r>
              <a:rPr kumimoji="1" lang="en-US" altLang="ja-JP" sz="6600" dirty="0">
                <a:latin typeface="HGPｺﾞｼｯｸE" panose="020B0900000000000000" pitchFamily="50" charset="-128"/>
                <a:ea typeface="HGPｺﾞｼｯｸE" panose="020B0900000000000000" pitchFamily="50" charset="-128"/>
              </a:rPr>
              <a:t>】</a:t>
            </a:r>
          </a:p>
          <a:p>
            <a:pPr algn="ctr"/>
            <a:endParaRPr kumimoji="1" lang="en-US" altLang="ja-JP" sz="4000" dirty="0" smtClean="0">
              <a:latin typeface="HGPｺﾞｼｯｸE" panose="020B0900000000000000" pitchFamily="50" charset="-128"/>
              <a:ea typeface="HGPｺﾞｼｯｸE" panose="020B0900000000000000" pitchFamily="50" charset="-128"/>
            </a:endParaRPr>
          </a:p>
          <a:p>
            <a:pPr algn="ctr"/>
            <a:r>
              <a:rPr kumimoji="1" lang="ja-JP" altLang="en-US" sz="6600" dirty="0" smtClean="0">
                <a:latin typeface="HGPｺﾞｼｯｸE" panose="020B0900000000000000" pitchFamily="50" charset="-128"/>
                <a:ea typeface="HGPｺﾞｼｯｸE" panose="020B0900000000000000" pitchFamily="50" charset="-128"/>
              </a:rPr>
              <a:t>知識</a:t>
            </a:r>
            <a:endParaRPr kumimoji="1" lang="ja-JP" altLang="en-US" sz="6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1957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0490" y="2061065"/>
            <a:ext cx="3064033" cy="3994591"/>
          </a:xfrm>
          <a:prstGeom prst="rect">
            <a:avLst/>
          </a:prstGeom>
        </p:spPr>
      </p:pic>
      <p:sp>
        <p:nvSpPr>
          <p:cNvPr id="2" name="タイトル 1"/>
          <p:cNvSpPr>
            <a:spLocks noGrp="1"/>
          </p:cNvSpPr>
          <p:nvPr>
            <p:ph type="title"/>
          </p:nvPr>
        </p:nvSpPr>
        <p:spPr>
          <a:xfrm>
            <a:off x="274320" y="807608"/>
            <a:ext cx="8654284" cy="992157"/>
          </a:xfrm>
        </p:spPr>
        <p:txBody>
          <a:bodyPr>
            <a:noAutofit/>
          </a:bodyPr>
          <a:lstStyle/>
          <a:p>
            <a:r>
              <a:rPr kumimoji="1" lang="ja-JP" altLang="en-US" sz="2800" dirty="0" smtClean="0">
                <a:solidFill>
                  <a:schemeClr val="accent1">
                    <a:lumMod val="75000"/>
                  </a:schemeClr>
                </a:solidFill>
                <a:latin typeface="UD デジタル 教科書体 NP-R" panose="02020400000000000000" pitchFamily="18" charset="-128"/>
                <a:ea typeface="UD デジタル 教科書体 NP-R" panose="02020400000000000000" pitchFamily="18" charset="-128"/>
              </a:rPr>
              <a:t>強く踏み切る</a:t>
            </a:r>
            <a:r>
              <a:rPr kumimoji="1" lang="ja-JP" altLang="en-US" sz="2800" dirty="0" smtClean="0">
                <a:latin typeface="UD デジタル 教科書体 NP-R" panose="02020400000000000000" pitchFamily="18" charset="-128"/>
                <a:ea typeface="UD デジタル 教科書体 NP-R" panose="02020400000000000000" pitchFamily="18" charset="-128"/>
              </a:rPr>
              <a:t>と同時に、踏み切り足を軸として</a:t>
            </a:r>
            <a:r>
              <a:rPr kumimoji="1" lang="ja-JP" altLang="en-US" sz="2800" dirty="0" smtClean="0">
                <a:solidFill>
                  <a:schemeClr val="accent2"/>
                </a:solidFill>
                <a:latin typeface="UD デジタル 教科書体 NP-R" panose="02020400000000000000" pitchFamily="18" charset="-128"/>
                <a:ea typeface="UD デジタル 教科書体 NP-R" panose="02020400000000000000" pitchFamily="18" charset="-128"/>
              </a:rPr>
              <a:t>体を垂直方向に起こす</a:t>
            </a:r>
            <a:r>
              <a:rPr kumimoji="1" lang="ja-JP" altLang="en-US" sz="2800" dirty="0" smtClean="0">
                <a:latin typeface="UD デジタル 教科書体 NP-R" panose="02020400000000000000" pitchFamily="18" charset="-128"/>
                <a:ea typeface="UD デジタル 教科書体 NP-R" panose="02020400000000000000" pitchFamily="18" charset="-128"/>
              </a:rPr>
              <a:t>ことで、上方向への力が生まれる。</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cxnSp>
        <p:nvCxnSpPr>
          <p:cNvPr id="6" name="直線コネクタ 5"/>
          <p:cNvCxnSpPr/>
          <p:nvPr/>
        </p:nvCxnSpPr>
        <p:spPr>
          <a:xfrm flipH="1" flipV="1">
            <a:off x="3722914" y="2259877"/>
            <a:ext cx="0" cy="3570905"/>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
        <p:nvSpPr>
          <p:cNvPr id="7" name="右矢印 6"/>
          <p:cNvSpPr/>
          <p:nvPr/>
        </p:nvSpPr>
        <p:spPr>
          <a:xfrm rot="10800000">
            <a:off x="3771348" y="2908344"/>
            <a:ext cx="1476000" cy="2520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10" name="右矢印 9"/>
          <p:cNvSpPr/>
          <p:nvPr/>
        </p:nvSpPr>
        <p:spPr>
          <a:xfrm rot="7733604">
            <a:off x="2794232" y="6185641"/>
            <a:ext cx="1080000" cy="25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11" name="右矢印 10"/>
          <p:cNvSpPr/>
          <p:nvPr/>
        </p:nvSpPr>
        <p:spPr>
          <a:xfrm rot="18504902">
            <a:off x="3585947" y="5225040"/>
            <a:ext cx="1080000" cy="252000"/>
          </a:xfrm>
          <a:prstGeom prst="rightArrow">
            <a:avLst/>
          </a:prstGeom>
          <a:noFill/>
          <a:ln w="76200">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4" name="下矢印 3"/>
          <p:cNvSpPr/>
          <p:nvPr/>
        </p:nvSpPr>
        <p:spPr>
          <a:xfrm rot="10800000">
            <a:off x="2902562" y="1799765"/>
            <a:ext cx="612000" cy="1296000"/>
          </a:xfrm>
          <a:prstGeom prst="down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37240" y="6140473"/>
            <a:ext cx="5133182" cy="276999"/>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14" name="大波 13"/>
          <p:cNvSpPr/>
          <p:nvPr/>
        </p:nvSpPr>
        <p:spPr>
          <a:xfrm>
            <a:off x="7952780" y="1683176"/>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知２</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
        <p:nvSpPr>
          <p:cNvPr id="13"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16817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4870813" y="6453051"/>
            <a:ext cx="3174273" cy="357360"/>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中学校学習指導要領解説保健体育編より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コンテンツ プレースホルダー 7"/>
          <p:cNvSpPr>
            <a:spLocks noGrp="1"/>
          </p:cNvSpPr>
          <p:nvPr>
            <p:ph idx="1"/>
          </p:nvPr>
        </p:nvSpPr>
        <p:spPr>
          <a:xfrm>
            <a:off x="266095" y="849086"/>
            <a:ext cx="8721152" cy="5603965"/>
          </a:xfrm>
          <a:ln w="28575">
            <a:solidFill>
              <a:schemeClr val="tx1"/>
            </a:solidFill>
          </a:ln>
        </p:spPr>
        <p:txBody>
          <a:bodyPr anchor="ctr">
            <a:normAutofit lnSpcReduction="10000"/>
          </a:bodyPr>
          <a:lstStyle/>
          <a:p>
            <a:r>
              <a:rPr kumimoji="1" lang="ja-JP" altLang="en-US" dirty="0" smtClean="0">
                <a:latin typeface="HGPｺﾞｼｯｸE" panose="020B0900000000000000" pitchFamily="50" charset="-128"/>
                <a:ea typeface="HGPｺﾞｼｯｸE" panose="020B0900000000000000" pitchFamily="50" charset="-128"/>
              </a:rPr>
              <a:t>走り高跳びの記録向上につながる重要なポイント</a:t>
            </a:r>
            <a:endParaRPr kumimoji="1" lang="en-US" altLang="ja-JP" dirty="0" smtClean="0">
              <a:latin typeface="HGPｺﾞｼｯｸE" panose="020B0900000000000000" pitchFamily="50" charset="-128"/>
              <a:ea typeface="HGPｺﾞｼｯｸE" panose="020B0900000000000000" pitchFamily="50" charset="-128"/>
            </a:endParaRPr>
          </a:p>
          <a:p>
            <a:endParaRPr kumimoji="1"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①リズミカル</a:t>
            </a:r>
            <a:r>
              <a:rPr lang="ja-JP" altLang="en-US" sz="2400" dirty="0">
                <a:latin typeface="UD デジタル 教科書体 NP-R" panose="02020400000000000000" pitchFamily="18" charset="-128"/>
                <a:ea typeface="UD デジタル 教科書体 NP-R" panose="02020400000000000000" pitchFamily="18" charset="-128"/>
              </a:rPr>
              <a:t>な助走から力強い踏み切りに</a:t>
            </a:r>
            <a:r>
              <a:rPr lang="ja-JP" altLang="en-US" sz="2400" dirty="0" smtClean="0">
                <a:latin typeface="UD デジタル 教科書体 NP-R" panose="02020400000000000000" pitchFamily="18" charset="-128"/>
                <a:ea typeface="UD デジタル 教科書体 NP-R" panose="02020400000000000000" pitchFamily="18" charset="-128"/>
              </a:rPr>
              <a:t>移る。</a:t>
            </a:r>
            <a:endParaRPr lang="ja-JP" altLang="en-US" sz="24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②跳躍</a:t>
            </a:r>
            <a:r>
              <a:rPr lang="ja-JP" altLang="en-US" sz="2400" dirty="0">
                <a:latin typeface="UD デジタル 教科書体 NP-R" panose="02020400000000000000" pitchFamily="18" charset="-128"/>
                <a:ea typeface="UD デジタル 教科書体 NP-R" panose="02020400000000000000" pitchFamily="18" charset="-128"/>
              </a:rPr>
              <a:t>の頂点とバーの位置が合うよう</a:t>
            </a:r>
            <a:r>
              <a:rPr lang="ja-JP" altLang="en-US" sz="2400" dirty="0" smtClean="0">
                <a:latin typeface="UD デジタル 教科書体 NP-R" panose="02020400000000000000" pitchFamily="18" charset="-128"/>
                <a:ea typeface="UD デジタル 教科書体 NP-R" panose="02020400000000000000" pitchFamily="18" charset="-128"/>
              </a:rPr>
              <a:t>に、自己</a:t>
            </a:r>
            <a:r>
              <a:rPr lang="ja-JP" altLang="en-US" sz="2400" dirty="0">
                <a:latin typeface="UD デジタル 教科書体 NP-R" panose="02020400000000000000" pitchFamily="18" charset="-128"/>
                <a:ea typeface="UD デジタル 教科書体 NP-R" panose="02020400000000000000" pitchFamily="18" charset="-128"/>
              </a:rPr>
              <a:t>に合った</a:t>
            </a:r>
            <a:r>
              <a:rPr lang="ja-JP" altLang="en-US" sz="2400" dirty="0" smtClean="0">
                <a:latin typeface="UD デジタル 教科書体 NP-R" panose="02020400000000000000" pitchFamily="18" charset="-128"/>
                <a:ea typeface="UD デジタル 教科書体 NP-R" panose="02020400000000000000" pitchFamily="18" charset="-128"/>
              </a:rPr>
              <a:t>踏</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dirty="0" smtClean="0">
                <a:latin typeface="UD デジタル 教科書体 NP-R" panose="02020400000000000000" pitchFamily="18" charset="-128"/>
                <a:ea typeface="UD デジタル 教科書体 NP-R" panose="02020400000000000000" pitchFamily="18" charset="-128"/>
              </a:rPr>
              <a:t>　　切</a:t>
            </a:r>
            <a:r>
              <a:rPr lang="ja-JP" altLang="en-US" sz="2400" dirty="0">
                <a:latin typeface="UD デジタル 教科書体 NP-R" panose="02020400000000000000" pitchFamily="18" charset="-128"/>
                <a:ea typeface="UD デジタル 教科書体 NP-R" panose="02020400000000000000" pitchFamily="18" charset="-128"/>
              </a:rPr>
              <a:t>位置で</a:t>
            </a:r>
            <a:r>
              <a:rPr lang="ja-JP" altLang="en-US" sz="2400" dirty="0" smtClean="0">
                <a:latin typeface="UD デジタル 教科書体 NP-R" panose="02020400000000000000" pitchFamily="18" charset="-128"/>
                <a:ea typeface="UD デジタル 教科書体 NP-R" panose="02020400000000000000" pitchFamily="18" charset="-128"/>
              </a:rPr>
              <a:t>踏み切る。</a:t>
            </a:r>
            <a:endParaRPr lang="ja-JP" altLang="en-US" sz="24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③脚</a:t>
            </a:r>
            <a:r>
              <a:rPr lang="ja-JP" altLang="en-US" sz="2400" dirty="0">
                <a:latin typeface="UD デジタル 教科書体 NP-R" panose="02020400000000000000" pitchFamily="18" charset="-128"/>
                <a:ea typeface="UD デジタル 教科書体 NP-R" panose="02020400000000000000" pitchFamily="18" charset="-128"/>
              </a:rPr>
              <a:t>と腕のタイミングを合わせて</a:t>
            </a:r>
            <a:r>
              <a:rPr lang="ja-JP" altLang="en-US" sz="2400" dirty="0" smtClean="0">
                <a:latin typeface="UD デジタル 教科書体 NP-R" panose="02020400000000000000" pitchFamily="18" charset="-128"/>
                <a:ea typeface="UD デジタル 教科書体 NP-R" panose="02020400000000000000" pitchFamily="18" charset="-128"/>
              </a:rPr>
              <a:t>踏み切り、大きなはさみ</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dirty="0" smtClean="0">
                <a:latin typeface="UD デジタル 教科書体 NP-R" panose="02020400000000000000" pitchFamily="18" charset="-128"/>
                <a:ea typeface="UD デジタル 教科書体 NP-R" panose="02020400000000000000" pitchFamily="18" charset="-128"/>
              </a:rPr>
              <a:t>　　動作</a:t>
            </a:r>
            <a:r>
              <a:rPr lang="ja-JP" altLang="en-US" sz="2400" dirty="0">
                <a:latin typeface="UD デジタル 教科書体 NP-R" panose="02020400000000000000" pitchFamily="18" charset="-128"/>
                <a:ea typeface="UD デジタル 教科書体 NP-R" panose="02020400000000000000" pitchFamily="18" charset="-128"/>
              </a:rPr>
              <a:t>で</a:t>
            </a:r>
            <a:r>
              <a:rPr lang="ja-JP" altLang="en-US" sz="2400" dirty="0" smtClean="0">
                <a:latin typeface="UD デジタル 教科書体 NP-R" panose="02020400000000000000" pitchFamily="18" charset="-128"/>
                <a:ea typeface="UD デジタル 教科書体 NP-R" panose="02020400000000000000" pitchFamily="18" charset="-128"/>
              </a:rPr>
              <a:t>跳ぶ。</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④リズミカル</a:t>
            </a:r>
            <a:r>
              <a:rPr lang="ja-JP" altLang="en-US" sz="2400" dirty="0">
                <a:latin typeface="UD デジタル 教科書体 NP-R" panose="02020400000000000000" pitchFamily="18" charset="-128"/>
                <a:ea typeface="UD デジタル 教科書体 NP-R" panose="02020400000000000000" pitchFamily="18" charset="-128"/>
              </a:rPr>
              <a:t>な助走から真上に伸び上がるように</a:t>
            </a:r>
            <a:r>
              <a:rPr lang="ja-JP" altLang="en-US" sz="2400" dirty="0" smtClean="0">
                <a:latin typeface="UD デジタル 教科書体 NP-R" panose="02020400000000000000" pitchFamily="18" charset="-128"/>
                <a:ea typeface="UD デジタル 教科書体 NP-R" panose="02020400000000000000" pitchFamily="18" charset="-128"/>
              </a:rPr>
              <a:t>踏み切り、</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dirty="0" smtClean="0">
                <a:latin typeface="UD デジタル 教科書体 NP-R" panose="02020400000000000000" pitchFamily="18" charset="-128"/>
                <a:ea typeface="UD デジタル 教科書体 NP-R" panose="02020400000000000000" pitchFamily="18" charset="-128"/>
              </a:rPr>
              <a:t>　　はさみ跳びや</a:t>
            </a:r>
            <a:r>
              <a:rPr lang="ja-JP" altLang="en-US" sz="2400" dirty="0">
                <a:latin typeface="UD デジタル 教科書体 NP-R" panose="02020400000000000000" pitchFamily="18" charset="-128"/>
                <a:ea typeface="UD デジタル 教科書体 NP-R" panose="02020400000000000000" pitchFamily="18" charset="-128"/>
              </a:rPr>
              <a:t>背面跳びなどの空間動作で</a:t>
            </a:r>
            <a:r>
              <a:rPr lang="ja-JP" altLang="en-US" sz="2400" dirty="0" smtClean="0">
                <a:latin typeface="UD デジタル 教科書体 NP-R" panose="02020400000000000000" pitchFamily="18" charset="-128"/>
                <a:ea typeface="UD デジタル 教科書体 NP-R" panose="02020400000000000000" pitchFamily="18" charset="-128"/>
              </a:rPr>
              <a:t>跳ぶ。</a:t>
            </a:r>
            <a:endParaRPr lang="ja-JP" altLang="en-US" sz="26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⑤背面</a:t>
            </a:r>
            <a:r>
              <a:rPr lang="ja-JP" altLang="en-US" sz="2400" dirty="0">
                <a:latin typeface="UD デジタル 教科書体 NP-R" panose="02020400000000000000" pitchFamily="18" charset="-128"/>
                <a:ea typeface="UD デジタル 教科書体 NP-R" panose="02020400000000000000" pitchFamily="18" charset="-128"/>
              </a:rPr>
              <a:t>跳びでは踏み切り前の３</a:t>
            </a:r>
            <a:r>
              <a:rPr lang="en-US" altLang="ja-JP" sz="2400" dirty="0">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５歩で弧を描くように</a:t>
            </a:r>
            <a:r>
              <a:rPr lang="ja-JP" altLang="en-US" sz="2400" dirty="0" smtClean="0">
                <a:latin typeface="UD デジタル 教科書体 NP-R" panose="02020400000000000000" pitchFamily="18" charset="-128"/>
                <a:ea typeface="UD デジタル 教科書体 NP-R" panose="02020400000000000000" pitchFamily="18" charset="-128"/>
              </a:rPr>
              <a:t>走り、</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6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体</a:t>
            </a:r>
            <a:r>
              <a:rPr lang="ja-JP" altLang="en-US" sz="2400" dirty="0">
                <a:latin typeface="UD デジタル 教科書体 NP-R" panose="02020400000000000000" pitchFamily="18" charset="-128"/>
                <a:ea typeface="UD デジタル 教科書体 NP-R" panose="02020400000000000000" pitchFamily="18" charset="-128"/>
              </a:rPr>
              <a:t>を</a:t>
            </a:r>
            <a:r>
              <a:rPr lang="ja-JP" altLang="en-US" sz="2400" dirty="0" smtClean="0">
                <a:latin typeface="UD デジタル 教科書体 NP-R" panose="02020400000000000000" pitchFamily="18" charset="-128"/>
                <a:ea typeface="UD デジタル 教科書体 NP-R" panose="02020400000000000000" pitchFamily="18" charset="-128"/>
              </a:rPr>
              <a:t>内側に</a:t>
            </a:r>
            <a:r>
              <a:rPr lang="ja-JP" altLang="en-US" sz="2400" dirty="0">
                <a:latin typeface="UD デジタル 教科書体 NP-R" panose="02020400000000000000" pitchFamily="18" charset="-128"/>
                <a:ea typeface="UD デジタル 教科書体 NP-R" panose="02020400000000000000" pitchFamily="18" charset="-128"/>
              </a:rPr>
              <a:t>倒す姿勢を取るようにして踏み切りに</a:t>
            </a:r>
            <a:r>
              <a:rPr lang="ja-JP" altLang="en-US" sz="2400" dirty="0" smtClean="0">
                <a:latin typeface="UD デジタル 教科書体 NP-R" panose="02020400000000000000" pitchFamily="18" charset="-128"/>
                <a:ea typeface="UD デジタル 教科書体 NP-R" panose="02020400000000000000" pitchFamily="18" charset="-128"/>
              </a:rPr>
              <a:t>移る。</a:t>
            </a:r>
            <a:endParaRPr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11" name="大波 10"/>
          <p:cNvSpPr/>
          <p:nvPr/>
        </p:nvSpPr>
        <p:spPr>
          <a:xfrm>
            <a:off x="8045086" y="1329039"/>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b="1" dirty="0" smtClean="0">
                <a:latin typeface="UD デジタル 教科書体 NP-R" panose="02020400000000000000" pitchFamily="18" charset="-128"/>
                <a:ea typeface="UD デジタル 教科書体 NP-R" panose="02020400000000000000" pitchFamily="18" charset="-128"/>
              </a:rPr>
              <a:t>学</a:t>
            </a:r>
            <a:r>
              <a:rPr kumimoji="1" lang="en-US" altLang="ja-JP"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smtClean="0">
                <a:latin typeface="UD デジタル 教科書体 NP-R" panose="02020400000000000000" pitchFamily="18" charset="-128"/>
                <a:ea typeface="UD デジタル 教科書体 NP-R" panose="02020400000000000000" pitchFamily="18" charset="-128"/>
              </a:rPr>
              <a:t>知３</a:t>
            </a:r>
            <a:endParaRPr kumimoji="1" lang="ja-JP" altLang="en-US" sz="1100" b="1" dirty="0">
              <a:latin typeface="UD デジタル 教科書体 NP-R" panose="02020400000000000000" pitchFamily="18" charset="-128"/>
              <a:ea typeface="UD デジタル 教科書体 NP-R" panose="02020400000000000000" pitchFamily="18" charset="-128"/>
            </a:endParaRPr>
          </a:p>
        </p:txBody>
      </p:sp>
      <p:sp>
        <p:nvSpPr>
          <p:cNvPr id="10"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9077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latin typeface="HGPｺﾞｼｯｸE" panose="020B0900000000000000" pitchFamily="50" charset="-128"/>
                <a:ea typeface="HGPｺﾞｼｯｸE" panose="020B0900000000000000" pitchFamily="50" charset="-128"/>
              </a:rPr>
              <a:t>【</a:t>
            </a:r>
            <a:r>
              <a:rPr kumimoji="1" lang="ja-JP" altLang="en-US" sz="6600" dirty="0">
                <a:latin typeface="HGPｺﾞｼｯｸE" panose="020B0900000000000000" pitchFamily="50" charset="-128"/>
                <a:ea typeface="HGPｺﾞｼｯｸE" panose="020B0900000000000000" pitchFamily="50" charset="-128"/>
              </a:rPr>
              <a:t>知識及び技能編</a:t>
            </a:r>
            <a:r>
              <a:rPr kumimoji="1" lang="en-US" altLang="ja-JP" sz="6600" dirty="0">
                <a:latin typeface="HGPｺﾞｼｯｸE" panose="020B0900000000000000" pitchFamily="50" charset="-128"/>
                <a:ea typeface="HGPｺﾞｼｯｸE" panose="020B0900000000000000" pitchFamily="50" charset="-128"/>
              </a:rPr>
              <a:t>】</a:t>
            </a:r>
          </a:p>
          <a:p>
            <a:pPr algn="ctr"/>
            <a:endParaRPr kumimoji="1" lang="en-US" altLang="ja-JP" sz="4000" dirty="0" smtClean="0">
              <a:latin typeface="HGPｺﾞｼｯｸE" panose="020B0900000000000000" pitchFamily="50" charset="-128"/>
              <a:ea typeface="HGPｺﾞｼｯｸE" panose="020B0900000000000000" pitchFamily="50" charset="-128"/>
            </a:endParaRPr>
          </a:p>
          <a:p>
            <a:pPr algn="ctr"/>
            <a:r>
              <a:rPr kumimoji="1" lang="ja-JP" altLang="en-US" sz="6600">
                <a:latin typeface="HGPｺﾞｼｯｸE" panose="020B0900000000000000" pitchFamily="50" charset="-128"/>
                <a:ea typeface="HGPｺﾞｼｯｸE" panose="020B0900000000000000" pitchFamily="50" charset="-128"/>
              </a:rPr>
              <a:t>技能</a:t>
            </a:r>
            <a:endParaRPr kumimoji="1" lang="ja-JP" altLang="en-US" sz="6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83882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41663" y="65771"/>
            <a:ext cx="8660675" cy="588462"/>
          </a:xfrm>
        </p:spPr>
        <p:txBody>
          <a:bodyPr>
            <a:norm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はさみ跳び足振り上げ（走り高跳び）</a:t>
            </a:r>
            <a:endParaRPr kumimoji="1" lang="ja-JP" altLang="en-US" sz="3600" dirty="0">
              <a:latin typeface="HGPｺﾞｼｯｸE" panose="020B0900000000000000" pitchFamily="50" charset="-128"/>
              <a:ea typeface="HGPｺﾞｼｯｸE" panose="020B0900000000000000" pitchFamily="50" charset="-128"/>
            </a:endParaRPr>
          </a:p>
        </p:txBody>
      </p:sp>
      <p:grpSp>
        <p:nvGrpSpPr>
          <p:cNvPr id="9" name="グループ化 8"/>
          <p:cNvGrpSpPr/>
          <p:nvPr/>
        </p:nvGrpSpPr>
        <p:grpSpPr>
          <a:xfrm>
            <a:off x="4287749" y="4173326"/>
            <a:ext cx="3936595" cy="394075"/>
            <a:chOff x="3446851" y="4949387"/>
            <a:chExt cx="3936595" cy="394075"/>
          </a:xfrm>
        </p:grpSpPr>
        <p:sp>
          <p:nvSpPr>
            <p:cNvPr id="10" name="角丸四角形 9"/>
            <p:cNvSpPr/>
            <p:nvPr/>
          </p:nvSpPr>
          <p:spPr>
            <a:xfrm>
              <a:off x="3446851" y="4949387"/>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973211"/>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688" y="1129939"/>
            <a:ext cx="2591025" cy="5340559"/>
          </a:xfrm>
          <a:prstGeom prst="rect">
            <a:avLst/>
          </a:prstGeom>
        </p:spPr>
      </p:pic>
      <p:sp>
        <p:nvSpPr>
          <p:cNvPr id="12" name="テキスト ボックス 11"/>
          <p:cNvSpPr txBox="1"/>
          <p:nvPr/>
        </p:nvSpPr>
        <p:spPr>
          <a:xfrm>
            <a:off x="3921264" y="1533678"/>
            <a:ext cx="4981074" cy="1569660"/>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踏み切り足と逆の足を高く上げ、はさみ跳びの振り上げ足を意識する。</a:t>
            </a:r>
            <a:endPar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5763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28601" y="27037"/>
            <a:ext cx="8686800" cy="692965"/>
          </a:xfrm>
        </p:spPr>
        <p:txBody>
          <a:bodyPr>
            <a:norm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その場踏み切り（走り高跳び）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644537" y="1873907"/>
            <a:ext cx="5144643" cy="2554545"/>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上体を後傾させた踏み切り姿勢から、体が地面と垂直となるように、壁に向かって上体を起こすと同時に、引き上げる。</a:t>
            </a:r>
          </a:p>
        </p:txBody>
      </p:sp>
      <p:grpSp>
        <p:nvGrpSpPr>
          <p:cNvPr id="9" name="グループ化 8"/>
          <p:cNvGrpSpPr/>
          <p:nvPr/>
        </p:nvGrpSpPr>
        <p:grpSpPr>
          <a:xfrm>
            <a:off x="4248560" y="4823116"/>
            <a:ext cx="3936595" cy="394075"/>
            <a:chOff x="3446851" y="5418619"/>
            <a:chExt cx="3936595" cy="394075"/>
          </a:xfrm>
        </p:grpSpPr>
        <p:sp>
          <p:nvSpPr>
            <p:cNvPr id="10" name="角丸四角形 9"/>
            <p:cNvSpPr/>
            <p:nvPr/>
          </p:nvSpPr>
          <p:spPr>
            <a:xfrm>
              <a:off x="3446851" y="5418619"/>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5442443"/>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12" name="図 1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b="11089"/>
          <a:stretch/>
        </p:blipFill>
        <p:spPr>
          <a:xfrm>
            <a:off x="727767" y="1276550"/>
            <a:ext cx="2592000" cy="4987635"/>
          </a:xfrm>
          <a:prstGeom prst="rect">
            <a:avLst/>
          </a:prstGeom>
        </p:spPr>
      </p:pic>
    </p:spTree>
    <p:extLst>
      <p:ext uri="{BB962C8B-B14F-4D97-AF65-F5344CB8AC3E}">
        <p14:creationId xmlns:p14="http://schemas.microsoft.com/office/powerpoint/2010/main" val="13185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67789" y="39645"/>
            <a:ext cx="8608423" cy="640714"/>
          </a:xfrm>
        </p:spPr>
        <p:txBody>
          <a:bodyPr>
            <a:norm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４歩踏み切り歩行（走り高跳び）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657601" y="1633715"/>
            <a:ext cx="4883386" cy="2062103"/>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弧を描くように歩き</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32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４歩目</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で、上体を後</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傾</a:t>
            </a:r>
            <a:endParaRPr kumimoji="1" lang="en-US" altLang="ja-JP" sz="32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させた</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踏み切り姿勢から、踏み切り動作を行う。</a:t>
            </a:r>
          </a:p>
        </p:txBody>
      </p:sp>
      <p:grpSp>
        <p:nvGrpSpPr>
          <p:cNvPr id="9" name="グループ化 8"/>
          <p:cNvGrpSpPr/>
          <p:nvPr/>
        </p:nvGrpSpPr>
        <p:grpSpPr>
          <a:xfrm>
            <a:off x="4130996" y="4212376"/>
            <a:ext cx="3936595" cy="394075"/>
            <a:chOff x="3446851" y="4925319"/>
            <a:chExt cx="3936595" cy="394075"/>
          </a:xfrm>
        </p:grpSpPr>
        <p:sp>
          <p:nvSpPr>
            <p:cNvPr id="10" name="角丸四角形 9"/>
            <p:cNvSpPr/>
            <p:nvPr/>
          </p:nvSpPr>
          <p:spPr>
            <a:xfrm>
              <a:off x="3446851" y="4925319"/>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949143"/>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596" y="1211483"/>
            <a:ext cx="2591025" cy="4968671"/>
          </a:xfrm>
          <a:prstGeom prst="rect">
            <a:avLst/>
          </a:prstGeom>
        </p:spPr>
      </p:pic>
    </p:spTree>
    <p:extLst>
      <p:ext uri="{BB962C8B-B14F-4D97-AF65-F5344CB8AC3E}">
        <p14:creationId xmlns:p14="http://schemas.microsoft.com/office/powerpoint/2010/main" val="42204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0" y="33113"/>
            <a:ext cx="9143999" cy="653777"/>
          </a:xfrm>
        </p:spPr>
        <p:txBody>
          <a:bodyPr>
            <a:noAutofit/>
          </a:bodyPr>
          <a:lstStyle/>
          <a:p>
            <a:pPr algn="ctr"/>
            <a:r>
              <a:rPr kumimoji="1" lang="ja-JP" altLang="en-US" sz="3200" dirty="0" smtClean="0">
                <a:latin typeface="HGPｺﾞｼｯｸE" panose="020B0900000000000000" pitchFamily="50" charset="-128"/>
                <a:ea typeface="HGPｺﾞｼｯｸE" panose="020B0900000000000000" pitchFamily="50" charset="-128"/>
              </a:rPr>
              <a:t>４歩踏み切り、８歩踏み切り歩行（走り高跳び）</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13" name="テキスト ボックス 12"/>
          <p:cNvSpPr txBox="1"/>
          <p:nvPr/>
        </p:nvSpPr>
        <p:spPr>
          <a:xfrm>
            <a:off x="3910263" y="2006725"/>
            <a:ext cx="4539283" cy="1569660"/>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弧を描くように歩き、４歩目と８歩目で</a:t>
            </a:r>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32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踏み切り</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動作を行う。</a:t>
            </a:r>
          </a:p>
        </p:txBody>
      </p:sp>
      <p:grpSp>
        <p:nvGrpSpPr>
          <p:cNvPr id="14" name="グループ化 13"/>
          <p:cNvGrpSpPr/>
          <p:nvPr/>
        </p:nvGrpSpPr>
        <p:grpSpPr>
          <a:xfrm>
            <a:off x="4211606" y="3907120"/>
            <a:ext cx="3936595" cy="394075"/>
            <a:chOff x="3446851" y="3938731"/>
            <a:chExt cx="3936595" cy="394075"/>
          </a:xfrm>
        </p:grpSpPr>
        <p:sp>
          <p:nvSpPr>
            <p:cNvPr id="15" name="角丸四角形 14"/>
            <p:cNvSpPr/>
            <p:nvPr/>
          </p:nvSpPr>
          <p:spPr>
            <a:xfrm>
              <a:off x="3446851" y="3938731"/>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6" name="図 15"/>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3962555"/>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206" y="1160650"/>
            <a:ext cx="2591025" cy="5127180"/>
          </a:xfrm>
          <a:prstGeom prst="rect">
            <a:avLst/>
          </a:prstGeom>
        </p:spPr>
      </p:pic>
    </p:spTree>
    <p:extLst>
      <p:ext uri="{BB962C8B-B14F-4D97-AF65-F5344CB8AC3E}">
        <p14:creationId xmlns:p14="http://schemas.microsoft.com/office/powerpoint/2010/main" val="1570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00B0F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74320" y="41785"/>
            <a:ext cx="8595360" cy="636433"/>
          </a:xfrm>
        </p:spPr>
        <p:txBody>
          <a:bodyPr>
            <a:normAutofit fontScale="90000"/>
          </a:bodyPr>
          <a:lstStyle/>
          <a:p>
            <a:pPr algn="ctr"/>
            <a:r>
              <a:rPr kumimoji="1" lang="ja-JP" altLang="en-US" sz="4000" dirty="0" smtClean="0">
                <a:latin typeface="HGPｺﾞｼｯｸE" panose="020B0900000000000000" pitchFamily="50" charset="-128"/>
                <a:ea typeface="HGPｺﾞｼｯｸE" panose="020B0900000000000000" pitchFamily="50" charset="-128"/>
              </a:rPr>
              <a:t>背面跳び空中姿勢（走り高跳び）</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3714321" y="1881099"/>
            <a:ext cx="5155359" cy="2062103"/>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仰向きに寝転び、踏み切り足とは逆の手を上に上げ、背面跳びの空中姿勢になるよう背中を反らせる。</a:t>
            </a:r>
          </a:p>
        </p:txBody>
      </p:sp>
      <p:grpSp>
        <p:nvGrpSpPr>
          <p:cNvPr id="9" name="グループ化 8"/>
          <p:cNvGrpSpPr/>
          <p:nvPr/>
        </p:nvGrpSpPr>
        <p:grpSpPr>
          <a:xfrm>
            <a:off x="4211606" y="4434318"/>
            <a:ext cx="3936595" cy="394075"/>
            <a:chOff x="3446851" y="4925319"/>
            <a:chExt cx="3936595" cy="394075"/>
          </a:xfrm>
        </p:grpSpPr>
        <p:sp>
          <p:nvSpPr>
            <p:cNvPr id="10" name="角丸四角形 9"/>
            <p:cNvSpPr/>
            <p:nvPr/>
          </p:nvSpPr>
          <p:spPr>
            <a:xfrm>
              <a:off x="3446851" y="4925319"/>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949143"/>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4" name="図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95" y="1393048"/>
            <a:ext cx="2597121" cy="5041829"/>
          </a:xfrm>
          <a:prstGeom prst="rect">
            <a:avLst/>
          </a:prstGeom>
        </p:spPr>
      </p:pic>
    </p:spTree>
    <p:extLst>
      <p:ext uri="{BB962C8B-B14F-4D97-AF65-F5344CB8AC3E}">
        <p14:creationId xmlns:p14="http://schemas.microsoft.com/office/powerpoint/2010/main" val="215760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pic>
        <p:nvPicPr>
          <p:cNvPr id="10" name="図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4472" y="1542921"/>
            <a:ext cx="7350878" cy="2121295"/>
          </a:xfrm>
          <a:prstGeom prst="rect">
            <a:avLst/>
          </a:prstGeom>
        </p:spPr>
      </p:pic>
      <p:sp>
        <p:nvSpPr>
          <p:cNvPr id="8" name="テキスト ボックス 7"/>
          <p:cNvSpPr txBox="1"/>
          <p:nvPr/>
        </p:nvSpPr>
        <p:spPr>
          <a:xfrm>
            <a:off x="248192" y="859228"/>
            <a:ext cx="5225143"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走り幅跳びの跳び方の名称について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627016" y="1460119"/>
            <a:ext cx="2520000" cy="46166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Ａ　かがみ跳び</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5564777" y="1427955"/>
            <a:ext cx="3187335"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kumimoji="1" lang="ja-JP" altLang="en-US" sz="1400" dirty="0" smtClean="0">
                <a:latin typeface="UD デジタル 教科書体 NP-R" panose="02020400000000000000" pitchFamily="18" charset="-128"/>
                <a:ea typeface="UD デジタル 教科書体 NP-R" panose="02020400000000000000" pitchFamily="18" charset="-128"/>
              </a:rPr>
              <a:t>･･･学習カードに記入しよう</a:t>
            </a:r>
            <a:endParaRPr kumimoji="1"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5" name="大波 4"/>
          <p:cNvSpPr/>
          <p:nvPr/>
        </p:nvSpPr>
        <p:spPr>
          <a:xfrm>
            <a:off x="5308820" y="890084"/>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19" name="大波 18"/>
          <p:cNvSpPr/>
          <p:nvPr/>
        </p:nvSpPr>
        <p:spPr>
          <a:xfrm>
            <a:off x="5726430" y="1448240"/>
            <a:ext cx="36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dirty="0">
                <a:latin typeface="UD デジタル 教科書体 NP-R" panose="02020400000000000000" pitchFamily="18" charset="-128"/>
                <a:ea typeface="UD デジタル 教科書体 NP-R" panose="02020400000000000000" pitchFamily="18" charset="-128"/>
              </a:rPr>
              <a:t>学</a:t>
            </a:r>
          </a:p>
        </p:txBody>
      </p:sp>
      <p:sp>
        <p:nvSpPr>
          <p:cNvPr id="15" name="角丸四角形吹き出し 14"/>
          <p:cNvSpPr/>
          <p:nvPr/>
        </p:nvSpPr>
        <p:spPr>
          <a:xfrm>
            <a:off x="1018904" y="6486346"/>
            <a:ext cx="7854164" cy="357360"/>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指導要領</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解説保健体育編及び日本</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陸上競技連盟</a:t>
            </a:r>
            <a:r>
              <a:rPr kumimoji="1" lang="en-US" altLang="ja-JP" sz="12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6" name="テキスト ボックス 15"/>
          <p:cNvSpPr txBox="1"/>
          <p:nvPr/>
        </p:nvSpPr>
        <p:spPr>
          <a:xfrm>
            <a:off x="248194" y="3789268"/>
            <a:ext cx="3853544"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跳び方のポイントについて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7" name="テキスト ボックス 16"/>
          <p:cNvSpPr txBox="1"/>
          <p:nvPr/>
        </p:nvSpPr>
        <p:spPr>
          <a:xfrm>
            <a:off x="849086" y="4232292"/>
            <a:ext cx="7824651" cy="2246769"/>
          </a:xfrm>
          <a:prstGeom prst="rect">
            <a:avLst/>
          </a:prstGeom>
          <a:noFill/>
          <a:ln w="38100">
            <a:solidFill>
              <a:schemeClr val="tx1"/>
            </a:solidFill>
          </a:ln>
        </p:spPr>
        <p:txBody>
          <a:bodyPr wrap="square" rtlCol="0" anchor="ctr">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a:latin typeface="UD デジタル 教科書体 NP-R" panose="02020400000000000000" pitchFamily="18" charset="-128"/>
                <a:ea typeface="UD デジタル 教科書体 NP-R" panose="02020400000000000000" pitchFamily="18" charset="-128"/>
              </a:rPr>
              <a:t>「かがみ跳び」は，踏み切った後も前に振り上げた足を前方に出したままの姿勢を保ち、そのまま両足で着地する跳び方。</a:t>
            </a:r>
          </a:p>
          <a:p>
            <a:r>
              <a:rPr kumimoji="1" lang="ja-JP" altLang="en-US" sz="2000" dirty="0">
                <a:latin typeface="UD デジタル 教科書体 NP-R" panose="02020400000000000000" pitchFamily="18" charset="-128"/>
                <a:ea typeface="UD デジタル 教科書体 NP-R" panose="02020400000000000000" pitchFamily="18" charset="-128"/>
              </a:rPr>
              <a:t>　振り上げ足（リード足）は踏み切り時の位置をキープし、上半身はまっすぐ垂直にします。空中の前半では踏み切り足は後ろに残っていますが、後半では踏み切り足を曲げて前方やや上に振り出して、最後は両足を前に伸ばして着地の準備をします。足裏が前からよく見えるように高く上げておきます。</a:t>
            </a:r>
          </a:p>
        </p:txBody>
      </p:sp>
      <p:sp>
        <p:nvSpPr>
          <p:cNvPr id="20" name="大波 17"/>
          <p:cNvSpPr/>
          <p:nvPr/>
        </p:nvSpPr>
        <p:spPr>
          <a:xfrm>
            <a:off x="4041411" y="3852531"/>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21" name="テキスト ボックス 20"/>
          <p:cNvSpPr txBox="1"/>
          <p:nvPr/>
        </p:nvSpPr>
        <p:spPr>
          <a:xfrm>
            <a:off x="3715995" y="3537852"/>
            <a:ext cx="5133182" cy="276999"/>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3975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8428" y="1249877"/>
            <a:ext cx="7404551" cy="2617770"/>
          </a:xfrm>
          <a:prstGeom prst="rect">
            <a:avLst/>
          </a:prstGeom>
        </p:spPr>
      </p:pic>
      <p:sp>
        <p:nvSpPr>
          <p:cNvPr id="14" name="角丸四角形吹き出し 13"/>
          <p:cNvSpPr/>
          <p:nvPr/>
        </p:nvSpPr>
        <p:spPr>
          <a:xfrm>
            <a:off x="1018904" y="6486346"/>
            <a:ext cx="7854164" cy="357360"/>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指導要領</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解説保健体育編及び日本</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陸上競技連盟</a:t>
            </a:r>
            <a:r>
              <a:rPr kumimoji="1" lang="en-US" altLang="ja-JP" sz="12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11" name="テキスト ボックス 10"/>
          <p:cNvSpPr txBox="1"/>
          <p:nvPr/>
        </p:nvSpPr>
        <p:spPr>
          <a:xfrm>
            <a:off x="248194" y="3789268"/>
            <a:ext cx="3853544"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跳び方のポイントについて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849086" y="4232292"/>
            <a:ext cx="7824651" cy="2246769"/>
          </a:xfrm>
          <a:prstGeom prst="rect">
            <a:avLst/>
          </a:prstGeom>
          <a:noFill/>
          <a:ln w="38100">
            <a:solidFill>
              <a:schemeClr val="tx1"/>
            </a:solidFill>
          </a:ln>
        </p:spPr>
        <p:txBody>
          <a:bodyPr wrap="square" rtlCol="0" anchor="ctr">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a:latin typeface="UD デジタル 教科書体 NP-R" panose="02020400000000000000" pitchFamily="18" charset="-128"/>
                <a:ea typeface="UD デジタル 教科書体 NP-R" panose="02020400000000000000" pitchFamily="18" charset="-128"/>
              </a:rPr>
              <a:t>そり跳び</a:t>
            </a:r>
            <a:r>
              <a:rPr kumimoji="1" lang="ja-JP" altLang="en-US" sz="2000" dirty="0" smtClean="0">
                <a:latin typeface="UD デジタル 教科書体 NP-R" panose="02020400000000000000" pitchFamily="18" charset="-128"/>
                <a:ea typeface="UD デジタル 教科書体 NP-R" panose="02020400000000000000" pitchFamily="18" charset="-128"/>
              </a:rPr>
              <a:t>」は</a:t>
            </a:r>
            <a:r>
              <a:rPr kumimoji="1" lang="ja-JP" altLang="en-US" sz="2000" dirty="0">
                <a:latin typeface="UD デジタル 教科書体 NP-R" panose="02020400000000000000" pitchFamily="18" charset="-128"/>
                <a:ea typeface="UD デジタル 教科書体 NP-R" panose="02020400000000000000" pitchFamily="18" charset="-128"/>
              </a:rPr>
              <a:t>，踏み切った後に空中で体</a:t>
            </a:r>
            <a:r>
              <a:rPr kumimoji="1" lang="ja-JP" altLang="en-US" sz="2000" dirty="0" smtClean="0">
                <a:latin typeface="UD デジタル 教科書体 NP-R" panose="02020400000000000000" pitchFamily="18" charset="-128"/>
                <a:ea typeface="UD デジタル 教科書体 NP-R" panose="02020400000000000000" pitchFamily="18" charset="-128"/>
              </a:rPr>
              <a:t>全体を</a:t>
            </a:r>
            <a:r>
              <a:rPr kumimoji="1" lang="ja-JP" altLang="en-US" sz="2000" dirty="0">
                <a:latin typeface="UD デジタル 教科書体 NP-R" panose="02020400000000000000" pitchFamily="18" charset="-128"/>
                <a:ea typeface="UD デジタル 教科書体 NP-R" panose="02020400000000000000" pitchFamily="18" charset="-128"/>
              </a:rPr>
              <a:t>反らせた状態に</a:t>
            </a:r>
            <a:r>
              <a:rPr kumimoji="1" lang="ja-JP" altLang="en-US" sz="2000" dirty="0" smtClean="0">
                <a:latin typeface="UD デジタル 教科書体 NP-R" panose="02020400000000000000" pitchFamily="18" charset="-128"/>
                <a:ea typeface="UD デジタル 教科書体 NP-R" panose="02020400000000000000" pitchFamily="18" charset="-128"/>
              </a:rPr>
              <a:t>なり、その後、両腕</a:t>
            </a:r>
            <a:r>
              <a:rPr kumimoji="1" lang="ja-JP" altLang="en-US" sz="2000" dirty="0">
                <a:latin typeface="UD デジタル 教科書体 NP-R" panose="02020400000000000000" pitchFamily="18" charset="-128"/>
                <a:ea typeface="UD デジタル 教科書体 NP-R" panose="02020400000000000000" pitchFamily="18" charset="-128"/>
              </a:rPr>
              <a:t>を下ろしながら両足を前方に</a:t>
            </a:r>
            <a:r>
              <a:rPr kumimoji="1" lang="ja-JP" altLang="en-US" sz="2000" dirty="0" smtClean="0">
                <a:latin typeface="UD デジタル 教科書体 NP-R" panose="02020400000000000000" pitchFamily="18" charset="-128"/>
                <a:ea typeface="UD デジタル 教科書体 NP-R" panose="02020400000000000000" pitchFamily="18" charset="-128"/>
              </a:rPr>
              <a:t>出して</a:t>
            </a:r>
            <a:r>
              <a:rPr kumimoji="1" lang="ja-JP" altLang="en-US" sz="2000" dirty="0">
                <a:latin typeface="UD デジタル 教科書体 NP-R" panose="02020400000000000000" pitchFamily="18" charset="-128"/>
                <a:ea typeface="UD デジタル 教科書体 NP-R" panose="02020400000000000000" pitchFamily="18" charset="-128"/>
              </a:rPr>
              <a:t>着地</a:t>
            </a:r>
            <a:r>
              <a:rPr kumimoji="1" lang="ja-JP" altLang="en-US" sz="2000" dirty="0" smtClean="0">
                <a:latin typeface="UD デジタル 教科書体 NP-R" panose="02020400000000000000" pitchFamily="18" charset="-128"/>
                <a:ea typeface="UD デジタル 教科書体 NP-R" panose="02020400000000000000" pitchFamily="18" charset="-128"/>
              </a:rPr>
              <a:t>する跳び方。</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踏み切り</a:t>
            </a:r>
            <a:r>
              <a:rPr kumimoji="1" lang="ja-JP" altLang="en-US" sz="2000" dirty="0">
                <a:latin typeface="UD デジタル 教科書体 NP-R" panose="02020400000000000000" pitchFamily="18" charset="-128"/>
                <a:ea typeface="UD デジタル 教科書体 NP-R" panose="02020400000000000000" pitchFamily="18" charset="-128"/>
              </a:rPr>
              <a:t>をしっかり</a:t>
            </a:r>
            <a:r>
              <a:rPr kumimoji="1" lang="ja-JP" altLang="en-US" sz="2000" dirty="0" smtClean="0">
                <a:latin typeface="UD デジタル 教科書体 NP-R" panose="02020400000000000000" pitchFamily="18" charset="-128"/>
                <a:ea typeface="UD デジタル 教科書体 NP-R" panose="02020400000000000000" pitchFamily="18" charset="-128"/>
              </a:rPr>
              <a:t>行った</a:t>
            </a:r>
            <a:r>
              <a:rPr kumimoji="1" lang="ja-JP" altLang="en-US" sz="2000" dirty="0">
                <a:latin typeface="UD デジタル 教科書体 NP-R" panose="02020400000000000000" pitchFamily="18" charset="-128"/>
                <a:ea typeface="UD デジタル 教科書体 NP-R" panose="02020400000000000000" pitchFamily="18" charset="-128"/>
              </a:rPr>
              <a:t>後、腹部から腰の部分を前方に押し出す</a:t>
            </a:r>
            <a:r>
              <a:rPr kumimoji="1" lang="ja-JP" altLang="en-US" sz="2000" dirty="0" smtClean="0">
                <a:latin typeface="UD デジタル 教科書体 NP-R" panose="02020400000000000000" pitchFamily="18" charset="-128"/>
                <a:ea typeface="UD デジタル 教科書体 NP-R" panose="02020400000000000000" pitchFamily="18" charset="-128"/>
              </a:rPr>
              <a:t>ような</a:t>
            </a:r>
            <a:r>
              <a:rPr kumimoji="1" lang="ja-JP" altLang="en-US" sz="2000" dirty="0">
                <a:latin typeface="UD デジタル 教科書体 NP-R" panose="02020400000000000000" pitchFamily="18" charset="-128"/>
                <a:ea typeface="UD デジタル 教科書体 NP-R" panose="02020400000000000000" pitchFamily="18" charset="-128"/>
              </a:rPr>
              <a:t>イメージで、両腕を上に上げて</a:t>
            </a:r>
            <a:r>
              <a:rPr kumimoji="1" lang="ja-JP" altLang="en-US" sz="2000" dirty="0" smtClean="0">
                <a:latin typeface="UD デジタル 教科書体 NP-R" panose="02020400000000000000" pitchFamily="18" charset="-128"/>
                <a:ea typeface="UD デジタル 教科書体 NP-R" panose="02020400000000000000" pitchFamily="18" charset="-128"/>
              </a:rPr>
              <a:t>伸び上がります</a:t>
            </a:r>
            <a:r>
              <a:rPr kumimoji="1" lang="ja-JP" altLang="en-US" sz="2000" dirty="0">
                <a:latin typeface="UD デジタル 教科書体 NP-R" panose="02020400000000000000" pitchFamily="18" charset="-128"/>
                <a:ea typeface="UD デジタル 教科書体 NP-R" panose="02020400000000000000" pitchFamily="18" charset="-128"/>
              </a:rPr>
              <a:t>。空中動作の後半では、</a:t>
            </a:r>
            <a:r>
              <a:rPr kumimoji="1" lang="ja-JP" altLang="en-US" sz="2000" dirty="0" smtClean="0">
                <a:latin typeface="UD デジタル 教科書体 NP-R" panose="02020400000000000000" pitchFamily="18" charset="-128"/>
                <a:ea typeface="UD デジタル 教科書体 NP-R" panose="02020400000000000000" pitchFamily="18" charset="-128"/>
              </a:rPr>
              <a:t>両足を</a:t>
            </a:r>
            <a:r>
              <a:rPr kumimoji="1" lang="ja-JP" altLang="en-US" sz="2000" dirty="0">
                <a:latin typeface="UD デジタル 教科書体 NP-R" panose="02020400000000000000" pitchFamily="18" charset="-128"/>
                <a:ea typeface="UD デジタル 教科書体 NP-R" panose="02020400000000000000" pitchFamily="18" charset="-128"/>
              </a:rPr>
              <a:t>軽く曲げ、</a:t>
            </a:r>
            <a:r>
              <a:rPr kumimoji="1" lang="ja-JP" altLang="en-US" sz="2000" dirty="0" smtClean="0">
                <a:latin typeface="UD デジタル 教科書体 NP-R" panose="02020400000000000000" pitchFamily="18" charset="-128"/>
                <a:ea typeface="UD デジタル 教科書体 NP-R" panose="02020400000000000000" pitchFamily="18" charset="-128"/>
              </a:rPr>
              <a:t>前方</a:t>
            </a:r>
            <a:r>
              <a:rPr kumimoji="1" lang="ja-JP" altLang="en-US" sz="2000" dirty="0">
                <a:latin typeface="UD デジタル 教科書体 NP-R" panose="02020400000000000000" pitchFamily="18" charset="-128"/>
                <a:ea typeface="UD デジタル 教科書体 NP-R" panose="02020400000000000000" pitchFamily="18" charset="-128"/>
              </a:rPr>
              <a:t>やや上方向に出して、両腕は大きく</a:t>
            </a:r>
            <a:r>
              <a:rPr kumimoji="1" lang="ja-JP" altLang="en-US" sz="2000" dirty="0" smtClean="0">
                <a:latin typeface="UD デジタル 教科書体 NP-R" panose="02020400000000000000" pitchFamily="18" charset="-128"/>
                <a:ea typeface="UD デジタル 教科書体 NP-R" panose="02020400000000000000" pitchFamily="18" charset="-128"/>
              </a:rPr>
              <a:t>振り下ろします。</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3715995" y="3625534"/>
            <a:ext cx="5133182" cy="276999"/>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18" name="大波 17"/>
          <p:cNvSpPr/>
          <p:nvPr/>
        </p:nvSpPr>
        <p:spPr>
          <a:xfrm>
            <a:off x="4041411" y="3852531"/>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13"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
        <p:nvSpPr>
          <p:cNvPr id="16" name="テキスト ボックス 15"/>
          <p:cNvSpPr txBox="1"/>
          <p:nvPr/>
        </p:nvSpPr>
        <p:spPr>
          <a:xfrm>
            <a:off x="248192" y="859228"/>
            <a:ext cx="5225143"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走り幅跳びの跳び方の名称について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9" name="大波 4"/>
          <p:cNvSpPr/>
          <p:nvPr/>
        </p:nvSpPr>
        <p:spPr>
          <a:xfrm>
            <a:off x="5308820" y="890084"/>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知１</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p:cNvSpPr txBox="1"/>
          <p:nvPr/>
        </p:nvSpPr>
        <p:spPr>
          <a:xfrm>
            <a:off x="627016" y="1460119"/>
            <a:ext cx="2520000" cy="46166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Ｂ　そり跳び</a:t>
            </a:r>
          </a:p>
        </p:txBody>
      </p:sp>
    </p:spTree>
    <p:extLst>
      <p:ext uri="{BB962C8B-B14F-4D97-AF65-F5344CB8AC3E}">
        <p14:creationId xmlns:p14="http://schemas.microsoft.com/office/powerpoint/2010/main" val="44966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cxnSp>
        <p:nvCxnSpPr>
          <p:cNvPr id="4" name="直線コネクタ 3"/>
          <p:cNvCxnSpPr/>
          <p:nvPr/>
        </p:nvCxnSpPr>
        <p:spPr>
          <a:xfrm>
            <a:off x="940525" y="5603967"/>
            <a:ext cx="6884126" cy="0"/>
          </a:xfrm>
          <a:prstGeom prst="line">
            <a:avLst/>
          </a:prstGeom>
          <a:ln w="57150"/>
        </p:spPr>
        <p:style>
          <a:lnRef idx="1">
            <a:schemeClr val="dk1"/>
          </a:lnRef>
          <a:fillRef idx="0">
            <a:schemeClr val="dk1"/>
          </a:fillRef>
          <a:effectRef idx="0">
            <a:schemeClr val="dk1"/>
          </a:effectRef>
          <a:fontRef idx="minor">
            <a:schemeClr val="tx1"/>
          </a:fontRef>
        </p:style>
      </p:cxnSp>
      <p:sp>
        <p:nvSpPr>
          <p:cNvPr id="5" name="楕円 4"/>
          <p:cNvSpPr/>
          <p:nvPr/>
        </p:nvSpPr>
        <p:spPr>
          <a:xfrm>
            <a:off x="1059968" y="4131584"/>
            <a:ext cx="1440000" cy="1440000"/>
          </a:xfrm>
          <a:prstGeom prst="ellipse">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1256" y="1036768"/>
            <a:ext cx="6426927"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○物体は、どの角度が一番遠くに飛ぶか</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0" name="右矢印 9"/>
          <p:cNvSpPr/>
          <p:nvPr/>
        </p:nvSpPr>
        <p:spPr>
          <a:xfrm rot="20421160">
            <a:off x="2556426" y="4382278"/>
            <a:ext cx="2270143" cy="431074"/>
          </a:xfrm>
          <a:prstGeom prst="rightArrow">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右矢印 10"/>
          <p:cNvSpPr/>
          <p:nvPr/>
        </p:nvSpPr>
        <p:spPr>
          <a:xfrm rot="19464886">
            <a:off x="2422065" y="4098729"/>
            <a:ext cx="2270143" cy="431074"/>
          </a:xfrm>
          <a:prstGeom prst="rightArrow">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右矢印 11"/>
          <p:cNvSpPr/>
          <p:nvPr/>
        </p:nvSpPr>
        <p:spPr>
          <a:xfrm rot="18678505">
            <a:off x="2284721" y="3841998"/>
            <a:ext cx="2270143" cy="431074"/>
          </a:xfrm>
          <a:prstGeom prst="rightArrow">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右矢印 12"/>
          <p:cNvSpPr/>
          <p:nvPr/>
        </p:nvSpPr>
        <p:spPr>
          <a:xfrm rot="17785893">
            <a:off x="2056894" y="3689096"/>
            <a:ext cx="2270143" cy="431074"/>
          </a:xfrm>
          <a:prstGeom prs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5297657" y="4131584"/>
            <a:ext cx="900000" cy="369332"/>
          </a:xfrm>
          <a:prstGeom prst="rect">
            <a:avLst/>
          </a:prstGeom>
          <a:noFill/>
          <a:ln w="28575">
            <a:solidFill>
              <a:schemeClr val="tx1"/>
            </a:solidFill>
          </a:ln>
        </p:spPr>
        <p:txBody>
          <a:bodyPr wrap="square" rtlCol="0">
            <a:spAutoFit/>
          </a:bodyPr>
          <a:lstStyle/>
          <a:p>
            <a:pPr algn="ctr"/>
            <a:r>
              <a:rPr kumimoji="1" lang="en-US" altLang="ja-JP" dirty="0" smtClean="0">
                <a:latin typeface="UD デジタル 教科書体 NP-R" panose="02020400000000000000" pitchFamily="18" charset="-128"/>
                <a:ea typeface="UD デジタル 教科書体 NP-R" panose="02020400000000000000" pitchFamily="18" charset="-128"/>
              </a:rPr>
              <a:t>10</a:t>
            </a:r>
            <a:r>
              <a:rPr kumimoji="1" lang="ja-JP" altLang="en-US" dirty="0" smtClean="0">
                <a:latin typeface="UD デジタル 教科書体 NP-R" panose="02020400000000000000" pitchFamily="18" charset="-128"/>
                <a:ea typeface="UD デジタル 教科書体 NP-R" panose="02020400000000000000" pitchFamily="18" charset="-128"/>
              </a:rPr>
              <a:t>度</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5297657" y="3486490"/>
            <a:ext cx="900000" cy="369332"/>
          </a:xfrm>
          <a:prstGeom prst="rect">
            <a:avLst/>
          </a:prstGeom>
          <a:noFill/>
          <a:ln w="28575">
            <a:solidFill>
              <a:schemeClr val="tx1"/>
            </a:solidFill>
          </a:ln>
        </p:spPr>
        <p:txBody>
          <a:bodyPr wrap="square" rtlCol="0">
            <a:spAutoFit/>
          </a:bodyPr>
          <a:lstStyle/>
          <a:p>
            <a:pPr algn="ctr"/>
            <a:r>
              <a:rPr kumimoji="1" lang="ja-JP" altLang="en-US" dirty="0" smtClean="0">
                <a:latin typeface="UD デジタル 教科書体 NP-R" panose="02020400000000000000" pitchFamily="18" charset="-128"/>
                <a:ea typeface="UD デジタル 教科書体 NP-R" panose="02020400000000000000" pitchFamily="18" charset="-128"/>
              </a:rPr>
              <a:t>２２度</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6" name="テキスト ボックス 15"/>
          <p:cNvSpPr txBox="1"/>
          <p:nvPr/>
        </p:nvSpPr>
        <p:spPr>
          <a:xfrm>
            <a:off x="5297657" y="2841396"/>
            <a:ext cx="900000" cy="369332"/>
          </a:xfrm>
          <a:prstGeom prst="rect">
            <a:avLst/>
          </a:prstGeom>
          <a:noFill/>
          <a:ln w="28575">
            <a:solidFill>
              <a:schemeClr val="tx1"/>
            </a:solidFill>
          </a:ln>
        </p:spPr>
        <p:txBody>
          <a:bodyPr wrap="square" rtlCol="0">
            <a:spAutoFit/>
          </a:bodyPr>
          <a:lstStyle/>
          <a:p>
            <a:pPr algn="ctr"/>
            <a:r>
              <a:rPr kumimoji="1" lang="ja-JP" altLang="en-US" dirty="0" smtClean="0">
                <a:latin typeface="UD デジタル 教科書体 NP-R" panose="02020400000000000000" pitchFamily="18" charset="-128"/>
                <a:ea typeface="UD デジタル 教科書体 NP-R" panose="02020400000000000000" pitchFamily="18" charset="-128"/>
              </a:rPr>
              <a:t>４５度</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p:cNvSpPr txBox="1"/>
          <p:nvPr/>
        </p:nvSpPr>
        <p:spPr>
          <a:xfrm>
            <a:off x="5297657" y="2261010"/>
            <a:ext cx="900000" cy="369332"/>
          </a:xfrm>
          <a:prstGeom prst="rect">
            <a:avLst/>
          </a:prstGeom>
          <a:noFill/>
          <a:ln w="28575">
            <a:solidFill>
              <a:schemeClr val="tx1"/>
            </a:solidFill>
          </a:ln>
        </p:spPr>
        <p:txBody>
          <a:bodyPr wrap="square" rtlCol="0">
            <a:spAutoFit/>
          </a:bodyPr>
          <a:lstStyle/>
          <a:p>
            <a:pPr algn="ctr"/>
            <a:r>
              <a:rPr kumimoji="1" lang="ja-JP" altLang="en-US" dirty="0" smtClean="0">
                <a:latin typeface="UD デジタル 教科書体 NP-R" panose="02020400000000000000" pitchFamily="18" charset="-128"/>
                <a:ea typeface="UD デジタル 教科書体 NP-R" panose="02020400000000000000" pitchFamily="18" charset="-128"/>
              </a:rPr>
              <a:t>７０度</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p:nvPr/>
        </p:nvSpPr>
        <p:spPr>
          <a:xfrm>
            <a:off x="5146766" y="2740020"/>
            <a:ext cx="1214845" cy="576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145729" y="5843879"/>
            <a:ext cx="4886136" cy="400110"/>
          </a:xfrm>
          <a:prstGeom prst="rect">
            <a:avLst/>
          </a:prstGeom>
          <a:ln w="381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2000" dirty="0" smtClean="0">
                <a:latin typeface="UD デジタル 教科書体 NP-R" panose="02020400000000000000" pitchFamily="18" charset="-128"/>
                <a:ea typeface="UD デジタル 教科書体 NP-R" panose="02020400000000000000" pitchFamily="18" charset="-128"/>
              </a:rPr>
              <a:t>物体は、約４５度方向が一番遠くに飛ぶ。</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20" name="大波 19"/>
          <p:cNvSpPr/>
          <p:nvPr/>
        </p:nvSpPr>
        <p:spPr>
          <a:xfrm>
            <a:off x="6001611" y="1085446"/>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知２</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19"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77592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024" y="1568789"/>
            <a:ext cx="2382393" cy="4591671"/>
          </a:xfrm>
          <a:prstGeom prst="rect">
            <a:avLst/>
          </a:prstGeom>
        </p:spPr>
      </p:pic>
      <p:sp>
        <p:nvSpPr>
          <p:cNvPr id="2" name="タイトル 1"/>
          <p:cNvSpPr>
            <a:spLocks noGrp="1"/>
          </p:cNvSpPr>
          <p:nvPr>
            <p:ph type="title"/>
          </p:nvPr>
        </p:nvSpPr>
        <p:spPr>
          <a:xfrm>
            <a:off x="87730" y="952704"/>
            <a:ext cx="5790556" cy="562587"/>
          </a:xfrm>
        </p:spPr>
        <p:txBody>
          <a:bodyPr>
            <a:normAutofit/>
          </a:bodyPr>
          <a:lstStyle/>
          <a:p>
            <a:pPr algn="ctr"/>
            <a:r>
              <a:rPr kumimoji="1" lang="ja-JP" altLang="en-US" sz="2400" dirty="0" smtClean="0">
                <a:latin typeface="HGPｺﾞｼｯｸE" panose="020B0900000000000000" pitchFamily="50" charset="-128"/>
                <a:ea typeface="HGPｺﾞｼｯｸE" panose="020B0900000000000000" pitchFamily="50" charset="-128"/>
              </a:rPr>
              <a:t>走り幅跳びの踏み切り時の適切な角度</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7" name="右矢印 6"/>
          <p:cNvSpPr/>
          <p:nvPr/>
        </p:nvSpPr>
        <p:spPr>
          <a:xfrm>
            <a:off x="3615769" y="3248990"/>
            <a:ext cx="1800000" cy="363474"/>
          </a:xfrm>
          <a:prstGeom prst="rightArrow">
            <a:avLst/>
          </a:prstGeom>
          <a:no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8" name="右矢印 7"/>
          <p:cNvSpPr/>
          <p:nvPr/>
        </p:nvSpPr>
        <p:spPr>
          <a:xfrm rot="20252161">
            <a:off x="3616921" y="2918887"/>
            <a:ext cx="1800000" cy="363474"/>
          </a:xfrm>
          <a:prstGeom prst="rightArrow">
            <a:avLst/>
          </a:prstGeom>
          <a:noFill/>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noFill/>
            </a:endParaRPr>
          </a:p>
        </p:txBody>
      </p:sp>
      <p:sp>
        <p:nvSpPr>
          <p:cNvPr id="9" name="右矢印 8"/>
          <p:cNvSpPr/>
          <p:nvPr/>
        </p:nvSpPr>
        <p:spPr>
          <a:xfrm rot="19095196">
            <a:off x="3445590" y="2643406"/>
            <a:ext cx="1800000" cy="363474"/>
          </a:xfrm>
          <a:prstGeom prst="rightArrow">
            <a:avLst/>
          </a:prstGeom>
          <a:noFill/>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noFill/>
            </a:endParaRPr>
          </a:p>
        </p:txBody>
      </p:sp>
      <p:sp>
        <p:nvSpPr>
          <p:cNvPr id="12" name="テキスト ボックス 11"/>
          <p:cNvSpPr txBox="1"/>
          <p:nvPr/>
        </p:nvSpPr>
        <p:spPr>
          <a:xfrm>
            <a:off x="6009377" y="1907554"/>
            <a:ext cx="945915" cy="369332"/>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45</a:t>
            </a:r>
            <a:r>
              <a:rPr kumimoji="1" lang="ja-JP" altLang="en-US" dirty="0">
                <a:latin typeface="UD デジタル 教科書体 NP-R" panose="02020400000000000000" pitchFamily="18" charset="-128"/>
                <a:ea typeface="UD デジタル 教科書体 NP-R" panose="02020400000000000000" pitchFamily="18" charset="-128"/>
              </a:rPr>
              <a:t>度</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6009378" y="2606398"/>
            <a:ext cx="945914"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20</a:t>
            </a:r>
            <a:r>
              <a:rPr kumimoji="1" lang="ja-JP" altLang="en-US" dirty="0">
                <a:latin typeface="UD デジタル 教科書体 NP-R" panose="02020400000000000000" pitchFamily="18" charset="-128"/>
                <a:ea typeface="UD デジタル 教科書体 NP-R" panose="02020400000000000000" pitchFamily="18" charset="-128"/>
              </a:rPr>
              <a:t>度</a:t>
            </a:r>
          </a:p>
        </p:txBody>
      </p:sp>
      <p:sp>
        <p:nvSpPr>
          <p:cNvPr id="14" name="テキスト ボックス 13"/>
          <p:cNvSpPr txBox="1"/>
          <p:nvPr/>
        </p:nvSpPr>
        <p:spPr>
          <a:xfrm>
            <a:off x="6009377" y="3279321"/>
            <a:ext cx="945915"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a:t>
            </a:r>
            <a:r>
              <a:rPr kumimoji="1" lang="ja-JP" altLang="en-US" dirty="0">
                <a:latin typeface="UD デジタル 教科書体 NP-R" panose="02020400000000000000" pitchFamily="18" charset="-128"/>
                <a:ea typeface="UD デジタル 教科書体 NP-R" panose="02020400000000000000" pitchFamily="18" charset="-128"/>
              </a:rPr>
              <a:t>度</a:t>
            </a:r>
          </a:p>
        </p:txBody>
      </p:sp>
      <p:sp>
        <p:nvSpPr>
          <p:cNvPr id="3" name="楕円 2"/>
          <p:cNvSpPr/>
          <p:nvPr/>
        </p:nvSpPr>
        <p:spPr>
          <a:xfrm>
            <a:off x="5695406" y="2471217"/>
            <a:ext cx="1515291" cy="66020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010297" y="4817100"/>
            <a:ext cx="4467497" cy="1754326"/>
          </a:xfrm>
          <a:prstGeom prst="rect">
            <a:avLst/>
          </a:prstGeom>
          <a:ln w="38100"/>
        </p:spPr>
        <p:style>
          <a:lnRef idx="2">
            <a:schemeClr val="dk1"/>
          </a:lnRef>
          <a:fillRef idx="1">
            <a:schemeClr val="lt1"/>
          </a:fillRef>
          <a:effectRef idx="0">
            <a:schemeClr val="dk1"/>
          </a:effectRef>
          <a:fontRef idx="minor">
            <a:schemeClr val="dk1"/>
          </a:fontRef>
        </p:style>
        <p:txBody>
          <a:bodyPr wrap="square" rtlCol="0" anchor="ctr">
            <a:spAutoFit/>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　物体は、約４５度方向が一番遠くに飛ぶが、走り幅跳びは、助走で前方向に力が働くため、約２０度方向が一番遠くに跳ぶことができる。</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r>
              <a:rPr kumimoji="1" lang="ja-JP" altLang="en-US" dirty="0" smtClean="0">
                <a:latin typeface="UD デジタル 教科書体 NP-R" panose="02020400000000000000" pitchFamily="18" charset="-128"/>
                <a:ea typeface="UD デジタル 教科書体 NP-R" panose="02020400000000000000" pitchFamily="18" charset="-128"/>
              </a:rPr>
              <a:t>　体の引き上げ方向は、約４５度方向を意識すると良い。</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6" name="テキスト ボックス 15"/>
          <p:cNvSpPr txBox="1"/>
          <p:nvPr/>
        </p:nvSpPr>
        <p:spPr>
          <a:xfrm>
            <a:off x="87730" y="6057476"/>
            <a:ext cx="4075611" cy="461665"/>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日本陸上競技連盟</a:t>
            </a:r>
            <a:endParaRPr kumimoji="1" lang="en-US" altLang="ja-JP" sz="1200" dirty="0" smtClean="0">
              <a:latin typeface="UD デジタル 教科書体 NP-R" panose="02020400000000000000" pitchFamily="18" charset="-128"/>
              <a:ea typeface="UD デジタル 教科書体 NP-R" panose="02020400000000000000" pitchFamily="18" charset="-128"/>
            </a:endParaRPr>
          </a:p>
          <a:p>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中学校部活動における陸上競技指導の手引き</a:t>
            </a:r>
            <a:r>
              <a:rPr kumimoji="1" lang="en-US" altLang="ja-JP" sz="1200" dirty="0" smtClean="0">
                <a:latin typeface="UD デジタル 教科書体 NP-R" panose="02020400000000000000" pitchFamily="18" charset="-128"/>
                <a:ea typeface="UD デジタル 教科書体 NP-R" panose="02020400000000000000" pitchFamily="18" charset="-128"/>
              </a:rPr>
              <a:t>』</a:t>
            </a:r>
            <a:r>
              <a:rPr kumimoji="1" lang="ja-JP" altLang="en-US" sz="1200" dirty="0" smtClean="0">
                <a:latin typeface="UD デジタル 教科書体 NP-R" panose="02020400000000000000" pitchFamily="18" charset="-128"/>
                <a:ea typeface="UD デジタル 教科書体 NP-R" panose="02020400000000000000" pitchFamily="18" charset="-128"/>
              </a:rPr>
              <a:t>より</a:t>
            </a:r>
            <a:endParaRPr kumimoji="1"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18" name="大波 17"/>
          <p:cNvSpPr/>
          <p:nvPr/>
        </p:nvSpPr>
        <p:spPr>
          <a:xfrm>
            <a:off x="5649377" y="1010018"/>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知２</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1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　識</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86541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p:cNvSpPr/>
          <p:nvPr/>
        </p:nvSpPr>
        <p:spPr>
          <a:xfrm>
            <a:off x="5213529" y="6364116"/>
            <a:ext cx="3135085" cy="357360"/>
          </a:xfrm>
          <a:prstGeom prst="wedgeRoundRectCallout">
            <a:avLst>
              <a:gd name="adj1" fmla="val -20833"/>
              <a:gd name="adj2" fmla="val 14674"/>
              <a:gd name="adj3" fmla="val 1666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中学校学習指導要領解説保健体育編より</a:t>
            </a:r>
            <a:endParaRPr kumimoji="1" lang="en-US" altLang="ja-JP" sz="1200"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コンテンツ プレースホルダー 7"/>
          <p:cNvSpPr>
            <a:spLocks noGrp="1"/>
          </p:cNvSpPr>
          <p:nvPr>
            <p:ph idx="1"/>
          </p:nvPr>
        </p:nvSpPr>
        <p:spPr>
          <a:xfrm>
            <a:off x="266095" y="885672"/>
            <a:ext cx="8611810" cy="5470679"/>
          </a:xfrm>
          <a:ln w="28575">
            <a:solidFill>
              <a:schemeClr val="tx1"/>
            </a:solidFill>
          </a:ln>
        </p:spPr>
        <p:txBody>
          <a:bodyPr anchor="ctr">
            <a:normAutofit fontScale="92500" lnSpcReduction="20000"/>
          </a:bodyPr>
          <a:lstStyle/>
          <a:p>
            <a:r>
              <a:rPr kumimoji="1" lang="ja-JP" altLang="en-US" dirty="0" smtClean="0">
                <a:latin typeface="HGPｺﾞｼｯｸE" panose="020B0900000000000000" pitchFamily="50" charset="-128"/>
                <a:ea typeface="HGPｺﾞｼｯｸE" panose="020B0900000000000000" pitchFamily="50" charset="-128"/>
              </a:rPr>
              <a:t>走り幅跳びの記録向上につながる重要なポイント</a:t>
            </a:r>
            <a:endParaRPr kumimoji="1" lang="en-US" altLang="ja-JP" dirty="0" smtClean="0">
              <a:latin typeface="HGPｺﾞｼｯｸE" panose="020B0900000000000000" pitchFamily="50" charset="-128"/>
              <a:ea typeface="HGPｺﾞｼｯｸE" panose="020B0900000000000000" pitchFamily="50" charset="-128"/>
            </a:endParaRPr>
          </a:p>
          <a:p>
            <a:endParaRPr kumimoji="1" lang="en-US" altLang="ja-JP" sz="105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200" dirty="0" smtClean="0">
                <a:latin typeface="UD デジタル 教科書体 NP-R" panose="02020400000000000000" pitchFamily="18" charset="-128"/>
                <a:ea typeface="UD デジタル 教科書体 NP-R" panose="02020400000000000000" pitchFamily="18" charset="-128"/>
              </a:rPr>
              <a:t>①自己に適した距離、又は歩数の助走をする。</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ja-JP" altLang="en-US" sz="22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②踏切線に足を合わせて踏み切る。</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ja-JP" altLang="en-US" sz="22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③かがみ跳びなどの空間動作からの流れの中で着地する。</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④踏み切り</a:t>
            </a:r>
            <a:r>
              <a:rPr lang="ja-JP" altLang="en-US" sz="2200" dirty="0">
                <a:latin typeface="UD デジタル 教科書体 NP-R" panose="02020400000000000000" pitchFamily="18" charset="-128"/>
                <a:ea typeface="UD デジタル 教科書体 NP-R" panose="02020400000000000000" pitchFamily="18" charset="-128"/>
              </a:rPr>
              <a:t>前３</a:t>
            </a:r>
            <a:r>
              <a:rPr lang="en-US" altLang="ja-JP" sz="2200" dirty="0">
                <a:latin typeface="UD デジタル 教科書体 NP-R" panose="02020400000000000000" pitchFamily="18" charset="-128"/>
                <a:ea typeface="UD デジタル 教科書体 NP-R" panose="02020400000000000000" pitchFamily="18" charset="-128"/>
              </a:rPr>
              <a:t>〜</a:t>
            </a:r>
            <a:r>
              <a:rPr lang="ja-JP" altLang="en-US" sz="2200" dirty="0">
                <a:latin typeface="UD デジタル 教科書体 NP-R" panose="02020400000000000000" pitchFamily="18" charset="-128"/>
                <a:ea typeface="UD デジタル 教科書体 NP-R" panose="02020400000000000000" pitchFamily="18" charset="-128"/>
              </a:rPr>
              <a:t>４歩からリズムアップして踏み切りに</a:t>
            </a:r>
            <a:r>
              <a:rPr lang="ja-JP" altLang="en-US" sz="2200" dirty="0" smtClean="0">
                <a:latin typeface="UD デジタル 教科書体 NP-R" panose="02020400000000000000" pitchFamily="18" charset="-128"/>
                <a:ea typeface="UD デジタル 教科書体 NP-R" panose="02020400000000000000" pitchFamily="18" charset="-128"/>
              </a:rPr>
              <a:t>移る。</a:t>
            </a:r>
            <a:endParaRPr lang="ja-JP" altLang="en-US" sz="22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⑤踏み切り</a:t>
            </a:r>
            <a:r>
              <a:rPr lang="ja-JP" altLang="en-US" sz="2200" dirty="0">
                <a:latin typeface="UD デジタル 教科書体 NP-R" panose="02020400000000000000" pitchFamily="18" charset="-128"/>
                <a:ea typeface="UD デジタル 教科書体 NP-R" panose="02020400000000000000" pitchFamily="18" charset="-128"/>
              </a:rPr>
              <a:t>では上体を</a:t>
            </a:r>
            <a:r>
              <a:rPr lang="ja-JP" altLang="en-US" sz="2200" dirty="0" smtClean="0">
                <a:latin typeface="UD デジタル 教科書体 NP-R" panose="02020400000000000000" pitchFamily="18" charset="-128"/>
                <a:ea typeface="UD デジタル 教科書体 NP-R" panose="02020400000000000000" pitchFamily="18" charset="-128"/>
              </a:rPr>
              <a:t>起こして、地面</a:t>
            </a:r>
            <a:r>
              <a:rPr lang="ja-JP" altLang="en-US" sz="2200" dirty="0">
                <a:latin typeface="UD デジタル 教科書体 NP-R" panose="02020400000000000000" pitchFamily="18" charset="-128"/>
                <a:ea typeface="UD デジタル 教科書体 NP-R" panose="02020400000000000000" pitchFamily="18" charset="-128"/>
              </a:rPr>
              <a:t>を踏みつけるようにキック</a:t>
            </a:r>
            <a:r>
              <a:rPr lang="ja-JP" altLang="en-US" sz="2200" dirty="0" smtClean="0">
                <a:latin typeface="UD デジタル 教科書体 NP-R" panose="02020400000000000000" pitchFamily="18" charset="-128"/>
                <a:ea typeface="UD デジタル 教科書体 NP-R" panose="02020400000000000000" pitchFamily="18" charset="-128"/>
              </a:rPr>
              <a:t>し、振</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a:t>
            </a:r>
            <a:r>
              <a:rPr lang="ja-JP" altLang="en-US" sz="2200" dirty="0" err="1" smtClean="0">
                <a:latin typeface="UD デジタル 教科書体 NP-R" panose="02020400000000000000" pitchFamily="18" charset="-128"/>
                <a:ea typeface="UD デジタル 教科書体 NP-R" panose="02020400000000000000" pitchFamily="18" charset="-128"/>
              </a:rPr>
              <a:t>り</a:t>
            </a:r>
            <a:r>
              <a:rPr lang="ja-JP" altLang="en-US" sz="2200" dirty="0" smtClean="0">
                <a:latin typeface="UD デジタル 教科書体 NP-R" panose="02020400000000000000" pitchFamily="18" charset="-128"/>
                <a:ea typeface="UD デジタル 教科書体 NP-R" panose="02020400000000000000" pitchFamily="18" charset="-128"/>
              </a:rPr>
              <a:t>上げ</a:t>
            </a:r>
            <a:r>
              <a:rPr lang="ja-JP" altLang="en-US" sz="2200" dirty="0">
                <a:latin typeface="UD デジタル 教科書体 NP-R" panose="02020400000000000000" pitchFamily="18" charset="-128"/>
                <a:ea typeface="UD デジタル 教科書体 NP-R" panose="02020400000000000000" pitchFamily="18" charset="-128"/>
              </a:rPr>
              <a:t>脚を素早く</a:t>
            </a:r>
            <a:r>
              <a:rPr lang="ja-JP" altLang="en-US" sz="2200" dirty="0" smtClean="0">
                <a:latin typeface="UD デジタル 教科書体 NP-R" panose="02020400000000000000" pitchFamily="18" charset="-128"/>
                <a:ea typeface="UD デジタル 教科書体 NP-R" panose="02020400000000000000" pitchFamily="18" charset="-128"/>
              </a:rPr>
              <a:t>引き上げる。</a:t>
            </a:r>
            <a:endParaRPr lang="ja-JP" altLang="en-US" sz="22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⑥かがみ</a:t>
            </a:r>
            <a:r>
              <a:rPr lang="ja-JP" altLang="en-US" sz="2200" dirty="0">
                <a:latin typeface="UD デジタル 教科書体 NP-R" panose="02020400000000000000" pitchFamily="18" charset="-128"/>
                <a:ea typeface="UD デジタル 教科書体 NP-R" panose="02020400000000000000" pitchFamily="18" charset="-128"/>
              </a:rPr>
              <a:t>跳びやそり跳びなどの空間動作からの流れの中</a:t>
            </a:r>
            <a:r>
              <a:rPr lang="ja-JP" altLang="en-US" sz="2200" dirty="0" smtClean="0">
                <a:latin typeface="UD デジタル 教科書体 NP-R" panose="02020400000000000000" pitchFamily="18" charset="-128"/>
                <a:ea typeface="UD デジタル 教科書体 NP-R" panose="02020400000000000000" pitchFamily="18" charset="-128"/>
              </a:rPr>
              <a:t>で、脚</a:t>
            </a:r>
            <a:r>
              <a:rPr lang="ja-JP" altLang="en-US" sz="2200" dirty="0">
                <a:latin typeface="UD デジタル 教科書体 NP-R" panose="02020400000000000000" pitchFamily="18" charset="-128"/>
                <a:ea typeface="UD デジタル 教科書体 NP-R" panose="02020400000000000000" pitchFamily="18" charset="-128"/>
              </a:rPr>
              <a:t>を前に</a:t>
            </a:r>
            <a:r>
              <a:rPr lang="ja-JP" altLang="en-US" sz="2200" dirty="0" smtClean="0">
                <a:latin typeface="UD デジタル 教科書体 NP-R" panose="02020400000000000000" pitchFamily="18" charset="-128"/>
                <a:ea typeface="UD デジタル 教科書体 NP-R" panose="02020400000000000000" pitchFamily="18" charset="-128"/>
              </a:rPr>
              <a:t>投</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200" dirty="0" smtClean="0">
                <a:latin typeface="UD デジタル 教科書体 NP-R" panose="02020400000000000000" pitchFamily="18" charset="-128"/>
                <a:ea typeface="UD デジタル 教科書体 NP-R" panose="02020400000000000000" pitchFamily="18" charset="-128"/>
              </a:rPr>
              <a:t>　　</a:t>
            </a:r>
            <a:r>
              <a:rPr lang="ja-JP" altLang="en-US" sz="2200" dirty="0" err="1" smtClean="0">
                <a:latin typeface="UD デジタル 教科書体 NP-R" panose="02020400000000000000" pitchFamily="18" charset="-128"/>
                <a:ea typeface="UD デジタル 教科書体 NP-R" panose="02020400000000000000" pitchFamily="18" charset="-128"/>
              </a:rPr>
              <a:t>げ</a:t>
            </a:r>
            <a:r>
              <a:rPr lang="ja-JP" altLang="en-US" sz="2200" dirty="0" smtClean="0">
                <a:latin typeface="UD デジタル 教科書体 NP-R" panose="02020400000000000000" pitchFamily="18" charset="-128"/>
                <a:ea typeface="UD デジタル 教科書体 NP-R" panose="02020400000000000000" pitchFamily="18" charset="-128"/>
              </a:rPr>
              <a:t>出す</a:t>
            </a:r>
            <a:r>
              <a:rPr lang="ja-JP" altLang="en-US" sz="2200" dirty="0">
                <a:latin typeface="UD デジタル 教科書体 NP-R" panose="02020400000000000000" pitchFamily="18" charset="-128"/>
                <a:ea typeface="UD デジタル 教科書体 NP-R" panose="02020400000000000000" pitchFamily="18" charset="-128"/>
              </a:rPr>
              <a:t>着地動作を</a:t>
            </a:r>
            <a:r>
              <a:rPr lang="ja-JP" altLang="en-US" sz="2200" dirty="0" smtClean="0">
                <a:latin typeface="UD デジタル 教科書体 NP-R" panose="02020400000000000000" pitchFamily="18" charset="-128"/>
                <a:ea typeface="UD デジタル 教科書体 NP-R" panose="02020400000000000000" pitchFamily="18" charset="-128"/>
              </a:rPr>
              <a:t>とる。</a:t>
            </a:r>
            <a:endParaRPr lang="en-US" altLang="ja-JP" sz="19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11" name="大波 10"/>
          <p:cNvSpPr/>
          <p:nvPr/>
        </p:nvSpPr>
        <p:spPr>
          <a:xfrm>
            <a:off x="7988614" y="1044533"/>
            <a:ext cx="720000" cy="360000"/>
          </a:xfrm>
          <a:prstGeom prst="wave">
            <a:avLst/>
          </a:prstGeom>
          <a:solidFill>
            <a:srgbClr val="FF6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latin typeface="UD デジタル 教科書体 NP-R" panose="02020400000000000000" pitchFamily="18" charset="-128"/>
                <a:ea typeface="UD デジタル 教科書体 NP-R" panose="02020400000000000000" pitchFamily="18" charset="-128"/>
              </a:rPr>
              <a:t>学</a:t>
            </a:r>
            <a:r>
              <a:rPr kumimoji="1" lang="en-US" altLang="ja-JP" sz="1100" dirty="0" smtClean="0">
                <a:latin typeface="UD デジタル 教科書体 NP-R" panose="02020400000000000000" pitchFamily="18" charset="-128"/>
                <a:ea typeface="UD デジタル 教科書体 NP-R" panose="02020400000000000000" pitchFamily="18" charset="-128"/>
              </a:rPr>
              <a:t>-</a:t>
            </a:r>
            <a:r>
              <a:rPr kumimoji="1" lang="ja-JP" altLang="en-US" sz="1100" dirty="0" smtClean="0">
                <a:latin typeface="UD デジタル 教科書体 NP-R" panose="02020400000000000000" pitchFamily="18" charset="-128"/>
                <a:ea typeface="UD デジタル 教科書体 NP-R" panose="02020400000000000000" pitchFamily="18" charset="-128"/>
              </a:rPr>
              <a:t>知３</a:t>
            </a:r>
            <a:endParaRPr kumimoji="1"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9"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3600" i="0" u="none" strike="noStrike" kern="0" cap="none" spc="0" normalizeH="0" baseline="0" noProof="0" dirty="0" smtClean="0">
                <a:ln>
                  <a:noFill/>
                </a:ln>
                <a:effectLst/>
                <a:uLnTx/>
                <a:uFillTx/>
                <a:latin typeface="HGPｺﾞｼｯｸE" panose="020B0900000000000000" pitchFamily="50" charset="-128"/>
                <a:ea typeface="HGPｺﾞｼｯｸE" panose="020B0900000000000000" pitchFamily="50" charset="-128"/>
              </a:rPr>
              <a:t>知識及び技能</a:t>
            </a:r>
            <a:endParaRPr kumimoji="1" lang="ja-JP" altLang="en-US" sz="36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9" name="正方形/長方形 8"/>
          <p:cNvSpPr/>
          <p:nvPr/>
        </p:nvSpPr>
        <p:spPr>
          <a:xfrm>
            <a:off x="277209" y="1539153"/>
            <a:ext cx="8572278"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latin typeface="HGPｺﾞｼｯｸE" panose="020B0900000000000000" pitchFamily="50" charset="-128"/>
                <a:ea typeface="HGPｺﾞｼｯｸE" panose="020B0900000000000000" pitchFamily="50" charset="-128"/>
              </a:rPr>
              <a:t>【</a:t>
            </a:r>
            <a:r>
              <a:rPr kumimoji="1" lang="ja-JP" altLang="en-US" sz="6600" dirty="0">
                <a:latin typeface="HGPｺﾞｼｯｸE" panose="020B0900000000000000" pitchFamily="50" charset="-128"/>
                <a:ea typeface="HGPｺﾞｼｯｸE" panose="020B0900000000000000" pitchFamily="50" charset="-128"/>
              </a:rPr>
              <a:t>知識及び技能編</a:t>
            </a:r>
            <a:r>
              <a:rPr kumimoji="1" lang="en-US" altLang="ja-JP" sz="6600" dirty="0">
                <a:latin typeface="HGPｺﾞｼｯｸE" panose="020B0900000000000000" pitchFamily="50" charset="-128"/>
                <a:ea typeface="HGPｺﾞｼｯｸE" panose="020B0900000000000000" pitchFamily="50" charset="-128"/>
              </a:rPr>
              <a:t>】</a:t>
            </a:r>
          </a:p>
          <a:p>
            <a:pPr algn="ctr"/>
            <a:endParaRPr kumimoji="1" lang="en-US" altLang="ja-JP" sz="4000" dirty="0" smtClean="0">
              <a:latin typeface="HGPｺﾞｼｯｸE" panose="020B0900000000000000" pitchFamily="50" charset="-128"/>
              <a:ea typeface="HGPｺﾞｼｯｸE" panose="020B0900000000000000" pitchFamily="50" charset="-128"/>
            </a:endParaRPr>
          </a:p>
          <a:p>
            <a:pPr algn="ctr"/>
            <a:r>
              <a:rPr kumimoji="1" lang="ja-JP" altLang="en-US" sz="6600" dirty="0" smtClean="0">
                <a:latin typeface="HGPｺﾞｼｯｸE" panose="020B0900000000000000" pitchFamily="50" charset="-128"/>
                <a:ea typeface="HGPｺﾞｼｯｸE" panose="020B0900000000000000" pitchFamily="50" charset="-128"/>
              </a:rPr>
              <a:t>技能</a:t>
            </a:r>
            <a:endParaRPr kumimoji="1" lang="ja-JP" altLang="en-US" sz="6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8511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304" y="2"/>
            <a:ext cx="9161304" cy="72000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タイトル 1"/>
          <p:cNvSpPr>
            <a:spLocks noGrp="1"/>
          </p:cNvSpPr>
          <p:nvPr>
            <p:ph type="title"/>
          </p:nvPr>
        </p:nvSpPr>
        <p:spPr>
          <a:xfrm>
            <a:off x="219948" y="114363"/>
            <a:ext cx="8686799" cy="491277"/>
          </a:xfrm>
        </p:spPr>
        <p:txBody>
          <a:bodyPr>
            <a:noAutofit/>
          </a:bodyPr>
          <a:lstStyle/>
          <a:p>
            <a:pPr algn="ctr"/>
            <a:r>
              <a:rPr kumimoji="1" lang="ja-JP" altLang="en-US" sz="3600" dirty="0" smtClean="0">
                <a:latin typeface="HGPｺﾞｼｯｸE" panose="020B0900000000000000" pitchFamily="50" charset="-128"/>
                <a:ea typeface="HGPｺﾞｼｯｸE" panose="020B0900000000000000" pitchFamily="50" charset="-128"/>
              </a:rPr>
              <a:t>その場踏み切り（走り幅跳び）</a:t>
            </a:r>
            <a:endParaRPr kumimoji="1" lang="ja-JP" altLang="en-US" sz="3600" dirty="0">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3749041" y="1847782"/>
            <a:ext cx="5157706" cy="2062103"/>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dirty="0" smtClean="0">
                <a:solidFill>
                  <a:schemeClr val="tx1"/>
                </a:solidFill>
                <a:latin typeface="UD デジタル 教科書体 NP-R" panose="02020400000000000000" pitchFamily="18" charset="-128"/>
                <a:ea typeface="UD デジタル 教科書体 NP-R" panose="02020400000000000000" pitchFamily="18" charset="-128"/>
              </a:rPr>
              <a:t>その場で強く地面を踏み、同時に、踏み切り足の逆の足のひざと、踏み切り足と同じ方の手を引き上げる。</a:t>
            </a:r>
            <a:endPar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9" name="グループ化 8"/>
          <p:cNvGrpSpPr/>
          <p:nvPr/>
        </p:nvGrpSpPr>
        <p:grpSpPr>
          <a:xfrm>
            <a:off x="4250795" y="4313659"/>
            <a:ext cx="3936595" cy="394075"/>
            <a:chOff x="3446851" y="4961413"/>
            <a:chExt cx="3936595" cy="394075"/>
          </a:xfrm>
        </p:grpSpPr>
        <p:sp>
          <p:nvSpPr>
            <p:cNvPr id="10" name="角丸四角形 9"/>
            <p:cNvSpPr/>
            <p:nvPr/>
          </p:nvSpPr>
          <p:spPr>
            <a:xfrm>
              <a:off x="3446851" y="4961413"/>
              <a:ext cx="3936595"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latin typeface="HGPｺﾞｼｯｸE" panose="020B0900000000000000" pitchFamily="50" charset="-128"/>
                  <a:ea typeface="HGPｺﾞｼｯｸE" panose="020B0900000000000000" pitchFamily="50" charset="-128"/>
                </a:rPr>
                <a:t>写真をクリックして動画を見てみよう！</a:t>
              </a:r>
              <a:endParaRPr kumimoji="1" lang="ja-JP" altLang="en-US" sz="1600" dirty="0">
                <a:solidFill>
                  <a:schemeClr val="tx1"/>
                </a:solidFill>
                <a:latin typeface="HGPｺﾞｼｯｸE" panose="020B0900000000000000" pitchFamily="50" charset="-128"/>
                <a:ea typeface="HGPｺﾞｼｯｸE" panose="020B0900000000000000" pitchFamily="50" charset="-128"/>
              </a:endParaRPr>
            </a:p>
          </p:txBody>
        </p:sp>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t="6773" b="6125"/>
            <a:stretch/>
          </p:blipFill>
          <p:spPr>
            <a:xfrm>
              <a:off x="6858106" y="4985237"/>
              <a:ext cx="435622" cy="352143"/>
            </a:xfrm>
            <a:prstGeom prst="rect">
              <a:avLst/>
            </a:prstGeom>
            <a:ln>
              <a:noFill/>
            </a:ln>
          </p:spPr>
          <p:style>
            <a:lnRef idx="1">
              <a:schemeClr val="accent4"/>
            </a:lnRef>
            <a:fillRef idx="2">
              <a:schemeClr val="accent4"/>
            </a:fillRef>
            <a:effectRef idx="1">
              <a:schemeClr val="accent4"/>
            </a:effectRef>
            <a:fontRef idx="minor">
              <a:schemeClr val="dk1"/>
            </a:fontRef>
          </p:style>
        </p:pic>
      </p:grpSp>
      <p:pic>
        <p:nvPicPr>
          <p:cNvPr id="6" name="図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461" y="1165730"/>
            <a:ext cx="2554445" cy="4950381"/>
          </a:xfrm>
          <a:prstGeom prst="rect">
            <a:avLst/>
          </a:prstGeom>
        </p:spPr>
      </p:pic>
    </p:spTree>
    <p:extLst>
      <p:ext uri="{BB962C8B-B14F-4D97-AF65-F5344CB8AC3E}">
        <p14:creationId xmlns:p14="http://schemas.microsoft.com/office/powerpoint/2010/main" val="213433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2648</TotalTime>
  <Words>1596</Words>
  <Application>Microsoft Office PowerPoint</Application>
  <PresentationFormat>画面に合わせる (4:3)</PresentationFormat>
  <Paragraphs>189</Paragraphs>
  <Slides>27</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HGPｺﾞｼｯｸE</vt:lpstr>
      <vt:lpstr>ＭＳ Ｐゴシック</vt:lpstr>
      <vt:lpstr>UD デジタル 教科書体 NP-R</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走り幅跳びの踏み切り時の適切な角度</vt:lpstr>
      <vt:lpstr>PowerPoint プレゼンテーション</vt:lpstr>
      <vt:lpstr>PowerPoint プレゼンテーション</vt:lpstr>
      <vt:lpstr>その場踏み切り（走り幅跳び）</vt:lpstr>
      <vt:lpstr>その場踏み切りから着地（走り幅跳び）</vt:lpstr>
      <vt:lpstr>３歩踏み切り歩行（走り幅跳び）</vt:lpstr>
      <vt:lpstr>３歩踏み切り歩行から着地姿勢（走り幅跳び）</vt:lpstr>
      <vt:lpstr>その場踏み切り跳躍（走り幅跳び）</vt:lpstr>
      <vt:lpstr>階段利用３歩踏み切り（走り幅跳び）</vt:lpstr>
      <vt:lpstr>階段利用３歩踏み切り跳躍（走り幅跳び）</vt:lpstr>
      <vt:lpstr>PowerPoint プレゼンテーション</vt:lpstr>
      <vt:lpstr>PowerPoint プレゼンテーション</vt:lpstr>
      <vt:lpstr>PowerPoint プレゼンテーション</vt:lpstr>
      <vt:lpstr>PowerPoint プレゼンテーション</vt:lpstr>
      <vt:lpstr>強く踏み切ると同時に、踏み切り足を軸として体を垂直方向に起こすことで、上方向への力が生まれる。</vt:lpstr>
      <vt:lpstr>PowerPoint プレゼンテーション</vt:lpstr>
      <vt:lpstr>PowerPoint プレゼンテーション</vt:lpstr>
      <vt:lpstr>はさみ跳び足振り上げ（走り高跳び）</vt:lpstr>
      <vt:lpstr>その場踏み切り（走り高跳び）</vt:lpstr>
      <vt:lpstr>４歩踏み切り歩行（走り高跳び）</vt:lpstr>
      <vt:lpstr>４歩踏み切り、８歩踏み切り歩行（走り高跳び）</vt:lpstr>
      <vt:lpstr>背面跳び空中姿勢（走り高跳び）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176</cp:revision>
  <cp:lastPrinted>2020-11-06T07:32:46Z</cp:lastPrinted>
  <dcterms:created xsi:type="dcterms:W3CDTF">2019-05-07T09:33:23Z</dcterms:created>
  <dcterms:modified xsi:type="dcterms:W3CDTF">2021-01-25T00:27:48Z</dcterms:modified>
</cp:coreProperties>
</file>