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46" r:id="rId2"/>
    <p:sldId id="320" r:id="rId3"/>
    <p:sldId id="321" r:id="rId4"/>
    <p:sldId id="322" r:id="rId5"/>
    <p:sldId id="324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3" r:id="rId23"/>
    <p:sldId id="342" r:id="rId24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73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D5jh7SjYI1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VFpXyFirplQ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x8PQpA2ue_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J2Se5GWf9W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evMTZXZIJ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EDCDrjzgUX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tu.be/Vr15OdtgnY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youtu.be/2_4H7Sq8k2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youtu.be/YA75WM7xa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7708" y="932264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高等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学校 </a:t>
            </a:r>
            <a:r>
              <a:rPr kumimoji="1" lang="ja-JP" altLang="en-US" sz="360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保健体育（科目体育）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入学年次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-17304" y="2424078"/>
            <a:ext cx="9052560" cy="20059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ダンス</a:t>
            </a:r>
            <a:endParaRPr kumimoji="1" lang="en-US" altLang="ja-JP" sz="6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5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</a:t>
            </a:r>
            <a:r>
              <a:rPr kumimoji="1" lang="ja-JP" altLang="en-US" sz="5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創作</a:t>
            </a:r>
            <a:r>
              <a:rPr kumimoji="1" lang="ja-JP" altLang="en-US" sz="5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ダンス」</a:t>
            </a:r>
            <a:endParaRPr kumimoji="1" lang="en-US" altLang="ja-JP" sz="50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80517" y="4308453"/>
            <a:ext cx="8389740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体力 編</a:t>
            </a:r>
            <a:r>
              <a:rPr kumimoji="1" lang="en-US" altLang="ja-JP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566787" y="5817326"/>
            <a:ext cx="2853732" cy="539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96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628650" y="2928022"/>
            <a:ext cx="7886700" cy="3537172"/>
          </a:xfrm>
        </p:spPr>
        <p:txBody>
          <a:bodyPr>
            <a:normAutofit/>
          </a:bodyPr>
          <a:lstStyle/>
          <a:p>
            <a:r>
              <a:rPr lang="ja-JP" altLang="en-US" dirty="0"/>
              <a:t>　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88597" y="5746641"/>
            <a:ext cx="5551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　　①腰　　　　②背中　　　　③首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1CD651C-9314-480E-B24D-147D64382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318" y="3741448"/>
            <a:ext cx="4940357" cy="182115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985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1711" y="686055"/>
            <a:ext cx="794327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創作ダンスに関連して高まる体力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 smtClean="0"/>
              <a:t>柔軟性</a:t>
            </a:r>
            <a:r>
              <a:rPr kumimoji="1" lang="ja-JP" altLang="en-US" sz="3200" dirty="0"/>
              <a:t>（関節可動域）</a:t>
            </a:r>
          </a:p>
        </p:txBody>
      </p:sp>
      <p:sp>
        <p:nvSpPr>
          <p:cNvPr id="11" name="タイトル 5"/>
          <p:cNvSpPr txBox="1">
            <a:spLocks/>
          </p:cNvSpPr>
          <p:nvPr/>
        </p:nvSpPr>
        <p:spPr>
          <a:xfrm>
            <a:off x="260831" y="2806141"/>
            <a:ext cx="3912158" cy="551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【</a:t>
            </a:r>
            <a:r>
              <a:rPr lang="ja-JP" altLang="en-US" sz="2800" dirty="0"/>
              <a:t>体幹のストレッチ</a:t>
            </a:r>
            <a:r>
              <a:rPr lang="en-US" altLang="ja-JP" sz="2800" dirty="0"/>
              <a:t>】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864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628650" y="2928022"/>
            <a:ext cx="7886700" cy="3537172"/>
          </a:xfrm>
        </p:spPr>
        <p:txBody>
          <a:bodyPr>
            <a:normAutofit/>
          </a:bodyPr>
          <a:lstStyle/>
          <a:p>
            <a:r>
              <a:rPr lang="ja-JP" altLang="en-US" dirty="0"/>
              <a:t>　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69946" y="5853043"/>
            <a:ext cx="5551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　　①肩　　　</a:t>
            </a:r>
            <a:r>
              <a:rPr kumimoji="1" lang="ja-JP" altLang="en-US" sz="2000" dirty="0" smtClean="0"/>
              <a:t>②</a:t>
            </a:r>
            <a:r>
              <a:rPr kumimoji="1" lang="ja-JP" altLang="en-US" sz="2000" dirty="0"/>
              <a:t>腕　　　　③手首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1968D63-C4E3-4882-96E9-7D7A0C6F2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3718657"/>
            <a:ext cx="4981575" cy="1891567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985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1711" y="686055"/>
            <a:ext cx="794327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創作ダンスに関連して高まる体力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 smtClean="0"/>
              <a:t>柔軟性</a:t>
            </a:r>
            <a:r>
              <a:rPr kumimoji="1" lang="ja-JP" altLang="en-US" sz="3200" dirty="0"/>
              <a:t>（関節可動域）</a:t>
            </a:r>
          </a:p>
        </p:txBody>
      </p:sp>
      <p:sp>
        <p:nvSpPr>
          <p:cNvPr id="15" name="タイトル 5"/>
          <p:cNvSpPr txBox="1">
            <a:spLocks/>
          </p:cNvSpPr>
          <p:nvPr/>
        </p:nvSpPr>
        <p:spPr>
          <a:xfrm>
            <a:off x="260830" y="2806141"/>
            <a:ext cx="4269605" cy="551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【</a:t>
            </a:r>
            <a:r>
              <a:rPr lang="ja-JP" altLang="en-US" sz="2800" dirty="0"/>
              <a:t>肩・腕のストレッチ</a:t>
            </a:r>
            <a:r>
              <a:rPr lang="en-US" altLang="ja-JP" sz="2800" dirty="0"/>
              <a:t>】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913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　</a:t>
            </a:r>
            <a:endParaRPr kumimoji="1" lang="ja-JP" altLang="en-US" dirty="0"/>
          </a:p>
        </p:txBody>
      </p:sp>
      <p:sp>
        <p:nvSpPr>
          <p:cNvPr id="13" name="タイトル 5"/>
          <p:cNvSpPr txBox="1">
            <a:spLocks/>
          </p:cNvSpPr>
          <p:nvPr/>
        </p:nvSpPr>
        <p:spPr>
          <a:xfrm>
            <a:off x="242263" y="1851250"/>
            <a:ext cx="4117985" cy="551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【</a:t>
            </a:r>
            <a:r>
              <a:rPr lang="ja-JP" altLang="en-US" sz="2800" dirty="0"/>
              <a:t>のばしてコロコロ</a:t>
            </a:r>
            <a:r>
              <a:rPr lang="en-US" altLang="ja-JP" sz="2800" dirty="0"/>
              <a:t>】</a:t>
            </a:r>
            <a:endParaRPr lang="ja-JP" altLang="en-US" sz="2800" dirty="0"/>
          </a:p>
        </p:txBody>
      </p:sp>
      <p:sp>
        <p:nvSpPr>
          <p:cNvPr id="9" name="タイトル 5"/>
          <p:cNvSpPr txBox="1">
            <a:spLocks/>
          </p:cNvSpPr>
          <p:nvPr/>
        </p:nvSpPr>
        <p:spPr>
          <a:xfrm>
            <a:off x="242263" y="2505904"/>
            <a:ext cx="8273087" cy="18026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/>
              <a:t>①膝を伸ばして，長座の姿勢をとる。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 dirty="0"/>
              <a:t>②ボールを転がして，体の周囲を一周させる。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en-US" altLang="ja-JP" sz="2000" dirty="0" smtClean="0"/>
              <a:t>※</a:t>
            </a:r>
            <a:r>
              <a:rPr lang="ja-JP" altLang="en-US" sz="2000" dirty="0"/>
              <a:t>足</a:t>
            </a:r>
            <a:r>
              <a:rPr lang="ja-JP" altLang="en-US" sz="2000" smtClean="0"/>
              <a:t>は</a:t>
            </a:r>
            <a:r>
              <a:rPr lang="ja-JP" altLang="en-US" sz="2000" dirty="0" smtClean="0"/>
              <a:t>，</a:t>
            </a:r>
            <a:r>
              <a:rPr lang="ja-JP" altLang="en-US" sz="2000" dirty="0"/>
              <a:t>閉じても開いてもよいが，</a:t>
            </a:r>
            <a:r>
              <a:rPr lang="ja-JP" altLang="en-US" sz="2000" u="sng" dirty="0"/>
              <a:t>膝が曲がらないように</a:t>
            </a:r>
            <a:r>
              <a:rPr lang="ja-JP" altLang="en-US" sz="2000" dirty="0"/>
              <a:t>気</a:t>
            </a:r>
            <a:r>
              <a:rPr lang="ja-JP" altLang="en-US" sz="2000" dirty="0" smtClean="0"/>
              <a:t>を付けよう！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en-US" altLang="ja-JP" sz="2000" dirty="0"/>
              <a:t>※</a:t>
            </a:r>
            <a:r>
              <a:rPr lang="ja-JP" altLang="en-US" sz="2000" dirty="0"/>
              <a:t>右周り１０周，左周り１０周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985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91711" y="686055"/>
            <a:ext cx="794327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創作ダンスに関連して高まる体力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 smtClean="0"/>
              <a:t>柔軟性</a:t>
            </a:r>
            <a:r>
              <a:rPr kumimoji="1" lang="ja-JP" altLang="en-US" sz="3200" dirty="0"/>
              <a:t>（関節可動域）</a:t>
            </a:r>
          </a:p>
        </p:txBody>
      </p:sp>
      <p:pic>
        <p:nvPicPr>
          <p:cNvPr id="2" name="図 1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18" y="4422278"/>
            <a:ext cx="8151058" cy="2103302"/>
          </a:xfrm>
          <a:prstGeom prst="rect">
            <a:avLst/>
          </a:prstGeom>
        </p:spPr>
      </p:pic>
      <p:grpSp>
        <p:nvGrpSpPr>
          <p:cNvPr id="33" name="グループ化 32"/>
          <p:cNvGrpSpPr/>
          <p:nvPr/>
        </p:nvGrpSpPr>
        <p:grpSpPr>
          <a:xfrm>
            <a:off x="3748460" y="1893971"/>
            <a:ext cx="2034440" cy="399264"/>
            <a:chOff x="5726066" y="2071957"/>
            <a:chExt cx="2859302" cy="423874"/>
          </a:xfrm>
        </p:grpSpPr>
        <p:sp>
          <p:nvSpPr>
            <p:cNvPr id="35" name="角丸四角形 34"/>
            <p:cNvSpPr/>
            <p:nvPr/>
          </p:nvSpPr>
          <p:spPr>
            <a:xfrm>
              <a:off x="5726066" y="2071957"/>
              <a:ext cx="2859302" cy="42387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36" name="図 3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450" b="7987"/>
            <a:stretch/>
          </p:blipFill>
          <p:spPr>
            <a:xfrm>
              <a:off x="7907887" y="2083241"/>
              <a:ext cx="479545" cy="4007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5640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480290" y="2523117"/>
            <a:ext cx="832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　平衡性とは，</a:t>
            </a:r>
            <a:r>
              <a:rPr kumimoji="1" lang="ja-JP" altLang="en-US" sz="3200" u="sng" dirty="0">
                <a:solidFill>
                  <a:srgbClr val="FF0000"/>
                </a:solidFill>
              </a:rPr>
              <a:t>身体の一定の姿勢（バランス）を保つ能力</a:t>
            </a:r>
            <a:r>
              <a:rPr kumimoji="1" lang="ja-JP" altLang="en-US" sz="3200" dirty="0"/>
              <a:t>のことで，体の重心の移動を</a:t>
            </a:r>
            <a:r>
              <a:rPr kumimoji="1" lang="ja-JP" altLang="en-US" sz="3200" dirty="0" smtClean="0"/>
              <a:t>行うときに</a:t>
            </a:r>
            <a:r>
              <a:rPr kumimoji="1" lang="ja-JP" altLang="en-US" sz="3200" dirty="0"/>
              <a:t>必要な運動能力です。</a:t>
            </a:r>
          </a:p>
          <a:p>
            <a:r>
              <a:rPr kumimoji="1" lang="ja-JP" altLang="en-US" sz="3200" dirty="0"/>
              <a:t>　平衡性を高める運動として，</a:t>
            </a:r>
            <a:r>
              <a:rPr kumimoji="1" lang="ja-JP" altLang="en-US" sz="3200" u="sng" dirty="0">
                <a:solidFill>
                  <a:srgbClr val="FF0000"/>
                </a:solidFill>
              </a:rPr>
              <a:t>バランストレーニング</a:t>
            </a:r>
            <a:r>
              <a:rPr kumimoji="1" lang="ja-JP" altLang="en-US" sz="3200" dirty="0"/>
              <a:t>があげられます。</a:t>
            </a:r>
            <a:endParaRPr kumimoji="1" lang="en-US" altLang="ja-JP" sz="32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985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1711" y="686055"/>
            <a:ext cx="794327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創作ダンスに関連して高まる体力</a:t>
            </a:r>
          </a:p>
          <a:p>
            <a:pPr algn="ctr"/>
            <a:r>
              <a:rPr kumimoji="1" lang="ja-JP" altLang="en-US" sz="3200" dirty="0"/>
              <a:t>平衡性（バランス）</a:t>
            </a:r>
          </a:p>
        </p:txBody>
      </p:sp>
    </p:spTree>
    <p:extLst>
      <p:ext uri="{BB962C8B-B14F-4D97-AF65-F5344CB8AC3E}">
        <p14:creationId xmlns:p14="http://schemas.microsoft.com/office/powerpoint/2010/main" val="39387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591711" y="3045909"/>
            <a:ext cx="3238413" cy="317201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ja-JP" altLang="en-US" sz="2000" dirty="0"/>
              <a:t>①両手を腰に当て，真っすぐに立ち，（眼を閉じて）片足を持ち上げましょう。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②左右（１０秒～２０秒）２回ずつ行いましょう。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>※</a:t>
            </a:r>
            <a:r>
              <a:rPr lang="ja-JP" altLang="en-US" sz="2000" dirty="0"/>
              <a:t>余裕があれば，股関節・膝関節を９０度にしてみましょう</a:t>
            </a:r>
            <a:r>
              <a:rPr lang="ja-JP" altLang="en-US" sz="2000" dirty="0" smtClean="0"/>
              <a:t>。</a:t>
            </a:r>
            <a:endParaRPr kumimoji="1" lang="ja-JP" altLang="en-US" sz="20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985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1711" y="686055"/>
            <a:ext cx="794327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創作ダンスに関連して高まる体力</a:t>
            </a:r>
          </a:p>
          <a:p>
            <a:pPr algn="ctr"/>
            <a:r>
              <a:rPr kumimoji="1" lang="ja-JP" altLang="en-US" sz="3200" dirty="0"/>
              <a:t>平衡性（バランス）</a:t>
            </a:r>
          </a:p>
        </p:txBody>
      </p:sp>
      <p:pic>
        <p:nvPicPr>
          <p:cNvPr id="2" name="図 1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291" y="2620059"/>
            <a:ext cx="4517528" cy="402370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30068" y="1854991"/>
            <a:ext cx="3111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【</a:t>
            </a:r>
            <a:r>
              <a:rPr kumimoji="1" lang="ja-JP" altLang="en-US" sz="2800" dirty="0"/>
              <a:t>開眼片足立ち</a:t>
            </a:r>
            <a:r>
              <a:rPr kumimoji="1" lang="en-US" altLang="ja-JP" sz="2800" dirty="0"/>
              <a:t>】</a:t>
            </a:r>
          </a:p>
          <a:p>
            <a:r>
              <a:rPr kumimoji="1" lang="en-US" altLang="ja-JP" sz="2800" dirty="0"/>
              <a:t>【</a:t>
            </a:r>
            <a:r>
              <a:rPr kumimoji="1" lang="ja-JP" altLang="en-US" sz="2800" dirty="0"/>
              <a:t>閉眼片足立ち</a:t>
            </a:r>
            <a:r>
              <a:rPr kumimoji="1" lang="en-US" altLang="ja-JP" sz="2800" dirty="0"/>
              <a:t>】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3391012" y="1902758"/>
            <a:ext cx="2034440" cy="399264"/>
            <a:chOff x="5726066" y="2071957"/>
            <a:chExt cx="2859302" cy="423874"/>
          </a:xfrm>
        </p:grpSpPr>
        <p:sp>
          <p:nvSpPr>
            <p:cNvPr id="18" name="角丸四角形 17"/>
            <p:cNvSpPr/>
            <p:nvPr/>
          </p:nvSpPr>
          <p:spPr>
            <a:xfrm>
              <a:off x="5726066" y="2071957"/>
              <a:ext cx="2859302" cy="42387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450" b="7987"/>
            <a:stretch/>
          </p:blipFill>
          <p:spPr>
            <a:xfrm>
              <a:off x="7907887" y="2083241"/>
              <a:ext cx="479545" cy="4007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64062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591711" y="2469929"/>
            <a:ext cx="3157330" cy="420519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sz="2000" dirty="0"/>
              <a:t>①上げた足を床につかないように，背中を伸ばす。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②軸足を動かさないように，膝を曲げて２秒間止める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③それぞれの足を５回ずつ行います。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>※</a:t>
            </a:r>
            <a:r>
              <a:rPr lang="ja-JP" altLang="en-US" sz="2000" dirty="0"/>
              <a:t>軸足を動かさないように気を付けましょう。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0068" y="1854991"/>
            <a:ext cx="296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【</a:t>
            </a:r>
            <a:r>
              <a:rPr kumimoji="1" lang="ja-JP" altLang="en-US" sz="2800" dirty="0"/>
              <a:t>片足屈伸</a:t>
            </a:r>
            <a:r>
              <a:rPr kumimoji="1" lang="en-US" altLang="ja-JP" sz="2800" dirty="0"/>
              <a:t>】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985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1711" y="686055"/>
            <a:ext cx="794327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創作ダンスに関連して高まる体力</a:t>
            </a:r>
          </a:p>
          <a:p>
            <a:pPr algn="ctr"/>
            <a:r>
              <a:rPr kumimoji="1" lang="ja-JP" altLang="en-US" sz="3200" dirty="0"/>
              <a:t>平衡性（バランス）</a:t>
            </a:r>
          </a:p>
        </p:txBody>
      </p:sp>
      <p:pic>
        <p:nvPicPr>
          <p:cNvPr id="2" name="図 1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492" y="2469929"/>
            <a:ext cx="4677812" cy="3755461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2642867" y="1883717"/>
            <a:ext cx="2034440" cy="399264"/>
            <a:chOff x="5726066" y="2071957"/>
            <a:chExt cx="2859302" cy="423874"/>
          </a:xfrm>
        </p:grpSpPr>
        <p:sp>
          <p:nvSpPr>
            <p:cNvPr id="21" name="角丸四角形 20"/>
            <p:cNvSpPr/>
            <p:nvPr/>
          </p:nvSpPr>
          <p:spPr>
            <a:xfrm>
              <a:off x="5726066" y="2071957"/>
              <a:ext cx="2859302" cy="42387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450" b="7987"/>
            <a:stretch/>
          </p:blipFill>
          <p:spPr>
            <a:xfrm>
              <a:off x="7907887" y="2083241"/>
              <a:ext cx="479545" cy="4007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55237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591711" y="5644340"/>
            <a:ext cx="8066514" cy="112973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ja-JP" altLang="en-US" sz="1800" dirty="0"/>
              <a:t>①右手，右足を上げて保持（５秒）　②左手，左足を上げて保持（５秒）</a:t>
            </a:r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ja-JP" altLang="en-US" sz="1800" dirty="0"/>
              <a:t>③右手，左足を上げて保持（５秒）　④左手，右足を上げて保持（５秒）</a:t>
            </a:r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en-US" altLang="ja-JP" sz="1600" dirty="0"/>
              <a:t>※</a:t>
            </a:r>
            <a:r>
              <a:rPr lang="ja-JP" altLang="en-US" sz="1600" dirty="0"/>
              <a:t>顔を前に向けて，手足を上げる時に，体をひねりすぎたり，開いたりしないように気を付けましょう。</a:t>
            </a:r>
            <a:endParaRPr kumimoji="1" lang="ja-JP" altLang="en-US" sz="1600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985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1711" y="686055"/>
            <a:ext cx="794327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創作ダンスに関連して高まる体力</a:t>
            </a:r>
          </a:p>
          <a:p>
            <a:pPr algn="ctr"/>
            <a:r>
              <a:rPr kumimoji="1" lang="ja-JP" altLang="en-US" sz="3200" dirty="0"/>
              <a:t>平衡性（バランス）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30068" y="1854991"/>
            <a:ext cx="296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【</a:t>
            </a:r>
            <a:r>
              <a:rPr kumimoji="1" lang="ja-JP" altLang="en-US" sz="2800" dirty="0"/>
              <a:t>ライオン</a:t>
            </a:r>
            <a:r>
              <a:rPr kumimoji="1" lang="en-US" altLang="ja-JP" sz="2800" dirty="0"/>
              <a:t>】</a:t>
            </a:r>
          </a:p>
        </p:txBody>
      </p:sp>
      <p:pic>
        <p:nvPicPr>
          <p:cNvPr id="5" name="図 4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521" y="2391093"/>
            <a:ext cx="6667379" cy="3244939"/>
          </a:xfrm>
          <a:prstGeom prst="rect">
            <a:avLst/>
          </a:prstGeom>
        </p:spPr>
      </p:pic>
      <p:grpSp>
        <p:nvGrpSpPr>
          <p:cNvPr id="45" name="グループ化 44"/>
          <p:cNvGrpSpPr/>
          <p:nvPr/>
        </p:nvGrpSpPr>
        <p:grpSpPr>
          <a:xfrm>
            <a:off x="2667804" y="1877551"/>
            <a:ext cx="2034440" cy="399264"/>
            <a:chOff x="5726066" y="2071957"/>
            <a:chExt cx="2859302" cy="423874"/>
          </a:xfrm>
        </p:grpSpPr>
        <p:sp>
          <p:nvSpPr>
            <p:cNvPr id="46" name="角丸四角形 45"/>
            <p:cNvSpPr/>
            <p:nvPr/>
          </p:nvSpPr>
          <p:spPr>
            <a:xfrm>
              <a:off x="5726066" y="2071957"/>
              <a:ext cx="2859302" cy="42387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47" name="図 4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450" b="7987"/>
            <a:stretch/>
          </p:blipFill>
          <p:spPr>
            <a:xfrm>
              <a:off x="7907887" y="2083241"/>
              <a:ext cx="479545" cy="4007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72574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591712" y="2469929"/>
            <a:ext cx="3057576" cy="427169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ja-JP" altLang="en-US" sz="2000" dirty="0"/>
              <a:t>①片足立ちの姿勢から，つま先の前に両手をつく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②体を起こして片足立ちの姿勢</a:t>
            </a:r>
            <a:r>
              <a:rPr lang="ja-JP" altLang="en-US" sz="2000" dirty="0" smtClean="0"/>
              <a:t>に戻る（</a:t>
            </a:r>
            <a:r>
              <a:rPr lang="ja-JP" altLang="en-US" sz="2000" dirty="0"/>
              <a:t>上げた足を床につかないように）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③片方５回ずつ行う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>※</a:t>
            </a:r>
            <a:r>
              <a:rPr lang="ja-JP" altLang="en-US" sz="2000" dirty="0"/>
              <a:t>はじめは，手をつく位置を高くして行い，徐々に低くして行きましょう。</a:t>
            </a:r>
            <a:endParaRPr kumimoji="1" lang="ja-JP" altLang="en-US" sz="20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985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1711" y="686055"/>
            <a:ext cx="794327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創作ダンスに関連して高まる体力</a:t>
            </a:r>
          </a:p>
          <a:p>
            <a:pPr algn="ctr"/>
            <a:r>
              <a:rPr kumimoji="1" lang="ja-JP" altLang="en-US" sz="3200" dirty="0"/>
              <a:t>平衡性（バランス）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0068" y="1854991"/>
            <a:ext cx="296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【</a:t>
            </a:r>
            <a:r>
              <a:rPr kumimoji="1" lang="ja-JP" altLang="en-US" sz="2800" dirty="0"/>
              <a:t>ツル</a:t>
            </a:r>
            <a:r>
              <a:rPr kumimoji="1" lang="en-US" altLang="ja-JP" sz="2800" dirty="0"/>
              <a:t>】</a:t>
            </a:r>
          </a:p>
        </p:txBody>
      </p:sp>
      <p:pic>
        <p:nvPicPr>
          <p:cNvPr id="14" name="図 1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055" y="2495255"/>
            <a:ext cx="4980864" cy="3755461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2011099" y="1904306"/>
            <a:ext cx="2034440" cy="399264"/>
            <a:chOff x="5726066" y="2071957"/>
            <a:chExt cx="2859302" cy="423874"/>
          </a:xfrm>
        </p:grpSpPr>
        <p:sp>
          <p:nvSpPr>
            <p:cNvPr id="16" name="角丸四角形 15"/>
            <p:cNvSpPr/>
            <p:nvPr/>
          </p:nvSpPr>
          <p:spPr>
            <a:xfrm>
              <a:off x="5726066" y="2071957"/>
              <a:ext cx="2859302" cy="42387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450" b="7987"/>
            <a:stretch/>
          </p:blipFill>
          <p:spPr>
            <a:xfrm>
              <a:off x="7907887" y="2083241"/>
              <a:ext cx="479545" cy="4007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6658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628650" y="4819355"/>
            <a:ext cx="7886700" cy="19048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sz="1800" dirty="0"/>
              <a:t>①片膝立ちになり，両手を頭の上に重ねて，背中を伸ばしながら，少しずつ前に重心を移動する。（前側の足のかかとは上げて，お尻の下にくるようにする）（後側の足首は，寝かせる）</a:t>
            </a:r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ja-JP" altLang="en-US" sz="1800" dirty="0"/>
              <a:t>②前に出した足にしっかり体重</a:t>
            </a:r>
            <a:r>
              <a:rPr lang="ja-JP" altLang="en-US" sz="1800" dirty="0" smtClean="0"/>
              <a:t>が乗ったところ</a:t>
            </a:r>
            <a:r>
              <a:rPr lang="ja-JP" altLang="en-US" sz="1800" dirty="0"/>
              <a:t>で静止（１０秒）</a:t>
            </a:r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ja-JP" altLang="en-US" sz="1800" dirty="0"/>
              <a:t>③後にゆっくり重心を移動させながら，元の姿勢</a:t>
            </a:r>
            <a:r>
              <a:rPr lang="ja-JP" altLang="en-US" sz="1800" dirty="0" smtClean="0"/>
              <a:t>に戻る</a:t>
            </a:r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en-US" altLang="ja-JP" sz="1800" dirty="0"/>
              <a:t>※</a:t>
            </a:r>
            <a:r>
              <a:rPr lang="ja-JP" altLang="en-US" sz="1800" dirty="0"/>
              <a:t>顔，胸は正面を向いて行いましょう。</a:t>
            </a:r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en-US" altLang="ja-JP" sz="1800" dirty="0"/>
              <a:t>※</a:t>
            </a:r>
            <a:r>
              <a:rPr lang="ja-JP" altLang="en-US" sz="1800" dirty="0"/>
              <a:t>交互に１０回行いましょう。</a:t>
            </a:r>
            <a:endParaRPr kumimoji="1" lang="ja-JP" altLang="en-US" sz="18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985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1711" y="686055"/>
            <a:ext cx="794327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創作ダンスに関連して高まる体力</a:t>
            </a:r>
          </a:p>
          <a:p>
            <a:pPr algn="ctr"/>
            <a:r>
              <a:rPr kumimoji="1" lang="ja-JP" altLang="en-US" sz="3200" dirty="0"/>
              <a:t>平衡性（バランス）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0068" y="1854991"/>
            <a:ext cx="296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【</a:t>
            </a:r>
            <a:r>
              <a:rPr kumimoji="1" lang="ja-JP" altLang="en-US" sz="2800" dirty="0"/>
              <a:t>グライダー</a:t>
            </a:r>
            <a:r>
              <a:rPr kumimoji="1" lang="en-US" altLang="ja-JP" sz="2800" dirty="0" smtClean="0"/>
              <a:t>】</a:t>
            </a:r>
          </a:p>
        </p:txBody>
      </p:sp>
      <p:pic>
        <p:nvPicPr>
          <p:cNvPr id="4" name="図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25" y="2444715"/>
            <a:ext cx="8352244" cy="2237426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3019713" y="1886041"/>
            <a:ext cx="2034440" cy="399264"/>
            <a:chOff x="5726066" y="2071957"/>
            <a:chExt cx="2859302" cy="423874"/>
          </a:xfrm>
        </p:grpSpPr>
        <p:sp>
          <p:nvSpPr>
            <p:cNvPr id="23" name="角丸四角形 22"/>
            <p:cNvSpPr/>
            <p:nvPr/>
          </p:nvSpPr>
          <p:spPr>
            <a:xfrm>
              <a:off x="5726066" y="2071957"/>
              <a:ext cx="2859302" cy="42387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450" b="7987"/>
            <a:stretch/>
          </p:blipFill>
          <p:spPr>
            <a:xfrm>
              <a:off x="7907887" y="2083241"/>
              <a:ext cx="479545" cy="4007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33136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985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711" y="686055"/>
            <a:ext cx="7943273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創作ダンスに関連して高まる体力</a:t>
            </a:r>
          </a:p>
          <a:p>
            <a:pPr algn="ctr"/>
            <a:r>
              <a:rPr kumimoji="1" lang="ja-JP" altLang="en-US" sz="3200" dirty="0"/>
              <a:t>全身持久力（心肺持久力）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0290" y="2523117"/>
            <a:ext cx="79432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　全身持久力とは，</a:t>
            </a:r>
            <a:r>
              <a:rPr kumimoji="1" lang="ja-JP" altLang="en-US" sz="3200" u="sng" dirty="0">
                <a:solidFill>
                  <a:srgbClr val="FF0000"/>
                </a:solidFill>
              </a:rPr>
              <a:t>身体のスタミナや粘り強さ</a:t>
            </a:r>
            <a:r>
              <a:rPr kumimoji="1" lang="ja-JP" altLang="en-US" sz="3200" dirty="0"/>
              <a:t>のことで，基本的な運動能力のひとつです。</a:t>
            </a:r>
          </a:p>
          <a:p>
            <a:r>
              <a:rPr kumimoji="1" lang="ja-JP" altLang="en-US" sz="3200" dirty="0"/>
              <a:t>　全身持久力を高める運動として，</a:t>
            </a:r>
            <a:r>
              <a:rPr kumimoji="1" lang="ja-JP" altLang="en-US" sz="3200" u="sng" dirty="0">
                <a:solidFill>
                  <a:srgbClr val="FF0000"/>
                </a:solidFill>
              </a:rPr>
              <a:t>全身を長時間にわたり動かし続ける運動</a:t>
            </a:r>
            <a:r>
              <a:rPr kumimoji="1" lang="ja-JP" altLang="en-US" sz="3200" dirty="0"/>
              <a:t>が効果的です。</a:t>
            </a:r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8328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5"/>
          <p:cNvSpPr txBox="1">
            <a:spLocks/>
          </p:cNvSpPr>
          <p:nvPr/>
        </p:nvSpPr>
        <p:spPr>
          <a:xfrm>
            <a:off x="619998" y="1514165"/>
            <a:ext cx="7883922" cy="3085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dirty="0"/>
              <a:t>　</a:t>
            </a:r>
            <a:r>
              <a:rPr lang="ja-JP" altLang="en-US" sz="4800" dirty="0"/>
              <a:t>創作ダンスに関連</a:t>
            </a:r>
            <a:r>
              <a:rPr lang="ja-JP" altLang="en-US" sz="4800" dirty="0" smtClean="0"/>
              <a:t>して</a:t>
            </a:r>
            <a:endParaRPr lang="en-US" altLang="ja-JP" sz="4800" dirty="0" smtClean="0"/>
          </a:p>
          <a:p>
            <a:pPr algn="l"/>
            <a:r>
              <a:rPr lang="ja-JP" altLang="en-US" sz="4800" dirty="0" smtClean="0"/>
              <a:t>高まる</a:t>
            </a:r>
            <a:r>
              <a:rPr lang="ja-JP" altLang="en-US" sz="4800" dirty="0"/>
              <a:t>体力要素を理解し，それぞれの体力を</a:t>
            </a:r>
            <a:r>
              <a:rPr lang="ja-JP" altLang="en-US" sz="4800" dirty="0" smtClean="0"/>
              <a:t>高める</a:t>
            </a:r>
            <a:endParaRPr lang="en-US" altLang="ja-JP" sz="4800" dirty="0" smtClean="0"/>
          </a:p>
          <a:p>
            <a:pPr algn="l"/>
            <a:r>
              <a:rPr lang="ja-JP" altLang="en-US" sz="4800" dirty="0" smtClean="0"/>
              <a:t>ため</a:t>
            </a:r>
            <a:r>
              <a:rPr lang="ja-JP" altLang="en-US" sz="4800" dirty="0"/>
              <a:t>の運動に取り組もう！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985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4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41068" y="2638739"/>
            <a:ext cx="3092681" cy="316406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ja-JP" altLang="en-US" sz="2000" dirty="0"/>
              <a:t>①踏み台に昇って降りる</a:t>
            </a:r>
            <a:r>
              <a:rPr lang="ja-JP" altLang="en-US" sz="2000" dirty="0" err="1"/>
              <a:t>を</a:t>
            </a:r>
            <a:r>
              <a:rPr lang="ja-JP" altLang="en-US" sz="2000" dirty="0"/>
              <a:t>，繰り返す。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>※</a:t>
            </a:r>
            <a:r>
              <a:rPr lang="ja-JP" altLang="en-US" sz="2000" dirty="0"/>
              <a:t>音楽に合わせてリズムよく行ってみましょう。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>※</a:t>
            </a:r>
            <a:r>
              <a:rPr lang="ja-JP" altLang="en-US" sz="2000" dirty="0"/>
              <a:t>踏み台は，雑誌や新聞紙で</a:t>
            </a:r>
            <a:r>
              <a:rPr lang="ja-JP" altLang="en-US" sz="2000" dirty="0" smtClean="0"/>
              <a:t>手作りもできます</a:t>
            </a:r>
            <a:r>
              <a:rPr lang="ja-JP" altLang="en-US" sz="2000" dirty="0"/>
              <a:t>よ。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3349" y="1982869"/>
            <a:ext cx="3690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【</a:t>
            </a:r>
            <a:r>
              <a:rPr kumimoji="1" lang="ja-JP" altLang="en-US" sz="2800" dirty="0"/>
              <a:t>踏み台昇降運動</a:t>
            </a:r>
            <a:r>
              <a:rPr kumimoji="1" lang="en-US" altLang="ja-JP" sz="2800" dirty="0"/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985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1711" y="686055"/>
            <a:ext cx="7943273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創作ダンスに関連して高まる体力</a:t>
            </a:r>
          </a:p>
          <a:p>
            <a:pPr algn="ctr"/>
            <a:r>
              <a:rPr kumimoji="1" lang="ja-JP" altLang="en-US" sz="3200" dirty="0"/>
              <a:t>全身持久力（心肺持久力）</a:t>
            </a:r>
          </a:p>
        </p:txBody>
      </p:sp>
      <p:pic>
        <p:nvPicPr>
          <p:cNvPr id="4" name="図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668" y="2634244"/>
            <a:ext cx="5432007" cy="2706859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3432576" y="2044847"/>
            <a:ext cx="2034440" cy="399264"/>
            <a:chOff x="5726066" y="2071957"/>
            <a:chExt cx="2859302" cy="423874"/>
          </a:xfrm>
        </p:grpSpPr>
        <p:sp>
          <p:nvSpPr>
            <p:cNvPr id="17" name="角丸四角形 16"/>
            <p:cNvSpPr/>
            <p:nvPr/>
          </p:nvSpPr>
          <p:spPr>
            <a:xfrm>
              <a:off x="5726066" y="2071957"/>
              <a:ext cx="2859302" cy="42387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450" b="7987"/>
            <a:stretch/>
          </p:blipFill>
          <p:spPr>
            <a:xfrm>
              <a:off x="7907887" y="2083241"/>
              <a:ext cx="479545" cy="4007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89047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16736" y="2302595"/>
            <a:ext cx="8743950" cy="170141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sz="2000" dirty="0"/>
              <a:t>①１ｍ四方の正方形の中心に立つ。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②中心から前方のラインを片足ずつ超えるようにステップを踏む。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③その後，片足ずつ中心に戻る。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④その後，右→左→後方にステップする。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>※</a:t>
            </a:r>
            <a:r>
              <a:rPr lang="ja-JP" altLang="en-US" sz="2000" dirty="0"/>
              <a:t>リズムに合わせて，テンポに遅れないように注意しよう！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5095" y="1769592"/>
            <a:ext cx="650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【</a:t>
            </a:r>
            <a:r>
              <a:rPr kumimoji="1" lang="ja-JP" altLang="en-US" sz="2800" dirty="0"/>
              <a:t>前後左右のウォ－キング運動</a:t>
            </a:r>
            <a:r>
              <a:rPr kumimoji="1" lang="en-US" altLang="ja-JP" sz="2800" dirty="0"/>
              <a:t>】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E1D2660-0975-400F-A01A-00A376ACA57C}"/>
              </a:ext>
            </a:extLst>
          </p:cNvPr>
          <p:cNvSpPr txBox="1"/>
          <p:nvPr/>
        </p:nvSpPr>
        <p:spPr>
          <a:xfrm>
            <a:off x="202511" y="6321314"/>
            <a:ext cx="873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中央　→　前　→　中央　→　右　→　中央　→　左　→　中央　→　後　→　中央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985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1711" y="686055"/>
            <a:ext cx="7943273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創作ダンスに関連して高まる体力</a:t>
            </a:r>
          </a:p>
          <a:p>
            <a:pPr algn="ctr"/>
            <a:r>
              <a:rPr kumimoji="1" lang="ja-JP" altLang="en-US" sz="3200" dirty="0"/>
              <a:t>全身持久力（心肺持久力）</a:t>
            </a:r>
          </a:p>
        </p:txBody>
      </p:sp>
      <p:pic>
        <p:nvPicPr>
          <p:cNvPr id="4" name="図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83" y="4122139"/>
            <a:ext cx="8382727" cy="1938696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5523563" y="1805526"/>
            <a:ext cx="2034440" cy="399264"/>
            <a:chOff x="5726066" y="2071957"/>
            <a:chExt cx="2859302" cy="423874"/>
          </a:xfrm>
        </p:grpSpPr>
        <p:sp>
          <p:nvSpPr>
            <p:cNvPr id="24" name="角丸四角形 23"/>
            <p:cNvSpPr/>
            <p:nvPr/>
          </p:nvSpPr>
          <p:spPr>
            <a:xfrm>
              <a:off x="5726066" y="2071957"/>
              <a:ext cx="2859302" cy="42387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450" b="7987"/>
            <a:stretch/>
          </p:blipFill>
          <p:spPr>
            <a:xfrm>
              <a:off x="7907887" y="2083241"/>
              <a:ext cx="479545" cy="4007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423922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0756" y="2454425"/>
            <a:ext cx="8281115" cy="3579969"/>
          </a:xfrm>
        </p:spPr>
        <p:txBody>
          <a:bodyPr>
            <a:normAutofit fontScale="90000"/>
          </a:bodyPr>
          <a:lstStyle/>
          <a:p>
            <a:r>
              <a:rPr lang="en-US" altLang="ja-JP" sz="2200" dirty="0" smtClean="0"/>
              <a:t>【</a:t>
            </a:r>
            <a:r>
              <a:rPr lang="ja-JP" altLang="en-US" sz="2200" dirty="0" smtClean="0"/>
              <a:t>運動メニュー</a:t>
            </a:r>
            <a:r>
              <a:rPr lang="en-US" altLang="ja-JP" sz="2200" dirty="0" smtClean="0"/>
              <a:t>】</a:t>
            </a:r>
            <a:r>
              <a:rPr kumimoji="1" lang="en-US" altLang="ja-JP" sz="2200" dirty="0"/>
              <a:t/>
            </a:r>
            <a:br>
              <a:rPr kumimoji="1" lang="en-US" altLang="ja-JP" sz="2200" dirty="0"/>
            </a:br>
            <a:r>
              <a:rPr kumimoji="1" lang="ja-JP" altLang="en-US" sz="2200" dirty="0" smtClean="0"/>
              <a:t>　</a:t>
            </a:r>
            <a:r>
              <a:rPr lang="ja-JP" altLang="en-US" sz="2000" dirty="0" smtClean="0"/>
              <a:t>柔軟性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　</a:t>
            </a:r>
            <a:r>
              <a:rPr lang="ja-JP" altLang="en-US" sz="2000" dirty="0" smtClean="0"/>
              <a:t>　①</a:t>
            </a:r>
            <a:r>
              <a:rPr lang="ja-JP" altLang="en-US" sz="2000" dirty="0"/>
              <a:t>軽い体操，脚の</a:t>
            </a:r>
            <a:r>
              <a:rPr lang="ja-JP" altLang="en-US" sz="2000" dirty="0" smtClean="0"/>
              <a:t>ストレッチ，</a:t>
            </a:r>
            <a:r>
              <a:rPr lang="ja-JP" altLang="en-US" sz="2000" dirty="0"/>
              <a:t>体幹の</a:t>
            </a:r>
            <a:r>
              <a:rPr lang="ja-JP" altLang="en-US" sz="2000" dirty="0" smtClean="0"/>
              <a:t>ストレッチ，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/>
              <a:t>　</a:t>
            </a:r>
            <a:r>
              <a:rPr lang="ja-JP" altLang="en-US" sz="2000" dirty="0" smtClean="0"/>
              <a:t>　　肩</a:t>
            </a:r>
            <a:r>
              <a:rPr lang="ja-JP" altLang="en-US" sz="2000" dirty="0"/>
              <a:t>・腕の</a:t>
            </a:r>
            <a:r>
              <a:rPr lang="ja-JP" altLang="en-US" sz="2000" dirty="0" smtClean="0"/>
              <a:t>ストレッチ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　</a:t>
            </a:r>
            <a:r>
              <a:rPr lang="ja-JP" altLang="en-US" sz="2000" dirty="0" smtClean="0"/>
              <a:t>　②</a:t>
            </a:r>
            <a:r>
              <a:rPr lang="ja-JP" altLang="en-US" sz="2000" dirty="0"/>
              <a:t>のばしてコロコロ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 smtClean="0"/>
              <a:t>　平衡性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　</a:t>
            </a:r>
            <a:r>
              <a:rPr lang="ja-JP" altLang="en-US" sz="2000" dirty="0" smtClean="0"/>
              <a:t>　①</a:t>
            </a:r>
            <a:r>
              <a:rPr lang="ja-JP" altLang="en-US" sz="2000" dirty="0"/>
              <a:t>開眼片足立ち，閉眼片足立ち，ツル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　</a:t>
            </a:r>
            <a:r>
              <a:rPr lang="ja-JP" altLang="en-US" sz="2000" dirty="0" smtClean="0"/>
              <a:t>　②</a:t>
            </a:r>
            <a:r>
              <a:rPr lang="ja-JP" altLang="en-US" sz="2000" dirty="0"/>
              <a:t>片足屈伸，ライオン　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　</a:t>
            </a:r>
            <a:r>
              <a:rPr lang="ja-JP" altLang="en-US" sz="2000" dirty="0" smtClean="0"/>
              <a:t>　③</a:t>
            </a:r>
            <a:r>
              <a:rPr lang="ja-JP" altLang="en-US" sz="2000" dirty="0"/>
              <a:t>グライダー，ツル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 smtClean="0"/>
              <a:t>　全身</a:t>
            </a:r>
            <a:r>
              <a:rPr lang="ja-JP" altLang="en-US" sz="2000" dirty="0"/>
              <a:t>持久力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　</a:t>
            </a:r>
            <a:r>
              <a:rPr lang="ja-JP" altLang="en-US" sz="2000" dirty="0" smtClean="0"/>
              <a:t>　①</a:t>
            </a:r>
            <a:r>
              <a:rPr lang="ja-JP" altLang="en-US" sz="2000" dirty="0"/>
              <a:t>踏み台昇降運動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　</a:t>
            </a:r>
            <a:r>
              <a:rPr lang="ja-JP" altLang="en-US" sz="2000" dirty="0" smtClean="0"/>
              <a:t>　②</a:t>
            </a:r>
            <a:r>
              <a:rPr lang="ja-JP" altLang="en-US" sz="2000" dirty="0"/>
              <a:t>前後左右のウオーキング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　</a:t>
            </a:r>
            <a:r>
              <a:rPr lang="ja-JP" altLang="en-US" sz="2000" dirty="0" smtClean="0"/>
              <a:t>　③バーピージャンプ</a:t>
            </a:r>
            <a:r>
              <a:rPr lang="en-US" altLang="ja-JP" sz="1300" dirty="0"/>
              <a:t/>
            </a:r>
            <a:br>
              <a:rPr lang="en-US" altLang="ja-JP" sz="1300" dirty="0"/>
            </a:br>
            <a:r>
              <a:rPr lang="en-US" altLang="ja-JP" sz="1300" dirty="0"/>
              <a:t/>
            </a:r>
            <a:br>
              <a:rPr lang="en-US" altLang="ja-JP" sz="1300" dirty="0"/>
            </a:br>
            <a:r>
              <a:rPr lang="en-US" altLang="ja-JP" sz="2200" dirty="0"/>
              <a:t>【</a:t>
            </a:r>
            <a:r>
              <a:rPr lang="ja-JP" altLang="en-US" sz="2200" dirty="0" smtClean="0"/>
              <a:t>組み合わせの例</a:t>
            </a:r>
            <a:r>
              <a:rPr lang="en-US" altLang="ja-JP" sz="2200" dirty="0" smtClean="0"/>
              <a:t>】</a:t>
            </a:r>
            <a:br>
              <a:rPr lang="en-US" altLang="ja-JP" sz="2200" dirty="0" smtClean="0"/>
            </a:br>
            <a:r>
              <a:rPr lang="ja-JP" altLang="en-US" sz="2200" dirty="0" smtClean="0"/>
              <a:t>　　柔軟性</a:t>
            </a:r>
            <a:r>
              <a:rPr lang="ja-JP" altLang="en-US" sz="2200" dirty="0"/>
              <a:t>②　＋　平衡性③　＋　全身持久力①</a:t>
            </a:r>
            <a:endParaRPr kumimoji="1" lang="ja-JP" altLang="en-US" sz="2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58808" y="1350774"/>
            <a:ext cx="7768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柔軟性・平衡性・全身持久力の中から選択して，取り組みましょう！！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7478" y="686270"/>
            <a:ext cx="807173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/>
              <a:t>創作ダンスに関連して高まる体力</a:t>
            </a:r>
            <a:endParaRPr kumimoji="1" lang="en-US" altLang="ja-JP" sz="3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985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75974" y="6416377"/>
            <a:ext cx="6786191" cy="3509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※</a:t>
            </a:r>
            <a:r>
              <a:rPr kumimoji="1" lang="ja-JP" altLang="en-US" sz="2400" dirty="0" smtClean="0"/>
              <a:t>実施した内容を学習カードに記録しよう。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323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27967" y="2454492"/>
            <a:ext cx="4419600" cy="31938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ja-JP" altLang="en-US" sz="2000" dirty="0"/>
              <a:t>①真っ直ぐに立つ。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②手の平を床にタッチ。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③腕で体を支え，足を後ろに伸ばす。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④足を戻す。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⑤垂直にジャンプ。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>※</a:t>
            </a:r>
            <a:r>
              <a:rPr lang="ja-JP" altLang="en-US" sz="2000" dirty="0"/>
              <a:t>１０回繰り返そう！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2755" y="1833651"/>
            <a:ext cx="417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【</a:t>
            </a:r>
            <a:r>
              <a:rPr kumimoji="1" lang="ja-JP" altLang="en-US" sz="2800" dirty="0"/>
              <a:t>バーピージャンプ</a:t>
            </a:r>
            <a:r>
              <a:rPr kumimoji="1" lang="en-US" altLang="ja-JP" sz="2800" dirty="0"/>
              <a:t>】</a:t>
            </a:r>
            <a:endParaRPr kumimoji="1" lang="ja-JP" altLang="en-US" sz="2800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985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1711" y="686055"/>
            <a:ext cx="7943273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創作ダンスに関連して高まる体力</a:t>
            </a:r>
          </a:p>
          <a:p>
            <a:pPr algn="ctr"/>
            <a:r>
              <a:rPr kumimoji="1" lang="ja-JP" altLang="en-US" sz="3200" dirty="0"/>
              <a:t>全身持久力（心肺持久力）</a:t>
            </a:r>
          </a:p>
        </p:txBody>
      </p:sp>
      <p:pic>
        <p:nvPicPr>
          <p:cNvPr id="4" name="図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459" y="2421240"/>
            <a:ext cx="3248567" cy="4366036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>
          <a:xfrm>
            <a:off x="3793597" y="1850803"/>
            <a:ext cx="2034440" cy="399264"/>
            <a:chOff x="5726066" y="2071957"/>
            <a:chExt cx="2859302" cy="423874"/>
          </a:xfrm>
        </p:grpSpPr>
        <p:sp>
          <p:nvSpPr>
            <p:cNvPr id="24" name="角丸四角形 23"/>
            <p:cNvSpPr/>
            <p:nvPr/>
          </p:nvSpPr>
          <p:spPr>
            <a:xfrm>
              <a:off x="5726066" y="2071957"/>
              <a:ext cx="2859302" cy="42387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写真をクリックして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450" b="7987"/>
            <a:stretch/>
          </p:blipFill>
          <p:spPr>
            <a:xfrm>
              <a:off x="7907887" y="2083241"/>
              <a:ext cx="479545" cy="4007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9567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628650" y="2928022"/>
            <a:ext cx="7886700" cy="3537172"/>
          </a:xfrm>
        </p:spPr>
        <p:txBody>
          <a:bodyPr>
            <a:normAutofit/>
          </a:bodyPr>
          <a:lstStyle/>
          <a:p>
            <a:r>
              <a:rPr lang="ja-JP" altLang="en-US" dirty="0"/>
              <a:t>　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0290" y="2523117"/>
            <a:ext cx="83810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　柔軟性とは，筋肉と腱が伸びる能力のことで，基本的な運動能力のひとつです</a:t>
            </a:r>
            <a:r>
              <a:rPr kumimoji="1" lang="ja-JP" altLang="en-US" sz="3200" dirty="0" smtClean="0"/>
              <a:t>。</a:t>
            </a:r>
            <a:r>
              <a:rPr kumimoji="1" lang="ja-JP" altLang="en-US" sz="3200" u="sng" dirty="0" smtClean="0">
                <a:solidFill>
                  <a:srgbClr val="FF0000"/>
                </a:solidFill>
              </a:rPr>
              <a:t>身体</a:t>
            </a:r>
            <a:r>
              <a:rPr kumimoji="1" lang="ja-JP" altLang="en-US" sz="3200" u="sng" dirty="0">
                <a:solidFill>
                  <a:srgbClr val="FF0000"/>
                </a:solidFill>
              </a:rPr>
              <a:t>の柔らかさ</a:t>
            </a:r>
            <a:r>
              <a:rPr kumimoji="1" lang="ja-JP" altLang="en-US" sz="3200" dirty="0"/>
              <a:t>や</a:t>
            </a:r>
            <a:r>
              <a:rPr kumimoji="1" lang="ja-JP" altLang="en-US" sz="3200" u="sng" dirty="0">
                <a:solidFill>
                  <a:srgbClr val="FF0000"/>
                </a:solidFill>
              </a:rPr>
              <a:t>運動のしなやかさ</a:t>
            </a:r>
            <a:r>
              <a:rPr kumimoji="1" lang="ja-JP" altLang="en-US" sz="3200" dirty="0"/>
              <a:t>のことです。</a:t>
            </a:r>
            <a:endParaRPr kumimoji="1" lang="en-US" altLang="ja-JP" sz="3200" dirty="0"/>
          </a:p>
          <a:p>
            <a:r>
              <a:rPr kumimoji="1" lang="ja-JP" altLang="en-US" sz="3200" dirty="0"/>
              <a:t>　柔軟性を高める運動として，</a:t>
            </a:r>
            <a:r>
              <a:rPr kumimoji="1" lang="ja-JP" altLang="en-US" sz="3200" u="sng" dirty="0" smtClean="0">
                <a:solidFill>
                  <a:srgbClr val="FF0000"/>
                </a:solidFill>
              </a:rPr>
              <a:t>ストレッチ</a:t>
            </a:r>
            <a:r>
              <a:rPr kumimoji="1" lang="ja-JP" altLang="en-US" sz="3200" dirty="0" smtClean="0"/>
              <a:t>が挙げられます。</a:t>
            </a:r>
            <a:r>
              <a:rPr kumimoji="1" lang="ja-JP" altLang="en-US" sz="3200" dirty="0"/>
              <a:t>また，</a:t>
            </a:r>
            <a:r>
              <a:rPr kumimoji="1" lang="ja-JP" altLang="en-US" sz="3200" dirty="0" smtClean="0"/>
              <a:t>ストレッチを</a:t>
            </a:r>
            <a:r>
              <a:rPr kumimoji="1" lang="ja-JP" altLang="en-US" sz="3200" dirty="0"/>
              <a:t>行うことは傷害の予防</a:t>
            </a:r>
            <a:r>
              <a:rPr kumimoji="1" lang="ja-JP" altLang="en-US" sz="3200" dirty="0" smtClean="0"/>
              <a:t>にもつながります</a:t>
            </a:r>
            <a:r>
              <a:rPr kumimoji="1" lang="ja-JP" altLang="en-US" sz="3200" dirty="0"/>
              <a:t>。</a:t>
            </a:r>
            <a:endParaRPr kumimoji="1" lang="en-US" altLang="ja-JP" sz="32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985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1711" y="686055"/>
            <a:ext cx="794327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創作ダンスに関連して高まる体力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 smtClean="0"/>
              <a:t>柔軟性</a:t>
            </a:r>
            <a:r>
              <a:rPr kumimoji="1" lang="ja-JP" altLang="en-US" sz="3200" dirty="0"/>
              <a:t>（関節可動域）</a:t>
            </a:r>
          </a:p>
        </p:txBody>
      </p:sp>
    </p:spTree>
    <p:extLst>
      <p:ext uri="{BB962C8B-B14F-4D97-AF65-F5344CB8AC3E}">
        <p14:creationId xmlns:p14="http://schemas.microsoft.com/office/powerpoint/2010/main" val="33321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1971" y="1733751"/>
            <a:ext cx="8500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☆</a:t>
            </a:r>
            <a:r>
              <a:rPr kumimoji="1" lang="ja-JP" altLang="en-US" sz="2800" dirty="0"/>
              <a:t>柔軟性のチェックをしてみよう！！</a:t>
            </a:r>
            <a:endParaRPr kumimoji="1" lang="en-US" altLang="ja-JP" sz="2400" dirty="0"/>
          </a:p>
          <a:p>
            <a:r>
              <a:rPr kumimoji="1" lang="ja-JP" altLang="en-US" sz="2400" dirty="0"/>
              <a:t>①「背中手つなぎ」（肩関節の柔軟性チェック）</a:t>
            </a:r>
            <a:endParaRPr kumimoji="1" lang="en-US" altLang="ja-JP" sz="2400" dirty="0"/>
          </a:p>
          <a:p>
            <a:r>
              <a:rPr kumimoji="1" lang="ja-JP" altLang="en-US" sz="2400" dirty="0"/>
              <a:t>　</a:t>
            </a:r>
            <a:r>
              <a:rPr kumimoji="1" lang="ja-JP" altLang="en-US" sz="2000" dirty="0"/>
              <a:t>右腕を上から，左腕を下から背中に回し，両腕で指を組めるかな？</a:t>
            </a:r>
            <a:r>
              <a:rPr kumimoji="1" lang="ja-JP" altLang="en-US" sz="2000" dirty="0" smtClean="0"/>
              <a:t>？　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　次に，左右上下を変えて行ってみよう！</a:t>
            </a:r>
            <a:endParaRPr kumimoji="1" lang="en-US" altLang="ja-JP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985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1711" y="686055"/>
            <a:ext cx="794327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創作ダンスに関連して高まる体力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 smtClean="0"/>
              <a:t>柔軟性</a:t>
            </a:r>
            <a:r>
              <a:rPr kumimoji="1" lang="ja-JP" altLang="en-US" sz="3200" dirty="0"/>
              <a:t>（関節可動域）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864301" y="3438213"/>
            <a:ext cx="5415395" cy="3233885"/>
            <a:chOff x="1537854" y="3554593"/>
            <a:chExt cx="5415395" cy="3233885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FAB1CFB8-374F-4A88-99B8-FAF8F5502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133619" y="3958829"/>
              <a:ext cx="3233884" cy="2425413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A00BE79E-2064-4B83-9395-F46E3769E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123602" y="3958828"/>
              <a:ext cx="3233882" cy="2425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8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985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1711" y="686055"/>
            <a:ext cx="794327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創作ダンスに関連して高まる体力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 smtClean="0"/>
              <a:t>柔軟性</a:t>
            </a:r>
            <a:r>
              <a:rPr kumimoji="1" lang="ja-JP" altLang="en-US" sz="3200" dirty="0"/>
              <a:t>（関節可動域）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971" y="1733751"/>
            <a:ext cx="85000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☆柔軟性のチェックをしてみよう！！</a:t>
            </a:r>
          </a:p>
          <a:p>
            <a:r>
              <a:rPr kumimoji="1" lang="ja-JP" altLang="en-US" sz="2400" dirty="0"/>
              <a:t>②「長座体前屈」</a:t>
            </a:r>
          </a:p>
          <a:p>
            <a:r>
              <a:rPr kumimoji="1" lang="ja-JP" altLang="en-US" sz="2400" dirty="0"/>
              <a:t>　　（足裏・腰・背部の柔軟性チェック）</a:t>
            </a:r>
          </a:p>
          <a:p>
            <a:r>
              <a:rPr kumimoji="1" lang="ja-JP" altLang="en-US" sz="2800" dirty="0"/>
              <a:t>　</a:t>
            </a:r>
            <a:r>
              <a:rPr kumimoji="1" lang="ja-JP" altLang="en-US" sz="2000" dirty="0"/>
              <a:t>両足を前に出して座り，膝を曲げないで前屈し，どれだけ両手の指先がつま先から出るかな？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917" y="3871671"/>
            <a:ext cx="3682303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628650" y="2928022"/>
            <a:ext cx="7886700" cy="3537172"/>
          </a:xfrm>
        </p:spPr>
        <p:txBody>
          <a:bodyPr>
            <a:normAutofit/>
          </a:bodyPr>
          <a:lstStyle/>
          <a:p>
            <a:r>
              <a:rPr lang="ja-JP" altLang="en-US" dirty="0"/>
              <a:t>　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0486" y="2361065"/>
            <a:ext cx="74657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</a:t>
            </a:r>
            <a:r>
              <a:rPr kumimoji="1" lang="ja-JP" altLang="en-US" sz="3200" dirty="0"/>
              <a:t>注意すべきこと</a:t>
            </a:r>
            <a:endParaRPr kumimoji="1" lang="en-US" altLang="ja-JP" sz="3200" dirty="0"/>
          </a:p>
          <a:p>
            <a:endParaRPr kumimoji="1" lang="en-US" altLang="ja-JP" sz="3200" dirty="0"/>
          </a:p>
          <a:p>
            <a:r>
              <a:rPr kumimoji="1" lang="ja-JP" altLang="en-US" sz="3200" dirty="0"/>
              <a:t>　①呼吸をとめない</a:t>
            </a:r>
            <a:endParaRPr kumimoji="1" lang="en-US" altLang="ja-JP" sz="3200" dirty="0"/>
          </a:p>
          <a:p>
            <a:r>
              <a:rPr kumimoji="1" lang="ja-JP" altLang="en-US" sz="3200" dirty="0"/>
              <a:t>　②反動をつけない</a:t>
            </a:r>
            <a:endParaRPr kumimoji="1" lang="en-US" altLang="ja-JP" sz="3200" dirty="0"/>
          </a:p>
          <a:p>
            <a:r>
              <a:rPr kumimoji="1" lang="ja-JP" altLang="en-US" sz="3200" dirty="0"/>
              <a:t>　③無理をしない</a:t>
            </a:r>
            <a:endParaRPr kumimoji="1" lang="en-US" altLang="ja-JP" sz="3200" dirty="0"/>
          </a:p>
          <a:p>
            <a:r>
              <a:rPr kumimoji="1" lang="ja-JP" altLang="en-US" sz="3200" dirty="0"/>
              <a:t>　</a:t>
            </a:r>
            <a:r>
              <a:rPr kumimoji="1" lang="ja-JP" altLang="en-US" sz="3200" dirty="0" smtClean="0"/>
              <a:t>④伸ばしている部位を</a:t>
            </a:r>
            <a:r>
              <a:rPr kumimoji="1" lang="ja-JP" altLang="en-US" sz="3200" dirty="0"/>
              <a:t>意識する</a:t>
            </a:r>
            <a:endParaRPr kumimoji="1" lang="en-US" altLang="ja-JP" sz="32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985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1711" y="686055"/>
            <a:ext cx="794327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創作ダンスに関連して高まる体力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 smtClean="0"/>
              <a:t>柔軟性</a:t>
            </a:r>
            <a:r>
              <a:rPr kumimoji="1" lang="ja-JP" altLang="en-US" sz="3200" dirty="0"/>
              <a:t>（関節可動域）</a:t>
            </a:r>
          </a:p>
        </p:txBody>
      </p:sp>
    </p:spTree>
    <p:extLst>
      <p:ext uri="{BB962C8B-B14F-4D97-AF65-F5344CB8AC3E}">
        <p14:creationId xmlns:p14="http://schemas.microsoft.com/office/powerpoint/2010/main" val="35090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344979" y="2353351"/>
            <a:ext cx="2414845" cy="551211"/>
          </a:xfrm>
        </p:spPr>
        <p:txBody>
          <a:bodyPr>
            <a:noAutofit/>
          </a:bodyPr>
          <a:lstStyle/>
          <a:p>
            <a:r>
              <a:rPr lang="en-US" altLang="ja-JP" sz="2800" dirty="0"/>
              <a:t>【</a:t>
            </a:r>
            <a:r>
              <a:rPr lang="ja-JP" altLang="en-US" sz="2800" dirty="0"/>
              <a:t>軽い体操</a:t>
            </a:r>
            <a:r>
              <a:rPr lang="en-US" altLang="ja-JP" sz="2800" dirty="0"/>
              <a:t>】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49628" y="3496279"/>
            <a:ext cx="704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</a:t>
            </a:r>
            <a:endParaRPr kumimoji="1" lang="en-US" altLang="ja-JP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0050" y="5331854"/>
            <a:ext cx="153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①膝の屈伸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62893" y="5321191"/>
            <a:ext cx="153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②浅い伸脚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91468" y="5299024"/>
            <a:ext cx="1840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③上体を前後に曲げ伸ばす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250633" y="5245292"/>
            <a:ext cx="1610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④左右のわき腹を伸ばす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B1FBCDB-7322-4801-AD1C-53FFD37AB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38" y="3019602"/>
            <a:ext cx="8142062" cy="1895298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985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1711" y="686055"/>
            <a:ext cx="794327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創作ダンスに関連して高まる体力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 smtClean="0"/>
              <a:t>柔軟性</a:t>
            </a:r>
            <a:r>
              <a:rPr kumimoji="1" lang="ja-JP" altLang="en-US" sz="3200" dirty="0"/>
              <a:t>（関節可動域）</a:t>
            </a:r>
          </a:p>
        </p:txBody>
      </p:sp>
    </p:spTree>
    <p:extLst>
      <p:ext uri="{BB962C8B-B14F-4D97-AF65-F5344CB8AC3E}">
        <p14:creationId xmlns:p14="http://schemas.microsoft.com/office/powerpoint/2010/main" val="38961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49628" y="3496279"/>
            <a:ext cx="704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</a:t>
            </a:r>
            <a:endParaRPr kumimoji="1" lang="en-US" altLang="ja-JP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3702" y="5492841"/>
            <a:ext cx="1828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⑤上体を回す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43447" y="5446133"/>
            <a:ext cx="1247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⑥背伸びの運動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00373" y="5451208"/>
            <a:ext cx="1489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⑦手首</a:t>
            </a:r>
            <a:r>
              <a:rPr kumimoji="1" lang="ja-JP" altLang="en-US" sz="2000" dirty="0" smtClean="0"/>
              <a:t>・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足首</a:t>
            </a:r>
            <a:r>
              <a:rPr kumimoji="1" lang="ja-JP" altLang="en-US" sz="2000" dirty="0"/>
              <a:t>を回す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09914" y="5446133"/>
            <a:ext cx="153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⑧軽い跳躍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28838" y="5438076"/>
            <a:ext cx="153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⑨深呼吸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7F4E5AE-25C5-4F2D-A38A-0391383ED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44" y="2931100"/>
            <a:ext cx="8131531" cy="221240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985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1711" y="686055"/>
            <a:ext cx="794327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創作ダンスに関連して高まる体力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 smtClean="0"/>
              <a:t>柔軟性</a:t>
            </a:r>
            <a:r>
              <a:rPr kumimoji="1" lang="ja-JP" altLang="en-US" sz="3200" dirty="0"/>
              <a:t>（関節可動域）</a:t>
            </a:r>
          </a:p>
        </p:txBody>
      </p:sp>
    </p:spTree>
    <p:extLst>
      <p:ext uri="{BB962C8B-B14F-4D97-AF65-F5344CB8AC3E}">
        <p14:creationId xmlns:p14="http://schemas.microsoft.com/office/powerpoint/2010/main" val="37230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628650" y="2928022"/>
            <a:ext cx="7886700" cy="3537172"/>
          </a:xfrm>
        </p:spPr>
        <p:txBody>
          <a:bodyPr>
            <a:normAutofit/>
          </a:bodyPr>
          <a:lstStyle/>
          <a:p>
            <a:r>
              <a:rPr lang="ja-JP" altLang="en-US" dirty="0"/>
              <a:t>　</a:t>
            </a:r>
            <a:endParaRPr kumimoji="1" lang="ja-JP" altLang="en-US" dirty="0"/>
          </a:p>
        </p:txBody>
      </p:sp>
      <p:sp>
        <p:nvSpPr>
          <p:cNvPr id="13" name="タイトル 5"/>
          <p:cNvSpPr txBox="1">
            <a:spLocks/>
          </p:cNvSpPr>
          <p:nvPr/>
        </p:nvSpPr>
        <p:spPr>
          <a:xfrm>
            <a:off x="260831" y="2806141"/>
            <a:ext cx="3571335" cy="551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/>
              <a:t>【</a:t>
            </a:r>
            <a:r>
              <a:rPr lang="ja-JP" altLang="en-US" sz="2800" dirty="0"/>
              <a:t>足</a:t>
            </a:r>
            <a:r>
              <a:rPr lang="ja-JP" altLang="en-US" sz="2800" dirty="0" smtClean="0"/>
              <a:t>の</a:t>
            </a:r>
            <a:r>
              <a:rPr lang="ja-JP" altLang="en-US" sz="2800" dirty="0" smtClean="0"/>
              <a:t>ストレッチ</a:t>
            </a:r>
            <a:r>
              <a:rPr lang="en-US" altLang="ja-JP" sz="2800" dirty="0" smtClean="0"/>
              <a:t>】</a:t>
            </a:r>
            <a:endParaRPr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0137" y="5705697"/>
            <a:ext cx="183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①ふくらはぎ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20494" y="5681506"/>
            <a:ext cx="1498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②太ももの後ろ側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99351" y="5711038"/>
            <a:ext cx="1515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③太ももの前側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91621" y="5748899"/>
            <a:ext cx="154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④太ももの内側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B67627E-2667-4A90-B4D7-884AC4E38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96" y="3580362"/>
            <a:ext cx="8122329" cy="1839363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9852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1711" y="686055"/>
            <a:ext cx="794327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創作ダンスに関連して高まる体力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 smtClean="0"/>
              <a:t>柔軟性</a:t>
            </a:r>
            <a:r>
              <a:rPr kumimoji="1" lang="ja-JP" altLang="en-US" sz="3200" dirty="0"/>
              <a:t>（関節可動域）</a:t>
            </a:r>
          </a:p>
        </p:txBody>
      </p:sp>
    </p:spTree>
    <p:extLst>
      <p:ext uri="{BB962C8B-B14F-4D97-AF65-F5344CB8AC3E}">
        <p14:creationId xmlns:p14="http://schemas.microsoft.com/office/powerpoint/2010/main" val="20403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1751</TotalTime>
  <Words>1540</Words>
  <Application>Microsoft Office PowerPoint</Application>
  <PresentationFormat>画面に合わせる (4:3)</PresentationFormat>
  <Paragraphs>147</Paragraphs>
  <Slides>23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1" baseType="lpstr"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　</vt:lpstr>
      <vt:lpstr>PowerPoint プレゼンテーション</vt:lpstr>
      <vt:lpstr>PowerPoint プレゼンテーション</vt:lpstr>
      <vt:lpstr>　</vt:lpstr>
      <vt:lpstr>【軽い体操】</vt:lpstr>
      <vt:lpstr>PowerPoint プレゼンテーション</vt:lpstr>
      <vt:lpstr>　</vt:lpstr>
      <vt:lpstr>　</vt:lpstr>
      <vt:lpstr>　</vt:lpstr>
      <vt:lpstr>　</vt:lpstr>
      <vt:lpstr>PowerPoint プレゼンテーション</vt:lpstr>
      <vt:lpstr>①両手を腰に当て，真っすぐに立ち，（眼を閉じて）片足を持ち上げましょう。  ②左右（１０秒～２０秒）２回ずつ行いましょう。  ※余裕があれば，股関節・膝関節を９０度にしてみましょう。</vt:lpstr>
      <vt:lpstr>①上げた足を床につかないように，背中を伸ばす。  ②軸足を動かさないように，膝を曲げて２秒間止める  ③それぞれの足を５回ずつ行います。  ※軸足を動かさないように気を付けましょう。</vt:lpstr>
      <vt:lpstr>①右手，右足を上げて保持（５秒）　②左手，左足を上げて保持（５秒） ③右手，左足を上げて保持（５秒）　④左手，右足を上げて保持（５秒） ※顔を前に向けて，手足を上げる時に，体をひねりすぎたり，開いたりしないように気を付けましょう。</vt:lpstr>
      <vt:lpstr>①片足立ちの姿勢から，つま先の前に両手をつく  ②体を起こして片足立ちの姿勢に戻る（上げた足を床につかないように）  ③片方５回ずつ行う  ※はじめは，手をつく位置を高くして行い，徐々に低くして行きましょう。</vt:lpstr>
      <vt:lpstr>①片膝立ちになり，両手を頭の上に重ねて，背中を伸ばしながら，少しずつ前に重心を移動する。（前側の足のかかとは上げて，お尻の下にくるようにする）（後側の足首は，寝かせる） ②前に出した足にしっかり体重が乗ったところで静止（１０秒） ③後にゆっくり重心を移動させながら，元の姿勢に戻る ※顔，胸は正面を向いて行いましょう。 ※交互に１０回行いましょう。</vt:lpstr>
      <vt:lpstr>PowerPoint プレゼンテーション</vt:lpstr>
      <vt:lpstr>①踏み台に昇って降りるを，繰り返す。  ※音楽に合わせてリズムよく行ってみましょう。  ※踏み台は，雑誌や新聞紙で手作りもできますよ。</vt:lpstr>
      <vt:lpstr>①１ｍ四方の正方形の中心に立つ。 ②中心から前方のラインを片足ずつ超えるようにステップを踏む。 ③その後，片足ずつ中心に戻る。 ④その後，右→左→後方にステップする。 ※リズムに合わせて，テンポに遅れないように注意しよう！</vt:lpstr>
      <vt:lpstr>【運動メニュー】 　柔軟性 　　①軽い体操，脚のストレッチ，体幹のストレッチ， 　　　肩・腕のストレッチ 　　②のばしてコロコロ 　平衡性 　　①開眼片足立ち，閉眼片足立ち，ツル 　　②片足屈伸，ライオン　 　　③グライダー，ツル 　全身持久力 　　①踏み台昇降運動 　　②前後左右のウオーキング 　　③バーピージャンプ  【組み合わせの例】 　　柔軟性②　＋　平衡性③　＋　全身持久力①</vt:lpstr>
      <vt:lpstr>①真っ直ぐに立つ。  ②手の平を床にタッチ。  ③腕で体を支え，足を後ろに伸ばす。  ④足を戻す。  ⑤垂直にジャンプ。  ※１０回繰り返そう！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128</cp:revision>
  <cp:lastPrinted>2020-07-08T09:33:01Z</cp:lastPrinted>
  <dcterms:created xsi:type="dcterms:W3CDTF">2019-05-07T09:33:23Z</dcterms:created>
  <dcterms:modified xsi:type="dcterms:W3CDTF">2021-01-22T11:14:13Z</dcterms:modified>
</cp:coreProperties>
</file>