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54" r:id="rId2"/>
    <p:sldId id="361" r:id="rId3"/>
    <p:sldId id="321" r:id="rId4"/>
    <p:sldId id="352" r:id="rId5"/>
    <p:sldId id="364" r:id="rId6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&#10;" initials="T" lastIdx="1" clrIdx="0">
    <p:extLst>
      <p:ext uri="{19B8F6BF-5375-455C-9EA6-DF929625EA0E}">
        <p15:presenceInfo xmlns:p15="http://schemas.microsoft.com/office/powerpoint/2012/main" userId="東京都&#10;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08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434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9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98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0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4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5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8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2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2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8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52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6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5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9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49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WYzIK8x2z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-ipyvml_5Js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n31X53tTH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b1R5KsWke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 保健体育（体育分野）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第１学年及び第２学年</a:t>
            </a:r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5404" y="2383172"/>
            <a:ext cx="9026434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武　道</a:t>
            </a:r>
            <a:endParaRPr kumimoji="1" lang="en-US" altLang="ja-JP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 </a:t>
            </a:r>
            <a:r>
              <a:rPr lang="ja-JP" altLang="en-US" sz="8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剣　道 </a:t>
            </a:r>
            <a:r>
              <a:rPr kumimoji="1" lang="ja-JP" altLang="en-US" sz="8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8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5404" y="4589230"/>
            <a:ext cx="9026434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思考力，判断力，表現力</a:t>
            </a:r>
            <a:r>
              <a:rPr kumimoji="1"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等編</a:t>
            </a:r>
            <a:r>
              <a:rPr kumimoji="1"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00675" y="5911436"/>
            <a:ext cx="2867025" cy="5369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3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098" y="769651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2798705" y="6369183"/>
            <a:ext cx="3529282" cy="365125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「中学校武道必修化指導書　剣道」（日本武道協議会　平成</a:t>
            </a:r>
            <a:r>
              <a:rPr lang="en-US" altLang="zh-TW" dirty="0">
                <a:solidFill>
                  <a:schemeClr val="tx1"/>
                </a:solidFill>
              </a:rPr>
              <a:t>29</a:t>
            </a:r>
            <a:r>
              <a:rPr lang="zh-TW" altLang="en-US" dirty="0">
                <a:solidFill>
                  <a:schemeClr val="tx1"/>
                </a:solidFill>
              </a:rPr>
              <a:t>年</a:t>
            </a: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lang="zh-TW" altLang="en-US" dirty="0">
                <a:solidFill>
                  <a:schemeClr val="tx1"/>
                </a:solidFill>
              </a:rPr>
              <a:t>月）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8" t="36981" r="47153" b="41132"/>
          <a:stretch/>
        </p:blipFill>
        <p:spPr>
          <a:xfrm>
            <a:off x="2195396" y="2711070"/>
            <a:ext cx="4735903" cy="343352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800991" y="1224722"/>
            <a:ext cx="752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本日は</a:t>
            </a:r>
            <a:r>
              <a:rPr kumimoji="1" lang="ja-JP" altLang="en-US" sz="4000" dirty="0" smtClean="0"/>
              <a:t>、よろしく</a:t>
            </a:r>
            <a:r>
              <a:rPr kumimoji="1" lang="ja-JP" altLang="en-US" sz="4000" dirty="0"/>
              <a:t>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24306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"/>
            <a:ext cx="6021238" cy="77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アドバイス</a:t>
            </a: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しよう</a:t>
            </a:r>
            <a:r>
              <a:rPr lang="en-US" altLang="ja-JP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!!</a:t>
            </a: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　①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足さばき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6712" y="1185453"/>
            <a:ext cx="812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動画</a:t>
            </a:r>
            <a:r>
              <a:rPr kumimoji="1" lang="ja-JP" altLang="en-US" dirty="0" smtClean="0">
                <a:solidFill>
                  <a:srgbClr val="0000FF"/>
                </a:solidFill>
              </a:rPr>
              <a:t>の</a:t>
            </a:r>
            <a:r>
              <a:rPr kumimoji="1" lang="ja-JP" altLang="en-US" dirty="0">
                <a:solidFill>
                  <a:srgbClr val="0000FF"/>
                </a:solidFill>
              </a:rPr>
              <a:t>「足さばき」を見て、アドバイス</a:t>
            </a:r>
            <a:r>
              <a:rPr kumimoji="1" lang="ja-JP" altLang="en-US" dirty="0" smtClean="0">
                <a:solidFill>
                  <a:srgbClr val="0000FF"/>
                </a:solidFill>
              </a:rPr>
              <a:t>をしましょう。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12" y="672563"/>
            <a:ext cx="6021238" cy="52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solidFill>
                  <a:srgbClr val="0000FF"/>
                </a:solidFill>
                <a:latin typeface="游ゴシック" panose="020B0400000000000000" pitchFamily="50" charset="-128"/>
              </a:rPr>
              <a:t>学習カード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　</a:t>
            </a:r>
            <a:r>
              <a:rPr lang="en-US" altLang="ja-JP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No.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２   </a:t>
            </a:r>
            <a:r>
              <a:rPr lang="en-US" altLang="ja-JP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1-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（１）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070184" y="1482744"/>
            <a:ext cx="3333612" cy="2112725"/>
            <a:chOff x="935248" y="1629021"/>
            <a:chExt cx="3333612" cy="2112725"/>
          </a:xfrm>
        </p:grpSpPr>
        <p:sp>
          <p:nvSpPr>
            <p:cNvPr id="11" name="正方形/長方形 10"/>
            <p:cNvSpPr/>
            <p:nvPr/>
          </p:nvSpPr>
          <p:spPr>
            <a:xfrm>
              <a:off x="1039000" y="1629021"/>
              <a:ext cx="3229859" cy="52322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ja-JP" altLang="en-US" sz="2800" dirty="0" smtClean="0">
                  <a:solidFill>
                    <a:srgbClr val="00B0F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足浮き</a:t>
              </a:r>
              <a:endParaRPr lang="en-US" altLang="ja-JP" sz="2800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935248" y="2130039"/>
              <a:ext cx="3333612" cy="1611707"/>
              <a:chOff x="1438313" y="4962129"/>
              <a:chExt cx="3333612" cy="1611707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>
                <a:off x="1438313" y="4962129"/>
                <a:ext cx="3333612" cy="1611707"/>
                <a:chOff x="1470400" y="4722256"/>
                <a:chExt cx="3688454" cy="1515718"/>
              </a:xfrm>
            </p:grpSpPr>
            <p:sp>
              <p:nvSpPr>
                <p:cNvPr id="17" name="正方形/長方形 16">
                  <a:hlinkClick r:id="rId3"/>
                </p:cNvPr>
                <p:cNvSpPr/>
                <p:nvPr/>
              </p:nvSpPr>
              <p:spPr>
                <a:xfrm>
                  <a:off x="1470400" y="4722256"/>
                  <a:ext cx="3688454" cy="1515718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正方形/長方形 17">
                  <a:hlinkClick r:id="rId3"/>
                </p:cNvPr>
                <p:cNvSpPr/>
                <p:nvPr/>
              </p:nvSpPr>
              <p:spPr>
                <a:xfrm>
                  <a:off x="2770935" y="4777491"/>
                  <a:ext cx="2360665" cy="95517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sz="3600" b="1" dirty="0" smtClean="0"/>
                    <a:t>動 画</a:t>
                  </a:r>
                  <a:endParaRPr lang="en-US" altLang="ja-JP" sz="4000" b="1" dirty="0" err="1"/>
                </a:p>
                <a:p>
                  <a:pPr algn="ctr"/>
                  <a:r>
                    <a:rPr lang="ja-JP" altLang="en-US" sz="2400" b="1" dirty="0" smtClean="0"/>
                    <a:t>「足浮き」</a:t>
                  </a:r>
                  <a:endParaRPr lang="ja-JP" altLang="en-US" sz="2400" b="1" dirty="0"/>
                </a:p>
              </p:txBody>
            </p:sp>
            <p:pic>
              <p:nvPicPr>
                <p:cNvPr id="19" name="図 18">
                  <a:hlinkClick r:id="rId3"/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63548" y="4831721"/>
                  <a:ext cx="1234108" cy="1323441"/>
                </a:xfrm>
                <a:prstGeom prst="rect">
                  <a:avLst/>
                </a:prstGeom>
              </p:spPr>
            </p:pic>
          </p:grpSp>
          <p:grpSp>
            <p:nvGrpSpPr>
              <p:cNvPr id="14" name="グループ化 13"/>
              <p:cNvGrpSpPr/>
              <p:nvPr/>
            </p:nvGrpSpPr>
            <p:grpSpPr>
              <a:xfrm>
                <a:off x="2761619" y="6034438"/>
                <a:ext cx="1936113" cy="454705"/>
                <a:chOff x="5781346" y="1972129"/>
                <a:chExt cx="2721108" cy="508045"/>
              </a:xfrm>
            </p:grpSpPr>
            <p:sp>
              <p:nvSpPr>
                <p:cNvPr id="15" name="角丸四角形 14">
                  <a:hlinkClick r:id="rId3"/>
                </p:cNvPr>
                <p:cNvSpPr/>
                <p:nvPr/>
              </p:nvSpPr>
              <p:spPr>
                <a:xfrm>
                  <a:off x="5781346" y="1972129"/>
                  <a:ext cx="2721108" cy="508045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クリックして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動画を見てみよう！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6" name="図 15">
                  <a:hlinkClick r:id="rId3"/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37771" y="1985380"/>
                  <a:ext cx="479545" cy="47954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pic>
          </p:grpSp>
        </p:grpSp>
      </p:grpSp>
      <p:sp>
        <p:nvSpPr>
          <p:cNvPr id="20" name="テキスト ボックス 19"/>
          <p:cNvSpPr txBox="1"/>
          <p:nvPr/>
        </p:nvSpPr>
        <p:spPr>
          <a:xfrm>
            <a:off x="436712" y="4361324"/>
            <a:ext cx="812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動画</a:t>
            </a:r>
            <a:r>
              <a:rPr kumimoji="1" lang="ja-JP" altLang="en-US" dirty="0" smtClean="0">
                <a:solidFill>
                  <a:srgbClr val="0000FF"/>
                </a:solidFill>
              </a:rPr>
              <a:t>の</a:t>
            </a:r>
            <a:r>
              <a:rPr kumimoji="1" lang="ja-JP" altLang="en-US" dirty="0">
                <a:solidFill>
                  <a:srgbClr val="0000FF"/>
                </a:solidFill>
              </a:rPr>
              <a:t>「足さばき」を見て、アドバイス</a:t>
            </a:r>
            <a:r>
              <a:rPr kumimoji="1" lang="ja-JP" altLang="en-US" dirty="0" smtClean="0">
                <a:solidFill>
                  <a:srgbClr val="0000FF"/>
                </a:solidFill>
              </a:rPr>
              <a:t>をしましょう。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12" y="3859824"/>
            <a:ext cx="6021238" cy="52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 smtClean="0">
                <a:solidFill>
                  <a:srgbClr val="0000FF"/>
                </a:solidFill>
                <a:latin typeface="游ゴシック" panose="020B0400000000000000" pitchFamily="50" charset="-128"/>
              </a:rPr>
              <a:t>学習カード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　</a:t>
            </a:r>
            <a:r>
              <a:rPr lang="en-US" altLang="ja-JP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No.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２   </a:t>
            </a:r>
            <a:r>
              <a:rPr lang="en-US" altLang="ja-JP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1-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（２）</a:t>
            </a:r>
            <a:endParaRPr lang="en-US" altLang="ja-JP" sz="2800" b="1" kern="0" dirty="0">
              <a:solidFill>
                <a:srgbClr val="0000FF"/>
              </a:solidFill>
              <a:latin typeface="游ゴシック" panose="020B0400000000000000" pitchFamily="50" charset="-128"/>
            </a:endParaRPr>
          </a:p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3072139" y="4609514"/>
            <a:ext cx="3333612" cy="2112725"/>
            <a:chOff x="935248" y="1629021"/>
            <a:chExt cx="3333612" cy="2112725"/>
          </a:xfrm>
        </p:grpSpPr>
        <p:sp>
          <p:nvSpPr>
            <p:cNvPr id="23" name="正方形/長方形 22"/>
            <p:cNvSpPr/>
            <p:nvPr/>
          </p:nvSpPr>
          <p:spPr>
            <a:xfrm>
              <a:off x="1039000" y="1629021"/>
              <a:ext cx="3229859" cy="52322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ja-JP" altLang="en-US" sz="2800" dirty="0" smtClean="0">
                  <a:solidFill>
                    <a:srgbClr val="00B0F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足交差</a:t>
              </a:r>
              <a:endParaRPr lang="en-US" altLang="ja-JP" sz="2800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grpSp>
          <p:nvGrpSpPr>
            <p:cNvPr id="24" name="グループ化 23"/>
            <p:cNvGrpSpPr/>
            <p:nvPr/>
          </p:nvGrpSpPr>
          <p:grpSpPr>
            <a:xfrm>
              <a:off x="935248" y="2130039"/>
              <a:ext cx="3333612" cy="1611707"/>
              <a:chOff x="1438313" y="4962129"/>
              <a:chExt cx="3333612" cy="1611707"/>
            </a:xfrm>
          </p:grpSpPr>
          <p:grpSp>
            <p:nvGrpSpPr>
              <p:cNvPr id="25" name="グループ化 24"/>
              <p:cNvGrpSpPr/>
              <p:nvPr/>
            </p:nvGrpSpPr>
            <p:grpSpPr>
              <a:xfrm>
                <a:off x="1438313" y="4962129"/>
                <a:ext cx="3333612" cy="1611707"/>
                <a:chOff x="1470400" y="4722256"/>
                <a:chExt cx="3688454" cy="1515718"/>
              </a:xfrm>
            </p:grpSpPr>
            <p:sp>
              <p:nvSpPr>
                <p:cNvPr id="29" name="正方形/長方形 28">
                  <a:hlinkClick r:id="rId6"/>
                </p:cNvPr>
                <p:cNvSpPr/>
                <p:nvPr/>
              </p:nvSpPr>
              <p:spPr>
                <a:xfrm>
                  <a:off x="1470400" y="4722256"/>
                  <a:ext cx="3688454" cy="1515718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正方形/長方形 29">
                  <a:hlinkClick r:id="rId6"/>
                </p:cNvPr>
                <p:cNvSpPr/>
                <p:nvPr/>
              </p:nvSpPr>
              <p:spPr>
                <a:xfrm>
                  <a:off x="2770935" y="4777491"/>
                  <a:ext cx="2360665" cy="95517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sz="3600" b="1" dirty="0" smtClean="0"/>
                    <a:t>動 画</a:t>
                  </a:r>
                  <a:endParaRPr lang="en-US" altLang="ja-JP" sz="4000" b="1" dirty="0" err="1"/>
                </a:p>
                <a:p>
                  <a:pPr algn="ctr"/>
                  <a:r>
                    <a:rPr lang="ja-JP" altLang="en-US" sz="2400" b="1" dirty="0" smtClean="0"/>
                    <a:t>「足交差」</a:t>
                  </a:r>
                  <a:endParaRPr lang="ja-JP" altLang="en-US" sz="2400" b="1" dirty="0"/>
                </a:p>
              </p:txBody>
            </p:sp>
            <p:pic>
              <p:nvPicPr>
                <p:cNvPr id="31" name="図 30">
                  <a:hlinkClick r:id="rId6"/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63548" y="4831721"/>
                  <a:ext cx="1234108" cy="1323441"/>
                </a:xfrm>
                <a:prstGeom prst="rect">
                  <a:avLst/>
                </a:prstGeom>
              </p:spPr>
            </p:pic>
          </p:grpSp>
          <p:grpSp>
            <p:nvGrpSpPr>
              <p:cNvPr id="26" name="グループ化 25"/>
              <p:cNvGrpSpPr/>
              <p:nvPr/>
            </p:nvGrpSpPr>
            <p:grpSpPr>
              <a:xfrm>
                <a:off x="2761619" y="6034438"/>
                <a:ext cx="1936113" cy="454705"/>
                <a:chOff x="5781346" y="1972129"/>
                <a:chExt cx="2721108" cy="508045"/>
              </a:xfrm>
            </p:grpSpPr>
            <p:sp>
              <p:nvSpPr>
                <p:cNvPr id="27" name="角丸四角形 26">
                  <a:hlinkClick r:id="rId6"/>
                </p:cNvPr>
                <p:cNvSpPr/>
                <p:nvPr/>
              </p:nvSpPr>
              <p:spPr>
                <a:xfrm>
                  <a:off x="5781346" y="1972129"/>
                  <a:ext cx="2721108" cy="508045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クリックして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動画を見てみよう！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8" name="図 27">
                  <a:hlinkClick r:id="rId6"/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37771" y="1985380"/>
                  <a:ext cx="479545" cy="47954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pic>
          </p:grpSp>
        </p:grpSp>
      </p:grpSp>
    </p:spTree>
    <p:extLst>
      <p:ext uri="{BB962C8B-B14F-4D97-AF65-F5344CB8AC3E}">
        <p14:creationId xmlns:p14="http://schemas.microsoft.com/office/powerpoint/2010/main" val="21481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"/>
            <a:ext cx="6021238" cy="77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　アドバイスしよう</a:t>
            </a:r>
            <a:r>
              <a:rPr lang="en-US" altLang="ja-JP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!!</a:t>
            </a: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　②素振り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8188" y="1225277"/>
            <a:ext cx="812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動画</a:t>
            </a:r>
            <a:r>
              <a:rPr kumimoji="1" lang="ja-JP" altLang="en-US" dirty="0" smtClean="0">
                <a:solidFill>
                  <a:srgbClr val="0000FF"/>
                </a:solidFill>
              </a:rPr>
              <a:t>の</a:t>
            </a:r>
            <a:r>
              <a:rPr kumimoji="1" lang="ja-JP" altLang="en-US" dirty="0">
                <a:solidFill>
                  <a:srgbClr val="0000FF"/>
                </a:solidFill>
              </a:rPr>
              <a:t>「素振り」を見て、アドバイスを</a:t>
            </a:r>
            <a:r>
              <a:rPr kumimoji="1" lang="ja-JP" altLang="en-US" dirty="0" smtClean="0">
                <a:solidFill>
                  <a:srgbClr val="0000FF"/>
                </a:solidFill>
              </a:rPr>
              <a:t>してまし</a:t>
            </a:r>
            <a:r>
              <a:rPr kumimoji="1" lang="ja-JP" altLang="en-US" dirty="0" err="1" smtClean="0">
                <a:solidFill>
                  <a:srgbClr val="0000FF"/>
                </a:solidFill>
              </a:rPr>
              <a:t>ょう</a:t>
            </a:r>
            <a:r>
              <a:rPr kumimoji="1" lang="ja-JP" altLang="en-US" dirty="0" smtClean="0">
                <a:solidFill>
                  <a:srgbClr val="0000FF"/>
                </a:solidFill>
              </a:rPr>
              <a:t>。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12" y="686653"/>
            <a:ext cx="6021238" cy="557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kern="0" dirty="0" smtClean="0">
                <a:solidFill>
                  <a:srgbClr val="0000FF"/>
                </a:solidFill>
                <a:latin typeface="游ゴシック" panose="020B0400000000000000" pitchFamily="50" charset="-128"/>
              </a:rPr>
              <a:t>学習カード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　</a:t>
            </a:r>
            <a:r>
              <a:rPr lang="en-US" altLang="ja-JP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	No.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２   </a:t>
            </a:r>
            <a:r>
              <a:rPr lang="en-US" altLang="ja-JP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1-</a:t>
            </a:r>
            <a:r>
              <a:rPr lang="ja-JP" altLang="en-US" sz="2800" b="1" kern="0" dirty="0">
                <a:solidFill>
                  <a:srgbClr val="0000FF"/>
                </a:solidFill>
                <a:latin typeface="游ゴシック" panose="020B0400000000000000" pitchFamily="50" charset="-128"/>
              </a:rPr>
              <a:t>（３）</a:t>
            </a:r>
            <a:endParaRPr lang="en-US" altLang="ja-JP" sz="2800" b="1" kern="0" dirty="0">
              <a:solidFill>
                <a:srgbClr val="0000FF"/>
              </a:solidFill>
              <a:latin typeface="游ゴシック" panose="020B0400000000000000" pitchFamily="50" charset="-128"/>
            </a:endParaRPr>
          </a:p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43243" y="2103709"/>
            <a:ext cx="3615198" cy="2112725"/>
            <a:chOff x="935248" y="1629021"/>
            <a:chExt cx="3615198" cy="2112725"/>
          </a:xfrm>
        </p:grpSpPr>
        <p:sp>
          <p:nvSpPr>
            <p:cNvPr id="12" name="正方形/長方形 11"/>
            <p:cNvSpPr/>
            <p:nvPr/>
          </p:nvSpPr>
          <p:spPr>
            <a:xfrm>
              <a:off x="1039000" y="1629021"/>
              <a:ext cx="3511446" cy="52322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ja-JP" altLang="en-US" sz="2800" dirty="0">
                  <a:solidFill>
                    <a:srgbClr val="00B0F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「上半身のゆれ」前</a:t>
              </a:r>
              <a:endParaRPr lang="en-US" altLang="ja-JP" sz="2800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935248" y="2130039"/>
              <a:ext cx="3457348" cy="1611707"/>
              <a:chOff x="1438313" y="4962129"/>
              <a:chExt cx="3457348" cy="1611707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1438313" y="4962129"/>
                <a:ext cx="3457348" cy="1611707"/>
                <a:chOff x="1470400" y="4722256"/>
                <a:chExt cx="3825361" cy="1515718"/>
              </a:xfrm>
            </p:grpSpPr>
            <p:sp>
              <p:nvSpPr>
                <p:cNvPr id="18" name="正方形/長方形 17">
                  <a:hlinkClick r:id="rId3"/>
                </p:cNvPr>
                <p:cNvSpPr/>
                <p:nvPr/>
              </p:nvSpPr>
              <p:spPr>
                <a:xfrm>
                  <a:off x="1470400" y="4722256"/>
                  <a:ext cx="3688454" cy="1515718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正方形/長方形 18">
                  <a:hlinkClick r:id="rId3"/>
                </p:cNvPr>
                <p:cNvSpPr/>
                <p:nvPr/>
              </p:nvSpPr>
              <p:spPr>
                <a:xfrm>
                  <a:off x="2546647" y="4777491"/>
                  <a:ext cx="2749114" cy="86833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sz="3600" b="1" dirty="0" smtClean="0"/>
                    <a:t>動 画</a:t>
                  </a:r>
                  <a:endParaRPr lang="en-US" altLang="ja-JP" sz="4000" b="1" dirty="0" err="1"/>
                </a:p>
                <a:p>
                  <a:pPr algn="ctr"/>
                  <a:r>
                    <a:rPr lang="ja-JP" altLang="en-US" b="1" dirty="0"/>
                    <a:t>「上半身の</a:t>
                  </a:r>
                  <a:r>
                    <a:rPr lang="ja-JP" altLang="en-US" b="1" dirty="0" smtClean="0"/>
                    <a:t>ゆれ：前」</a:t>
                  </a:r>
                  <a:endParaRPr lang="ja-JP" altLang="en-US" b="1" dirty="0"/>
                </a:p>
              </p:txBody>
            </p:sp>
            <p:pic>
              <p:nvPicPr>
                <p:cNvPr id="20" name="図 19">
                  <a:hlinkClick r:id="rId3"/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63548" y="4831721"/>
                  <a:ext cx="1234108" cy="1323441"/>
                </a:xfrm>
                <a:prstGeom prst="rect">
                  <a:avLst/>
                </a:prstGeom>
              </p:spPr>
            </p:pic>
          </p:grpSp>
          <p:grpSp>
            <p:nvGrpSpPr>
              <p:cNvPr id="15" name="グループ化 14"/>
              <p:cNvGrpSpPr/>
              <p:nvPr/>
            </p:nvGrpSpPr>
            <p:grpSpPr>
              <a:xfrm>
                <a:off x="2761619" y="6034438"/>
                <a:ext cx="1936113" cy="454705"/>
                <a:chOff x="5781346" y="1972129"/>
                <a:chExt cx="2721108" cy="508045"/>
              </a:xfrm>
            </p:grpSpPr>
            <p:sp>
              <p:nvSpPr>
                <p:cNvPr id="16" name="角丸四角形 15">
                  <a:hlinkClick r:id="rId3"/>
                </p:cNvPr>
                <p:cNvSpPr/>
                <p:nvPr/>
              </p:nvSpPr>
              <p:spPr>
                <a:xfrm>
                  <a:off x="5781346" y="1972129"/>
                  <a:ext cx="2721108" cy="508045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クリックして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動画を見てみよう！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7" name="図 16">
                  <a:hlinkClick r:id="rId3"/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37771" y="1985380"/>
                  <a:ext cx="479545" cy="47954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pic>
          </p:grpSp>
        </p:grpSp>
      </p:grpSp>
      <p:grpSp>
        <p:nvGrpSpPr>
          <p:cNvPr id="41" name="グループ化 40"/>
          <p:cNvGrpSpPr/>
          <p:nvPr/>
        </p:nvGrpSpPr>
        <p:grpSpPr>
          <a:xfrm>
            <a:off x="4788235" y="2103709"/>
            <a:ext cx="3615198" cy="2112725"/>
            <a:chOff x="935248" y="1629021"/>
            <a:chExt cx="3615198" cy="2112725"/>
          </a:xfrm>
        </p:grpSpPr>
        <p:sp>
          <p:nvSpPr>
            <p:cNvPr id="42" name="正方形/長方形 41"/>
            <p:cNvSpPr/>
            <p:nvPr/>
          </p:nvSpPr>
          <p:spPr>
            <a:xfrm>
              <a:off x="1039000" y="1629021"/>
              <a:ext cx="3511446" cy="52322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ja-JP" altLang="en-US" sz="2800" dirty="0">
                  <a:solidFill>
                    <a:srgbClr val="00B0F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「上半身のゆれ</a:t>
              </a:r>
              <a:r>
                <a:rPr lang="ja-JP" altLang="en-US" sz="2800" dirty="0" smtClean="0">
                  <a:solidFill>
                    <a:srgbClr val="00B0F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」横</a:t>
              </a:r>
              <a:endParaRPr lang="en-US" altLang="ja-JP" sz="2800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935248" y="2130039"/>
              <a:ext cx="3457348" cy="1611707"/>
              <a:chOff x="1438313" y="4962129"/>
              <a:chExt cx="3457348" cy="1611707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1438313" y="4962129"/>
                <a:ext cx="3457348" cy="1611707"/>
                <a:chOff x="1470400" y="4722256"/>
                <a:chExt cx="3825361" cy="1515718"/>
              </a:xfrm>
            </p:grpSpPr>
            <p:sp>
              <p:nvSpPr>
                <p:cNvPr id="48" name="正方形/長方形 47">
                  <a:hlinkClick r:id="rId6"/>
                </p:cNvPr>
                <p:cNvSpPr/>
                <p:nvPr/>
              </p:nvSpPr>
              <p:spPr>
                <a:xfrm>
                  <a:off x="1470400" y="4722256"/>
                  <a:ext cx="3688454" cy="1515718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正方形/長方形 48">
                  <a:hlinkClick r:id="rId6"/>
                </p:cNvPr>
                <p:cNvSpPr/>
                <p:nvPr/>
              </p:nvSpPr>
              <p:spPr>
                <a:xfrm>
                  <a:off x="2546647" y="4777491"/>
                  <a:ext cx="2749114" cy="86833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sz="3600" b="1" dirty="0" smtClean="0"/>
                    <a:t>動 画</a:t>
                  </a:r>
                  <a:endParaRPr lang="en-US" altLang="ja-JP" sz="4000" b="1" dirty="0" err="1"/>
                </a:p>
                <a:p>
                  <a:pPr algn="ctr"/>
                  <a:r>
                    <a:rPr lang="ja-JP" altLang="en-US" b="1" dirty="0"/>
                    <a:t>「上半身の</a:t>
                  </a:r>
                  <a:r>
                    <a:rPr lang="ja-JP" altLang="en-US" b="1" dirty="0" smtClean="0"/>
                    <a:t>ゆれ：横」</a:t>
                  </a:r>
                  <a:endParaRPr lang="ja-JP" altLang="en-US" b="1" dirty="0"/>
                </a:p>
              </p:txBody>
            </p:sp>
            <p:pic>
              <p:nvPicPr>
                <p:cNvPr id="50" name="図 49">
                  <a:hlinkClick r:id="rId6"/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63548" y="4831721"/>
                  <a:ext cx="1234108" cy="1323441"/>
                </a:xfrm>
                <a:prstGeom prst="rect">
                  <a:avLst/>
                </a:prstGeom>
              </p:spPr>
            </p:pic>
          </p:grpSp>
          <p:grpSp>
            <p:nvGrpSpPr>
              <p:cNvPr id="45" name="グループ化 44"/>
              <p:cNvGrpSpPr/>
              <p:nvPr/>
            </p:nvGrpSpPr>
            <p:grpSpPr>
              <a:xfrm>
                <a:off x="2761619" y="6034438"/>
                <a:ext cx="1936113" cy="454705"/>
                <a:chOff x="5781346" y="1972129"/>
                <a:chExt cx="2721108" cy="508045"/>
              </a:xfrm>
            </p:grpSpPr>
            <p:sp>
              <p:nvSpPr>
                <p:cNvPr id="46" name="角丸四角形 45">
                  <a:hlinkClick r:id="rId6"/>
                </p:cNvPr>
                <p:cNvSpPr/>
                <p:nvPr/>
              </p:nvSpPr>
              <p:spPr>
                <a:xfrm>
                  <a:off x="5781346" y="1972129"/>
                  <a:ext cx="2721108" cy="508045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クリックして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動画を見てみよう！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47" name="図 46">
                  <a:hlinkClick r:id="rId6"/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37771" y="1985380"/>
                  <a:ext cx="479545" cy="47954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pic>
          </p:grpSp>
        </p:grpSp>
      </p:grpSp>
    </p:spTree>
    <p:extLst>
      <p:ext uri="{BB962C8B-B14F-4D97-AF65-F5344CB8AC3E}">
        <p14:creationId xmlns:p14="http://schemas.microsoft.com/office/powerpoint/2010/main" val="12134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098" y="769651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8" t="36981" r="47153" b="41132"/>
          <a:stretch/>
        </p:blipFill>
        <p:spPr>
          <a:xfrm>
            <a:off x="2195396" y="2711070"/>
            <a:ext cx="4735903" cy="343352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125733" y="1154146"/>
            <a:ext cx="6875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ありがとうございました。</a:t>
            </a: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2873675" y="6492875"/>
            <a:ext cx="3529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solidFill>
                  <a:schemeClr val="tx1"/>
                </a:solidFill>
              </a:rPr>
              <a:t>「中学校武道必修化指導書　剣道」（日本武道協議会　平成</a:t>
            </a:r>
            <a:r>
              <a:rPr lang="en-US" altLang="zh-TW" dirty="0">
                <a:solidFill>
                  <a:schemeClr val="tx1"/>
                </a:solidFill>
              </a:rPr>
              <a:t>29</a:t>
            </a:r>
            <a:r>
              <a:rPr lang="zh-TW" altLang="en-US" dirty="0">
                <a:solidFill>
                  <a:schemeClr val="tx1"/>
                </a:solidFill>
              </a:rPr>
              <a:t>年</a:t>
            </a:r>
            <a:r>
              <a:rPr lang="en-US" altLang="zh-TW" dirty="0">
                <a:solidFill>
                  <a:schemeClr val="tx1"/>
                </a:solidFill>
              </a:rPr>
              <a:t>5</a:t>
            </a:r>
            <a:r>
              <a:rPr lang="zh-TW" altLang="en-US" dirty="0">
                <a:solidFill>
                  <a:schemeClr val="tx1"/>
                </a:solidFill>
              </a:rPr>
              <a:t>月）</a:t>
            </a:r>
          </a:p>
        </p:txBody>
      </p:sp>
    </p:spTree>
    <p:extLst>
      <p:ext uri="{BB962C8B-B14F-4D97-AF65-F5344CB8AC3E}">
        <p14:creationId xmlns:p14="http://schemas.microsoft.com/office/powerpoint/2010/main" val="13102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</TotalTime>
  <Words>247</Words>
  <Application>Microsoft Office PowerPoint</Application>
  <PresentationFormat>画面に合わせる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HG創英角ｺﾞｼｯｸUB</vt:lpstr>
      <vt:lpstr>ＭＳ Ｐゴシック</vt:lpstr>
      <vt:lpstr>新細明體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164</cp:revision>
  <cp:lastPrinted>2020-12-21T07:53:23Z</cp:lastPrinted>
  <dcterms:created xsi:type="dcterms:W3CDTF">2019-05-07T09:33:23Z</dcterms:created>
  <dcterms:modified xsi:type="dcterms:W3CDTF">2020-12-21T08:29:13Z</dcterms:modified>
</cp:coreProperties>
</file>