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51" r:id="rId2"/>
    <p:sldId id="337" r:id="rId3"/>
    <p:sldId id="348" r:id="rId4"/>
    <p:sldId id="377" r:id="rId5"/>
    <p:sldId id="314" r:id="rId6"/>
    <p:sldId id="367" r:id="rId7"/>
    <p:sldId id="297" r:id="rId8"/>
    <p:sldId id="300" r:id="rId9"/>
    <p:sldId id="301" r:id="rId10"/>
    <p:sldId id="302" r:id="rId11"/>
    <p:sldId id="303" r:id="rId12"/>
    <p:sldId id="368" r:id="rId13"/>
    <p:sldId id="378" r:id="rId14"/>
    <p:sldId id="374" r:id="rId15"/>
    <p:sldId id="326" r:id="rId16"/>
    <p:sldId id="327" r:id="rId17"/>
    <p:sldId id="328" r:id="rId18"/>
    <p:sldId id="329" r:id="rId19"/>
    <p:sldId id="370" r:id="rId20"/>
    <p:sldId id="330" r:id="rId21"/>
    <p:sldId id="331" r:id="rId22"/>
    <p:sldId id="376" r:id="rId23"/>
    <p:sldId id="332" r:id="rId24"/>
    <p:sldId id="333" r:id="rId25"/>
    <p:sldId id="364" r:id="rId26"/>
    <p:sldId id="365" r:id="rId27"/>
    <p:sldId id="366" r:id="rId28"/>
    <p:sldId id="371" r:id="rId29"/>
    <p:sldId id="372" r:id="rId30"/>
    <p:sldId id="373" r:id="rId31"/>
    <p:sldId id="350" r:id="rId32"/>
    <p:sldId id="355" r:id="rId33"/>
    <p:sldId id="359" r:id="rId34"/>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東京都&#10;" initials="T" lastIdx="16" clrIdx="0">
    <p:extLst>
      <p:ext uri="{19B8F6BF-5375-455C-9EA6-DF929625EA0E}">
        <p15:presenceInfo xmlns:p15="http://schemas.microsoft.com/office/powerpoint/2012/main" userId="東京都&#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77" d="100"/>
          <a:sy n="77" d="100"/>
        </p:scale>
        <p:origin x="129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2020/12/23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2528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21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800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0065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6085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5008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1803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530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884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348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222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3093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30340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063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5644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87498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73169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5936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0352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5255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1501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106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9250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741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464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960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3609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898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5025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4664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2159B4-FE3D-46E7-BA8A-5E955373D974}" type="datetime1">
              <a:rPr kumimoji="1" lang="ja-JP" altLang="en-US" smtClean="0"/>
              <a:t>2020/12/23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0344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A77234-8D0C-4BDF-A135-B3E5D946F9C8}" type="datetime1">
              <a:rPr kumimoji="1" lang="ja-JP" altLang="en-US" smtClean="0"/>
              <a:t>2020/12/23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7985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5A4E73-DD5A-4EF3-BD9D-431A0BCFC66E}" type="datetime1">
              <a:rPr kumimoji="1" lang="ja-JP" altLang="en-US" smtClean="0"/>
              <a:t>2020/12/23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26868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8CFB7A-FB65-40F0-AF6E-6D01B90AB162}" type="datetime1">
              <a:rPr kumimoji="1" lang="ja-JP" altLang="en-US" smtClean="0"/>
              <a:t>2020/12/23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54928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35D51-73D9-47FA-AC2A-3143C4968F6F}" type="datetime1">
              <a:rPr kumimoji="1" lang="ja-JP" altLang="en-US" smtClean="0"/>
              <a:t>2020/12/23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56628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A032B49-21B3-461C-BC2A-20D6B0FDA386}" type="datetime1">
              <a:rPr kumimoji="1" lang="ja-JP" altLang="en-US" smtClean="0"/>
              <a:t>2020/12/23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351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129B35-1D90-44B7-8C20-EA9BAAE43785}" type="datetime1">
              <a:rPr kumimoji="1" lang="ja-JP" altLang="en-US" smtClean="0"/>
              <a:t>2020/12/23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91652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1663E42-AAA8-4095-B1B1-74331AD8F7A7}" type="datetime1">
              <a:rPr kumimoji="1" lang="ja-JP" altLang="en-US" smtClean="0"/>
              <a:t>2020/12/23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3614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9F714C4-2AB1-4B42-BE2C-5E524FEAD5D2}" type="datetime1">
              <a:rPr kumimoji="1" lang="ja-JP" altLang="en-US" smtClean="0"/>
              <a:t>2020/12/23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2749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260068-C949-4E9C-9CDA-9A2AD3A349D3}" type="datetime1">
              <a:rPr kumimoji="1" lang="ja-JP" altLang="en-US" smtClean="0"/>
              <a:t>2020/12/23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7285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DD6600B-6BE8-4EAE-AF8E-A90EE6295AB5}" type="datetime1">
              <a:rPr kumimoji="1" lang="ja-JP" altLang="en-US" smtClean="0"/>
              <a:t>2020/12/23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3069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872F2B-1FE5-482C-B762-C8819CDC24AD}" type="datetime1">
              <a:rPr kumimoji="1" lang="ja-JP" altLang="en-US" smtClean="0"/>
              <a:t>2020/12/23</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89495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tiff"/></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image" Target="../media/image38.tiff"/><Relationship Id="rId3" Type="http://schemas.openxmlformats.org/officeDocument/2006/relationships/image" Target="../media/image33.tiff"/><Relationship Id="rId7" Type="http://schemas.openxmlformats.org/officeDocument/2006/relationships/image" Target="../media/image37.tif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tiff"/><Relationship Id="rId5" Type="http://schemas.openxmlformats.org/officeDocument/2006/relationships/image" Target="../media/image35.tiff"/><Relationship Id="rId4" Type="http://schemas.openxmlformats.org/officeDocument/2006/relationships/image" Target="../media/image34.tiff"/><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hyperlink" Target="https://youtu.be/ENIlGgGSoSI" TargetMode="External"/><Relationship Id="rId3" Type="http://schemas.openxmlformats.org/officeDocument/2006/relationships/image" Target="../media/image48.png"/><Relationship Id="rId7" Type="http://schemas.openxmlformats.org/officeDocument/2006/relationships/hyperlink" Target="https://youtu.be/kyZUZvEKvoo"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youtu.be/cvPxqTQPTAU"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youtu.be/lt8UHgpKSUA" TargetMode="External"/><Relationship Id="rId3" Type="http://schemas.openxmlformats.org/officeDocument/2006/relationships/image" Target="../media/image48.png"/><Relationship Id="rId7" Type="http://schemas.openxmlformats.org/officeDocument/2006/relationships/hyperlink" Target="https://youtu.be/OGenJaQRzeo"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youtu.be/TynzCuDe89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s://youtu.be/jzOfbzSl9e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youtu.be/DaPBUExSz5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60942" y="919201"/>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創英角ｺﾞｼｯｸUB" panose="020B0909000000000000" pitchFamily="49" charset="-128"/>
                <a:ea typeface="HG創英角ｺﾞｼｯｸUB" panose="020B0909000000000000" pitchFamily="49" charset="-128"/>
              </a:rPr>
              <a:t>中学校 保健体育（体育分野）</a:t>
            </a:r>
            <a:endParaRPr kumimoji="1" lang="en-US" altLang="ja-JP" sz="3600" dirty="0">
              <a:latin typeface="HG創英角ｺﾞｼｯｸUB" panose="020B0909000000000000" pitchFamily="49" charset="-128"/>
              <a:ea typeface="HG創英角ｺﾞｼｯｸUB" panose="020B0909000000000000" pitchFamily="49" charset="-128"/>
            </a:endParaRPr>
          </a:p>
          <a:p>
            <a:pPr algn="ctr"/>
            <a:r>
              <a:rPr kumimoji="1" lang="en-US" altLang="ja-JP" sz="3600" dirty="0">
                <a:latin typeface="HG創英角ｺﾞｼｯｸUB" panose="020B0909000000000000" pitchFamily="49" charset="-128"/>
                <a:ea typeface="HG創英角ｺﾞｼｯｸUB" panose="020B0909000000000000" pitchFamily="49" charset="-128"/>
              </a:rPr>
              <a:t>〔</a:t>
            </a:r>
            <a:r>
              <a:rPr kumimoji="1" lang="ja-JP" altLang="en-US" sz="3600" dirty="0">
                <a:latin typeface="HG創英角ｺﾞｼｯｸUB" panose="020B0909000000000000" pitchFamily="49" charset="-128"/>
                <a:ea typeface="HG創英角ｺﾞｼｯｸUB" panose="020B0909000000000000" pitchFamily="49" charset="-128"/>
              </a:rPr>
              <a:t>第１学年及び第２学年</a:t>
            </a:r>
            <a:r>
              <a:rPr kumimoji="1" lang="en-US" altLang="ja-JP" sz="3600" dirty="0">
                <a:latin typeface="HG創英角ｺﾞｼｯｸUB" panose="020B0909000000000000" pitchFamily="49" charset="-128"/>
                <a:ea typeface="HG創英角ｺﾞｼｯｸUB" panose="020B0909000000000000" pitchFamily="49" charset="-128"/>
              </a:rPr>
              <a:t>〕</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45404" y="2263381"/>
            <a:ext cx="9026434"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4800" dirty="0" smtClean="0">
                <a:latin typeface="HG創英角ｺﾞｼｯｸUB" panose="020B0909000000000000" pitchFamily="49" charset="-128"/>
                <a:ea typeface="HG創英角ｺﾞｼｯｸUB" panose="020B0909000000000000" pitchFamily="49" charset="-128"/>
              </a:rPr>
              <a:t>武　道</a:t>
            </a:r>
            <a:endParaRPr kumimoji="1" lang="en-US" altLang="ja-JP" sz="4800" dirty="0">
              <a:latin typeface="HG創英角ｺﾞｼｯｸUB" panose="020B0909000000000000" pitchFamily="49" charset="-128"/>
              <a:ea typeface="HG創英角ｺﾞｼｯｸUB" panose="020B0909000000000000" pitchFamily="49" charset="-128"/>
            </a:endParaRPr>
          </a:p>
          <a:p>
            <a:pPr algn="ctr"/>
            <a:r>
              <a:rPr kumimoji="1" lang="ja-JP" altLang="en-US" sz="8800" dirty="0" smtClean="0">
                <a:latin typeface="HG創英角ｺﾞｼｯｸUB" panose="020B0909000000000000" pitchFamily="49" charset="-128"/>
                <a:ea typeface="HG創英角ｺﾞｼｯｸUB" panose="020B0909000000000000" pitchFamily="49" charset="-128"/>
              </a:rPr>
              <a:t>「 </a:t>
            </a:r>
            <a:r>
              <a:rPr lang="ja-JP" altLang="en-US" sz="8800" dirty="0" smtClean="0">
                <a:latin typeface="HG創英角ｺﾞｼｯｸUB" panose="020B0909000000000000" pitchFamily="49" charset="-128"/>
                <a:ea typeface="HG創英角ｺﾞｼｯｸUB" panose="020B0909000000000000" pitchFamily="49" charset="-128"/>
              </a:rPr>
              <a:t>剣  道 </a:t>
            </a:r>
            <a:r>
              <a:rPr kumimoji="1" lang="ja-JP" altLang="en-US" sz="8800" dirty="0" smtClean="0">
                <a:latin typeface="HG創英角ｺﾞｼｯｸUB" panose="020B0909000000000000" pitchFamily="49" charset="-128"/>
                <a:ea typeface="HG創英角ｺﾞｼｯｸUB" panose="020B0909000000000000" pitchFamily="49" charset="-128"/>
              </a:rPr>
              <a:t>」</a:t>
            </a:r>
            <a:endParaRPr kumimoji="1" lang="en-US" altLang="ja-JP" sz="8800" dirty="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10" name="正方形/長方形 9"/>
          <p:cNvSpPr/>
          <p:nvPr/>
        </p:nvSpPr>
        <p:spPr>
          <a:xfrm>
            <a:off x="45404" y="4456497"/>
            <a:ext cx="9026434" cy="11708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400" dirty="0">
                <a:latin typeface="HG創英角ｺﾞｼｯｸUB" panose="020B0909000000000000" pitchFamily="49" charset="-128"/>
                <a:ea typeface="HG創英角ｺﾞｼｯｸUB" panose="020B0909000000000000" pitchFamily="49" charset="-128"/>
              </a:rPr>
              <a:t>【</a:t>
            </a:r>
            <a:r>
              <a:rPr kumimoji="1" lang="ja-JP" altLang="en-US" sz="4400" dirty="0" smtClean="0">
                <a:latin typeface="HG創英角ｺﾞｼｯｸUB" panose="020B0909000000000000" pitchFamily="49" charset="-128"/>
                <a:ea typeface="HG創英角ｺﾞｼｯｸUB" panose="020B0909000000000000" pitchFamily="49" charset="-128"/>
              </a:rPr>
              <a:t>知識及び技能編</a:t>
            </a:r>
            <a:r>
              <a:rPr kumimoji="1" lang="en-US" altLang="ja-JP" sz="4400" dirty="0">
                <a:latin typeface="HG創英角ｺﾞｼｯｸUB" panose="020B0909000000000000" pitchFamily="49" charset="-128"/>
                <a:ea typeface="HG創英角ｺﾞｼｯｸUB" panose="020B0909000000000000" pitchFamily="49" charset="-128"/>
              </a:rPr>
              <a:t>】</a:t>
            </a:r>
          </a:p>
        </p:txBody>
      </p:sp>
      <p:sp>
        <p:nvSpPr>
          <p:cNvPr id="11"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5582653" y="5794409"/>
            <a:ext cx="2781701" cy="4523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a:t>
            </a:r>
            <a:r>
              <a:rPr lang="ja-JP" altLang="en-US" dirty="0" smtClean="0"/>
              <a:t>の目安：約</a:t>
            </a:r>
            <a:r>
              <a:rPr lang="en-US" altLang="ja-JP" dirty="0" smtClean="0"/>
              <a:t>30</a:t>
            </a:r>
            <a:r>
              <a:rPr lang="ja-JP" altLang="en-US" dirty="0" smtClean="0"/>
              <a:t>分</a:t>
            </a:r>
            <a:endParaRPr kumimoji="1" lang="ja-JP" altLang="en-US" dirty="0"/>
          </a:p>
        </p:txBody>
      </p:sp>
    </p:spTree>
    <p:extLst>
      <p:ext uri="{BB962C8B-B14F-4D97-AF65-F5344CB8AC3E}">
        <p14:creationId xmlns:p14="http://schemas.microsoft.com/office/powerpoint/2010/main" val="242175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5408762"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dirty="0">
                <a:solidFill>
                  <a:prstClr val="black"/>
                </a:solidFill>
                <a:latin typeface="游ゴシック" panose="020B0400000000000000" pitchFamily="50" charset="-128"/>
              </a:rPr>
              <a:t>４</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礼法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a:t>
            </a:r>
            <a:r>
              <a:rPr kumimoji="1" lang="en-US" altLang="ja-JP"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3</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lang="ja-JP" altLang="en-US" sz="2800" b="1" kern="0" dirty="0">
                <a:solidFill>
                  <a:prstClr val="black"/>
                </a:solidFill>
                <a:latin typeface="游ゴシック" panose="020B0400000000000000" pitchFamily="50" charset="-128"/>
              </a:rPr>
              <a:t>立</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礼</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0882" y="1457863"/>
            <a:ext cx="7575055" cy="4511616"/>
          </a:xfrm>
          <a:prstGeom prst="rect">
            <a:avLst/>
          </a:prstGeom>
        </p:spPr>
      </p:pic>
      <p:sp>
        <p:nvSpPr>
          <p:cNvPr id="8" name="正方形/長方形 7"/>
          <p:cNvSpPr/>
          <p:nvPr/>
        </p:nvSpPr>
        <p:spPr>
          <a:xfrm>
            <a:off x="2208335" y="6240935"/>
            <a:ext cx="4710022" cy="230832"/>
          </a:xfrm>
          <a:prstGeom prst="rect">
            <a:avLst/>
          </a:prstGeom>
        </p:spPr>
        <p:txBody>
          <a:bodyPr wrap="square">
            <a:spAutoFit/>
          </a:bodyPr>
          <a:lstStyle/>
          <a:p>
            <a:pPr algn="ctr"/>
            <a:r>
              <a:rPr lang="ja-JP" altLang="en-US" sz="900" dirty="0">
                <a:latin typeface="+mn-ea"/>
              </a:rPr>
              <a:t>「学校体育実技</a:t>
            </a:r>
            <a:r>
              <a:rPr lang="en-US" altLang="ja-JP" sz="900" dirty="0">
                <a:latin typeface="+mn-ea"/>
              </a:rPr>
              <a:t>『</a:t>
            </a:r>
            <a:r>
              <a:rPr lang="ja-JP" altLang="en-US" sz="900" dirty="0">
                <a:latin typeface="+mn-ea"/>
              </a:rPr>
              <a:t>武道</a:t>
            </a:r>
            <a:r>
              <a:rPr lang="en-US" altLang="ja-JP" sz="900" dirty="0">
                <a:latin typeface="+mn-ea"/>
              </a:rPr>
              <a:t>』</a:t>
            </a:r>
            <a:r>
              <a:rPr lang="ja-JP" altLang="en-US" sz="900" dirty="0">
                <a:latin typeface="+mn-ea"/>
              </a:rPr>
              <a:t>指導資料　剣道授業の展開」（全日本剣道連盟  平成</a:t>
            </a:r>
            <a:r>
              <a:rPr lang="en-US" altLang="ja-JP" sz="900" dirty="0">
                <a:latin typeface="+mn-ea"/>
              </a:rPr>
              <a:t>21</a:t>
            </a:r>
            <a:r>
              <a:rPr lang="ja-JP" altLang="en-US" sz="900" dirty="0">
                <a:latin typeface="+mn-ea"/>
              </a:rPr>
              <a:t>年</a:t>
            </a:r>
            <a:r>
              <a:rPr lang="en-US" altLang="ja-JP" sz="900" dirty="0">
                <a:latin typeface="+mn-ea"/>
              </a:rPr>
              <a:t>4</a:t>
            </a:r>
            <a:r>
              <a:rPr lang="ja-JP" altLang="en-US" sz="900" dirty="0">
                <a:latin typeface="+mn-ea"/>
              </a:rPr>
              <a:t>月）</a:t>
            </a:r>
            <a:endParaRPr lang="en-US" altLang="ja-JP" sz="900" dirty="0">
              <a:latin typeface="+mn-ea"/>
            </a:endParaRPr>
          </a:p>
        </p:txBody>
      </p:sp>
    </p:spTree>
    <p:extLst>
      <p:ext uri="{BB962C8B-B14F-4D97-AF65-F5344CB8AC3E}">
        <p14:creationId xmlns:p14="http://schemas.microsoft.com/office/powerpoint/2010/main" val="87568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dirty="0">
                <a:solidFill>
                  <a:prstClr val="black"/>
                </a:solidFill>
                <a:latin typeface="游ゴシック" panose="020B0400000000000000" pitchFamily="50" charset="-128"/>
              </a:rPr>
              <a:t>４</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礼法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a:t>
            </a:r>
            <a:r>
              <a:rPr lang="en-US" altLang="ja-JP" sz="2800" b="1" kern="0" dirty="0">
                <a:solidFill>
                  <a:prstClr val="black"/>
                </a:solidFill>
                <a:latin typeface="游ゴシック" panose="020B0400000000000000" pitchFamily="50" charset="-128"/>
              </a:rPr>
              <a:t>4</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日常生活における礼</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2" name="テキスト ボックス 1"/>
          <p:cNvSpPr txBox="1"/>
          <p:nvPr/>
        </p:nvSpPr>
        <p:spPr>
          <a:xfrm>
            <a:off x="675737" y="1191854"/>
            <a:ext cx="7911500" cy="1077218"/>
          </a:xfrm>
          <a:prstGeom prst="rect">
            <a:avLst/>
          </a:prstGeom>
          <a:noFill/>
        </p:spPr>
        <p:txBody>
          <a:bodyPr wrap="square" rtlCol="0">
            <a:spAutoFit/>
          </a:bodyPr>
          <a:lstStyle/>
          <a:p>
            <a:r>
              <a:rPr kumimoji="1" lang="ja-JP" altLang="en-US" sz="3200" dirty="0"/>
              <a:t>① 学校生活の中で、どのような場面で、　</a:t>
            </a:r>
            <a:endParaRPr kumimoji="1" lang="en-US" altLang="ja-JP" sz="3200" dirty="0"/>
          </a:p>
          <a:p>
            <a:r>
              <a:rPr kumimoji="1" lang="ja-JP" altLang="en-US" sz="3200" dirty="0"/>
              <a:t>　どのような礼を行いますか。</a:t>
            </a:r>
          </a:p>
        </p:txBody>
      </p:sp>
      <p:sp>
        <p:nvSpPr>
          <p:cNvPr id="8" name="テキスト ボックス 7"/>
          <p:cNvSpPr txBox="1"/>
          <p:nvPr/>
        </p:nvSpPr>
        <p:spPr>
          <a:xfrm>
            <a:off x="603850" y="3261391"/>
            <a:ext cx="8169214" cy="1077218"/>
          </a:xfrm>
          <a:prstGeom prst="rect">
            <a:avLst/>
          </a:prstGeom>
          <a:noFill/>
        </p:spPr>
        <p:txBody>
          <a:bodyPr wrap="square" rtlCol="0">
            <a:spAutoFit/>
          </a:bodyPr>
          <a:lstStyle/>
          <a:p>
            <a:r>
              <a:rPr kumimoji="1" lang="ja-JP" altLang="en-US" sz="3200" dirty="0"/>
              <a:t>② 家庭生活の中で、どのような場面で、</a:t>
            </a:r>
            <a:endParaRPr kumimoji="1" lang="en-US" altLang="ja-JP" sz="3200" dirty="0"/>
          </a:p>
          <a:p>
            <a:r>
              <a:rPr kumimoji="1" lang="ja-JP" altLang="en-US" sz="3200" dirty="0"/>
              <a:t>　どのような礼を行いますか。</a:t>
            </a:r>
          </a:p>
        </p:txBody>
      </p:sp>
      <p:sp>
        <p:nvSpPr>
          <p:cNvPr id="9" name="テキスト ボックス 8"/>
          <p:cNvSpPr txBox="1"/>
          <p:nvPr/>
        </p:nvSpPr>
        <p:spPr>
          <a:xfrm>
            <a:off x="603850" y="5230282"/>
            <a:ext cx="8315863" cy="1077218"/>
          </a:xfrm>
          <a:prstGeom prst="rect">
            <a:avLst/>
          </a:prstGeom>
          <a:noFill/>
        </p:spPr>
        <p:txBody>
          <a:bodyPr wrap="square" rtlCol="0">
            <a:spAutoFit/>
          </a:bodyPr>
          <a:lstStyle/>
          <a:p>
            <a:r>
              <a:rPr kumimoji="1" lang="ja-JP" altLang="en-US" sz="3200" dirty="0"/>
              <a:t>③ 地域社会の中で、どのような場面で、</a:t>
            </a:r>
            <a:endParaRPr kumimoji="1" lang="en-US" altLang="ja-JP" sz="3200" dirty="0"/>
          </a:p>
          <a:p>
            <a:r>
              <a:rPr kumimoji="1" lang="ja-JP" altLang="en-US" sz="3200" dirty="0"/>
              <a:t>　どのような礼を行いますか。</a:t>
            </a:r>
          </a:p>
        </p:txBody>
      </p:sp>
      <p:sp>
        <p:nvSpPr>
          <p:cNvPr id="4" name="テキスト ボックス 3"/>
          <p:cNvSpPr txBox="1"/>
          <p:nvPr/>
        </p:nvSpPr>
        <p:spPr>
          <a:xfrm>
            <a:off x="1199072" y="2276422"/>
            <a:ext cx="7944928" cy="30777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（ヒント）授業の始まりで「よろしくお願いします」、終わりで「ありがとうございました」</a:t>
            </a:r>
          </a:p>
        </p:txBody>
      </p:sp>
      <p:sp>
        <p:nvSpPr>
          <p:cNvPr id="11" name="テキスト ボックス 10"/>
          <p:cNvSpPr txBox="1"/>
          <p:nvPr/>
        </p:nvSpPr>
        <p:spPr>
          <a:xfrm>
            <a:off x="1127185" y="4270710"/>
            <a:ext cx="7944928" cy="30777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（ヒント）朝起きた時に「おはようございます」</a:t>
            </a:r>
          </a:p>
        </p:txBody>
      </p:sp>
      <p:sp>
        <p:nvSpPr>
          <p:cNvPr id="12"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5782319" y="54136"/>
            <a:ext cx="3361681" cy="482970"/>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400" b="1" kern="0" dirty="0" smtClean="0">
                <a:solidFill>
                  <a:srgbClr val="0000FF"/>
                </a:solidFill>
                <a:latin typeface="HGS創英角ﾎﾟｯﾌﾟ体" panose="040B0A00000000000000" pitchFamily="50" charset="-128"/>
                <a:ea typeface="HGS創英角ﾎﾟｯﾌﾟ体" panose="040B0A00000000000000" pitchFamily="50" charset="-128"/>
              </a:rPr>
              <a:t>学習カード  </a:t>
            </a:r>
            <a:r>
              <a:rPr lang="en-US" altLang="ja-JP" sz="2400" b="1" kern="0" dirty="0">
                <a:solidFill>
                  <a:srgbClr val="0000FF"/>
                </a:solidFill>
                <a:latin typeface="HGS創英角ﾎﾟｯﾌﾟ体" panose="040B0A00000000000000" pitchFamily="50" charset="-128"/>
                <a:ea typeface="HGS創英角ﾎﾟｯﾌﾟ体" panose="040B0A00000000000000" pitchFamily="50" charset="-128"/>
              </a:rPr>
              <a:t>No.1-</a:t>
            </a:r>
            <a:r>
              <a:rPr lang="ja-JP" altLang="en-US" sz="2400" b="1" kern="0" dirty="0">
                <a:solidFill>
                  <a:srgbClr val="0000FF"/>
                </a:solidFill>
                <a:latin typeface="HGS創英角ﾎﾟｯﾌﾟ体" panose="040B0A00000000000000" pitchFamily="50" charset="-128"/>
                <a:ea typeface="HGS創英角ﾎﾟｯﾌﾟ体" panose="040B0A00000000000000" pitchFamily="50" charset="-128"/>
              </a:rPr>
              <a:t>２</a:t>
            </a:r>
            <a:endParaRPr kumimoji="1" lang="en-US" altLang="ja-JP" sz="2400" b="1" i="0" u="none" strike="noStrike" kern="0" cap="none" spc="0" normalizeH="0" baseline="0" noProof="0" dirty="0">
              <a:ln>
                <a:noFill/>
              </a:ln>
              <a:solidFill>
                <a:srgbClr val="0000FF"/>
              </a:solidFill>
              <a:effectLst/>
              <a:uLnTx/>
              <a:uFillTx/>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036824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3"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8704053"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kumimoji="1" lang="ja-JP" altLang="en-US" sz="2800" b="1" i="0" u="none" strike="noStrike" kern="0" cap="none" spc="0" normalizeH="0" baseline="0" noProof="0" dirty="0" smtClean="0">
                <a:ln>
                  <a:noFill/>
                </a:ln>
                <a:effectLst/>
                <a:uLnTx/>
                <a:uFillTx/>
                <a:latin typeface="游ゴシック" panose="020B0400000000000000" pitchFamily="50" charset="-128"/>
                <a:ea typeface="ＭＳ Ｐゴシック" charset="-128"/>
                <a:cs typeface="+mn-cs"/>
              </a:rPr>
              <a:t>５　</a:t>
            </a:r>
            <a:r>
              <a:rPr lang="ja-JP" altLang="en-US" sz="2800" b="1" kern="0" dirty="0" smtClean="0">
                <a:latin typeface="游ゴシック" panose="020B0400000000000000" pitchFamily="50" charset="-128"/>
              </a:rPr>
              <a:t>竹刀・防具の名称や打突部位</a:t>
            </a:r>
            <a:endParaRPr kumimoji="1" lang="en-US" altLang="ja-JP" sz="2800" b="1"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8030" y="3141421"/>
            <a:ext cx="5030636" cy="3435718"/>
          </a:xfrm>
          <a:prstGeom prst="rect">
            <a:avLst/>
          </a:prstGeom>
        </p:spPr>
      </p:pic>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3167" y="770643"/>
            <a:ext cx="4137718" cy="2323314"/>
          </a:xfrm>
          <a:prstGeom prst="rect">
            <a:avLst/>
          </a:prstGeom>
        </p:spPr>
      </p:pic>
      <p:sp>
        <p:nvSpPr>
          <p:cNvPr id="10" name="正方形/長方形 9"/>
          <p:cNvSpPr/>
          <p:nvPr/>
        </p:nvSpPr>
        <p:spPr>
          <a:xfrm>
            <a:off x="3077442" y="6326122"/>
            <a:ext cx="646981" cy="286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713007" y="2855251"/>
            <a:ext cx="646981" cy="286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048030" y="797939"/>
            <a:ext cx="4878981" cy="19326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68991" y="6615317"/>
            <a:ext cx="7735062" cy="230832"/>
          </a:xfrm>
          <a:prstGeom prst="rect">
            <a:avLst/>
          </a:prstGeom>
        </p:spPr>
        <p:txBody>
          <a:bodyPr wrap="square">
            <a:spAutoFit/>
          </a:bodyPr>
          <a:lstStyle/>
          <a:p>
            <a:r>
              <a:rPr lang="ja-JP" altLang="en-US" sz="900" dirty="0"/>
              <a:t>「新しい学習指導要領に基づく剣道指導に向けて（学校体育実技指導</a:t>
            </a:r>
            <a:r>
              <a:rPr lang="ja-JP" altLang="en-US" sz="900" dirty="0" smtClean="0"/>
              <a:t>資料第</a:t>
            </a:r>
            <a:r>
              <a:rPr lang="en-US" altLang="ja-JP" sz="900" dirty="0" smtClean="0"/>
              <a:t>1</a:t>
            </a:r>
            <a:r>
              <a:rPr lang="ja-JP" altLang="en-US" sz="900" dirty="0"/>
              <a:t>集「剣道指導の手引」参考資料）」（文部科学省　平成</a:t>
            </a:r>
            <a:r>
              <a:rPr lang="en-US" altLang="ja-JP" sz="900" dirty="0"/>
              <a:t>22</a:t>
            </a:r>
            <a:r>
              <a:rPr lang="ja-JP" altLang="en-US" sz="900" dirty="0"/>
              <a:t>年３月）</a:t>
            </a:r>
          </a:p>
        </p:txBody>
      </p:sp>
    </p:spTree>
    <p:extLst>
      <p:ext uri="{BB962C8B-B14F-4D97-AF65-F5344CB8AC3E}">
        <p14:creationId xmlns:p14="http://schemas.microsoft.com/office/powerpoint/2010/main" val="2849177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sp>
        <p:nvSpPr>
          <p:cNvPr id="10" name="正方形/長方形 9"/>
          <p:cNvSpPr/>
          <p:nvPr/>
        </p:nvSpPr>
        <p:spPr>
          <a:xfrm>
            <a:off x="50131" y="2525717"/>
            <a:ext cx="9026434" cy="11708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8000" dirty="0" smtClean="0">
                <a:latin typeface="HG創英角ｺﾞｼｯｸUB" panose="020B0909000000000000" pitchFamily="49" charset="-128"/>
                <a:ea typeface="HG創英角ｺﾞｼｯｸUB" panose="020B0909000000000000" pitchFamily="49" charset="-128"/>
              </a:rPr>
              <a:t>技　能</a:t>
            </a:r>
            <a:endParaRPr kumimoji="1" lang="en-US" altLang="ja-JP" sz="8000" dirty="0">
              <a:latin typeface="HG創英角ｺﾞｼｯｸUB" panose="020B0909000000000000" pitchFamily="49" charset="-128"/>
              <a:ea typeface="HG創英角ｺﾞｼｯｸUB" panose="020B0909000000000000" pitchFamily="49" charset="-128"/>
            </a:endParaRPr>
          </a:p>
        </p:txBody>
      </p:sp>
      <p:sp>
        <p:nvSpPr>
          <p:cNvPr id="11"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775717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3"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8704053"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kumimoji="1" lang="en-US" altLang="ja-JP" sz="2800" b="1" i="0" u="none" strike="noStrike" kern="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a:t>
            </a:r>
            <a:r>
              <a:rPr kumimoji="1" lang="ja-JP" altLang="en-US" sz="2800" b="1" i="0" u="none" strike="noStrike" kern="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　家などの</a:t>
            </a:r>
            <a:r>
              <a:rPr lang="ja-JP" altLang="en-US" sz="2800" b="1" kern="0" dirty="0" smtClean="0">
                <a:latin typeface="ＭＳ Ｐゴシック" panose="020B0600070205080204" pitchFamily="50" charset="-128"/>
                <a:ea typeface="ＭＳ Ｐゴシック" panose="020B0600070205080204" pitchFamily="50" charset="-128"/>
              </a:rPr>
              <a:t>室内</a:t>
            </a:r>
            <a:r>
              <a:rPr lang="ja-JP" altLang="en-US" sz="2800" b="1" kern="0" noProof="0" dirty="0" smtClean="0">
                <a:latin typeface="ＭＳ Ｐゴシック" panose="020B0600070205080204" pitchFamily="50" charset="-128"/>
                <a:ea typeface="ＭＳ Ｐゴシック" panose="020B0600070205080204" pitchFamily="50" charset="-128"/>
              </a:rPr>
              <a:t>で</a:t>
            </a:r>
            <a:r>
              <a:rPr kumimoji="1" lang="ja-JP" altLang="en-US" sz="2800" b="1" i="0" u="none" strike="noStrike" kern="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練習するときに気を付けること</a:t>
            </a:r>
            <a:r>
              <a:rPr kumimoji="1" lang="en-US" altLang="ja-JP" sz="2800" b="1" i="0" u="none" strike="noStrike" kern="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a:t>
            </a:r>
            <a:r>
              <a:rPr kumimoji="1" lang="ja-JP" altLang="en-US" sz="2800" b="1" i="0" u="none" strike="noStrike" kern="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　</a:t>
            </a:r>
            <a:endParaRPr lang="en-US" altLang="ja-JP" sz="2800" b="1" kern="0" dirty="0">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3036498" y="6435306"/>
            <a:ext cx="646981" cy="286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713007" y="2855251"/>
            <a:ext cx="646981" cy="286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42316" y="781499"/>
            <a:ext cx="8842063"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2400" b="1" kern="0" dirty="0" smtClean="0">
                <a:latin typeface="ＭＳ Ｐゴシック" panose="020B0600070205080204" pitchFamily="50" charset="-128"/>
                <a:ea typeface="ＭＳ Ｐゴシック" panose="020B0600070205080204" pitchFamily="50" charset="-128"/>
              </a:rPr>
              <a:t>　室内で</a:t>
            </a:r>
            <a:r>
              <a:rPr lang="ja-JP" altLang="en-US" sz="2400" b="1" kern="0" dirty="0">
                <a:latin typeface="ＭＳ Ｐゴシック" panose="020B0600070205080204" pitchFamily="50" charset="-128"/>
                <a:ea typeface="ＭＳ Ｐゴシック" panose="020B0600070205080204" pitchFamily="50" charset="-128"/>
              </a:rPr>
              <a:t>練習するときは、竹刀の代わり</a:t>
            </a:r>
            <a:r>
              <a:rPr lang="ja-JP" altLang="en-US" sz="2400" b="1" kern="0" dirty="0" smtClean="0">
                <a:latin typeface="ＭＳ Ｐゴシック" panose="020B0600070205080204" pitchFamily="50" charset="-128"/>
                <a:ea typeface="ＭＳ Ｐゴシック" panose="020B0600070205080204" pitchFamily="50" charset="-128"/>
              </a:rPr>
              <a:t>に</a:t>
            </a:r>
            <a:r>
              <a:rPr lang="ja-JP" altLang="en-US" sz="2400" b="1" kern="0" dirty="0">
                <a:latin typeface="ＭＳ Ｐゴシック" panose="020B0600070205080204" pitchFamily="50" charset="-128"/>
                <a:ea typeface="ＭＳ Ｐゴシック" panose="020B0600070205080204" pitchFamily="50" charset="-128"/>
              </a:rPr>
              <a:t>タオル</a:t>
            </a:r>
            <a:r>
              <a:rPr lang="ja-JP" altLang="en-US" sz="2400" b="1" kern="0" dirty="0" smtClean="0">
                <a:latin typeface="ＭＳ Ｐゴシック" panose="020B0600070205080204" pitchFamily="50" charset="-128"/>
                <a:ea typeface="ＭＳ Ｐゴシック" panose="020B0600070205080204" pitchFamily="50" charset="-128"/>
              </a:rPr>
              <a:t>や新聞紙などを使</a:t>
            </a:r>
            <a:r>
              <a:rPr lang="ja-JP" altLang="en-US" sz="2400" b="1" kern="0" dirty="0">
                <a:latin typeface="ＭＳ Ｐゴシック" panose="020B0600070205080204" pitchFamily="50" charset="-128"/>
                <a:ea typeface="ＭＳ Ｐゴシック" panose="020B0600070205080204" pitchFamily="50" charset="-128"/>
              </a:rPr>
              <a:t>い</a:t>
            </a:r>
            <a:r>
              <a:rPr lang="ja-JP" altLang="en-US" sz="2400" b="1" kern="0" dirty="0" smtClean="0">
                <a:latin typeface="ＭＳ Ｐゴシック" panose="020B0600070205080204" pitchFamily="50" charset="-128"/>
                <a:ea typeface="ＭＳ Ｐゴシック" panose="020B0600070205080204" pitchFamily="50" charset="-128"/>
              </a:rPr>
              <a:t>、安全に気を配り練習しよう。　　　　（</a:t>
            </a:r>
            <a:r>
              <a:rPr lang="ja-JP" altLang="en-US" sz="2400" kern="0" dirty="0" smtClean="0">
                <a:latin typeface="ＭＳ Ｐゴシック" panose="020B0600070205080204" pitchFamily="50" charset="-128"/>
                <a:ea typeface="ＭＳ Ｐゴシック" panose="020B0600070205080204" pitchFamily="50" charset="-128"/>
              </a:rPr>
              <a:t>タオル</a:t>
            </a:r>
            <a:r>
              <a:rPr lang="ja-JP" altLang="en-US" sz="2400" kern="0" dirty="0">
                <a:latin typeface="ＭＳ Ｐゴシック" panose="020B0600070205080204" pitchFamily="50" charset="-128"/>
                <a:ea typeface="ＭＳ Ｐゴシック" panose="020B0600070205080204" pitchFamily="50" charset="-128"/>
              </a:rPr>
              <a:t>の</a:t>
            </a:r>
            <a:r>
              <a:rPr lang="ja-JP" altLang="en-US" sz="2400" kern="0" dirty="0" smtClean="0">
                <a:latin typeface="ＭＳ Ｐゴシック" panose="020B0600070205080204" pitchFamily="50" charset="-128"/>
                <a:ea typeface="ＭＳ Ｐゴシック" panose="020B0600070205080204" pitchFamily="50" charset="-128"/>
              </a:rPr>
              <a:t>例を示します）</a:t>
            </a:r>
            <a:endParaRPr lang="en-US" altLang="ja-JP" sz="2400" b="1" kern="0" dirty="0">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5170" y="2022517"/>
            <a:ext cx="1422001" cy="2844000"/>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5649" y="2022517"/>
            <a:ext cx="1422001" cy="2844000"/>
          </a:xfrm>
          <a:prstGeom prst="rect">
            <a:avLst/>
          </a:prstGeom>
        </p:spPr>
      </p:pic>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787" y="2022517"/>
            <a:ext cx="1590742" cy="2844000"/>
          </a:xfrm>
          <a:prstGeom prst="rect">
            <a:avLst/>
          </a:prstGeom>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4692" y="2022517"/>
            <a:ext cx="1422001" cy="2844000"/>
          </a:xfrm>
          <a:prstGeom prst="rect">
            <a:avLst/>
          </a:prstGeom>
        </p:spPr>
      </p:pic>
      <p:cxnSp>
        <p:nvCxnSpPr>
          <p:cNvPr id="15" name="直線矢印コネクタ 14"/>
          <p:cNvCxnSpPr/>
          <p:nvPr/>
        </p:nvCxnSpPr>
        <p:spPr>
          <a:xfrm>
            <a:off x="2397210" y="3444517"/>
            <a:ext cx="2404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4352026" y="3444517"/>
            <a:ext cx="2404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6386343" y="3445618"/>
            <a:ext cx="2404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図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83479" y="4886903"/>
            <a:ext cx="4137718" cy="1834617"/>
          </a:xfrm>
          <a:prstGeom prst="rect">
            <a:avLst/>
          </a:prstGeom>
        </p:spPr>
      </p:pic>
      <p:sp>
        <p:nvSpPr>
          <p:cNvPr id="24" name="楕円 23"/>
          <p:cNvSpPr/>
          <p:nvPr/>
        </p:nvSpPr>
        <p:spPr>
          <a:xfrm>
            <a:off x="6607555" y="5931055"/>
            <a:ext cx="1005952" cy="573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flipH="1">
            <a:off x="7214869" y="3303373"/>
            <a:ext cx="190947" cy="2566352"/>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楕円 30"/>
          <p:cNvSpPr/>
          <p:nvPr/>
        </p:nvSpPr>
        <p:spPr>
          <a:xfrm>
            <a:off x="6691586" y="2759677"/>
            <a:ext cx="1545937" cy="627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59812" y="6416555"/>
            <a:ext cx="4012442" cy="369332"/>
          </a:xfrm>
          <a:prstGeom prst="rect">
            <a:avLst/>
          </a:prstGeom>
        </p:spPr>
        <p:txBody>
          <a:bodyPr wrap="square">
            <a:spAutoFit/>
          </a:bodyPr>
          <a:lstStyle/>
          <a:p>
            <a:r>
              <a:rPr lang="ja-JP" altLang="en-US" sz="900" dirty="0"/>
              <a:t>「新しい学習指導要領に基づく剣道指導に向けて（学校体育実技指導</a:t>
            </a:r>
            <a:r>
              <a:rPr lang="ja-JP" altLang="en-US" sz="900" dirty="0" smtClean="0"/>
              <a:t>資料</a:t>
            </a:r>
            <a:endParaRPr lang="en-US" altLang="ja-JP" sz="900" dirty="0" smtClean="0"/>
          </a:p>
          <a:p>
            <a:r>
              <a:rPr lang="ja-JP" altLang="en-US" sz="900" dirty="0" smtClean="0"/>
              <a:t>第</a:t>
            </a:r>
            <a:r>
              <a:rPr lang="en-US" altLang="ja-JP" sz="900" dirty="0" smtClean="0"/>
              <a:t>1</a:t>
            </a:r>
            <a:r>
              <a:rPr lang="ja-JP" altLang="en-US" sz="900" dirty="0" smtClean="0"/>
              <a:t>集「</a:t>
            </a:r>
            <a:r>
              <a:rPr lang="ja-JP" altLang="en-US" sz="900" dirty="0"/>
              <a:t>剣道指導の手引」参考資料）」（文部科学省　平成</a:t>
            </a:r>
            <a:r>
              <a:rPr lang="en-US" altLang="ja-JP" sz="900" dirty="0"/>
              <a:t>22</a:t>
            </a:r>
            <a:r>
              <a:rPr lang="ja-JP" altLang="en-US" sz="900" dirty="0"/>
              <a:t>年３月）</a:t>
            </a:r>
          </a:p>
        </p:txBody>
      </p:sp>
      <p:sp>
        <p:nvSpPr>
          <p:cNvPr id="20"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442452" y="1580669"/>
            <a:ext cx="2283727" cy="44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2400" kern="0" dirty="0" smtClean="0">
                <a:latin typeface="ＭＳ Ｐゴシック" panose="020B0600070205080204" pitchFamily="50" charset="-128"/>
                <a:ea typeface="ＭＳ Ｐゴシック" panose="020B0600070205080204" pitchFamily="50" charset="-128"/>
              </a:rPr>
              <a:t>　</a:t>
            </a:r>
            <a:endParaRPr lang="en-US" altLang="ja-JP" sz="2400" kern="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59306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noProof="0" dirty="0" smtClean="0">
                <a:solidFill>
                  <a:prstClr val="black"/>
                </a:solidFill>
                <a:latin typeface="游ゴシック" panose="020B0400000000000000" pitchFamily="50" charset="-128"/>
              </a:rPr>
              <a:t>６</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竹刀</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の</a:t>
            </a:r>
            <a:r>
              <a:rPr lang="ja-JP" altLang="en-US" sz="2800" b="1" kern="0" dirty="0" smtClean="0">
                <a:solidFill>
                  <a:prstClr val="black"/>
                </a:solidFill>
                <a:latin typeface="游ゴシック" panose="020B0400000000000000" pitchFamily="50" charset="-128"/>
              </a:rPr>
              <a:t>握り方</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(1)</a:t>
            </a: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080" y="1916643"/>
            <a:ext cx="5216043" cy="3666227"/>
          </a:xfrm>
          <a:prstGeom prst="rect">
            <a:avLst/>
          </a:prstGeom>
        </p:spPr>
      </p:pic>
      <p:sp>
        <p:nvSpPr>
          <p:cNvPr id="8" name="テキスト ボックス 7"/>
          <p:cNvSpPr txBox="1"/>
          <p:nvPr/>
        </p:nvSpPr>
        <p:spPr>
          <a:xfrm>
            <a:off x="1086928" y="1163256"/>
            <a:ext cx="2320506" cy="369332"/>
          </a:xfrm>
          <a:prstGeom prst="rect">
            <a:avLst/>
          </a:prstGeom>
          <a:noFill/>
        </p:spPr>
        <p:txBody>
          <a:bodyPr wrap="square" rtlCol="0">
            <a:spAutoFit/>
          </a:bodyPr>
          <a:lstStyle/>
          <a:p>
            <a:r>
              <a:rPr kumimoji="1" lang="ja-JP" altLang="en-US" dirty="0"/>
              <a:t>上から見た場合</a:t>
            </a:r>
          </a:p>
        </p:txBody>
      </p:sp>
      <p:sp>
        <p:nvSpPr>
          <p:cNvPr id="11" name="テキスト ボックス 10"/>
          <p:cNvSpPr txBox="1"/>
          <p:nvPr/>
        </p:nvSpPr>
        <p:spPr>
          <a:xfrm>
            <a:off x="5741642" y="1163256"/>
            <a:ext cx="2743200" cy="369332"/>
          </a:xfrm>
          <a:prstGeom prst="rect">
            <a:avLst/>
          </a:prstGeom>
          <a:noFill/>
        </p:spPr>
        <p:txBody>
          <a:bodyPr wrap="square" rtlCol="0">
            <a:spAutoFit/>
          </a:bodyPr>
          <a:lstStyle/>
          <a:p>
            <a:r>
              <a:rPr lang="ja-JP" altLang="en-US" dirty="0"/>
              <a:t>左手を横から</a:t>
            </a:r>
            <a:r>
              <a:rPr kumimoji="1" lang="ja-JP" altLang="en-US" dirty="0"/>
              <a:t>見た場合</a:t>
            </a:r>
          </a:p>
        </p:txBody>
      </p:sp>
      <p:sp>
        <p:nvSpPr>
          <p:cNvPr id="12" name="テキスト ボックス 11"/>
          <p:cNvSpPr txBox="1"/>
          <p:nvPr/>
        </p:nvSpPr>
        <p:spPr>
          <a:xfrm>
            <a:off x="5988644" y="3549913"/>
            <a:ext cx="2320506" cy="369332"/>
          </a:xfrm>
          <a:prstGeom prst="rect">
            <a:avLst/>
          </a:prstGeom>
          <a:noFill/>
        </p:spPr>
        <p:txBody>
          <a:bodyPr wrap="square" rtlCol="0">
            <a:spAutoFit/>
          </a:bodyPr>
          <a:lstStyle/>
          <a:p>
            <a:r>
              <a:rPr kumimoji="1" lang="ja-JP" altLang="en-US" dirty="0"/>
              <a:t>前から見た場合</a:t>
            </a:r>
          </a:p>
        </p:txBody>
      </p:sp>
      <p:sp>
        <p:nvSpPr>
          <p:cNvPr id="13" name="正方形/長方形 12"/>
          <p:cNvSpPr/>
          <p:nvPr/>
        </p:nvSpPr>
        <p:spPr>
          <a:xfrm>
            <a:off x="842967" y="5892370"/>
            <a:ext cx="3916510" cy="369332"/>
          </a:xfrm>
          <a:prstGeom prst="rect">
            <a:avLst/>
          </a:prstGeom>
        </p:spPr>
        <p:txBody>
          <a:bodyPr wrap="square">
            <a:spAutoFit/>
          </a:bodyPr>
          <a:lstStyle/>
          <a:p>
            <a:r>
              <a:rPr lang="ja-JP" altLang="en-US" sz="900" dirty="0"/>
              <a:t>「新中学校学習指導要領に準拠した安全で効果的な剣道授業の</a:t>
            </a:r>
            <a:endParaRPr lang="en-US" altLang="ja-JP" sz="900" dirty="0"/>
          </a:p>
          <a:p>
            <a:r>
              <a:rPr lang="ja-JP" altLang="en-US" sz="900" dirty="0"/>
              <a:t>開ダイジェスト版第</a:t>
            </a:r>
            <a:r>
              <a:rPr lang="en-US" altLang="ja-JP" sz="900" dirty="0"/>
              <a:t>4</a:t>
            </a:r>
            <a:r>
              <a:rPr lang="ja-JP" altLang="en-US" sz="900" dirty="0"/>
              <a:t>版（全日本剣道連盟　令和２年９月）」</a:t>
            </a:r>
          </a:p>
        </p:txBody>
      </p:sp>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41642" y="3844495"/>
            <a:ext cx="2814509" cy="2047875"/>
          </a:xfrm>
          <a:prstGeom prst="rect">
            <a:avLst/>
          </a:prstGeom>
        </p:spPr>
      </p:pic>
      <p:pic>
        <p:nvPicPr>
          <p:cNvPr id="15" name="図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65876" y="1532588"/>
            <a:ext cx="2438036" cy="1676840"/>
          </a:xfrm>
          <a:prstGeom prst="rect">
            <a:avLst/>
          </a:prstGeom>
        </p:spPr>
      </p:pic>
      <p:sp>
        <p:nvSpPr>
          <p:cNvPr id="2" name="正方形/長方形 1"/>
          <p:cNvSpPr/>
          <p:nvPr/>
        </p:nvSpPr>
        <p:spPr>
          <a:xfrm>
            <a:off x="5086865" y="5892370"/>
            <a:ext cx="4123038" cy="369332"/>
          </a:xfrm>
          <a:prstGeom prst="rect">
            <a:avLst/>
          </a:prstGeom>
        </p:spPr>
        <p:txBody>
          <a:bodyPr wrap="square">
            <a:spAutoFit/>
          </a:bodyPr>
          <a:lstStyle/>
          <a:p>
            <a:r>
              <a:rPr lang="ja-JP" altLang="en-US" sz="900" dirty="0"/>
              <a:t>「新しい学習指導要領に基づく剣道指導に向けて（学校体育実技指導資料</a:t>
            </a:r>
            <a:endParaRPr lang="en-US" altLang="ja-JP" sz="900" dirty="0"/>
          </a:p>
          <a:p>
            <a:r>
              <a:rPr lang="ja-JP" altLang="en-US" sz="900" dirty="0"/>
              <a:t>　第</a:t>
            </a:r>
            <a:r>
              <a:rPr lang="en-US" altLang="ja-JP" sz="900" dirty="0"/>
              <a:t>1</a:t>
            </a:r>
            <a:r>
              <a:rPr lang="ja-JP" altLang="en-US" sz="900" dirty="0"/>
              <a:t>集「剣道指導の手引」参考資料）」（文部科学省　平成</a:t>
            </a:r>
            <a:r>
              <a:rPr lang="en-US" altLang="ja-JP" sz="900" dirty="0"/>
              <a:t>22</a:t>
            </a:r>
            <a:r>
              <a:rPr lang="ja-JP" altLang="en-US" sz="900" dirty="0"/>
              <a:t>年３月）</a:t>
            </a:r>
          </a:p>
        </p:txBody>
      </p:sp>
    </p:spTree>
    <p:extLst>
      <p:ext uri="{BB962C8B-B14F-4D97-AF65-F5344CB8AC3E}">
        <p14:creationId xmlns:p14="http://schemas.microsoft.com/office/powerpoint/2010/main" val="4150029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 y="3"/>
            <a:ext cx="8048445"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noProof="0" dirty="0">
                <a:solidFill>
                  <a:prstClr val="black"/>
                </a:solidFill>
                <a:latin typeface="游ゴシック" panose="020B0400000000000000" pitchFamily="50" charset="-128"/>
              </a:rPr>
              <a:t>６</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竹刀</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の</a:t>
            </a:r>
            <a:r>
              <a:rPr lang="ja-JP" altLang="en-US" sz="2800" b="1" kern="0" dirty="0" smtClean="0">
                <a:solidFill>
                  <a:prstClr val="black"/>
                </a:solidFill>
                <a:latin typeface="游ゴシック" panose="020B0400000000000000" pitchFamily="50" charset="-128"/>
              </a:rPr>
              <a:t>握り方</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(2)</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＜つまずきの事例＞</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テキスト ボックス 1"/>
          <p:cNvSpPr txBox="1"/>
          <p:nvPr/>
        </p:nvSpPr>
        <p:spPr>
          <a:xfrm>
            <a:off x="6486158" y="3895989"/>
            <a:ext cx="2317075" cy="1477328"/>
          </a:xfrm>
          <a:prstGeom prst="rect">
            <a:avLst/>
          </a:prstGeom>
          <a:noFill/>
        </p:spPr>
        <p:txBody>
          <a:bodyPr wrap="square" rtlCol="0">
            <a:spAutoFit/>
          </a:bodyPr>
          <a:lstStyle/>
          <a:p>
            <a:r>
              <a:rPr kumimoji="1" lang="ja-JP" altLang="en-US" dirty="0"/>
              <a:t>左手で柄を余して握ると、竹刀を払われたり、撃ち落されたりしたときに竹刀を落としやすい。</a:t>
            </a:r>
          </a:p>
        </p:txBody>
      </p:sp>
      <p:sp>
        <p:nvSpPr>
          <p:cNvPr id="8" name="テキスト ボックス 7"/>
          <p:cNvSpPr txBox="1"/>
          <p:nvPr/>
        </p:nvSpPr>
        <p:spPr>
          <a:xfrm>
            <a:off x="379562" y="701567"/>
            <a:ext cx="2044461" cy="461665"/>
          </a:xfrm>
          <a:prstGeom prst="rect">
            <a:avLst/>
          </a:prstGeom>
          <a:noFill/>
        </p:spPr>
        <p:txBody>
          <a:bodyPr wrap="square" rtlCol="0">
            <a:spAutoFit/>
          </a:bodyPr>
          <a:lstStyle/>
          <a:p>
            <a:r>
              <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チェック</a:t>
            </a:r>
            <a:r>
              <a:rPr kumimoji="1" lang="en-US" altLang="ja-JP"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endPar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4361" y="1552885"/>
            <a:ext cx="2664122" cy="2238532"/>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02478" y="1532847"/>
            <a:ext cx="2198162" cy="2238532"/>
          </a:xfrm>
          <a:prstGeom prst="rect">
            <a:avLst/>
          </a:prstGeom>
        </p:spPr>
      </p:pic>
      <p:pic>
        <p:nvPicPr>
          <p:cNvPr id="10" name="図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42978" y="1532846"/>
            <a:ext cx="2360255" cy="2238532"/>
          </a:xfrm>
          <a:prstGeom prst="rect">
            <a:avLst/>
          </a:prstGeom>
        </p:spPr>
      </p:pic>
      <p:sp>
        <p:nvSpPr>
          <p:cNvPr id="11" name="テキスト ボックス 10"/>
          <p:cNvSpPr txBox="1"/>
          <p:nvPr/>
        </p:nvSpPr>
        <p:spPr>
          <a:xfrm>
            <a:off x="3518096" y="3856792"/>
            <a:ext cx="2517280" cy="2031325"/>
          </a:xfrm>
          <a:prstGeom prst="rect">
            <a:avLst/>
          </a:prstGeom>
          <a:noFill/>
        </p:spPr>
        <p:txBody>
          <a:bodyPr wrap="square" rtlCol="0">
            <a:spAutoFit/>
          </a:bodyPr>
          <a:lstStyle/>
          <a:p>
            <a:r>
              <a:rPr kumimoji="1" lang="ja-JP" altLang="en-US" dirty="0"/>
              <a:t>右手全体を鍔につけ、右腕が突っ張っていると、力が入りすぎて竹刀の動きが硬くなる。手首のスナップも効きづらいので打突に冴えがなくなる。</a:t>
            </a:r>
            <a:endParaRPr kumimoji="1" lang="en-US" altLang="ja-JP" dirty="0"/>
          </a:p>
        </p:txBody>
      </p:sp>
      <p:sp>
        <p:nvSpPr>
          <p:cNvPr id="12" name="テキスト ボックス 11"/>
          <p:cNvSpPr txBox="1"/>
          <p:nvPr/>
        </p:nvSpPr>
        <p:spPr>
          <a:xfrm>
            <a:off x="436258" y="3856792"/>
            <a:ext cx="2631057" cy="1200329"/>
          </a:xfrm>
          <a:prstGeom prst="rect">
            <a:avLst/>
          </a:prstGeom>
          <a:noFill/>
        </p:spPr>
        <p:txBody>
          <a:bodyPr wrap="square" rtlCol="0">
            <a:spAutoFit/>
          </a:bodyPr>
          <a:lstStyle/>
          <a:p>
            <a:r>
              <a:rPr kumimoji="1" lang="ja-JP" altLang="en-US" dirty="0"/>
              <a:t>竹刀を横から握ると、縦の動きで</a:t>
            </a:r>
            <a:r>
              <a:rPr kumimoji="1" lang="ja-JP" altLang="en-US" dirty="0" smtClean="0"/>
              <a:t>ある竹刀</a:t>
            </a:r>
            <a:r>
              <a:rPr kumimoji="1" lang="ja-JP" altLang="en-US" dirty="0"/>
              <a:t>の振り上げ、振り下ろしがやりにくくなる。</a:t>
            </a:r>
            <a:endParaRPr kumimoji="1" lang="en-US" altLang="ja-JP" dirty="0"/>
          </a:p>
        </p:txBody>
      </p:sp>
      <p:sp>
        <p:nvSpPr>
          <p:cNvPr id="13" name="テキスト ボックス 12"/>
          <p:cNvSpPr txBox="1"/>
          <p:nvPr/>
        </p:nvSpPr>
        <p:spPr>
          <a:xfrm>
            <a:off x="6347963" y="1063263"/>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
        <p:nvSpPr>
          <p:cNvPr id="14" name="テキスト ボックス 13"/>
          <p:cNvSpPr txBox="1"/>
          <p:nvPr/>
        </p:nvSpPr>
        <p:spPr>
          <a:xfrm>
            <a:off x="3651755" y="1070555"/>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
        <p:nvSpPr>
          <p:cNvPr id="15" name="テキスト ボックス 14"/>
          <p:cNvSpPr txBox="1"/>
          <p:nvPr/>
        </p:nvSpPr>
        <p:spPr>
          <a:xfrm>
            <a:off x="613100" y="1086474"/>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Tree>
    <p:extLst>
      <p:ext uri="{BB962C8B-B14F-4D97-AF65-F5344CB8AC3E}">
        <p14:creationId xmlns:p14="http://schemas.microsoft.com/office/powerpoint/2010/main" val="3845931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dirty="0">
                <a:solidFill>
                  <a:prstClr val="black"/>
                </a:solidFill>
                <a:latin typeface="游ゴシック" panose="020B0400000000000000" pitchFamily="50" charset="-128"/>
              </a:rPr>
              <a:t>７</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構え　</a:t>
            </a:r>
            <a:r>
              <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(1)</a:t>
            </a: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1448" t="16028" r="42993" b="53920"/>
          <a:stretch/>
        </p:blipFill>
        <p:spPr>
          <a:xfrm>
            <a:off x="1470328" y="635530"/>
            <a:ext cx="6681634" cy="5970581"/>
          </a:xfrm>
          <a:prstGeom prst="rect">
            <a:avLst/>
          </a:prstGeom>
        </p:spPr>
      </p:pic>
      <p:pic>
        <p:nvPicPr>
          <p:cNvPr id="2" name="図 1"/>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1470328" y="4907913"/>
            <a:ext cx="2473022" cy="1950087"/>
          </a:xfrm>
          <a:prstGeom prst="rect">
            <a:avLst/>
          </a:prstGeom>
        </p:spPr>
      </p:pic>
      <p:sp>
        <p:nvSpPr>
          <p:cNvPr id="7" name="正方形/長方形 6"/>
          <p:cNvSpPr/>
          <p:nvPr/>
        </p:nvSpPr>
        <p:spPr>
          <a:xfrm>
            <a:off x="3058667" y="6604388"/>
            <a:ext cx="4710022" cy="230832"/>
          </a:xfrm>
          <a:prstGeom prst="rect">
            <a:avLst/>
          </a:prstGeom>
        </p:spPr>
        <p:txBody>
          <a:bodyPr wrap="square">
            <a:spAutoFit/>
          </a:bodyPr>
          <a:lstStyle/>
          <a:p>
            <a:pPr algn="ctr"/>
            <a:r>
              <a:rPr lang="ja-JP" altLang="en-US" sz="900" dirty="0">
                <a:latin typeface="+mn-ea"/>
              </a:rPr>
              <a:t>「学校体育実技</a:t>
            </a:r>
            <a:r>
              <a:rPr lang="en-US" altLang="ja-JP" sz="900" dirty="0">
                <a:latin typeface="+mn-ea"/>
              </a:rPr>
              <a:t>『</a:t>
            </a:r>
            <a:r>
              <a:rPr lang="ja-JP" altLang="en-US" sz="900" dirty="0">
                <a:latin typeface="+mn-ea"/>
              </a:rPr>
              <a:t>武道</a:t>
            </a:r>
            <a:r>
              <a:rPr lang="en-US" altLang="ja-JP" sz="900" dirty="0">
                <a:latin typeface="+mn-ea"/>
              </a:rPr>
              <a:t>』</a:t>
            </a:r>
            <a:r>
              <a:rPr lang="ja-JP" altLang="en-US" sz="900" dirty="0">
                <a:latin typeface="+mn-ea"/>
              </a:rPr>
              <a:t>指導資料　剣道授業の展開」（全日本剣道連盟  平成</a:t>
            </a:r>
            <a:r>
              <a:rPr lang="en-US" altLang="ja-JP" sz="900" dirty="0">
                <a:latin typeface="+mn-ea"/>
              </a:rPr>
              <a:t>21</a:t>
            </a:r>
            <a:r>
              <a:rPr lang="ja-JP" altLang="en-US" sz="900" dirty="0">
                <a:latin typeface="+mn-ea"/>
              </a:rPr>
              <a:t>年</a:t>
            </a:r>
            <a:r>
              <a:rPr lang="en-US" altLang="ja-JP" sz="900" dirty="0">
                <a:latin typeface="+mn-ea"/>
              </a:rPr>
              <a:t>4</a:t>
            </a:r>
            <a:r>
              <a:rPr lang="ja-JP" altLang="en-US" sz="900" dirty="0">
                <a:latin typeface="+mn-ea"/>
              </a:rPr>
              <a:t>月）</a:t>
            </a:r>
            <a:endParaRPr lang="en-US" altLang="ja-JP" sz="900" dirty="0">
              <a:latin typeface="+mn-ea"/>
            </a:endParaRPr>
          </a:p>
        </p:txBody>
      </p:sp>
    </p:spTree>
    <p:extLst>
      <p:ext uri="{BB962C8B-B14F-4D97-AF65-F5344CB8AC3E}">
        <p14:creationId xmlns:p14="http://schemas.microsoft.com/office/powerpoint/2010/main" val="2700172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2800" b="1" kern="0" dirty="0">
                <a:solidFill>
                  <a:prstClr val="black"/>
                </a:solidFill>
                <a:latin typeface="游ゴシック" panose="020B0400000000000000" pitchFamily="50" charset="-128"/>
              </a:rPr>
              <a:t>７</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lang="ja-JP" altLang="en-US" sz="2800" b="1" kern="0" dirty="0">
                <a:solidFill>
                  <a:prstClr val="black"/>
                </a:solidFill>
                <a:latin typeface="游ゴシック" panose="020B0400000000000000" pitchFamily="50" charset="-128"/>
              </a:rPr>
              <a:t>構え　</a:t>
            </a:r>
            <a:r>
              <a:rPr lang="en-US" altLang="ja-JP" sz="2800" b="1" kern="0" dirty="0">
                <a:solidFill>
                  <a:prstClr val="black"/>
                </a:solidFill>
                <a:latin typeface="游ゴシック" panose="020B0400000000000000" pitchFamily="50" charset="-128"/>
              </a:rPr>
              <a:t>(2)</a:t>
            </a:r>
            <a:r>
              <a:rPr lang="ja-JP" altLang="en-US" sz="2800" b="1" kern="0" dirty="0">
                <a:solidFill>
                  <a:prstClr val="black"/>
                </a:solidFill>
                <a:latin typeface="游ゴシック" panose="020B0400000000000000" pitchFamily="50" charset="-128"/>
              </a:rPr>
              <a:t>　　＜つまずきの事例＞</a:t>
            </a:r>
            <a:endParaRPr lang="en-US" altLang="ja-JP" sz="2800" b="1" kern="0" dirty="0">
              <a:solidFill>
                <a:prstClr val="black"/>
              </a:solidFill>
              <a:latin typeface="游ゴシック" panose="020B0400000000000000" pitchFamily="50" charset="-128"/>
            </a:endParaRPr>
          </a:p>
        </p:txBody>
      </p:sp>
      <p:sp>
        <p:nvSpPr>
          <p:cNvPr id="9" name="テキスト ボックス 8"/>
          <p:cNvSpPr txBox="1"/>
          <p:nvPr/>
        </p:nvSpPr>
        <p:spPr>
          <a:xfrm>
            <a:off x="379562" y="701567"/>
            <a:ext cx="2044461" cy="461665"/>
          </a:xfrm>
          <a:prstGeom prst="rect">
            <a:avLst/>
          </a:prstGeom>
          <a:noFill/>
        </p:spPr>
        <p:txBody>
          <a:bodyPr wrap="square" rtlCol="0">
            <a:spAutoFit/>
          </a:bodyPr>
          <a:lstStyle/>
          <a:p>
            <a:r>
              <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チェック</a:t>
            </a:r>
            <a:r>
              <a:rPr kumimoji="1" lang="en-US" altLang="ja-JP"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endPar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 name="テキスト ボックス 1"/>
          <p:cNvSpPr txBox="1"/>
          <p:nvPr/>
        </p:nvSpPr>
        <p:spPr>
          <a:xfrm>
            <a:off x="687091" y="5433021"/>
            <a:ext cx="3238480" cy="923330"/>
          </a:xfrm>
          <a:prstGeom prst="rect">
            <a:avLst/>
          </a:prstGeom>
          <a:noFill/>
        </p:spPr>
        <p:txBody>
          <a:bodyPr wrap="square" rtlCol="0">
            <a:spAutoFit/>
          </a:bodyPr>
          <a:lstStyle/>
          <a:p>
            <a:r>
              <a:rPr kumimoji="1" lang="ja-JP" altLang="en-US" dirty="0"/>
              <a:t>構えた時に、首が前に出る</a:t>
            </a:r>
            <a:r>
              <a:rPr kumimoji="1" lang="ja-JP" altLang="en-US" dirty="0" smtClean="0"/>
              <a:t>と、</a:t>
            </a:r>
            <a:r>
              <a:rPr kumimoji="1" lang="ja-JP" altLang="en-US" dirty="0"/>
              <a:t>相手からの距離が近くなるので打ち込まれやすい。</a:t>
            </a:r>
          </a:p>
        </p:txBody>
      </p:sp>
      <p:sp>
        <p:nvSpPr>
          <p:cNvPr id="10" name="テキスト ボックス 9"/>
          <p:cNvSpPr txBox="1"/>
          <p:nvPr/>
        </p:nvSpPr>
        <p:spPr>
          <a:xfrm>
            <a:off x="5480453" y="5425236"/>
            <a:ext cx="2808187" cy="923330"/>
          </a:xfrm>
          <a:prstGeom prst="rect">
            <a:avLst/>
          </a:prstGeom>
          <a:noFill/>
        </p:spPr>
        <p:txBody>
          <a:bodyPr wrap="square" rtlCol="0">
            <a:spAutoFit/>
          </a:bodyPr>
          <a:lstStyle/>
          <a:p>
            <a:r>
              <a:rPr kumimoji="1" lang="ja-JP" altLang="en-US" dirty="0"/>
              <a:t>腰が反りすぎて体が反ってしまうと、スムーズに前へ出られなくなる。</a:t>
            </a: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943" y="1405130"/>
            <a:ext cx="2764766" cy="3929794"/>
          </a:xfrm>
          <a:prstGeom prst="rect">
            <a:avLst/>
          </a:prstGeom>
        </p:spPr>
      </p:pic>
      <p:sp>
        <p:nvSpPr>
          <p:cNvPr id="14" name="テキスト ボックス 13"/>
          <p:cNvSpPr txBox="1"/>
          <p:nvPr/>
        </p:nvSpPr>
        <p:spPr>
          <a:xfrm>
            <a:off x="687091" y="1022055"/>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4381" y="1405130"/>
            <a:ext cx="2540458" cy="3929794"/>
          </a:xfrm>
          <a:prstGeom prst="rect">
            <a:avLst/>
          </a:prstGeom>
        </p:spPr>
      </p:pic>
      <p:sp>
        <p:nvSpPr>
          <p:cNvPr id="13" name="テキスト ボックス 12"/>
          <p:cNvSpPr txBox="1"/>
          <p:nvPr/>
        </p:nvSpPr>
        <p:spPr>
          <a:xfrm>
            <a:off x="5382737" y="1022055"/>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Tree>
    <p:extLst>
      <p:ext uri="{BB962C8B-B14F-4D97-AF65-F5344CB8AC3E}">
        <p14:creationId xmlns:p14="http://schemas.microsoft.com/office/powerpoint/2010/main" val="2641360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19</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noProof="0" dirty="0">
                <a:solidFill>
                  <a:prstClr val="black"/>
                </a:solidFill>
                <a:latin typeface="游ゴシック" panose="020B0400000000000000" pitchFamily="50" charset="-128"/>
              </a:rPr>
              <a:t>８</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体さばき</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en-US" altLang="ja-JP"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(1)</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9" name="正方形/長方形 8"/>
          <p:cNvSpPr/>
          <p:nvPr/>
        </p:nvSpPr>
        <p:spPr>
          <a:xfrm>
            <a:off x="245827" y="726220"/>
            <a:ext cx="8786030" cy="2400657"/>
          </a:xfrm>
          <a:prstGeom prst="rect">
            <a:avLst/>
          </a:prstGeom>
        </p:spPr>
        <p:txBody>
          <a:bodyPr wrap="square">
            <a:spAutoFit/>
          </a:bodyPr>
          <a:lstStyle/>
          <a:p>
            <a:r>
              <a:rPr lang="ja-JP" altLang="en-US" sz="2800" dirty="0" smtClean="0">
                <a:latin typeface="TT7149o00"/>
              </a:rPr>
              <a:t>◎身体</a:t>
            </a:r>
            <a:r>
              <a:rPr lang="ja-JP" altLang="en-US" sz="2800" dirty="0">
                <a:latin typeface="TT7149o00"/>
              </a:rPr>
              <a:t>を</a:t>
            </a:r>
            <a:r>
              <a:rPr lang="ja-JP" altLang="en-US" sz="2800" dirty="0">
                <a:latin typeface="TT7149o01"/>
              </a:rPr>
              <a:t>リラックス</a:t>
            </a:r>
            <a:r>
              <a:rPr lang="ja-JP" altLang="en-US" sz="2800" dirty="0" smtClean="0">
                <a:latin typeface="TT7149o00"/>
              </a:rPr>
              <a:t>させて、腰</a:t>
            </a:r>
            <a:r>
              <a:rPr lang="ja-JP" altLang="en-US" sz="2800" dirty="0">
                <a:latin typeface="TT7149o00"/>
              </a:rPr>
              <a:t>の</a:t>
            </a:r>
            <a:r>
              <a:rPr lang="ja-JP" altLang="en-US" sz="2800" dirty="0" smtClean="0">
                <a:latin typeface="TT7149o00"/>
              </a:rPr>
              <a:t>上下動</a:t>
            </a:r>
            <a:r>
              <a:rPr lang="ja-JP" altLang="en-US" sz="2800" dirty="0">
                <a:latin typeface="TT7149o00"/>
              </a:rPr>
              <a:t>を少なく</a:t>
            </a:r>
            <a:r>
              <a:rPr lang="ja-JP" altLang="en-US" sz="2800" dirty="0" smtClean="0">
                <a:latin typeface="TT7149o00"/>
              </a:rPr>
              <a:t>して</a:t>
            </a:r>
            <a:endParaRPr lang="en-US" altLang="ja-JP" sz="2800" dirty="0" smtClean="0">
              <a:latin typeface="TT7149o00"/>
            </a:endParaRPr>
          </a:p>
          <a:p>
            <a:r>
              <a:rPr lang="ja-JP" altLang="en-US" sz="2800" dirty="0">
                <a:latin typeface="TT7149o00"/>
              </a:rPr>
              <a:t>　</a:t>
            </a:r>
            <a:r>
              <a:rPr lang="en-US" altLang="ja-JP" sz="2800" dirty="0" smtClean="0">
                <a:latin typeface="TT7149o01"/>
              </a:rPr>
              <a:t>｢</a:t>
            </a:r>
            <a:r>
              <a:rPr lang="ja-JP" altLang="en-US" sz="2800" dirty="0">
                <a:latin typeface="TT7149o00"/>
              </a:rPr>
              <a:t>すり足</a:t>
            </a:r>
            <a:r>
              <a:rPr lang="en-US" altLang="ja-JP" sz="2800" dirty="0">
                <a:latin typeface="TT7149o01"/>
              </a:rPr>
              <a:t>｣</a:t>
            </a:r>
            <a:r>
              <a:rPr lang="ja-JP" altLang="en-US" sz="2800" dirty="0" smtClean="0">
                <a:latin typeface="TT7149o00"/>
              </a:rPr>
              <a:t>で</a:t>
            </a:r>
            <a:r>
              <a:rPr lang="ja-JP" altLang="en-US" sz="2800" dirty="0" smtClean="0">
                <a:latin typeface="TT7149o01"/>
              </a:rPr>
              <a:t>床</a:t>
            </a:r>
            <a:r>
              <a:rPr lang="ja-JP" altLang="en-US" sz="2800" dirty="0">
                <a:latin typeface="TT7149o00"/>
              </a:rPr>
              <a:t>に</a:t>
            </a:r>
            <a:r>
              <a:rPr lang="ja-JP" altLang="en-US" sz="2800" dirty="0">
                <a:latin typeface="TT7149o01"/>
              </a:rPr>
              <a:t>水平</a:t>
            </a:r>
            <a:r>
              <a:rPr lang="ja-JP" altLang="en-US" sz="2800" dirty="0">
                <a:latin typeface="TT7149o00"/>
              </a:rPr>
              <a:t>に</a:t>
            </a:r>
            <a:r>
              <a:rPr lang="ja-JP" altLang="en-US" sz="2800" dirty="0" smtClean="0">
                <a:latin typeface="TT7149o01"/>
              </a:rPr>
              <a:t>移</a:t>
            </a:r>
            <a:r>
              <a:rPr lang="ja-JP" altLang="en-US" sz="2800" dirty="0" smtClean="0">
                <a:latin typeface="TT7149o00"/>
              </a:rPr>
              <a:t>動しよ</a:t>
            </a:r>
            <a:r>
              <a:rPr lang="ja-JP" altLang="en-US" sz="2800" dirty="0">
                <a:latin typeface="TT7149o00"/>
              </a:rPr>
              <a:t>う</a:t>
            </a:r>
            <a:r>
              <a:rPr lang="ja-JP" altLang="en-US" sz="2800" dirty="0" smtClean="0">
                <a:latin typeface="TT7149o00"/>
              </a:rPr>
              <a:t>。</a:t>
            </a:r>
            <a:endParaRPr lang="en-US" altLang="ja-JP" sz="2800" dirty="0">
              <a:latin typeface="TT7149o00"/>
            </a:endParaRPr>
          </a:p>
          <a:p>
            <a:endParaRPr lang="en-US" altLang="ja-JP" sz="1400" dirty="0">
              <a:latin typeface="TT7149o00"/>
            </a:endParaRPr>
          </a:p>
          <a:p>
            <a:r>
              <a:rPr lang="en-US" altLang="ja-JP" sz="2000" dirty="0" smtClean="0">
                <a:latin typeface="TT7149o00"/>
              </a:rPr>
              <a:t>※</a:t>
            </a:r>
            <a:r>
              <a:rPr lang="ja-JP" altLang="en-US" sz="2000" dirty="0" smtClean="0">
                <a:latin typeface="TT7149o00"/>
              </a:rPr>
              <a:t>どの</a:t>
            </a:r>
            <a:r>
              <a:rPr lang="ja-JP" altLang="en-US" sz="2000" dirty="0">
                <a:latin typeface="TT7149o00"/>
              </a:rPr>
              <a:t>方向に移動しても後ろ足の</a:t>
            </a:r>
            <a:r>
              <a:rPr lang="ja-JP" altLang="en-US" sz="2000" dirty="0" smtClean="0">
                <a:latin typeface="TT7149o00"/>
              </a:rPr>
              <a:t>踵</a:t>
            </a:r>
            <a:r>
              <a:rPr lang="en-US" altLang="ja-JP" sz="2000" dirty="0" smtClean="0">
                <a:latin typeface="TT7149o00"/>
              </a:rPr>
              <a:t>(</a:t>
            </a:r>
            <a:r>
              <a:rPr lang="ja-JP" altLang="en-US" sz="2000" dirty="0" smtClean="0">
                <a:latin typeface="TT7149o00"/>
              </a:rPr>
              <a:t>かかと</a:t>
            </a:r>
            <a:r>
              <a:rPr lang="en-US" altLang="ja-JP" sz="2000" dirty="0" smtClean="0">
                <a:latin typeface="TT7149o00"/>
              </a:rPr>
              <a:t>)</a:t>
            </a:r>
            <a:r>
              <a:rPr lang="ja-JP" altLang="en-US" sz="2000" dirty="0" smtClean="0">
                <a:latin typeface="TT7149o00"/>
              </a:rPr>
              <a:t>が</a:t>
            </a:r>
            <a:r>
              <a:rPr lang="ja-JP" altLang="en-US" sz="2000" dirty="0">
                <a:latin typeface="TT7149o00"/>
              </a:rPr>
              <a:t>床に着かないよう</a:t>
            </a:r>
            <a:r>
              <a:rPr lang="ja-JP" altLang="en-US" sz="2000" dirty="0" smtClean="0">
                <a:latin typeface="TT7149o00"/>
              </a:rPr>
              <a:t>にしよう。</a:t>
            </a:r>
            <a:endParaRPr lang="en-US" altLang="ja-JP" sz="2000" dirty="0" smtClean="0">
              <a:latin typeface="TT7149o00"/>
            </a:endParaRPr>
          </a:p>
          <a:p>
            <a:r>
              <a:rPr lang="en-US" altLang="ja-JP" sz="2000" dirty="0" smtClean="0">
                <a:latin typeface="TT7149o00"/>
              </a:rPr>
              <a:t>※</a:t>
            </a:r>
            <a:r>
              <a:rPr lang="ja-JP" altLang="en-US" sz="2000" dirty="0" smtClean="0">
                <a:latin typeface="TT7149o00"/>
              </a:rPr>
              <a:t>足先</a:t>
            </a:r>
            <a:r>
              <a:rPr lang="ja-JP" altLang="en-US" sz="2000" dirty="0">
                <a:latin typeface="TT7149o00"/>
              </a:rPr>
              <a:t>の方向だけで</a:t>
            </a:r>
            <a:r>
              <a:rPr lang="ja-JP" altLang="en-US" sz="2000" dirty="0" smtClean="0">
                <a:latin typeface="TT7149o00"/>
              </a:rPr>
              <a:t>なく、身体</a:t>
            </a:r>
            <a:r>
              <a:rPr lang="ja-JP" altLang="en-US" sz="2000" dirty="0">
                <a:latin typeface="TT7149o00"/>
              </a:rPr>
              <a:t>も常に相手</a:t>
            </a:r>
            <a:r>
              <a:rPr lang="ja-JP" altLang="en-US" sz="2000" dirty="0" smtClean="0">
                <a:latin typeface="TT7149o00"/>
              </a:rPr>
              <a:t>に正対</a:t>
            </a:r>
            <a:r>
              <a:rPr lang="ja-JP" altLang="en-US" sz="2000" dirty="0">
                <a:latin typeface="TT7149o00"/>
              </a:rPr>
              <a:t>するよう</a:t>
            </a:r>
            <a:r>
              <a:rPr lang="ja-JP" altLang="en-US" sz="2000" dirty="0" smtClean="0">
                <a:latin typeface="TT7149o00"/>
              </a:rPr>
              <a:t>にしよ</a:t>
            </a:r>
            <a:r>
              <a:rPr lang="ja-JP" altLang="en-US" sz="2000" dirty="0">
                <a:latin typeface="TT7149o00"/>
              </a:rPr>
              <a:t>う</a:t>
            </a:r>
            <a:r>
              <a:rPr lang="ja-JP" altLang="en-US" sz="2000" dirty="0" smtClean="0">
                <a:latin typeface="TT7149o00"/>
              </a:rPr>
              <a:t>。</a:t>
            </a:r>
            <a:endParaRPr lang="en-US" altLang="ja-JP" sz="2000" dirty="0" smtClean="0">
              <a:latin typeface="TT7149o00"/>
            </a:endParaRPr>
          </a:p>
          <a:p>
            <a:r>
              <a:rPr lang="en-US" altLang="ja-JP" sz="2000" dirty="0" smtClean="0">
                <a:latin typeface="TT7149o00"/>
              </a:rPr>
              <a:t>※</a:t>
            </a:r>
            <a:r>
              <a:rPr lang="ja-JP" altLang="en-US" sz="2000" dirty="0">
                <a:latin typeface="TT7149o00"/>
              </a:rPr>
              <a:t>足が</a:t>
            </a:r>
            <a:r>
              <a:rPr lang="ja-JP" altLang="en-US" sz="2000" dirty="0" smtClean="0">
                <a:latin typeface="TT7149o00"/>
              </a:rPr>
              <a:t>交差すると、俊敏に動けなくなるので気を付けよう</a:t>
            </a:r>
            <a:r>
              <a:rPr lang="ja-JP" altLang="en-US" sz="2000" dirty="0">
                <a:latin typeface="TT7149o00"/>
              </a:rPr>
              <a:t>。</a:t>
            </a:r>
          </a:p>
          <a:p>
            <a:endParaRPr lang="ja-JP" altLang="en-US" sz="2000" dirty="0"/>
          </a:p>
        </p:txBody>
      </p:sp>
      <p:sp>
        <p:nvSpPr>
          <p:cNvPr id="21" name="正方形/長方形 20"/>
          <p:cNvSpPr/>
          <p:nvPr/>
        </p:nvSpPr>
        <p:spPr>
          <a:xfrm>
            <a:off x="828830" y="6582731"/>
            <a:ext cx="7669427" cy="230832"/>
          </a:xfrm>
          <a:prstGeom prst="rect">
            <a:avLst/>
          </a:prstGeom>
        </p:spPr>
        <p:txBody>
          <a:bodyPr wrap="square">
            <a:spAutoFit/>
          </a:bodyPr>
          <a:lstStyle/>
          <a:p>
            <a:r>
              <a:rPr lang="ja-JP" altLang="en-US" sz="900" dirty="0"/>
              <a:t>「新しい学習指導要領に基づく剣道指導に向けて（学校体育実技指導資料第</a:t>
            </a:r>
            <a:r>
              <a:rPr lang="en-US" altLang="ja-JP" sz="900" dirty="0"/>
              <a:t>1</a:t>
            </a:r>
            <a:r>
              <a:rPr lang="ja-JP" altLang="en-US" sz="900" dirty="0"/>
              <a:t>集「剣道指導の手引」参考資料）」（文部科学省　平成</a:t>
            </a:r>
            <a:r>
              <a:rPr lang="en-US" altLang="ja-JP" sz="900" dirty="0"/>
              <a:t>22</a:t>
            </a:r>
            <a:r>
              <a:rPr lang="ja-JP" altLang="en-US" sz="900" dirty="0"/>
              <a:t>年３月）</a:t>
            </a:r>
          </a:p>
        </p:txBody>
      </p:sp>
      <p:pic>
        <p:nvPicPr>
          <p:cNvPr id="2" name="図 1"/>
          <p:cNvPicPr>
            <a:picLocks noChangeAspect="1"/>
          </p:cNvPicPr>
          <p:nvPr/>
        </p:nvPicPr>
        <p:blipFill>
          <a:blip r:embed="rId3"/>
          <a:stretch>
            <a:fillRect/>
          </a:stretch>
        </p:blipFill>
        <p:spPr>
          <a:xfrm>
            <a:off x="324898" y="2877848"/>
            <a:ext cx="8298062" cy="1739960"/>
          </a:xfrm>
          <a:prstGeom prst="rect">
            <a:avLst/>
          </a:prstGeom>
        </p:spPr>
      </p:pic>
      <p:pic>
        <p:nvPicPr>
          <p:cNvPr id="4" name="図 3"/>
          <p:cNvPicPr>
            <a:picLocks noChangeAspect="1"/>
          </p:cNvPicPr>
          <p:nvPr/>
        </p:nvPicPr>
        <p:blipFill>
          <a:blip r:embed="rId4"/>
          <a:stretch>
            <a:fillRect/>
          </a:stretch>
        </p:blipFill>
        <p:spPr>
          <a:xfrm>
            <a:off x="453443" y="4832846"/>
            <a:ext cx="8169517" cy="1700318"/>
          </a:xfrm>
          <a:prstGeom prst="rect">
            <a:avLst/>
          </a:prstGeom>
        </p:spPr>
      </p:pic>
    </p:spTree>
    <p:extLst>
      <p:ext uri="{BB962C8B-B14F-4D97-AF65-F5344CB8AC3E}">
        <p14:creationId xmlns:p14="http://schemas.microsoft.com/office/powerpoint/2010/main" val="1199352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73098" y="769651"/>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a:xfrm>
            <a:off x="2798705" y="6369183"/>
            <a:ext cx="3529282" cy="365125"/>
          </a:xfrm>
        </p:spPr>
        <p:txBody>
          <a:bodyPr/>
          <a:lstStyle/>
          <a:p>
            <a:r>
              <a:rPr lang="zh-TW" altLang="en-US" dirty="0">
                <a:solidFill>
                  <a:schemeClr val="tx1"/>
                </a:solidFill>
              </a:rPr>
              <a:t>「中学校武道必修化指導書　剣道」（日本武道協議会　平成</a:t>
            </a:r>
            <a:r>
              <a:rPr lang="en-US" altLang="zh-TW" dirty="0">
                <a:solidFill>
                  <a:schemeClr val="tx1"/>
                </a:solidFill>
              </a:rPr>
              <a:t>29</a:t>
            </a:r>
            <a:r>
              <a:rPr lang="zh-TW" altLang="en-US" dirty="0">
                <a:solidFill>
                  <a:schemeClr val="tx1"/>
                </a:solidFill>
              </a:rPr>
              <a:t>年</a:t>
            </a:r>
            <a:r>
              <a:rPr lang="en-US" altLang="zh-TW" dirty="0">
                <a:solidFill>
                  <a:schemeClr val="tx1"/>
                </a:solidFill>
              </a:rPr>
              <a:t>5</a:t>
            </a:r>
            <a:r>
              <a:rPr lang="zh-TW" altLang="en-US" dirty="0">
                <a:solidFill>
                  <a:schemeClr val="tx1"/>
                </a:solidFill>
              </a:rPr>
              <a:t>月）</a:t>
            </a:r>
          </a:p>
        </p:txBody>
      </p:sp>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5396" y="2711070"/>
            <a:ext cx="4735903" cy="3433526"/>
          </a:xfrm>
          <a:prstGeom prst="rect">
            <a:avLst/>
          </a:prstGeom>
        </p:spPr>
      </p:pic>
      <p:sp>
        <p:nvSpPr>
          <p:cNvPr id="11" name="テキスト ボックス 10"/>
          <p:cNvSpPr txBox="1"/>
          <p:nvPr/>
        </p:nvSpPr>
        <p:spPr>
          <a:xfrm>
            <a:off x="880499" y="1536948"/>
            <a:ext cx="7365693" cy="707886"/>
          </a:xfrm>
          <a:prstGeom prst="rect">
            <a:avLst/>
          </a:prstGeom>
          <a:noFill/>
        </p:spPr>
        <p:txBody>
          <a:bodyPr wrap="square" rtlCol="0">
            <a:spAutoFit/>
          </a:bodyPr>
          <a:lstStyle/>
          <a:p>
            <a:pPr algn="ctr"/>
            <a:r>
              <a:rPr kumimoji="1" lang="ja-JP" altLang="en-US" sz="4000" dirty="0"/>
              <a:t>本日は</a:t>
            </a:r>
            <a:r>
              <a:rPr kumimoji="1" lang="ja-JP" altLang="en-US" sz="4000" dirty="0" smtClean="0"/>
              <a:t>、よろしく</a:t>
            </a:r>
            <a:r>
              <a:rPr kumimoji="1" lang="ja-JP" altLang="en-US" sz="4000" dirty="0"/>
              <a:t>お願いします。</a:t>
            </a:r>
          </a:p>
        </p:txBody>
      </p:sp>
    </p:spTree>
    <p:extLst>
      <p:ext uri="{BB962C8B-B14F-4D97-AF65-F5344CB8AC3E}">
        <p14:creationId xmlns:p14="http://schemas.microsoft.com/office/powerpoint/2010/main" val="2164286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20</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noProof="0" dirty="0">
                <a:solidFill>
                  <a:prstClr val="black"/>
                </a:solidFill>
                <a:latin typeface="游ゴシック" panose="020B0400000000000000" pitchFamily="50" charset="-128"/>
              </a:rPr>
              <a:t>８</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体さばき</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en-US" altLang="ja-JP"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(2)</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10618" y="706850"/>
            <a:ext cx="4641011" cy="5649501"/>
          </a:xfrm>
          <a:prstGeom prst="rect">
            <a:avLst/>
          </a:prstGeom>
        </p:spPr>
      </p:pic>
      <p:sp>
        <p:nvSpPr>
          <p:cNvPr id="7" name="正方形/長方形 6"/>
          <p:cNvSpPr/>
          <p:nvPr/>
        </p:nvSpPr>
        <p:spPr>
          <a:xfrm>
            <a:off x="1483741" y="6356351"/>
            <a:ext cx="6788989" cy="230832"/>
          </a:xfrm>
          <a:prstGeom prst="rect">
            <a:avLst/>
          </a:prstGeom>
        </p:spPr>
        <p:txBody>
          <a:bodyPr wrap="square">
            <a:spAutoFit/>
          </a:bodyPr>
          <a:lstStyle/>
          <a:p>
            <a:r>
              <a:rPr lang="ja-JP" altLang="en-US" sz="900" dirty="0"/>
              <a:t>「新中学校学習指導要領に準拠した安全で効果的な剣道授業の展開ダイジェスト版第</a:t>
            </a:r>
            <a:r>
              <a:rPr lang="en-US" altLang="ja-JP" sz="900" dirty="0"/>
              <a:t>4</a:t>
            </a:r>
            <a:r>
              <a:rPr lang="ja-JP" altLang="en-US" sz="900" dirty="0"/>
              <a:t>版（全日本剣道連盟　令和２年９月）」</a:t>
            </a:r>
          </a:p>
        </p:txBody>
      </p:sp>
      <p:sp>
        <p:nvSpPr>
          <p:cNvPr id="8" name="テキスト ボックス 7"/>
          <p:cNvSpPr txBox="1"/>
          <p:nvPr/>
        </p:nvSpPr>
        <p:spPr>
          <a:xfrm>
            <a:off x="258253" y="900844"/>
            <a:ext cx="3261324" cy="954107"/>
          </a:xfrm>
          <a:prstGeom prst="rect">
            <a:avLst/>
          </a:prstGeom>
          <a:noFill/>
        </p:spPr>
        <p:txBody>
          <a:bodyPr wrap="square" rtlCol="0">
            <a:spAutoFit/>
          </a:bodyPr>
          <a:lstStyle/>
          <a:p>
            <a:r>
              <a:rPr kumimoji="1" lang="ja-JP" altLang="en-US" sz="2800" dirty="0" smtClean="0"/>
              <a:t>◎様々な方向へ　　　</a:t>
            </a:r>
            <a:endParaRPr kumimoji="1" lang="en-US" altLang="ja-JP" sz="2800" dirty="0" smtClean="0"/>
          </a:p>
          <a:p>
            <a:r>
              <a:rPr lang="ja-JP" altLang="en-US" sz="2800" dirty="0"/>
              <a:t>　</a:t>
            </a:r>
            <a:r>
              <a:rPr kumimoji="1" lang="ja-JP" altLang="en-US" sz="2800" dirty="0" smtClean="0"/>
              <a:t>移動してみよう。</a:t>
            </a:r>
            <a:endParaRPr kumimoji="1" lang="ja-JP" altLang="en-US" sz="2800" dirty="0"/>
          </a:p>
        </p:txBody>
      </p:sp>
    </p:spTree>
    <p:extLst>
      <p:ext uri="{BB962C8B-B14F-4D97-AF65-F5344CB8AC3E}">
        <p14:creationId xmlns:p14="http://schemas.microsoft.com/office/powerpoint/2010/main" val="66192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748772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2800" b="1" kern="0" noProof="0" dirty="0">
                <a:solidFill>
                  <a:prstClr val="black"/>
                </a:solidFill>
                <a:latin typeface="游ゴシック" panose="020B0400000000000000" pitchFamily="50" charset="-128"/>
              </a:rPr>
              <a:t>８</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lang="ja-JP" altLang="en-US" sz="2800" b="1" kern="0" noProof="0" dirty="0">
                <a:solidFill>
                  <a:prstClr val="black"/>
                </a:solidFill>
                <a:latin typeface="游ゴシック" panose="020B0400000000000000" pitchFamily="50" charset="-128"/>
              </a:rPr>
              <a:t>体</a:t>
            </a:r>
            <a:r>
              <a:rPr lang="ja-JP" altLang="en-US" sz="2800" b="1" kern="0" dirty="0" smtClean="0">
                <a:solidFill>
                  <a:prstClr val="black"/>
                </a:solidFill>
                <a:latin typeface="游ゴシック" panose="020B0400000000000000" pitchFamily="50" charset="-128"/>
              </a:rPr>
              <a:t>さばき</a:t>
            </a:r>
            <a:r>
              <a:rPr lang="ja-JP" altLang="en-US" sz="2800" b="1" kern="0" dirty="0">
                <a:solidFill>
                  <a:prstClr val="black"/>
                </a:solidFill>
                <a:latin typeface="游ゴシック" panose="020B0400000000000000" pitchFamily="50" charset="-128"/>
              </a:rPr>
              <a:t>　</a:t>
            </a:r>
            <a:r>
              <a:rPr lang="en-US" altLang="ja-JP" sz="2800" b="1" kern="0" dirty="0" smtClean="0">
                <a:solidFill>
                  <a:prstClr val="black"/>
                </a:solidFill>
                <a:latin typeface="游ゴシック" panose="020B0400000000000000" pitchFamily="50" charset="-128"/>
              </a:rPr>
              <a:t>(3)</a:t>
            </a:r>
            <a:r>
              <a:rPr lang="ja-JP" altLang="en-US" sz="2800" b="1" kern="0" dirty="0">
                <a:solidFill>
                  <a:prstClr val="black"/>
                </a:solidFill>
                <a:latin typeface="游ゴシック" panose="020B0400000000000000" pitchFamily="50" charset="-128"/>
              </a:rPr>
              <a:t>　　＜つまずきの事例＞</a:t>
            </a:r>
            <a:endParaRPr lang="en-US" altLang="ja-JP" sz="2800" b="1" kern="0" dirty="0">
              <a:solidFill>
                <a:prstClr val="black"/>
              </a:solidFill>
              <a:latin typeface="游ゴシック" panose="020B0400000000000000" pitchFamily="50" charset="-128"/>
            </a:endParaRPr>
          </a:p>
          <a:p>
            <a:pPr marL="0" marR="0" lvl="0" indent="0"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17" name="テキスト ボックス 16"/>
          <p:cNvSpPr txBox="1"/>
          <p:nvPr/>
        </p:nvSpPr>
        <p:spPr>
          <a:xfrm>
            <a:off x="751023" y="4885588"/>
            <a:ext cx="1949130" cy="923330"/>
          </a:xfrm>
          <a:prstGeom prst="rect">
            <a:avLst/>
          </a:prstGeom>
          <a:noFill/>
        </p:spPr>
        <p:txBody>
          <a:bodyPr wrap="square" rtlCol="0">
            <a:spAutoFit/>
          </a:bodyPr>
          <a:lstStyle/>
          <a:p>
            <a:r>
              <a:rPr kumimoji="1" lang="ja-JP" altLang="en-US" dirty="0"/>
              <a:t>頭が体より前に出て、体が前傾してしまう</a:t>
            </a:r>
          </a:p>
        </p:txBody>
      </p:sp>
      <p:sp>
        <p:nvSpPr>
          <p:cNvPr id="18" name="テキスト ボックス 17"/>
          <p:cNvSpPr txBox="1"/>
          <p:nvPr/>
        </p:nvSpPr>
        <p:spPr>
          <a:xfrm>
            <a:off x="3614565" y="4885588"/>
            <a:ext cx="1949130" cy="923330"/>
          </a:xfrm>
          <a:prstGeom prst="rect">
            <a:avLst/>
          </a:prstGeom>
          <a:noFill/>
        </p:spPr>
        <p:txBody>
          <a:bodyPr wrap="square" rtlCol="0">
            <a:spAutoFit/>
          </a:bodyPr>
          <a:lstStyle/>
          <a:p>
            <a:r>
              <a:rPr kumimoji="1" lang="ja-JP" altLang="en-US" dirty="0"/>
              <a:t>左手が前へ出て、左こぶしの位置が</a:t>
            </a:r>
            <a:r>
              <a:rPr kumimoji="1" lang="ja-JP" altLang="en-US" dirty="0" smtClean="0"/>
              <a:t>ずれる</a:t>
            </a:r>
            <a:endParaRPr kumimoji="1" lang="ja-JP" altLang="en-US" dirty="0"/>
          </a:p>
        </p:txBody>
      </p:sp>
      <p:sp>
        <p:nvSpPr>
          <p:cNvPr id="21" name="テキスト ボックス 20"/>
          <p:cNvSpPr txBox="1"/>
          <p:nvPr/>
        </p:nvSpPr>
        <p:spPr>
          <a:xfrm>
            <a:off x="379562" y="779201"/>
            <a:ext cx="2044461" cy="461665"/>
          </a:xfrm>
          <a:prstGeom prst="rect">
            <a:avLst/>
          </a:prstGeom>
          <a:noFill/>
        </p:spPr>
        <p:txBody>
          <a:bodyPr wrap="square" rtlCol="0">
            <a:spAutoFit/>
          </a:bodyPr>
          <a:lstStyle/>
          <a:p>
            <a:r>
              <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チェック</a:t>
            </a:r>
            <a:r>
              <a:rPr kumimoji="1" lang="en-US" altLang="ja-JP"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endPar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7758" y="1618609"/>
            <a:ext cx="2170607" cy="3128952"/>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3187" y="1618609"/>
            <a:ext cx="2209162" cy="3128952"/>
          </a:xfrm>
          <a:prstGeom prst="rect">
            <a:avLst/>
          </a:prstGeom>
        </p:spPr>
      </p:pic>
      <p:sp>
        <p:nvSpPr>
          <p:cNvPr id="22" name="テキスト ボックス 21"/>
          <p:cNvSpPr txBox="1"/>
          <p:nvPr/>
        </p:nvSpPr>
        <p:spPr>
          <a:xfrm>
            <a:off x="371361" y="1156941"/>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
        <p:nvSpPr>
          <p:cNvPr id="23" name="テキスト ボックス 22"/>
          <p:cNvSpPr txBox="1"/>
          <p:nvPr/>
        </p:nvSpPr>
        <p:spPr>
          <a:xfrm>
            <a:off x="3294706" y="1174029"/>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pic>
        <p:nvPicPr>
          <p:cNvPr id="26" name="図 2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78107" y="1618609"/>
            <a:ext cx="2193576" cy="3128952"/>
          </a:xfrm>
          <a:prstGeom prst="rect">
            <a:avLst/>
          </a:prstGeom>
        </p:spPr>
      </p:pic>
      <p:sp>
        <p:nvSpPr>
          <p:cNvPr id="27" name="テキスト ボックス 26"/>
          <p:cNvSpPr txBox="1"/>
          <p:nvPr/>
        </p:nvSpPr>
        <p:spPr>
          <a:xfrm>
            <a:off x="6840561" y="4885587"/>
            <a:ext cx="1682151" cy="923330"/>
          </a:xfrm>
          <a:prstGeom prst="rect">
            <a:avLst/>
          </a:prstGeom>
          <a:noFill/>
        </p:spPr>
        <p:txBody>
          <a:bodyPr wrap="square" rtlCol="0">
            <a:spAutoFit/>
          </a:bodyPr>
          <a:lstStyle/>
          <a:p>
            <a:r>
              <a:rPr kumimoji="1" lang="ja-JP" altLang="en-US" dirty="0"/>
              <a:t>横に移動するときに体が</a:t>
            </a:r>
            <a:r>
              <a:rPr kumimoji="1" lang="ja-JP" altLang="en-US" dirty="0" smtClean="0"/>
              <a:t>ぶれる</a:t>
            </a:r>
            <a:endParaRPr kumimoji="1" lang="ja-JP" altLang="en-US" dirty="0"/>
          </a:p>
        </p:txBody>
      </p:sp>
      <p:sp>
        <p:nvSpPr>
          <p:cNvPr id="24" name="テキスト ボックス 23"/>
          <p:cNvSpPr txBox="1"/>
          <p:nvPr/>
        </p:nvSpPr>
        <p:spPr>
          <a:xfrm>
            <a:off x="6243744" y="1174029"/>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Tree>
    <p:extLst>
      <p:ext uri="{BB962C8B-B14F-4D97-AF65-F5344CB8AC3E}">
        <p14:creationId xmlns:p14="http://schemas.microsoft.com/office/powerpoint/2010/main" val="2904685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748772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2800" b="1" kern="0" noProof="0" dirty="0">
                <a:solidFill>
                  <a:prstClr val="black"/>
                </a:solidFill>
                <a:latin typeface="游ゴシック" panose="020B0400000000000000" pitchFamily="50" charset="-128"/>
              </a:rPr>
              <a:t>８</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lang="ja-JP" altLang="en-US" sz="2800" b="1" kern="0" noProof="0" dirty="0">
                <a:solidFill>
                  <a:prstClr val="black"/>
                </a:solidFill>
                <a:latin typeface="游ゴシック" panose="020B0400000000000000" pitchFamily="50" charset="-128"/>
              </a:rPr>
              <a:t>体</a:t>
            </a:r>
            <a:r>
              <a:rPr lang="ja-JP" altLang="en-US" sz="2800" b="1" kern="0" dirty="0" smtClean="0">
                <a:solidFill>
                  <a:prstClr val="black"/>
                </a:solidFill>
                <a:latin typeface="游ゴシック" panose="020B0400000000000000" pitchFamily="50" charset="-128"/>
              </a:rPr>
              <a:t>さばき</a:t>
            </a:r>
            <a:r>
              <a:rPr lang="ja-JP" altLang="en-US" sz="2800" b="1" kern="0" dirty="0">
                <a:solidFill>
                  <a:prstClr val="black"/>
                </a:solidFill>
                <a:latin typeface="游ゴシック" panose="020B0400000000000000" pitchFamily="50" charset="-128"/>
              </a:rPr>
              <a:t>　</a:t>
            </a:r>
            <a:r>
              <a:rPr lang="en-US" altLang="ja-JP" sz="2800" b="1" kern="0" dirty="0" smtClean="0">
                <a:solidFill>
                  <a:prstClr val="black"/>
                </a:solidFill>
                <a:latin typeface="游ゴシック" panose="020B0400000000000000" pitchFamily="50" charset="-128"/>
              </a:rPr>
              <a:t>(4)</a:t>
            </a:r>
            <a:r>
              <a:rPr lang="ja-JP" altLang="en-US" sz="2800" b="1" kern="0" dirty="0">
                <a:solidFill>
                  <a:prstClr val="black"/>
                </a:solidFill>
                <a:latin typeface="游ゴシック" panose="020B0400000000000000" pitchFamily="50" charset="-128"/>
              </a:rPr>
              <a:t>　　＜つまずきの事例＞</a:t>
            </a:r>
            <a:endParaRPr lang="en-US" altLang="ja-JP" sz="2800" b="1" kern="0" dirty="0">
              <a:solidFill>
                <a:prstClr val="black"/>
              </a:solidFill>
              <a:latin typeface="游ゴシック" panose="020B0400000000000000" pitchFamily="50" charset="-128"/>
            </a:endParaRPr>
          </a:p>
          <a:p>
            <a:pPr marL="0" marR="0" lvl="0" indent="0"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18" name="テキスト ボックス 17"/>
          <p:cNvSpPr txBox="1"/>
          <p:nvPr/>
        </p:nvSpPr>
        <p:spPr>
          <a:xfrm>
            <a:off x="3053263" y="4885588"/>
            <a:ext cx="1949130" cy="369332"/>
          </a:xfrm>
          <a:prstGeom prst="rect">
            <a:avLst/>
          </a:prstGeom>
          <a:noFill/>
        </p:spPr>
        <p:txBody>
          <a:bodyPr wrap="square" rtlCol="0">
            <a:spAutoFit/>
          </a:bodyPr>
          <a:lstStyle/>
          <a:p>
            <a:r>
              <a:rPr kumimoji="1" lang="ja-JP" altLang="en-US" dirty="0" smtClean="0"/>
              <a:t>足が交差する</a:t>
            </a:r>
            <a:endParaRPr kumimoji="1" lang="ja-JP" altLang="en-US" dirty="0"/>
          </a:p>
        </p:txBody>
      </p:sp>
      <p:sp>
        <p:nvSpPr>
          <p:cNvPr id="21" name="テキスト ボックス 20"/>
          <p:cNvSpPr txBox="1"/>
          <p:nvPr/>
        </p:nvSpPr>
        <p:spPr>
          <a:xfrm>
            <a:off x="379562" y="779201"/>
            <a:ext cx="2044461" cy="461665"/>
          </a:xfrm>
          <a:prstGeom prst="rect">
            <a:avLst/>
          </a:prstGeom>
          <a:noFill/>
        </p:spPr>
        <p:txBody>
          <a:bodyPr wrap="square" rtlCol="0">
            <a:spAutoFit/>
          </a:bodyPr>
          <a:lstStyle/>
          <a:p>
            <a:r>
              <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チェック</a:t>
            </a:r>
            <a:r>
              <a:rPr kumimoji="1" lang="en-US" altLang="ja-JP"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endPar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6" name="テキスト ボックス 15"/>
          <p:cNvSpPr txBox="1"/>
          <p:nvPr/>
        </p:nvSpPr>
        <p:spPr>
          <a:xfrm>
            <a:off x="5494416" y="4893630"/>
            <a:ext cx="1103870" cy="369332"/>
          </a:xfrm>
          <a:prstGeom prst="rect">
            <a:avLst/>
          </a:prstGeom>
          <a:noFill/>
        </p:spPr>
        <p:txBody>
          <a:bodyPr wrap="square" rtlCol="0">
            <a:spAutoFit/>
          </a:bodyPr>
          <a:lstStyle/>
          <a:p>
            <a:r>
              <a:rPr kumimoji="1" lang="ja-JP" altLang="en-US" dirty="0" smtClean="0"/>
              <a:t>足が浮く</a:t>
            </a:r>
            <a:endParaRPr lang="ja-JP" altLang="en-US" dirty="0"/>
          </a:p>
        </p:txBody>
      </p:sp>
      <p:sp>
        <p:nvSpPr>
          <p:cNvPr id="20" name="テキスト ボックス 19"/>
          <p:cNvSpPr txBox="1"/>
          <p:nvPr/>
        </p:nvSpPr>
        <p:spPr>
          <a:xfrm>
            <a:off x="578167" y="4885588"/>
            <a:ext cx="1949130" cy="646331"/>
          </a:xfrm>
          <a:prstGeom prst="rect">
            <a:avLst/>
          </a:prstGeom>
          <a:noFill/>
        </p:spPr>
        <p:txBody>
          <a:bodyPr wrap="square" rtlCol="0">
            <a:spAutoFit/>
          </a:bodyPr>
          <a:lstStyle/>
          <a:p>
            <a:r>
              <a:rPr kumimoji="1" lang="ja-JP" altLang="en-US" dirty="0"/>
              <a:t>前足のつま先を上げて移動</a:t>
            </a:r>
            <a:r>
              <a:rPr kumimoji="1" lang="ja-JP" altLang="en-US" dirty="0" smtClean="0"/>
              <a:t>する</a:t>
            </a:r>
            <a:endParaRPr kumimoji="1" lang="ja-JP" altLang="en-US" dirty="0"/>
          </a:p>
        </p:txBody>
      </p:sp>
      <p:pic>
        <p:nvPicPr>
          <p:cNvPr id="25" name="図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7574" y="1618610"/>
            <a:ext cx="2129723" cy="3128952"/>
          </a:xfrm>
          <a:prstGeom prst="rect">
            <a:avLst/>
          </a:prstGeom>
        </p:spPr>
      </p:pic>
      <p:sp>
        <p:nvSpPr>
          <p:cNvPr id="22" name="テキスト ボックス 21"/>
          <p:cNvSpPr txBox="1"/>
          <p:nvPr/>
        </p:nvSpPr>
        <p:spPr>
          <a:xfrm>
            <a:off x="239550" y="1156943"/>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1167" y="1617885"/>
            <a:ext cx="1515763" cy="3129675"/>
          </a:xfrm>
          <a:prstGeom prst="rect">
            <a:avLst/>
          </a:prstGeom>
        </p:spPr>
      </p:pic>
      <p:sp>
        <p:nvSpPr>
          <p:cNvPr id="23" name="テキスト ボックス 22"/>
          <p:cNvSpPr txBox="1"/>
          <p:nvPr/>
        </p:nvSpPr>
        <p:spPr>
          <a:xfrm>
            <a:off x="2869486" y="1156943"/>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pic>
        <p:nvPicPr>
          <p:cNvPr id="7" name="図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60900" y="1617885"/>
            <a:ext cx="1612400" cy="3129675"/>
          </a:xfrm>
          <a:prstGeom prst="rect">
            <a:avLst/>
          </a:prstGeom>
        </p:spPr>
      </p:pic>
      <p:pic>
        <p:nvPicPr>
          <p:cNvPr id="8" name="図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02393" y="1617885"/>
            <a:ext cx="2122735" cy="3129675"/>
          </a:xfrm>
          <a:prstGeom prst="rect">
            <a:avLst/>
          </a:prstGeom>
        </p:spPr>
      </p:pic>
      <p:sp>
        <p:nvSpPr>
          <p:cNvPr id="24" name="テキスト ボックス 23"/>
          <p:cNvSpPr txBox="1"/>
          <p:nvPr/>
        </p:nvSpPr>
        <p:spPr>
          <a:xfrm>
            <a:off x="4925073" y="1133373"/>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
        <p:nvSpPr>
          <p:cNvPr id="28" name="テキスト ボックス 27"/>
          <p:cNvSpPr txBox="1"/>
          <p:nvPr/>
        </p:nvSpPr>
        <p:spPr>
          <a:xfrm>
            <a:off x="7045621" y="1133373"/>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
        <p:nvSpPr>
          <p:cNvPr id="9" name="正方形/長方形 8"/>
          <p:cNvSpPr/>
          <p:nvPr/>
        </p:nvSpPr>
        <p:spPr>
          <a:xfrm>
            <a:off x="322686" y="5807549"/>
            <a:ext cx="8481324" cy="923330"/>
          </a:xfrm>
          <a:prstGeom prst="rect">
            <a:avLst/>
          </a:prstGeom>
        </p:spPr>
        <p:txBody>
          <a:bodyPr wrap="square">
            <a:spAutoFit/>
          </a:bodyPr>
          <a:lstStyle/>
          <a:p>
            <a:r>
              <a:rPr lang="ja-JP" altLang="en-US" b="1" dirty="0" smtClean="0"/>
              <a:t>☞　体勢が不安定</a:t>
            </a:r>
            <a:r>
              <a:rPr lang="ja-JP" altLang="en-US" b="1" dirty="0"/>
              <a:t>に</a:t>
            </a:r>
            <a:r>
              <a:rPr lang="ja-JP" altLang="en-US" b="1" dirty="0" smtClean="0"/>
              <a:t>なると、相手の動きに応じて、攻撃したり相手</a:t>
            </a:r>
            <a:r>
              <a:rPr lang="ja-JP" altLang="en-US" b="1" dirty="0"/>
              <a:t>の技を</a:t>
            </a:r>
            <a:r>
              <a:rPr lang="ja-JP" altLang="en-US" b="1" dirty="0" smtClean="0"/>
              <a:t>防御　</a:t>
            </a:r>
            <a:endParaRPr lang="en-US" altLang="ja-JP" b="1" dirty="0" smtClean="0"/>
          </a:p>
          <a:p>
            <a:r>
              <a:rPr lang="ja-JP" altLang="en-US" b="1" dirty="0"/>
              <a:t>　</a:t>
            </a:r>
            <a:r>
              <a:rPr lang="ja-JP" altLang="en-US" b="1" dirty="0" smtClean="0"/>
              <a:t>したりする</a:t>
            </a:r>
            <a:r>
              <a:rPr lang="ja-JP" altLang="en-US" b="1" dirty="0"/>
              <a:t>ため</a:t>
            </a:r>
            <a:r>
              <a:rPr lang="ja-JP" altLang="en-US" b="1" dirty="0" smtClean="0"/>
              <a:t>に動きづらくなったり、時間がかかったりしてしまう。</a:t>
            </a:r>
            <a:endParaRPr lang="ja-JP" altLang="en-US" b="1" dirty="0"/>
          </a:p>
          <a:p>
            <a:endParaRPr lang="ja-JP" altLang="en-US" b="1" dirty="0"/>
          </a:p>
        </p:txBody>
      </p:sp>
      <p:sp>
        <p:nvSpPr>
          <p:cNvPr id="29" name="テキスト ボックス 28"/>
          <p:cNvSpPr txBox="1"/>
          <p:nvPr/>
        </p:nvSpPr>
        <p:spPr>
          <a:xfrm>
            <a:off x="7411480" y="4875689"/>
            <a:ext cx="1103870" cy="369332"/>
          </a:xfrm>
          <a:prstGeom prst="rect">
            <a:avLst/>
          </a:prstGeom>
          <a:noFill/>
        </p:spPr>
        <p:txBody>
          <a:bodyPr wrap="square" rtlCol="0">
            <a:spAutoFit/>
          </a:bodyPr>
          <a:lstStyle/>
          <a:p>
            <a:r>
              <a:rPr kumimoji="1" lang="ja-JP" altLang="en-US" dirty="0" smtClean="0"/>
              <a:t>足が浮く</a:t>
            </a:r>
            <a:endParaRPr lang="ja-JP" altLang="en-US" dirty="0"/>
          </a:p>
        </p:txBody>
      </p:sp>
    </p:spTree>
    <p:extLst>
      <p:ext uri="{BB962C8B-B14F-4D97-AF65-F5344CB8AC3E}">
        <p14:creationId xmlns:p14="http://schemas.microsoft.com/office/powerpoint/2010/main" val="1700319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23</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2800" b="1" kern="0" dirty="0">
                <a:solidFill>
                  <a:prstClr val="black"/>
                </a:solidFill>
                <a:latin typeface="游ゴシック" panose="020B0400000000000000" pitchFamily="50" charset="-128"/>
              </a:rPr>
              <a:t>９</a:t>
            </a:r>
            <a:r>
              <a:rPr lang="ja-JP" altLang="en-US" sz="2800" b="1" kern="0" noProof="0" dirty="0">
                <a:solidFill>
                  <a:prstClr val="black"/>
                </a:solidFill>
                <a:latin typeface="游ゴシック" panose="020B0400000000000000" pitchFamily="50" charset="-128"/>
              </a:rPr>
              <a:t>　素振り　</a:t>
            </a:r>
            <a:r>
              <a:rPr lang="en-US" altLang="ja-JP" sz="2800" b="1" kern="0" noProof="0" dirty="0">
                <a:solidFill>
                  <a:prstClr val="black"/>
                </a:solidFill>
                <a:latin typeface="游ゴシック" panose="020B0400000000000000" pitchFamily="50" charset="-128"/>
              </a:rPr>
              <a:t>(1)</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487" y="2730373"/>
            <a:ext cx="1963848" cy="1815233"/>
          </a:xfrm>
          <a:prstGeom prst="rect">
            <a:avLst/>
          </a:prstGeom>
        </p:spPr>
      </p:pic>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63160" y="1939857"/>
            <a:ext cx="1440156" cy="2919235"/>
          </a:xfrm>
          <a:prstGeom prst="rect">
            <a:avLst/>
          </a:prstGeom>
        </p:spPr>
      </p:pic>
      <p:pic>
        <p:nvPicPr>
          <p:cNvPr id="15" name="図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07367" y="2435912"/>
            <a:ext cx="2013386" cy="2388466"/>
          </a:xfrm>
          <a:prstGeom prst="rect">
            <a:avLst/>
          </a:prstGeom>
        </p:spPr>
      </p:pic>
      <p:pic>
        <p:nvPicPr>
          <p:cNvPr id="16" name="図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07532" y="2553404"/>
            <a:ext cx="1985079" cy="2313405"/>
          </a:xfrm>
          <a:prstGeom prst="rect">
            <a:avLst/>
          </a:prstGeom>
        </p:spPr>
      </p:pic>
      <p:pic>
        <p:nvPicPr>
          <p:cNvPr id="17" name="図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424578" y="1937120"/>
            <a:ext cx="1365848" cy="3137867"/>
          </a:xfrm>
          <a:prstGeom prst="rect">
            <a:avLst/>
          </a:prstGeom>
        </p:spPr>
      </p:pic>
      <p:pic>
        <p:nvPicPr>
          <p:cNvPr id="18" name="図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99535" y="779201"/>
            <a:ext cx="1907768" cy="623452"/>
          </a:xfrm>
          <a:prstGeom prst="rect">
            <a:avLst/>
          </a:prstGeom>
        </p:spPr>
      </p:pic>
      <p:cxnSp>
        <p:nvCxnSpPr>
          <p:cNvPr id="9" name="直線コネクタ 8"/>
          <p:cNvCxnSpPr/>
          <p:nvPr/>
        </p:nvCxnSpPr>
        <p:spPr>
          <a:xfrm>
            <a:off x="198412" y="4467972"/>
            <a:ext cx="874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図 21"/>
          <p:cNvPicPr>
            <a:picLocks noChangeAspect="1"/>
          </p:cNvPicPr>
          <p:nvPr/>
        </p:nvPicPr>
        <p:blipFill rotWithShape="1">
          <a:blip r:embed="rId9" cstate="email">
            <a:extLst>
              <a:ext uri="{28A0092B-C50C-407E-A947-70E740481C1C}">
                <a14:useLocalDpi xmlns:a14="http://schemas.microsoft.com/office/drawing/2010/main"/>
              </a:ext>
            </a:extLst>
          </a:blip>
          <a:srcRect l="42582" t="-8652" r="-1" b="1"/>
          <a:stretch/>
        </p:blipFill>
        <p:spPr>
          <a:xfrm>
            <a:off x="1906437" y="1803842"/>
            <a:ext cx="895659" cy="981541"/>
          </a:xfrm>
          <a:prstGeom prst="rect">
            <a:avLst/>
          </a:prstGeom>
        </p:spPr>
      </p:pic>
      <p:sp>
        <p:nvSpPr>
          <p:cNvPr id="13" name="正方形/長方形 12"/>
          <p:cNvSpPr/>
          <p:nvPr/>
        </p:nvSpPr>
        <p:spPr>
          <a:xfrm>
            <a:off x="2208335" y="6240935"/>
            <a:ext cx="4710022" cy="230832"/>
          </a:xfrm>
          <a:prstGeom prst="rect">
            <a:avLst/>
          </a:prstGeom>
        </p:spPr>
        <p:txBody>
          <a:bodyPr wrap="square">
            <a:spAutoFit/>
          </a:bodyPr>
          <a:lstStyle/>
          <a:p>
            <a:pPr algn="ctr"/>
            <a:r>
              <a:rPr lang="ja-JP" altLang="en-US" sz="900" dirty="0">
                <a:latin typeface="+mn-ea"/>
              </a:rPr>
              <a:t>「学校体育実技</a:t>
            </a:r>
            <a:r>
              <a:rPr lang="en-US" altLang="ja-JP" sz="900" dirty="0">
                <a:latin typeface="+mn-ea"/>
              </a:rPr>
              <a:t>『</a:t>
            </a:r>
            <a:r>
              <a:rPr lang="ja-JP" altLang="en-US" sz="900" dirty="0">
                <a:latin typeface="+mn-ea"/>
              </a:rPr>
              <a:t>武道</a:t>
            </a:r>
            <a:r>
              <a:rPr lang="en-US" altLang="ja-JP" sz="900" dirty="0">
                <a:latin typeface="+mn-ea"/>
              </a:rPr>
              <a:t>』</a:t>
            </a:r>
            <a:r>
              <a:rPr lang="ja-JP" altLang="en-US" sz="900" dirty="0">
                <a:latin typeface="+mn-ea"/>
              </a:rPr>
              <a:t>指導資料　剣道授業の展開」（全日本剣道連盟  平成</a:t>
            </a:r>
            <a:r>
              <a:rPr lang="en-US" altLang="ja-JP" sz="900" dirty="0">
                <a:latin typeface="+mn-ea"/>
              </a:rPr>
              <a:t>21</a:t>
            </a:r>
            <a:r>
              <a:rPr lang="ja-JP" altLang="en-US" sz="900" dirty="0">
                <a:latin typeface="+mn-ea"/>
              </a:rPr>
              <a:t>年</a:t>
            </a:r>
            <a:r>
              <a:rPr lang="en-US" altLang="ja-JP" sz="900" dirty="0">
                <a:latin typeface="+mn-ea"/>
              </a:rPr>
              <a:t>4</a:t>
            </a:r>
            <a:r>
              <a:rPr lang="ja-JP" altLang="en-US" sz="900" dirty="0">
                <a:latin typeface="+mn-ea"/>
              </a:rPr>
              <a:t>月）</a:t>
            </a:r>
            <a:endParaRPr lang="en-US" altLang="ja-JP" sz="900" dirty="0">
              <a:latin typeface="+mn-ea"/>
            </a:endParaRPr>
          </a:p>
        </p:txBody>
      </p:sp>
    </p:spTree>
    <p:extLst>
      <p:ext uri="{BB962C8B-B14F-4D97-AF65-F5344CB8AC3E}">
        <p14:creationId xmlns:p14="http://schemas.microsoft.com/office/powerpoint/2010/main" val="3079631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24</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ja-JP" altLang="en-US" sz="2800" b="1" kern="0" dirty="0">
                <a:solidFill>
                  <a:prstClr val="black"/>
                </a:solidFill>
                <a:latin typeface="游ゴシック" panose="020B0400000000000000" pitchFamily="50" charset="-128"/>
              </a:rPr>
              <a:t>９</a:t>
            </a:r>
            <a:r>
              <a:rPr lang="ja-JP" altLang="en-US" sz="2800" b="1" kern="0" noProof="0" dirty="0">
                <a:solidFill>
                  <a:prstClr val="black"/>
                </a:solidFill>
                <a:latin typeface="游ゴシック" panose="020B0400000000000000" pitchFamily="50" charset="-128"/>
              </a:rPr>
              <a:t>　素振り　</a:t>
            </a:r>
            <a:r>
              <a:rPr lang="en-US" altLang="ja-JP" sz="2800" b="1" kern="0" noProof="0" dirty="0">
                <a:solidFill>
                  <a:prstClr val="black"/>
                </a:solidFill>
                <a:latin typeface="游ゴシック" panose="020B0400000000000000" pitchFamily="50" charset="-128"/>
              </a:rPr>
              <a:t>(2)</a:t>
            </a:r>
            <a:r>
              <a:rPr lang="ja-JP" altLang="en-US" sz="2800" b="1" kern="0" dirty="0">
                <a:solidFill>
                  <a:prstClr val="black"/>
                </a:solidFill>
                <a:latin typeface="游ゴシック" panose="020B0400000000000000" pitchFamily="50" charset="-128"/>
              </a:rPr>
              <a:t>　　＜つまずきの事例＞</a:t>
            </a:r>
            <a:endParaRPr lang="en-US" altLang="ja-JP" sz="2800" b="1" kern="0" dirty="0">
              <a:solidFill>
                <a:prstClr val="black"/>
              </a:solidFill>
              <a:latin typeface="游ゴシック" panose="020B0400000000000000" pitchFamily="50" charset="-128"/>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64902" y="836762"/>
            <a:ext cx="5347299" cy="2870800"/>
          </a:xfrm>
          <a:prstGeom prst="rect">
            <a:avLst/>
          </a:prstGeom>
        </p:spPr>
      </p:pic>
      <p:sp>
        <p:nvSpPr>
          <p:cNvPr id="15" name="テキスト ボックス 14"/>
          <p:cNvSpPr txBox="1"/>
          <p:nvPr/>
        </p:nvSpPr>
        <p:spPr>
          <a:xfrm>
            <a:off x="379562" y="779201"/>
            <a:ext cx="2044461" cy="461665"/>
          </a:xfrm>
          <a:prstGeom prst="rect">
            <a:avLst/>
          </a:prstGeom>
          <a:noFill/>
        </p:spPr>
        <p:txBody>
          <a:bodyPr wrap="square" rtlCol="0">
            <a:spAutoFit/>
          </a:bodyPr>
          <a:lstStyle/>
          <a:p>
            <a:r>
              <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チェック</a:t>
            </a:r>
            <a:r>
              <a:rPr kumimoji="1" lang="en-US" altLang="ja-JP"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endParaRPr kumimoji="1" lang="ja-JP" altLang="en-US" sz="24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 name="テキスト ボックス 1"/>
          <p:cNvSpPr txBox="1"/>
          <p:nvPr/>
        </p:nvSpPr>
        <p:spPr>
          <a:xfrm>
            <a:off x="5631791" y="5050389"/>
            <a:ext cx="2449902" cy="923330"/>
          </a:xfrm>
          <a:prstGeom prst="rect">
            <a:avLst/>
          </a:prstGeom>
          <a:noFill/>
        </p:spPr>
        <p:txBody>
          <a:bodyPr wrap="square" rtlCol="0">
            <a:spAutoFit/>
          </a:bodyPr>
          <a:lstStyle/>
          <a:p>
            <a:r>
              <a:rPr kumimoji="1" lang="ja-JP" altLang="en-US" dirty="0"/>
              <a:t>打突時に体が前傾し、腰が入っていない（腰が引けている）。</a:t>
            </a:r>
          </a:p>
        </p:txBody>
      </p:sp>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35841" y="4261449"/>
            <a:ext cx="1655013" cy="2277464"/>
          </a:xfrm>
          <a:prstGeom prst="rect">
            <a:avLst/>
          </a:prstGeom>
        </p:spPr>
      </p:pic>
      <p:sp>
        <p:nvSpPr>
          <p:cNvPr id="8" name="テキスト ボックス 7"/>
          <p:cNvSpPr txBox="1"/>
          <p:nvPr/>
        </p:nvSpPr>
        <p:spPr>
          <a:xfrm>
            <a:off x="3286124" y="4088921"/>
            <a:ext cx="1138687" cy="830997"/>
          </a:xfrm>
          <a:prstGeom prst="rect">
            <a:avLst/>
          </a:prstGeom>
          <a:noFill/>
        </p:spPr>
        <p:txBody>
          <a:bodyPr wrap="square" rtlCol="0">
            <a:spAutoFit/>
          </a:bodyPr>
          <a:lstStyle/>
          <a:p>
            <a:r>
              <a:rPr kumimoji="1" lang="en-US" altLang="ja-JP" sz="4800" b="1" dirty="0">
                <a:solidFill>
                  <a:srgbClr val="FF0000"/>
                </a:solidFill>
              </a:rPr>
              <a:t>×</a:t>
            </a:r>
            <a:endParaRPr kumimoji="1" lang="ja-JP" altLang="en-US" sz="4800" b="1" dirty="0">
              <a:solidFill>
                <a:srgbClr val="FF0000"/>
              </a:solidFill>
            </a:endParaRPr>
          </a:p>
        </p:txBody>
      </p:sp>
      <p:sp>
        <p:nvSpPr>
          <p:cNvPr id="10" name="正方形/長方形 9"/>
          <p:cNvSpPr/>
          <p:nvPr/>
        </p:nvSpPr>
        <p:spPr>
          <a:xfrm>
            <a:off x="1168852" y="3771825"/>
            <a:ext cx="6788989" cy="230832"/>
          </a:xfrm>
          <a:prstGeom prst="rect">
            <a:avLst/>
          </a:prstGeom>
        </p:spPr>
        <p:txBody>
          <a:bodyPr wrap="square">
            <a:spAutoFit/>
          </a:bodyPr>
          <a:lstStyle/>
          <a:p>
            <a:r>
              <a:rPr lang="ja-JP" altLang="en-US" sz="900" dirty="0"/>
              <a:t>「新中学校学習指導要領に準拠した安全で効果的な剣道授業の展開ダイジェスト版第</a:t>
            </a:r>
            <a:r>
              <a:rPr lang="en-US" altLang="ja-JP" sz="900" dirty="0"/>
              <a:t>4</a:t>
            </a:r>
            <a:r>
              <a:rPr lang="ja-JP" altLang="en-US" sz="900" dirty="0"/>
              <a:t>版（全日本剣道連盟　令和２年９月）」</a:t>
            </a:r>
          </a:p>
        </p:txBody>
      </p:sp>
    </p:spTree>
    <p:extLst>
      <p:ext uri="{BB962C8B-B14F-4D97-AF65-F5344CB8AC3E}">
        <p14:creationId xmlns:p14="http://schemas.microsoft.com/office/powerpoint/2010/main" val="1138392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25</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69011" y="66436"/>
            <a:ext cx="6021238" cy="54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en-US" altLang="ja-JP" sz="2800" b="1" kern="0" noProof="0" dirty="0" smtClean="0">
                <a:solidFill>
                  <a:prstClr val="black"/>
                </a:solidFill>
                <a:latin typeface="游ゴシック" panose="020B0400000000000000" pitchFamily="50" charset="-128"/>
              </a:rPr>
              <a:t>10</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lang="ja-JP" altLang="en-US" sz="2800" dirty="0"/>
              <a:t>提刀と帯刀</a:t>
            </a:r>
            <a:endParaRPr kumimoji="1" lang="en-US" altLang="ja-JP" sz="24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pic>
        <p:nvPicPr>
          <p:cNvPr id="8" name="図 7"/>
          <p:cNvPicPr>
            <a:picLocks noChangeAspect="1"/>
          </p:cNvPicPr>
          <p:nvPr/>
        </p:nvPicPr>
        <p:blipFill>
          <a:blip r:embed="rId3"/>
          <a:stretch>
            <a:fillRect/>
          </a:stretch>
        </p:blipFill>
        <p:spPr>
          <a:xfrm>
            <a:off x="550496" y="2546171"/>
            <a:ext cx="7964854" cy="2833136"/>
          </a:xfrm>
          <a:prstGeom prst="rect">
            <a:avLst/>
          </a:prstGeom>
        </p:spPr>
      </p:pic>
      <p:sp>
        <p:nvSpPr>
          <p:cNvPr id="9" name="正方形/長方形 8"/>
          <p:cNvSpPr/>
          <p:nvPr/>
        </p:nvSpPr>
        <p:spPr>
          <a:xfrm>
            <a:off x="5110147" y="1201021"/>
            <a:ext cx="3188463" cy="923330"/>
          </a:xfrm>
          <a:prstGeom prst="rect">
            <a:avLst/>
          </a:prstGeom>
        </p:spPr>
        <p:txBody>
          <a:bodyPr wrap="square">
            <a:spAutoFit/>
          </a:bodyPr>
          <a:lstStyle/>
          <a:p>
            <a:r>
              <a:rPr lang="ja-JP" altLang="en-US" dirty="0" smtClean="0">
                <a:latin typeface="TT5CA6o01"/>
              </a:rPr>
              <a:t>帯</a:t>
            </a:r>
            <a:r>
              <a:rPr lang="ja-JP" altLang="en-US" dirty="0" smtClean="0">
                <a:latin typeface="TT5CA6o00"/>
              </a:rPr>
              <a:t>刀</a:t>
            </a:r>
            <a:r>
              <a:rPr lang="en-US" altLang="ja-JP" dirty="0" smtClean="0">
                <a:latin typeface="TT5CA6o00"/>
              </a:rPr>
              <a:t>(</a:t>
            </a:r>
            <a:r>
              <a:rPr lang="ja-JP" altLang="en-US" dirty="0" smtClean="0">
                <a:latin typeface="TT5CA6o00"/>
              </a:rPr>
              <a:t>たいとう</a:t>
            </a:r>
            <a:r>
              <a:rPr lang="en-US" altLang="ja-JP" dirty="0">
                <a:latin typeface="TT5CA6o00"/>
              </a:rPr>
              <a:t>)</a:t>
            </a:r>
            <a:r>
              <a:rPr lang="ja-JP" altLang="en-US" dirty="0" smtClean="0">
                <a:latin typeface="TT5CA6o00"/>
              </a:rPr>
              <a:t>とは、竹刀</a:t>
            </a:r>
            <a:r>
              <a:rPr lang="ja-JP" altLang="en-US" dirty="0">
                <a:latin typeface="TT5CA6o00"/>
              </a:rPr>
              <a:t>を持った左手を腰にあてた状態である。</a:t>
            </a:r>
            <a:endParaRPr lang="ja-JP" altLang="en-US" dirty="0"/>
          </a:p>
        </p:txBody>
      </p:sp>
      <p:sp>
        <p:nvSpPr>
          <p:cNvPr id="10" name="正方形/長方形 9"/>
          <p:cNvSpPr/>
          <p:nvPr/>
        </p:nvSpPr>
        <p:spPr>
          <a:xfrm>
            <a:off x="601512" y="1140073"/>
            <a:ext cx="3556420" cy="1200329"/>
          </a:xfrm>
          <a:prstGeom prst="rect">
            <a:avLst/>
          </a:prstGeom>
        </p:spPr>
        <p:txBody>
          <a:bodyPr wrap="square">
            <a:spAutoFit/>
          </a:bodyPr>
          <a:lstStyle/>
          <a:p>
            <a:r>
              <a:rPr lang="ja-JP" altLang="en-US" dirty="0" smtClean="0">
                <a:latin typeface="TT5CA6o01"/>
              </a:rPr>
              <a:t>提</a:t>
            </a:r>
            <a:r>
              <a:rPr lang="ja-JP" altLang="en-US" dirty="0" smtClean="0">
                <a:latin typeface="TT5CA6o00"/>
              </a:rPr>
              <a:t>刀</a:t>
            </a:r>
            <a:r>
              <a:rPr lang="en-US" altLang="ja-JP" dirty="0" smtClean="0">
                <a:latin typeface="TT5CA6o00"/>
              </a:rPr>
              <a:t>(</a:t>
            </a:r>
            <a:r>
              <a:rPr lang="ja-JP" altLang="en-US" dirty="0" smtClean="0">
                <a:latin typeface="TT5CA6o00"/>
              </a:rPr>
              <a:t>さげとう</a:t>
            </a:r>
            <a:r>
              <a:rPr lang="en-US" altLang="ja-JP" dirty="0">
                <a:latin typeface="TT5CA6o00"/>
              </a:rPr>
              <a:t>)</a:t>
            </a:r>
            <a:r>
              <a:rPr lang="ja-JP" altLang="en-US" dirty="0" smtClean="0">
                <a:latin typeface="TT5CA6o00"/>
              </a:rPr>
              <a:t>とは、竹刀</a:t>
            </a:r>
            <a:r>
              <a:rPr lang="ja-JP" altLang="en-US" dirty="0">
                <a:latin typeface="TT5CA6o00"/>
              </a:rPr>
              <a:t>は左手に</a:t>
            </a:r>
            <a:r>
              <a:rPr lang="ja-JP" altLang="en-US" dirty="0" smtClean="0">
                <a:latin typeface="TT5CA6o00"/>
              </a:rPr>
              <a:t>持ち、弦</a:t>
            </a:r>
            <a:r>
              <a:rPr lang="ja-JP" altLang="en-US" dirty="0">
                <a:latin typeface="TT5CA6o00"/>
              </a:rPr>
              <a:t>を下にして</a:t>
            </a:r>
            <a:r>
              <a:rPr lang="ja-JP" altLang="en-US" dirty="0" smtClean="0">
                <a:latin typeface="TT5CA6o00"/>
              </a:rPr>
              <a:t>鍔</a:t>
            </a:r>
            <a:r>
              <a:rPr lang="en-US" altLang="ja-JP" dirty="0" smtClean="0">
                <a:latin typeface="TT5CA6o00"/>
              </a:rPr>
              <a:t>(</a:t>
            </a:r>
            <a:r>
              <a:rPr lang="ja-JP" altLang="en-US" dirty="0" smtClean="0">
                <a:latin typeface="TT5CA6o00"/>
              </a:rPr>
              <a:t>つば</a:t>
            </a:r>
            <a:r>
              <a:rPr lang="en-US" altLang="ja-JP" dirty="0" smtClean="0">
                <a:latin typeface="TT5CA6o00"/>
              </a:rPr>
              <a:t>)</a:t>
            </a:r>
            <a:r>
              <a:rPr lang="ja-JP" altLang="en-US" dirty="0" smtClean="0">
                <a:latin typeface="TT5CA6o00"/>
              </a:rPr>
              <a:t>に</a:t>
            </a:r>
            <a:r>
              <a:rPr lang="ja-JP" altLang="en-US" dirty="0">
                <a:latin typeface="TT5CA6o01"/>
              </a:rPr>
              <a:t>近</a:t>
            </a:r>
            <a:r>
              <a:rPr lang="ja-JP" altLang="en-US" dirty="0">
                <a:latin typeface="TT5CA6o00"/>
              </a:rPr>
              <a:t>いところを</a:t>
            </a:r>
            <a:r>
              <a:rPr lang="ja-JP" altLang="en-US" dirty="0" smtClean="0">
                <a:latin typeface="TT5CA6o00"/>
              </a:rPr>
              <a:t>握り、自然</a:t>
            </a:r>
            <a:r>
              <a:rPr lang="ja-JP" altLang="en-US" dirty="0">
                <a:latin typeface="TT5CA6o00"/>
              </a:rPr>
              <a:t>にさげた状態である。</a:t>
            </a:r>
            <a:endParaRPr lang="ja-JP" altLang="en-US" dirty="0"/>
          </a:p>
        </p:txBody>
      </p:sp>
      <p:sp>
        <p:nvSpPr>
          <p:cNvPr id="11" name="正方形/長方形 10"/>
          <p:cNvSpPr/>
          <p:nvPr/>
        </p:nvSpPr>
        <p:spPr>
          <a:xfrm>
            <a:off x="845923" y="6240935"/>
            <a:ext cx="7669427" cy="230832"/>
          </a:xfrm>
          <a:prstGeom prst="rect">
            <a:avLst/>
          </a:prstGeom>
        </p:spPr>
        <p:txBody>
          <a:bodyPr wrap="square">
            <a:spAutoFit/>
          </a:bodyPr>
          <a:lstStyle/>
          <a:p>
            <a:r>
              <a:rPr lang="ja-JP" altLang="en-US" sz="900" dirty="0"/>
              <a:t>「新しい学習指導要領に基づく剣道指導に向けて（学校体育実技指導資料第</a:t>
            </a:r>
            <a:r>
              <a:rPr lang="en-US" altLang="ja-JP" sz="900" dirty="0"/>
              <a:t>1</a:t>
            </a:r>
            <a:r>
              <a:rPr lang="ja-JP" altLang="en-US" sz="900" dirty="0"/>
              <a:t>集「剣道指導の手引」参考資料）」（文部科学省　平成</a:t>
            </a:r>
            <a:r>
              <a:rPr lang="en-US" altLang="ja-JP" sz="900" dirty="0"/>
              <a:t>22</a:t>
            </a:r>
            <a:r>
              <a:rPr lang="ja-JP" altLang="en-US" sz="900" dirty="0"/>
              <a:t>年３月）</a:t>
            </a:r>
          </a:p>
        </p:txBody>
      </p:sp>
      <p:sp>
        <p:nvSpPr>
          <p:cNvPr id="12" name="正方形/長方形 11"/>
          <p:cNvSpPr/>
          <p:nvPr/>
        </p:nvSpPr>
        <p:spPr>
          <a:xfrm>
            <a:off x="765415" y="-33336"/>
            <a:ext cx="2133064" cy="246221"/>
          </a:xfrm>
          <a:prstGeom prst="rect">
            <a:avLst/>
          </a:prstGeom>
        </p:spPr>
        <p:txBody>
          <a:bodyPr wrap="square">
            <a:spAutoFit/>
          </a:bodyPr>
          <a:lstStyle/>
          <a:p>
            <a:r>
              <a:rPr lang="ja-JP" altLang="en-US" sz="1000" dirty="0" smtClean="0"/>
              <a:t>さげとう　　 　たいとう</a:t>
            </a:r>
            <a:endParaRPr lang="ja-JP" altLang="en-US" sz="1000" dirty="0"/>
          </a:p>
        </p:txBody>
      </p:sp>
    </p:spTree>
    <p:extLst>
      <p:ext uri="{BB962C8B-B14F-4D97-AF65-F5344CB8AC3E}">
        <p14:creationId xmlns:p14="http://schemas.microsoft.com/office/powerpoint/2010/main" val="2445174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26</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021238"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en-US" altLang="ja-JP" sz="2800" b="1" kern="0" dirty="0" smtClean="0">
                <a:solidFill>
                  <a:prstClr val="black"/>
                </a:solidFill>
                <a:latin typeface="游ゴシック" panose="020B0400000000000000" pitchFamily="50" charset="-128"/>
              </a:rPr>
              <a:t>11</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lang="ja-JP" altLang="en-US" sz="2800" b="1" kern="0" dirty="0">
                <a:solidFill>
                  <a:prstClr val="black"/>
                </a:solidFill>
                <a:latin typeface="游ゴシック" panose="020B0400000000000000" pitchFamily="50" charset="-128"/>
              </a:rPr>
              <a:t>蹲踞（そんきょ）</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10" name="正方形/長方形 9"/>
          <p:cNvSpPr/>
          <p:nvPr/>
        </p:nvSpPr>
        <p:spPr>
          <a:xfrm>
            <a:off x="396815" y="779201"/>
            <a:ext cx="8471140" cy="1477328"/>
          </a:xfrm>
          <a:prstGeom prst="rect">
            <a:avLst/>
          </a:prstGeom>
        </p:spPr>
        <p:txBody>
          <a:bodyPr wrap="square">
            <a:spAutoFit/>
          </a:bodyPr>
          <a:lstStyle/>
          <a:p>
            <a:r>
              <a:rPr lang="ja-JP" altLang="en-US" dirty="0" smtClean="0"/>
              <a:t>蹲踞</a:t>
            </a:r>
            <a:r>
              <a:rPr lang="en-US" altLang="ja-JP" dirty="0" smtClean="0"/>
              <a:t>(</a:t>
            </a:r>
            <a:r>
              <a:rPr lang="ja-JP" altLang="en-US" dirty="0" smtClean="0"/>
              <a:t>そんきょ</a:t>
            </a:r>
            <a:r>
              <a:rPr lang="en-US" altLang="ja-JP" dirty="0"/>
              <a:t>)</a:t>
            </a:r>
            <a:r>
              <a:rPr lang="ja-JP" altLang="en-US" dirty="0" smtClean="0"/>
              <a:t>は</a:t>
            </a:r>
            <a:r>
              <a:rPr lang="ja-JP" altLang="en-US" dirty="0"/>
              <a:t>、</a:t>
            </a:r>
            <a:r>
              <a:rPr lang="ja-JP" altLang="en-US" dirty="0" smtClean="0"/>
              <a:t>試合</a:t>
            </a:r>
            <a:r>
              <a:rPr lang="ja-JP" altLang="en-US" dirty="0"/>
              <a:t>や練習の始めと終わりに</a:t>
            </a:r>
            <a:r>
              <a:rPr lang="ja-JP" altLang="en-US" dirty="0" smtClean="0"/>
              <a:t>行う姿勢</a:t>
            </a:r>
            <a:r>
              <a:rPr lang="ja-JP" altLang="en-US" dirty="0"/>
              <a:t>である。右足をやや前に</a:t>
            </a:r>
            <a:r>
              <a:rPr lang="ja-JP" altLang="en-US" dirty="0" smtClean="0"/>
              <a:t>出し、膝</a:t>
            </a:r>
            <a:r>
              <a:rPr lang="en-US" altLang="ja-JP" dirty="0" smtClean="0"/>
              <a:t>(</a:t>
            </a:r>
            <a:r>
              <a:rPr lang="ja-JP" altLang="en-US" dirty="0" smtClean="0"/>
              <a:t>ひざ</a:t>
            </a:r>
            <a:r>
              <a:rPr lang="en-US" altLang="ja-JP" dirty="0"/>
              <a:t>)</a:t>
            </a:r>
            <a:r>
              <a:rPr lang="ja-JP" altLang="en-US" dirty="0" smtClean="0"/>
              <a:t>を</a:t>
            </a:r>
            <a:r>
              <a:rPr lang="ja-JP" altLang="en-US" dirty="0"/>
              <a:t>左右に</a:t>
            </a:r>
            <a:r>
              <a:rPr lang="en-US" altLang="ja-JP" dirty="0"/>
              <a:t>90</a:t>
            </a:r>
            <a:r>
              <a:rPr lang="ja-JP" altLang="en-US" dirty="0"/>
              <a:t>度ぐらいに開きながら腰をおろす。つま先立に</a:t>
            </a:r>
            <a:r>
              <a:rPr lang="ja-JP" altLang="en-US" dirty="0" smtClean="0"/>
              <a:t>なり、両足</a:t>
            </a:r>
            <a:r>
              <a:rPr lang="ja-JP" altLang="en-US" dirty="0"/>
              <a:t>の</a:t>
            </a:r>
            <a:r>
              <a:rPr lang="ja-JP" altLang="en-US" dirty="0" smtClean="0"/>
              <a:t>踵</a:t>
            </a:r>
            <a:r>
              <a:rPr lang="en-US" altLang="ja-JP" dirty="0" smtClean="0"/>
              <a:t>(</a:t>
            </a:r>
            <a:r>
              <a:rPr lang="ja-JP" altLang="en-US" dirty="0" smtClean="0"/>
              <a:t>かかと</a:t>
            </a:r>
            <a:r>
              <a:rPr lang="en-US" altLang="ja-JP" dirty="0"/>
              <a:t>)</a:t>
            </a:r>
            <a:r>
              <a:rPr lang="ja-JP" altLang="en-US" dirty="0" smtClean="0"/>
              <a:t>に臀部</a:t>
            </a:r>
            <a:r>
              <a:rPr lang="en-US" altLang="ja-JP" dirty="0" smtClean="0"/>
              <a:t>(</a:t>
            </a:r>
            <a:r>
              <a:rPr lang="ja-JP" altLang="en-US" dirty="0" smtClean="0"/>
              <a:t>でん</a:t>
            </a:r>
            <a:r>
              <a:rPr lang="ja-JP" altLang="en-US" dirty="0" err="1" smtClean="0"/>
              <a:t>ぶ</a:t>
            </a:r>
            <a:r>
              <a:rPr lang="en-US" altLang="ja-JP" dirty="0" smtClean="0"/>
              <a:t>)</a:t>
            </a:r>
            <a:r>
              <a:rPr lang="ja-JP" altLang="en-US" dirty="0" smtClean="0"/>
              <a:t>を乗せ</a:t>
            </a:r>
            <a:r>
              <a:rPr lang="ja-JP" altLang="en-US" dirty="0"/>
              <a:t>、</a:t>
            </a:r>
            <a:r>
              <a:rPr lang="ja-JP" altLang="en-US" dirty="0" smtClean="0"/>
              <a:t>バランス</a:t>
            </a:r>
            <a:r>
              <a:rPr lang="ja-JP" altLang="en-US" dirty="0"/>
              <a:t>を取り重心を安定させる。前かがみになりやすい</a:t>
            </a:r>
            <a:r>
              <a:rPr lang="ja-JP" altLang="en-US" dirty="0" smtClean="0"/>
              <a:t>ので、臀部</a:t>
            </a:r>
            <a:r>
              <a:rPr lang="en-US" altLang="ja-JP" dirty="0" smtClean="0"/>
              <a:t>(</a:t>
            </a:r>
            <a:r>
              <a:rPr lang="ja-JP" altLang="en-US" dirty="0" smtClean="0"/>
              <a:t>でん</a:t>
            </a:r>
            <a:r>
              <a:rPr lang="ja-JP" altLang="en-US" dirty="0" err="1" smtClean="0"/>
              <a:t>ぶ</a:t>
            </a:r>
            <a:r>
              <a:rPr lang="en-US" altLang="ja-JP" dirty="0" smtClean="0"/>
              <a:t>)</a:t>
            </a:r>
            <a:r>
              <a:rPr lang="ja-JP" altLang="en-US" dirty="0" smtClean="0"/>
              <a:t>を踵</a:t>
            </a:r>
            <a:r>
              <a:rPr lang="en-US" altLang="ja-JP" dirty="0" smtClean="0"/>
              <a:t>(</a:t>
            </a:r>
            <a:r>
              <a:rPr lang="ja-JP" altLang="en-US" dirty="0" smtClean="0"/>
              <a:t>かかと</a:t>
            </a:r>
            <a:r>
              <a:rPr lang="en-US" altLang="ja-JP" dirty="0"/>
              <a:t>)</a:t>
            </a:r>
            <a:r>
              <a:rPr lang="ja-JP" altLang="en-US" dirty="0" smtClean="0"/>
              <a:t>の</a:t>
            </a:r>
            <a:r>
              <a:rPr lang="ja-JP" altLang="en-US" dirty="0"/>
              <a:t>上に安定させて上体をまっすぐに保つようにする。</a:t>
            </a:r>
          </a:p>
        </p:txBody>
      </p:sp>
      <p:pic>
        <p:nvPicPr>
          <p:cNvPr id="2" name="図 1"/>
          <p:cNvPicPr>
            <a:picLocks noChangeAspect="1"/>
          </p:cNvPicPr>
          <p:nvPr/>
        </p:nvPicPr>
        <p:blipFill>
          <a:blip r:embed="rId3"/>
          <a:stretch>
            <a:fillRect/>
          </a:stretch>
        </p:blipFill>
        <p:spPr>
          <a:xfrm>
            <a:off x="2421925" y="2549867"/>
            <a:ext cx="4266685" cy="3406979"/>
          </a:xfrm>
          <a:prstGeom prst="rect">
            <a:avLst/>
          </a:prstGeom>
        </p:spPr>
      </p:pic>
      <p:sp>
        <p:nvSpPr>
          <p:cNvPr id="7" name="正方形/長方形 6"/>
          <p:cNvSpPr/>
          <p:nvPr/>
        </p:nvSpPr>
        <p:spPr>
          <a:xfrm>
            <a:off x="845923" y="6240935"/>
            <a:ext cx="7669427" cy="230832"/>
          </a:xfrm>
          <a:prstGeom prst="rect">
            <a:avLst/>
          </a:prstGeom>
        </p:spPr>
        <p:txBody>
          <a:bodyPr wrap="square">
            <a:spAutoFit/>
          </a:bodyPr>
          <a:lstStyle/>
          <a:p>
            <a:r>
              <a:rPr lang="ja-JP" altLang="en-US" sz="900" dirty="0"/>
              <a:t>「新しい学習指導要領に基づく剣道指導に向けて（学校体育実技指導資料第</a:t>
            </a:r>
            <a:r>
              <a:rPr lang="en-US" altLang="ja-JP" sz="900" dirty="0"/>
              <a:t>1</a:t>
            </a:r>
            <a:r>
              <a:rPr lang="ja-JP" altLang="en-US" sz="900" dirty="0"/>
              <a:t>集「剣道指導の手引」参考資料）」（文部科学省　平成</a:t>
            </a:r>
            <a:r>
              <a:rPr lang="en-US" altLang="ja-JP" sz="900" dirty="0"/>
              <a:t>22</a:t>
            </a:r>
            <a:r>
              <a:rPr lang="ja-JP" altLang="en-US" sz="900" dirty="0"/>
              <a:t>年３月）</a:t>
            </a:r>
          </a:p>
        </p:txBody>
      </p:sp>
      <p:sp>
        <p:nvSpPr>
          <p:cNvPr id="4" name="テキスト ボックス 3"/>
          <p:cNvSpPr txBox="1"/>
          <p:nvPr/>
        </p:nvSpPr>
        <p:spPr>
          <a:xfrm>
            <a:off x="3830649" y="5434642"/>
            <a:ext cx="1397479" cy="215444"/>
          </a:xfrm>
          <a:prstGeom prst="rect">
            <a:avLst/>
          </a:prstGeom>
          <a:noFill/>
        </p:spPr>
        <p:txBody>
          <a:bodyPr wrap="square" rtlCol="0">
            <a:spAutoFit/>
          </a:bodyPr>
          <a:lstStyle/>
          <a:p>
            <a:r>
              <a:rPr kumimoji="1" lang="ja-JP" altLang="en-US" sz="800" dirty="0" smtClean="0"/>
              <a:t>そんきょ</a:t>
            </a:r>
            <a:endParaRPr kumimoji="1" lang="ja-JP" altLang="en-US" sz="800" dirty="0"/>
          </a:p>
        </p:txBody>
      </p:sp>
    </p:spTree>
    <p:extLst>
      <p:ext uri="{BB962C8B-B14F-4D97-AF65-F5344CB8AC3E}">
        <p14:creationId xmlns:p14="http://schemas.microsoft.com/office/powerpoint/2010/main" val="2939566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27</a:t>
            </a:fld>
            <a:endParaRPr kumimoji="1" lang="ja-JP" altLang="en-US"/>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6823494"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en-US" altLang="ja-JP" sz="2800" b="1" kern="0" noProof="0" dirty="0" smtClean="0">
                <a:solidFill>
                  <a:prstClr val="black"/>
                </a:solidFill>
                <a:latin typeface="游ゴシック" panose="020B0400000000000000" pitchFamily="50" charset="-128"/>
              </a:rPr>
              <a:t>12</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rPr>
              <a:t>　</a:t>
            </a:r>
            <a:r>
              <a:rPr lang="ja-JP" altLang="en-US" sz="2800" dirty="0" smtClean="0"/>
              <a:t>立礼（りつれい）から</a:t>
            </a:r>
            <a:r>
              <a:rPr lang="ja-JP" altLang="en-US" sz="2800" dirty="0"/>
              <a:t>納</a:t>
            </a:r>
            <a:r>
              <a:rPr lang="ja-JP" altLang="en-US" sz="2800" dirty="0" smtClean="0"/>
              <a:t>刀（のうとう）まで</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ndParaRPr>
          </a:p>
        </p:txBody>
      </p:sp>
      <p:sp>
        <p:nvSpPr>
          <p:cNvPr id="10" name="正方形/長方形 9"/>
          <p:cNvSpPr/>
          <p:nvPr/>
        </p:nvSpPr>
        <p:spPr>
          <a:xfrm>
            <a:off x="279069" y="614441"/>
            <a:ext cx="8600303" cy="1754326"/>
          </a:xfrm>
          <a:prstGeom prst="rect">
            <a:avLst/>
          </a:prstGeom>
        </p:spPr>
        <p:txBody>
          <a:bodyPr wrap="square">
            <a:spAutoFit/>
          </a:bodyPr>
          <a:lstStyle/>
          <a:p>
            <a:r>
              <a:rPr lang="ja-JP" altLang="en-US" dirty="0"/>
              <a:t>① 互いに約９歩の距離で提</a:t>
            </a:r>
            <a:r>
              <a:rPr lang="ja-JP" altLang="en-US" dirty="0" smtClean="0"/>
              <a:t>刀</a:t>
            </a:r>
            <a:r>
              <a:rPr lang="en-US" altLang="ja-JP" dirty="0">
                <a:latin typeface="TT5CA6o00"/>
              </a:rPr>
              <a:t>(</a:t>
            </a:r>
            <a:r>
              <a:rPr lang="ja-JP" altLang="en-US" dirty="0">
                <a:latin typeface="TT5CA6o00"/>
              </a:rPr>
              <a:t>さげとう</a:t>
            </a:r>
            <a:r>
              <a:rPr lang="en-US" altLang="ja-JP" dirty="0">
                <a:latin typeface="TT5CA6o00"/>
              </a:rPr>
              <a:t>)</a:t>
            </a:r>
            <a:r>
              <a:rPr lang="ja-JP" altLang="en-US" dirty="0" smtClean="0"/>
              <a:t>の</a:t>
            </a:r>
            <a:r>
              <a:rPr lang="ja-JP" altLang="en-US" dirty="0"/>
              <a:t>姿勢を</a:t>
            </a:r>
            <a:r>
              <a:rPr lang="ja-JP" altLang="en-US" dirty="0" smtClean="0"/>
              <a:t>とり、呼吸</a:t>
            </a:r>
            <a:r>
              <a:rPr lang="ja-JP" altLang="en-US" dirty="0"/>
              <a:t>を整える。</a:t>
            </a:r>
          </a:p>
          <a:p>
            <a:r>
              <a:rPr lang="ja-JP" altLang="en-US" dirty="0"/>
              <a:t>② 相手の目を正視</a:t>
            </a:r>
            <a:r>
              <a:rPr lang="ja-JP" altLang="en-US" dirty="0" smtClean="0"/>
              <a:t>し、お互い</a:t>
            </a:r>
            <a:r>
              <a:rPr lang="ja-JP" altLang="en-US" dirty="0"/>
              <a:t>に気持ちを合わせて</a:t>
            </a:r>
            <a:r>
              <a:rPr lang="ja-JP" altLang="en-US" dirty="0" smtClean="0"/>
              <a:t>立礼</a:t>
            </a:r>
            <a:r>
              <a:rPr lang="en-US" altLang="ja-JP" dirty="0">
                <a:latin typeface="TT7149o01"/>
              </a:rPr>
              <a:t>(</a:t>
            </a:r>
            <a:r>
              <a:rPr lang="ja-JP" altLang="en-US" dirty="0">
                <a:latin typeface="TT7149o01"/>
              </a:rPr>
              <a:t>りつれ</a:t>
            </a:r>
            <a:r>
              <a:rPr lang="ja-JP" altLang="en-US" dirty="0" err="1">
                <a:latin typeface="TT7149o01"/>
              </a:rPr>
              <a:t>い</a:t>
            </a:r>
            <a:r>
              <a:rPr lang="en-US" altLang="ja-JP" dirty="0">
                <a:latin typeface="TT7149o01"/>
              </a:rPr>
              <a:t>)</a:t>
            </a:r>
            <a:r>
              <a:rPr lang="ja-JP" altLang="en-US" dirty="0" smtClean="0"/>
              <a:t>を</a:t>
            </a:r>
            <a:r>
              <a:rPr lang="ja-JP" altLang="en-US" dirty="0"/>
              <a:t>する。</a:t>
            </a:r>
          </a:p>
          <a:p>
            <a:r>
              <a:rPr lang="ja-JP" altLang="en-US" dirty="0"/>
              <a:t>③ 竹刀を左</a:t>
            </a:r>
            <a:r>
              <a:rPr lang="ja-JP" altLang="en-US" dirty="0" smtClean="0"/>
              <a:t>腰に</a:t>
            </a:r>
            <a:r>
              <a:rPr lang="ja-JP" altLang="en-US" dirty="0"/>
              <a:t>あてた</a:t>
            </a:r>
            <a:r>
              <a:rPr lang="ja-JP" altLang="en-US" dirty="0" smtClean="0"/>
              <a:t>帯刀</a:t>
            </a:r>
            <a:r>
              <a:rPr lang="en-US" altLang="ja-JP" dirty="0" smtClean="0">
                <a:latin typeface="TT5CA6o00"/>
              </a:rPr>
              <a:t>(</a:t>
            </a:r>
            <a:r>
              <a:rPr lang="ja-JP" altLang="en-US" dirty="0" smtClean="0">
                <a:latin typeface="TT5CA6o00"/>
              </a:rPr>
              <a:t>た</a:t>
            </a:r>
            <a:r>
              <a:rPr lang="ja-JP" altLang="en-US" dirty="0">
                <a:latin typeface="TT5CA6o00"/>
              </a:rPr>
              <a:t>い</a:t>
            </a:r>
            <a:r>
              <a:rPr lang="ja-JP" altLang="en-US" dirty="0" smtClean="0">
                <a:latin typeface="TT5CA6o00"/>
              </a:rPr>
              <a:t>とう</a:t>
            </a:r>
            <a:r>
              <a:rPr lang="en-US" altLang="ja-JP" dirty="0">
                <a:latin typeface="TT5CA6o00"/>
              </a:rPr>
              <a:t>)</a:t>
            </a:r>
            <a:r>
              <a:rPr lang="ja-JP" altLang="en-US" dirty="0" smtClean="0"/>
              <a:t>姿勢</a:t>
            </a:r>
            <a:r>
              <a:rPr lang="ja-JP" altLang="en-US" dirty="0"/>
              <a:t>で右→左→右と歩み足で３歩前進する。</a:t>
            </a:r>
          </a:p>
          <a:p>
            <a:r>
              <a:rPr lang="ja-JP" altLang="en-US" dirty="0"/>
              <a:t>④ 左足を右足に</a:t>
            </a:r>
            <a:r>
              <a:rPr lang="ja-JP" altLang="en-US" dirty="0" smtClean="0"/>
              <a:t>引き付けながら、右手</a:t>
            </a:r>
            <a:r>
              <a:rPr lang="ja-JP" altLang="en-US" dirty="0"/>
              <a:t>で鍔元を下から</a:t>
            </a:r>
            <a:r>
              <a:rPr lang="ja-JP" altLang="en-US" dirty="0" smtClean="0"/>
              <a:t>握り、斜</a:t>
            </a:r>
            <a:r>
              <a:rPr lang="en-US" altLang="ja-JP" dirty="0" smtClean="0"/>
              <a:t>(</a:t>
            </a:r>
            <a:r>
              <a:rPr lang="ja-JP" altLang="en-US" dirty="0" err="1" smtClean="0"/>
              <a:t>なな</a:t>
            </a:r>
            <a:r>
              <a:rPr lang="en-US" altLang="ja-JP" dirty="0" smtClean="0"/>
              <a:t>)</a:t>
            </a:r>
            <a:r>
              <a:rPr lang="ja-JP" altLang="en-US" dirty="0" smtClean="0"/>
              <a:t>め</a:t>
            </a:r>
            <a:r>
              <a:rPr lang="ja-JP" altLang="en-US" dirty="0"/>
              <a:t>上に</a:t>
            </a:r>
            <a:r>
              <a:rPr lang="ja-JP" altLang="en-US" dirty="0" smtClean="0"/>
              <a:t>抜く</a:t>
            </a:r>
            <a:endParaRPr lang="en-US" altLang="ja-JP" dirty="0" smtClean="0"/>
          </a:p>
          <a:p>
            <a:r>
              <a:rPr lang="ja-JP" altLang="en-US" dirty="0"/>
              <a:t>　</a:t>
            </a:r>
            <a:r>
              <a:rPr lang="ja-JP" altLang="en-US" dirty="0" smtClean="0"/>
              <a:t>ように</a:t>
            </a:r>
            <a:r>
              <a:rPr lang="ja-JP" altLang="en-US" dirty="0"/>
              <a:t>して</a:t>
            </a:r>
            <a:r>
              <a:rPr lang="ja-JP" altLang="en-US" dirty="0" smtClean="0"/>
              <a:t>蹲踞</a:t>
            </a:r>
            <a:r>
              <a:rPr lang="en-US" altLang="ja-JP" dirty="0" smtClean="0"/>
              <a:t>(</a:t>
            </a:r>
            <a:r>
              <a:rPr lang="ja-JP" altLang="en-US" dirty="0" smtClean="0"/>
              <a:t>そんきょ</a:t>
            </a:r>
            <a:r>
              <a:rPr lang="en-US" altLang="ja-JP" dirty="0" smtClean="0"/>
              <a:t>)</a:t>
            </a:r>
            <a:r>
              <a:rPr lang="ja-JP" altLang="en-US" dirty="0" smtClean="0"/>
              <a:t>の</a:t>
            </a:r>
            <a:r>
              <a:rPr lang="ja-JP" altLang="en-US" dirty="0"/>
              <a:t>姿勢をとる（</a:t>
            </a:r>
            <a:r>
              <a:rPr lang="ja-JP" altLang="en-US" dirty="0" smtClean="0"/>
              <a:t>抜刀</a:t>
            </a:r>
            <a:r>
              <a:rPr lang="en-US" altLang="ja-JP" dirty="0" smtClean="0"/>
              <a:t>(</a:t>
            </a:r>
            <a:r>
              <a:rPr lang="ja-JP" altLang="en-US" dirty="0" err="1" smtClean="0"/>
              <a:t>ばっ</a:t>
            </a:r>
            <a:r>
              <a:rPr lang="ja-JP" altLang="en-US" dirty="0" smtClean="0"/>
              <a:t>とう</a:t>
            </a:r>
            <a:r>
              <a:rPr lang="en-US" altLang="ja-JP" dirty="0" smtClean="0"/>
              <a:t>)</a:t>
            </a:r>
            <a:r>
              <a:rPr lang="ja-JP" altLang="en-US" dirty="0" smtClean="0"/>
              <a:t>）</a:t>
            </a:r>
            <a:r>
              <a:rPr lang="ja-JP" altLang="en-US" dirty="0"/>
              <a:t>。そのとき自分の</a:t>
            </a:r>
            <a:r>
              <a:rPr lang="ja-JP" altLang="en-US" dirty="0" smtClean="0"/>
              <a:t>竹</a:t>
            </a:r>
            <a:endParaRPr lang="en-US" altLang="ja-JP" dirty="0" smtClean="0"/>
          </a:p>
          <a:p>
            <a:r>
              <a:rPr lang="ja-JP" altLang="en-US" dirty="0"/>
              <a:t>　</a:t>
            </a:r>
            <a:r>
              <a:rPr lang="ja-JP" altLang="en-US" dirty="0" smtClean="0"/>
              <a:t>刀と相手の竹刀の</a:t>
            </a:r>
            <a:r>
              <a:rPr lang="ja-JP" altLang="en-US" dirty="0"/>
              <a:t>剣先</a:t>
            </a:r>
            <a:r>
              <a:rPr lang="ja-JP" altLang="en-US" dirty="0" smtClean="0"/>
              <a:t>が触れ合う</a:t>
            </a:r>
            <a:r>
              <a:rPr lang="ja-JP" altLang="en-US" dirty="0"/>
              <a:t>程度の間合（距離）をとる。</a:t>
            </a: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86755" y="5251823"/>
            <a:ext cx="4798851" cy="1304893"/>
          </a:xfrm>
          <a:prstGeom prst="rect">
            <a:avLst/>
          </a:prstGeom>
        </p:spPr>
      </p:pic>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20076" y="2373342"/>
            <a:ext cx="3816962" cy="1316267"/>
          </a:xfrm>
          <a:prstGeom prst="rect">
            <a:avLst/>
          </a:prstGeom>
        </p:spPr>
      </p:pic>
      <p:pic>
        <p:nvPicPr>
          <p:cNvPr id="9" name="図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4061" y="2373342"/>
            <a:ext cx="4738349" cy="1303731"/>
          </a:xfrm>
          <a:prstGeom prst="rect">
            <a:avLst/>
          </a:prstGeom>
        </p:spPr>
      </p:pic>
      <p:pic>
        <p:nvPicPr>
          <p:cNvPr id="11" name="図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3531" y="5252125"/>
            <a:ext cx="1804798" cy="1304591"/>
          </a:xfrm>
          <a:prstGeom prst="rect">
            <a:avLst/>
          </a:prstGeom>
        </p:spPr>
      </p:pic>
      <p:sp>
        <p:nvSpPr>
          <p:cNvPr id="7" name="正方形/長方形 6"/>
          <p:cNvSpPr/>
          <p:nvPr/>
        </p:nvSpPr>
        <p:spPr>
          <a:xfrm>
            <a:off x="336733" y="3951804"/>
            <a:ext cx="8484973" cy="1200329"/>
          </a:xfrm>
          <a:prstGeom prst="rect">
            <a:avLst/>
          </a:prstGeom>
        </p:spPr>
        <p:txBody>
          <a:bodyPr wrap="square">
            <a:spAutoFit/>
          </a:bodyPr>
          <a:lstStyle/>
          <a:p>
            <a:r>
              <a:rPr lang="ja-JP" altLang="en-US" dirty="0">
                <a:latin typeface="TT7149o00"/>
              </a:rPr>
              <a:t>⑤ </a:t>
            </a:r>
            <a:r>
              <a:rPr lang="ja-JP" altLang="en-US" dirty="0">
                <a:latin typeface="TT7149o01"/>
              </a:rPr>
              <a:t>納</a:t>
            </a:r>
            <a:r>
              <a:rPr lang="ja-JP" altLang="en-US" dirty="0">
                <a:latin typeface="TT7149o00"/>
              </a:rPr>
              <a:t>める</a:t>
            </a:r>
            <a:r>
              <a:rPr lang="ja-JP" altLang="en-US" dirty="0">
                <a:latin typeface="TT7149o01"/>
              </a:rPr>
              <a:t>時</a:t>
            </a:r>
            <a:r>
              <a:rPr lang="ja-JP" altLang="en-US" dirty="0" smtClean="0">
                <a:latin typeface="TT7149o00"/>
              </a:rPr>
              <a:t>は、</a:t>
            </a:r>
            <a:r>
              <a:rPr lang="ja-JP" altLang="en-US" dirty="0" smtClean="0">
                <a:latin typeface="TT7149o01"/>
              </a:rPr>
              <a:t>蹲踞</a:t>
            </a:r>
            <a:r>
              <a:rPr lang="en-US" altLang="ja-JP" dirty="0"/>
              <a:t>(</a:t>
            </a:r>
            <a:r>
              <a:rPr lang="ja-JP" altLang="en-US" dirty="0"/>
              <a:t>そんきょ</a:t>
            </a:r>
            <a:r>
              <a:rPr lang="en-US" altLang="ja-JP" dirty="0"/>
              <a:t>)</a:t>
            </a:r>
            <a:r>
              <a:rPr lang="ja-JP" altLang="en-US" dirty="0" smtClean="0">
                <a:latin typeface="TT7149o00"/>
              </a:rPr>
              <a:t>の</a:t>
            </a:r>
            <a:r>
              <a:rPr lang="ja-JP" altLang="en-US" dirty="0">
                <a:latin typeface="TT7149o00"/>
              </a:rPr>
              <a:t>姿勢から右手で竹刀を左腰に</a:t>
            </a:r>
            <a:r>
              <a:rPr lang="ja-JP" altLang="en-US" dirty="0">
                <a:latin typeface="TT7149o01"/>
              </a:rPr>
              <a:t>納</a:t>
            </a:r>
            <a:r>
              <a:rPr lang="ja-JP" altLang="en-US" dirty="0" smtClean="0">
                <a:latin typeface="TT7149o00"/>
              </a:rPr>
              <a:t>刀</a:t>
            </a:r>
            <a:r>
              <a:rPr lang="en-US" altLang="ja-JP" dirty="0" smtClean="0">
                <a:latin typeface="TT7149o00"/>
              </a:rPr>
              <a:t>(</a:t>
            </a:r>
            <a:r>
              <a:rPr lang="ja-JP" altLang="en-US" dirty="0" smtClean="0">
                <a:latin typeface="TT7149o00"/>
              </a:rPr>
              <a:t>のうとう</a:t>
            </a:r>
            <a:r>
              <a:rPr lang="en-US" altLang="ja-JP" dirty="0" smtClean="0">
                <a:latin typeface="TT7149o00"/>
              </a:rPr>
              <a:t>)</a:t>
            </a:r>
          </a:p>
          <a:p>
            <a:r>
              <a:rPr lang="ja-JP" altLang="en-US" dirty="0">
                <a:latin typeface="TT7149o00"/>
              </a:rPr>
              <a:t>　</a:t>
            </a:r>
            <a:r>
              <a:rPr lang="ja-JP" altLang="en-US" dirty="0" smtClean="0">
                <a:latin typeface="TT7149o00"/>
              </a:rPr>
              <a:t>（</a:t>
            </a:r>
            <a:r>
              <a:rPr lang="ja-JP" altLang="en-US" dirty="0" smtClean="0">
                <a:latin typeface="TT7149o01"/>
              </a:rPr>
              <a:t>帯</a:t>
            </a:r>
            <a:r>
              <a:rPr lang="ja-JP" altLang="en-US" dirty="0" smtClean="0">
                <a:latin typeface="TT7149o00"/>
              </a:rPr>
              <a:t>刀</a:t>
            </a:r>
            <a:r>
              <a:rPr lang="en-US" altLang="ja-JP" dirty="0" smtClean="0">
                <a:latin typeface="TT7149o00"/>
              </a:rPr>
              <a:t>(</a:t>
            </a:r>
            <a:r>
              <a:rPr lang="ja-JP" altLang="en-US" dirty="0" smtClean="0">
                <a:latin typeface="TT7149o00"/>
              </a:rPr>
              <a:t>たいとう</a:t>
            </a:r>
            <a:r>
              <a:rPr lang="en-US" altLang="ja-JP" dirty="0" smtClean="0">
                <a:latin typeface="TT7149o00"/>
              </a:rPr>
              <a:t>)</a:t>
            </a:r>
            <a:r>
              <a:rPr lang="ja-JP" altLang="en-US" dirty="0" smtClean="0">
                <a:latin typeface="TT7149o00"/>
              </a:rPr>
              <a:t>）し、ゆっくりと</a:t>
            </a:r>
            <a:r>
              <a:rPr lang="ja-JP" altLang="en-US" dirty="0">
                <a:latin typeface="TT7149o00"/>
              </a:rPr>
              <a:t>立ち上がる。</a:t>
            </a:r>
          </a:p>
          <a:p>
            <a:r>
              <a:rPr lang="ja-JP" altLang="en-US" dirty="0">
                <a:latin typeface="TT7149o01"/>
              </a:rPr>
              <a:t>⑥ </a:t>
            </a:r>
            <a:r>
              <a:rPr lang="ja-JP" altLang="en-US" dirty="0">
                <a:latin typeface="TT7149o00"/>
              </a:rPr>
              <a:t>左足より</a:t>
            </a:r>
            <a:r>
              <a:rPr lang="ja-JP" altLang="en-US" dirty="0">
                <a:latin typeface="TT7149o01"/>
              </a:rPr>
              <a:t>歩み</a:t>
            </a:r>
            <a:r>
              <a:rPr lang="ja-JP" altLang="en-US" dirty="0">
                <a:latin typeface="TT7149o00"/>
              </a:rPr>
              <a:t>足（小さく</a:t>
            </a:r>
            <a:r>
              <a:rPr lang="en-US" altLang="ja-JP" dirty="0">
                <a:latin typeface="TT7149o01"/>
              </a:rPr>
              <a:t>5</a:t>
            </a:r>
            <a:r>
              <a:rPr lang="ja-JP" altLang="en-US" dirty="0">
                <a:latin typeface="TT7149o01"/>
              </a:rPr>
              <a:t>歩</a:t>
            </a:r>
            <a:r>
              <a:rPr lang="ja-JP" altLang="en-US" dirty="0">
                <a:latin typeface="TT7149o00"/>
              </a:rPr>
              <a:t>）で最</a:t>
            </a:r>
            <a:r>
              <a:rPr lang="ja-JP" altLang="en-US" dirty="0">
                <a:latin typeface="TT7149o01"/>
              </a:rPr>
              <a:t>初</a:t>
            </a:r>
            <a:r>
              <a:rPr lang="ja-JP" altLang="en-US" dirty="0">
                <a:latin typeface="TT7149o00"/>
              </a:rPr>
              <a:t>の</a:t>
            </a:r>
            <a:r>
              <a:rPr lang="ja-JP" altLang="en-US" dirty="0">
                <a:latin typeface="TT7149o01"/>
              </a:rPr>
              <a:t>位</a:t>
            </a:r>
            <a:r>
              <a:rPr lang="ja-JP" altLang="en-US" dirty="0">
                <a:latin typeface="TT7149o00"/>
              </a:rPr>
              <a:t>置まで</a:t>
            </a:r>
            <a:r>
              <a:rPr lang="ja-JP" altLang="en-US" dirty="0" smtClean="0">
                <a:latin typeface="TT7149o00"/>
              </a:rPr>
              <a:t>下がり、</a:t>
            </a:r>
            <a:r>
              <a:rPr lang="ja-JP" altLang="en-US" dirty="0" smtClean="0">
                <a:latin typeface="TT7149o01"/>
              </a:rPr>
              <a:t>提</a:t>
            </a:r>
            <a:r>
              <a:rPr lang="ja-JP" altLang="en-US" dirty="0" smtClean="0">
                <a:latin typeface="TT7149o00"/>
              </a:rPr>
              <a:t>刀</a:t>
            </a:r>
            <a:r>
              <a:rPr lang="en-US" altLang="ja-JP" dirty="0" smtClean="0"/>
              <a:t>(</a:t>
            </a:r>
            <a:r>
              <a:rPr lang="ja-JP" altLang="en-US" dirty="0" smtClean="0"/>
              <a:t>さげと</a:t>
            </a:r>
            <a:r>
              <a:rPr lang="ja-JP" altLang="en-US" dirty="0"/>
              <a:t>う</a:t>
            </a:r>
            <a:r>
              <a:rPr lang="en-US" altLang="ja-JP" dirty="0" smtClean="0"/>
              <a:t>)</a:t>
            </a:r>
            <a:r>
              <a:rPr lang="ja-JP" altLang="en-US" dirty="0" smtClean="0">
                <a:latin typeface="TT7149o00"/>
              </a:rPr>
              <a:t>と</a:t>
            </a:r>
            <a:endParaRPr lang="en-US" altLang="ja-JP" dirty="0" smtClean="0">
              <a:latin typeface="TT7149o00"/>
            </a:endParaRPr>
          </a:p>
          <a:p>
            <a:r>
              <a:rPr lang="ja-JP" altLang="en-US" dirty="0">
                <a:latin typeface="TT7149o00"/>
              </a:rPr>
              <a:t>　</a:t>
            </a:r>
            <a:r>
              <a:rPr lang="ja-JP" altLang="en-US" dirty="0" smtClean="0">
                <a:latin typeface="TT7149o00"/>
              </a:rPr>
              <a:t>なって立</a:t>
            </a:r>
            <a:r>
              <a:rPr lang="ja-JP" altLang="en-US" dirty="0" smtClean="0">
                <a:latin typeface="TT7149o01"/>
              </a:rPr>
              <a:t>礼</a:t>
            </a:r>
            <a:r>
              <a:rPr lang="en-US" altLang="ja-JP" dirty="0" smtClean="0">
                <a:latin typeface="TT7149o01"/>
              </a:rPr>
              <a:t>(</a:t>
            </a:r>
            <a:r>
              <a:rPr lang="ja-JP" altLang="en-US" dirty="0" smtClean="0">
                <a:latin typeface="TT7149o01"/>
              </a:rPr>
              <a:t>りつれ</a:t>
            </a:r>
            <a:r>
              <a:rPr lang="ja-JP" altLang="en-US" dirty="0" err="1" smtClean="0">
                <a:latin typeface="TT7149o01"/>
              </a:rPr>
              <a:t>い</a:t>
            </a:r>
            <a:r>
              <a:rPr lang="en-US" altLang="ja-JP" dirty="0" smtClean="0">
                <a:latin typeface="TT7149o01"/>
              </a:rPr>
              <a:t>)</a:t>
            </a:r>
            <a:r>
              <a:rPr lang="ja-JP" altLang="en-US" dirty="0" smtClean="0">
                <a:latin typeface="TT7149o00"/>
              </a:rPr>
              <a:t>をする</a:t>
            </a:r>
            <a:r>
              <a:rPr lang="ja-JP" altLang="en-US" dirty="0">
                <a:latin typeface="TT7149o00"/>
              </a:rPr>
              <a:t>。</a:t>
            </a:r>
            <a:r>
              <a:rPr lang="ja-JP" altLang="en-US" dirty="0">
                <a:latin typeface="TT7149o01"/>
              </a:rPr>
              <a:t>気</a:t>
            </a:r>
            <a:r>
              <a:rPr lang="ja-JP" altLang="en-US" dirty="0">
                <a:latin typeface="TT7149o00"/>
              </a:rPr>
              <a:t>を</a:t>
            </a:r>
            <a:r>
              <a:rPr lang="ja-JP" altLang="en-US" dirty="0" smtClean="0">
                <a:latin typeface="TT7149o01"/>
              </a:rPr>
              <a:t>緩</a:t>
            </a:r>
            <a:r>
              <a:rPr lang="en-US" altLang="ja-JP" dirty="0" smtClean="0">
                <a:latin typeface="TT7149o01"/>
              </a:rPr>
              <a:t>(</a:t>
            </a:r>
            <a:r>
              <a:rPr lang="ja-JP" altLang="en-US" dirty="0" err="1" smtClean="0">
                <a:latin typeface="TT7149o01"/>
              </a:rPr>
              <a:t>ゆる</a:t>
            </a:r>
            <a:r>
              <a:rPr lang="en-US" altLang="ja-JP" dirty="0" smtClean="0">
                <a:latin typeface="TT7149o01"/>
              </a:rPr>
              <a:t>)</a:t>
            </a:r>
            <a:r>
              <a:rPr lang="ja-JP" altLang="en-US" dirty="0" smtClean="0">
                <a:latin typeface="TT7149o00"/>
              </a:rPr>
              <a:t>め</a:t>
            </a:r>
            <a:r>
              <a:rPr lang="ja-JP" altLang="en-US" dirty="0">
                <a:latin typeface="TT7149o00"/>
              </a:rPr>
              <a:t>ず</a:t>
            </a:r>
            <a:r>
              <a:rPr lang="ja-JP" altLang="en-US" dirty="0" smtClean="0">
                <a:latin typeface="TT7149o00"/>
              </a:rPr>
              <a:t>に、すり足</a:t>
            </a:r>
            <a:r>
              <a:rPr lang="ja-JP" altLang="en-US" dirty="0">
                <a:latin typeface="TT7149o00"/>
              </a:rPr>
              <a:t>で</a:t>
            </a:r>
            <a:r>
              <a:rPr lang="ja-JP" altLang="en-US" dirty="0">
                <a:latin typeface="TT7149o01"/>
              </a:rPr>
              <a:t>行</a:t>
            </a:r>
            <a:r>
              <a:rPr lang="ja-JP" altLang="en-US" dirty="0">
                <a:latin typeface="TT7149o00"/>
              </a:rPr>
              <a:t>う。</a:t>
            </a:r>
            <a:endParaRPr lang="ja-JP" altLang="en-US" dirty="0"/>
          </a:p>
        </p:txBody>
      </p:sp>
      <p:sp>
        <p:nvSpPr>
          <p:cNvPr id="14" name="テキスト ボックス 13"/>
          <p:cNvSpPr txBox="1"/>
          <p:nvPr/>
        </p:nvSpPr>
        <p:spPr>
          <a:xfrm>
            <a:off x="2219472" y="5782960"/>
            <a:ext cx="383683" cy="246221"/>
          </a:xfrm>
          <a:prstGeom prst="rect">
            <a:avLst/>
          </a:prstGeom>
          <a:noFill/>
          <a:ln>
            <a:noFill/>
          </a:ln>
        </p:spPr>
        <p:txBody>
          <a:bodyPr wrap="square" rtlCol="0">
            <a:spAutoFit/>
          </a:bodyPr>
          <a:lstStyle/>
          <a:p>
            <a:r>
              <a:rPr kumimoji="1" lang="ja-JP" altLang="en-US" sz="1000" dirty="0"/>
              <a:t>→</a:t>
            </a:r>
          </a:p>
        </p:txBody>
      </p:sp>
      <p:sp>
        <p:nvSpPr>
          <p:cNvPr id="15" name="テキスト ボックス 14"/>
          <p:cNvSpPr txBox="1"/>
          <p:nvPr/>
        </p:nvSpPr>
        <p:spPr>
          <a:xfrm>
            <a:off x="4957068" y="2862918"/>
            <a:ext cx="383683" cy="246221"/>
          </a:xfrm>
          <a:prstGeom prst="rect">
            <a:avLst/>
          </a:prstGeom>
          <a:noFill/>
          <a:ln>
            <a:noFill/>
          </a:ln>
        </p:spPr>
        <p:txBody>
          <a:bodyPr wrap="square" rtlCol="0">
            <a:spAutoFit/>
          </a:bodyPr>
          <a:lstStyle/>
          <a:p>
            <a:r>
              <a:rPr kumimoji="1" lang="ja-JP" altLang="en-US" sz="1000" dirty="0"/>
              <a:t>→</a:t>
            </a:r>
          </a:p>
        </p:txBody>
      </p:sp>
      <p:sp>
        <p:nvSpPr>
          <p:cNvPr id="13" name="正方形/長方形 12"/>
          <p:cNvSpPr/>
          <p:nvPr/>
        </p:nvSpPr>
        <p:spPr>
          <a:xfrm>
            <a:off x="553426" y="6567769"/>
            <a:ext cx="7669427" cy="230832"/>
          </a:xfrm>
          <a:prstGeom prst="rect">
            <a:avLst/>
          </a:prstGeom>
        </p:spPr>
        <p:txBody>
          <a:bodyPr wrap="square">
            <a:spAutoFit/>
          </a:bodyPr>
          <a:lstStyle/>
          <a:p>
            <a:r>
              <a:rPr lang="ja-JP" altLang="en-US" sz="900" dirty="0"/>
              <a:t>「新しい学習指導要領に基づく剣道指導に向けて（学校体育実技指導資料第</a:t>
            </a:r>
            <a:r>
              <a:rPr lang="en-US" altLang="ja-JP" sz="900" dirty="0"/>
              <a:t>1</a:t>
            </a:r>
            <a:r>
              <a:rPr lang="ja-JP" altLang="en-US" sz="900" dirty="0"/>
              <a:t>集「剣道指導の手引」参考資料）」（文部科学省　平成</a:t>
            </a:r>
            <a:r>
              <a:rPr lang="en-US" altLang="ja-JP" sz="900" dirty="0"/>
              <a:t>22</a:t>
            </a:r>
            <a:r>
              <a:rPr lang="ja-JP" altLang="en-US" sz="900" dirty="0"/>
              <a:t>年３月）</a:t>
            </a:r>
          </a:p>
        </p:txBody>
      </p:sp>
    </p:spTree>
    <p:extLst>
      <p:ext uri="{BB962C8B-B14F-4D97-AF65-F5344CB8AC3E}">
        <p14:creationId xmlns:p14="http://schemas.microsoft.com/office/powerpoint/2010/main" val="452209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28</a:t>
            </a:fld>
            <a:endParaRPr kumimoji="1" lang="ja-JP" altLang="en-US" dirty="0"/>
          </a:p>
        </p:txBody>
      </p:sp>
      <p:sp>
        <p:nvSpPr>
          <p:cNvPr id="5" name="正方形/長方形 4"/>
          <p:cNvSpPr/>
          <p:nvPr/>
        </p:nvSpPr>
        <p:spPr>
          <a:xfrm>
            <a:off x="-1348" y="54780"/>
            <a:ext cx="9145348" cy="461665"/>
          </a:xfrm>
          <a:prstGeom prst="rect">
            <a:avLst/>
          </a:prstGeom>
        </p:spPr>
        <p:txBody>
          <a:bodyPr wrap="square">
            <a:spAutoFit/>
          </a:bodyPr>
          <a:lstStyle/>
          <a:p>
            <a:r>
              <a:rPr kumimoji="1" lang="ja-JP" altLang="en-US" sz="2400" dirty="0" smtClean="0">
                <a:solidFill>
                  <a:schemeClr val="bg1"/>
                </a:solidFill>
                <a:latin typeface="UD デジタル 教科書体 NP-B" panose="02020700000000000000" pitchFamily="18" charset="-128"/>
                <a:ea typeface="UD デジタル 教科書体 NP-B" panose="02020700000000000000" pitchFamily="18" charset="-128"/>
              </a:rPr>
              <a:t>１３　基本的な打ち方と受け方のポイントをつかもう</a:t>
            </a:r>
            <a:endParaRPr kumimoji="1" lang="ja-JP" altLang="en-US" sz="2400" dirty="0">
              <a:solidFill>
                <a:schemeClr val="bg1"/>
              </a:solidFill>
              <a:latin typeface="UD デジタル 教科書体 NP-B" panose="02020700000000000000" pitchFamily="18" charset="-128"/>
              <a:ea typeface="UD デジタル 教科書体 NP-B" panose="02020700000000000000" pitchFamily="18" charset="-128"/>
            </a:endParaRPr>
          </a:p>
        </p:txBody>
      </p:sp>
      <p:pic>
        <p:nvPicPr>
          <p:cNvPr id="4" name="図 3" descr="おもちゃ, 人形, 持つ, 暗い が含まれている画像&#10;&#10;自動的に生成された説明">
            <a:extLst>
              <a:ext uri="{FF2B5EF4-FFF2-40B4-BE49-F238E27FC236}">
                <a16:creationId xmlns:a16="http://schemas.microsoft.com/office/drawing/2014/main" id="{1A63DF2A-8BA1-4F76-B891-71EB4F32C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267" y="613384"/>
            <a:ext cx="1241626" cy="954108"/>
          </a:xfrm>
          <a:prstGeom prst="rect">
            <a:avLst/>
          </a:prstGeom>
        </p:spPr>
      </p:pic>
      <p:sp>
        <p:nvSpPr>
          <p:cNvPr id="24"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6"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7304" y="-12910"/>
            <a:ext cx="8914169"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en-US" altLang="ja-JP" sz="2800" b="1" kern="0" noProof="0" dirty="0" smtClean="0">
                <a:solidFill>
                  <a:prstClr val="black"/>
                </a:solidFill>
                <a:latin typeface="ＭＳ Ｐゴシック" panose="020B0600070205080204" pitchFamily="50" charset="-128"/>
                <a:ea typeface="ＭＳ Ｐゴシック" panose="020B0600070205080204" pitchFamily="50" charset="-128"/>
              </a:rPr>
              <a:t>13</a:t>
            </a:r>
            <a:r>
              <a:rPr lang="ja-JP" altLang="en-US" sz="2800" b="1" kern="0" noProof="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基本となる技のポイント</a:t>
            </a:r>
            <a:r>
              <a:rPr lang="ja-JP" altLang="en-US" sz="2800" dirty="0">
                <a:latin typeface="ＭＳ Ｐゴシック" panose="020B0600070205080204" pitchFamily="50" charset="-128"/>
                <a:ea typeface="ＭＳ Ｐゴシック" panose="020B0600070205080204" pitchFamily="50" charset="-128"/>
              </a:rPr>
              <a:t>をつかもう</a:t>
            </a:r>
          </a:p>
          <a:p>
            <a:pPr defTabSz="652278" eaLnBrk="1" fontAlgn="base" hangingPunct="1">
              <a:spcBef>
                <a:spcPct val="0"/>
              </a:spcBef>
              <a:spcAft>
                <a:spcPct val="0"/>
              </a:spcAft>
              <a:buNone/>
              <a:defRPr/>
            </a:pPr>
            <a:endParaRPr lang="en-US" altLang="ja-JP" sz="2800" b="1" kern="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6" name="グループ化 5"/>
          <p:cNvGrpSpPr/>
          <p:nvPr/>
        </p:nvGrpSpPr>
        <p:grpSpPr>
          <a:xfrm>
            <a:off x="935248" y="1629021"/>
            <a:ext cx="3333612" cy="2112725"/>
            <a:chOff x="935248" y="1629021"/>
            <a:chExt cx="3333612" cy="2112725"/>
          </a:xfrm>
        </p:grpSpPr>
        <p:sp>
          <p:nvSpPr>
            <p:cNvPr id="18" name="正方形/長方形 17"/>
            <p:cNvSpPr/>
            <p:nvPr/>
          </p:nvSpPr>
          <p:spPr>
            <a:xfrm>
              <a:off x="1431491" y="1629021"/>
              <a:ext cx="2341125" cy="523220"/>
            </a:xfrm>
            <a:prstGeom prst="rect">
              <a:avLst/>
            </a:prstGeom>
          </p:spPr>
          <p:txBody>
            <a:bodyPr wrap="square" lIns="0" rIns="0">
              <a:spAutoFit/>
            </a:bodyPr>
            <a:lstStyle/>
            <a:p>
              <a:pPr>
                <a:spcAft>
                  <a:spcPts val="1200"/>
                </a:spcAft>
              </a:pPr>
              <a:r>
                <a:rPr lang="ja-JP" altLang="en-US" sz="2800" b="1" dirty="0">
                  <a:solidFill>
                    <a:srgbClr val="00B0F0"/>
                  </a:solidFill>
                  <a:latin typeface="UD デジタル 教科書体 NP-B" panose="02020700000000000000" pitchFamily="18" charset="-128"/>
                  <a:ea typeface="UD デジタル 教科書体 NP-B" panose="02020700000000000000" pitchFamily="18" charset="-128"/>
                </a:rPr>
                <a:t>面</a:t>
              </a:r>
              <a:r>
                <a:rPr lang="ja-JP" altLang="en-US" sz="2800" b="1" dirty="0" smtClean="0">
                  <a:solidFill>
                    <a:srgbClr val="00B0F0"/>
                  </a:solidFill>
                  <a:latin typeface="UD デジタル 教科書体 NP-B" panose="02020700000000000000" pitchFamily="18" charset="-128"/>
                  <a:ea typeface="UD デジタル 教科書体 NP-B" panose="02020700000000000000" pitchFamily="18" charset="-128"/>
                </a:rPr>
                <a:t>の</a:t>
              </a:r>
              <a:r>
                <a:rPr kumimoji="1" lang="ja-JP" altLang="en-US" sz="2800" b="1" dirty="0" smtClean="0">
                  <a:solidFill>
                    <a:srgbClr val="00B0F0"/>
                  </a:solidFill>
                  <a:latin typeface="UD デジタル 教科書体 NP-B" panose="02020700000000000000" pitchFamily="18" charset="-128"/>
                  <a:ea typeface="UD デジタル 教科書体 NP-B" panose="02020700000000000000" pitchFamily="18" charset="-128"/>
                </a:rPr>
                <a:t>打ち方</a:t>
              </a:r>
              <a:endParaRPr kumimoji="1" lang="en-US" altLang="ja-JP" sz="2800" b="1"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nvGrpSpPr>
            <p:cNvPr id="27" name="グループ化 26"/>
            <p:cNvGrpSpPr/>
            <p:nvPr/>
          </p:nvGrpSpPr>
          <p:grpSpPr>
            <a:xfrm>
              <a:off x="935248" y="2130039"/>
              <a:ext cx="3333612" cy="1611707"/>
              <a:chOff x="1438313" y="4962129"/>
              <a:chExt cx="3333612" cy="1611707"/>
            </a:xfrm>
          </p:grpSpPr>
          <p:grpSp>
            <p:nvGrpSpPr>
              <p:cNvPr id="28" name="グループ化 27"/>
              <p:cNvGrpSpPr/>
              <p:nvPr/>
            </p:nvGrpSpPr>
            <p:grpSpPr>
              <a:xfrm>
                <a:off x="1438313" y="4962129"/>
                <a:ext cx="3333612" cy="1611707"/>
                <a:chOff x="1470400" y="4722256"/>
                <a:chExt cx="3688454" cy="1515718"/>
              </a:xfrm>
            </p:grpSpPr>
            <p:sp>
              <p:nvSpPr>
                <p:cNvPr id="32" name="正方形/長方形 31">
                  <a:hlinkClick r:id="rId4"/>
                </p:cNvPr>
                <p:cNvSpPr/>
                <p:nvPr/>
              </p:nvSpPr>
              <p:spPr>
                <a:xfrm>
                  <a:off x="1470400" y="4722256"/>
                  <a:ext cx="3688454" cy="1515718"/>
                </a:xfrm>
                <a:prstGeom prst="rect">
                  <a:avLst/>
                </a:prstGeom>
                <a:solidFill>
                  <a:schemeClr val="bg1"/>
                </a:solid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hlinkClick r:id="rId4"/>
                </p:cNvPr>
                <p:cNvSpPr/>
                <p:nvPr/>
              </p:nvSpPr>
              <p:spPr>
                <a:xfrm>
                  <a:off x="2770935" y="4777491"/>
                  <a:ext cx="2360665" cy="1013062"/>
                </a:xfrm>
                <a:prstGeom prst="rect">
                  <a:avLst/>
                </a:prstGeom>
              </p:spPr>
              <p:txBody>
                <a:bodyPr wrap="square">
                  <a:spAutoFit/>
                </a:bodyPr>
                <a:lstStyle/>
                <a:p>
                  <a:pPr algn="ctr"/>
                  <a:r>
                    <a:rPr lang="ja-JP" altLang="en-US" sz="3600" b="1" dirty="0" smtClean="0"/>
                    <a:t>動 画</a:t>
                  </a:r>
                  <a:endParaRPr lang="en-US" altLang="ja-JP" sz="4000" b="1" dirty="0" err="1"/>
                </a:p>
                <a:p>
                  <a:pPr algn="ctr"/>
                  <a:r>
                    <a:rPr lang="ja-JP" altLang="en-US" sz="2800" b="1" dirty="0" smtClean="0"/>
                    <a:t>「面打ち」</a:t>
                  </a:r>
                  <a:endParaRPr lang="ja-JP" altLang="en-US" sz="2800" b="1" dirty="0"/>
                </a:p>
              </p:txBody>
            </p:sp>
            <p:pic>
              <p:nvPicPr>
                <p:cNvPr id="34" name="図 33">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48" y="4831721"/>
                  <a:ext cx="1234108" cy="1323441"/>
                </a:xfrm>
                <a:prstGeom prst="rect">
                  <a:avLst/>
                </a:prstGeom>
              </p:spPr>
            </p:pic>
          </p:grpSp>
          <p:grpSp>
            <p:nvGrpSpPr>
              <p:cNvPr id="29" name="グループ化 28"/>
              <p:cNvGrpSpPr/>
              <p:nvPr/>
            </p:nvGrpSpPr>
            <p:grpSpPr>
              <a:xfrm>
                <a:off x="2761619" y="6034438"/>
                <a:ext cx="1936113" cy="454705"/>
                <a:chOff x="5781346" y="1972129"/>
                <a:chExt cx="2721108" cy="508045"/>
              </a:xfrm>
            </p:grpSpPr>
            <p:sp>
              <p:nvSpPr>
                <p:cNvPr id="30" name="角丸四角形 29">
                  <a:hlinkClick r:id="rId4"/>
                </p:cNvPr>
                <p:cNvSpPr/>
                <p:nvPr/>
              </p:nvSpPr>
              <p:spPr>
                <a:xfrm>
                  <a:off x="5781346" y="1972129"/>
                  <a:ext cx="2721108" cy="508045"/>
                </a:xfrm>
                <a:prstGeom prst="round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1" name="図 30">
                  <a:hlinkClick r:id="rId4"/>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1" y="1985380"/>
                  <a:ext cx="479545" cy="479545"/>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pic>
          </p:grpSp>
        </p:grpSp>
      </p:grpSp>
      <p:grpSp>
        <p:nvGrpSpPr>
          <p:cNvPr id="63" name="グループ化 62"/>
          <p:cNvGrpSpPr/>
          <p:nvPr/>
        </p:nvGrpSpPr>
        <p:grpSpPr>
          <a:xfrm>
            <a:off x="4913258" y="1629021"/>
            <a:ext cx="3333612" cy="2112725"/>
            <a:chOff x="935248" y="1629021"/>
            <a:chExt cx="3333612" cy="2112725"/>
          </a:xfrm>
        </p:grpSpPr>
        <p:sp>
          <p:nvSpPr>
            <p:cNvPr id="64" name="正方形/長方形 63"/>
            <p:cNvSpPr/>
            <p:nvPr/>
          </p:nvSpPr>
          <p:spPr>
            <a:xfrm>
              <a:off x="1431491" y="1629021"/>
              <a:ext cx="2341125" cy="523220"/>
            </a:xfrm>
            <a:prstGeom prst="rect">
              <a:avLst/>
            </a:prstGeom>
          </p:spPr>
          <p:txBody>
            <a:bodyPr wrap="square" lIns="0" rIns="0">
              <a:spAutoFit/>
            </a:bodyPr>
            <a:lstStyle/>
            <a:p>
              <a:pPr>
                <a:spcAft>
                  <a:spcPts val="1200"/>
                </a:spcAft>
              </a:pPr>
              <a:r>
                <a:rPr lang="ja-JP" altLang="en-US" sz="2800" b="1" dirty="0">
                  <a:solidFill>
                    <a:srgbClr val="00B0F0"/>
                  </a:solidFill>
                  <a:latin typeface="UD デジタル 教科書体 NP-B" panose="02020700000000000000" pitchFamily="18" charset="-128"/>
                  <a:ea typeface="UD デジタル 教科書体 NP-B" panose="02020700000000000000" pitchFamily="18" charset="-128"/>
                </a:rPr>
                <a:t>小手</a:t>
              </a:r>
              <a:r>
                <a:rPr lang="ja-JP" altLang="en-US" sz="2800" b="1" dirty="0" smtClean="0">
                  <a:solidFill>
                    <a:srgbClr val="00B0F0"/>
                  </a:solidFill>
                  <a:latin typeface="UD デジタル 教科書体 NP-B" panose="02020700000000000000" pitchFamily="18" charset="-128"/>
                  <a:ea typeface="UD デジタル 教科書体 NP-B" panose="02020700000000000000" pitchFamily="18" charset="-128"/>
                </a:rPr>
                <a:t>の</a:t>
              </a:r>
              <a:r>
                <a:rPr kumimoji="1" lang="ja-JP" altLang="en-US" sz="2800" b="1" dirty="0" smtClean="0">
                  <a:solidFill>
                    <a:srgbClr val="00B0F0"/>
                  </a:solidFill>
                  <a:latin typeface="UD デジタル 教科書体 NP-B" panose="02020700000000000000" pitchFamily="18" charset="-128"/>
                  <a:ea typeface="UD デジタル 教科書体 NP-B" panose="02020700000000000000" pitchFamily="18" charset="-128"/>
                </a:rPr>
                <a:t>打ち方</a:t>
              </a:r>
              <a:endParaRPr kumimoji="1" lang="en-US" altLang="ja-JP" sz="2800" b="1"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nvGrpSpPr>
            <p:cNvPr id="65" name="グループ化 64"/>
            <p:cNvGrpSpPr/>
            <p:nvPr/>
          </p:nvGrpSpPr>
          <p:grpSpPr>
            <a:xfrm>
              <a:off x="935248" y="2130039"/>
              <a:ext cx="3333612" cy="1611707"/>
              <a:chOff x="1438313" y="4962129"/>
              <a:chExt cx="3333612" cy="1611707"/>
            </a:xfrm>
          </p:grpSpPr>
          <p:grpSp>
            <p:nvGrpSpPr>
              <p:cNvPr id="66" name="グループ化 65"/>
              <p:cNvGrpSpPr/>
              <p:nvPr/>
            </p:nvGrpSpPr>
            <p:grpSpPr>
              <a:xfrm>
                <a:off x="1438313" y="4962129"/>
                <a:ext cx="3333612" cy="1611707"/>
                <a:chOff x="1470400" y="4722256"/>
                <a:chExt cx="3688454" cy="1515718"/>
              </a:xfrm>
            </p:grpSpPr>
            <p:sp>
              <p:nvSpPr>
                <p:cNvPr id="72" name="正方形/長方形 71">
                  <a:hlinkClick r:id="rId7"/>
                </p:cNvPr>
                <p:cNvSpPr/>
                <p:nvPr/>
              </p:nvSpPr>
              <p:spPr>
                <a:xfrm>
                  <a:off x="1470400" y="4722256"/>
                  <a:ext cx="3688454" cy="1515718"/>
                </a:xfrm>
                <a:prstGeom prst="rect">
                  <a:avLst/>
                </a:prstGeom>
                <a:solidFill>
                  <a:schemeClr val="bg1"/>
                </a:solid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3" name="正方形/長方形 72">
                  <a:hlinkClick r:id="rId7"/>
                </p:cNvPr>
                <p:cNvSpPr/>
                <p:nvPr/>
              </p:nvSpPr>
              <p:spPr>
                <a:xfrm>
                  <a:off x="2770935" y="4777491"/>
                  <a:ext cx="2360665" cy="955173"/>
                </a:xfrm>
                <a:prstGeom prst="rect">
                  <a:avLst/>
                </a:prstGeom>
              </p:spPr>
              <p:txBody>
                <a:bodyPr wrap="square">
                  <a:spAutoFit/>
                </a:bodyPr>
                <a:lstStyle/>
                <a:p>
                  <a:pPr algn="ctr"/>
                  <a:r>
                    <a:rPr lang="ja-JP" altLang="en-US" sz="3600" b="1" dirty="0" smtClean="0"/>
                    <a:t>動 画</a:t>
                  </a:r>
                  <a:endParaRPr lang="en-US" altLang="ja-JP" sz="4000" b="1" dirty="0" err="1"/>
                </a:p>
                <a:p>
                  <a:pPr algn="ctr"/>
                  <a:r>
                    <a:rPr lang="ja-JP" altLang="en-US" sz="2400" b="1" dirty="0" smtClean="0"/>
                    <a:t>「小手打ち」</a:t>
                  </a:r>
                  <a:endParaRPr lang="ja-JP" altLang="en-US" sz="2400" b="1" dirty="0"/>
                </a:p>
              </p:txBody>
            </p:sp>
            <p:pic>
              <p:nvPicPr>
                <p:cNvPr id="74" name="図 73">
                  <a:hlinkClick r:id="rId7"/>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48" y="4831721"/>
                  <a:ext cx="1234108" cy="1323441"/>
                </a:xfrm>
                <a:prstGeom prst="rect">
                  <a:avLst/>
                </a:prstGeom>
              </p:spPr>
            </p:pic>
          </p:grpSp>
          <p:grpSp>
            <p:nvGrpSpPr>
              <p:cNvPr id="67" name="グループ化 66"/>
              <p:cNvGrpSpPr/>
              <p:nvPr/>
            </p:nvGrpSpPr>
            <p:grpSpPr>
              <a:xfrm>
                <a:off x="2761619" y="6034438"/>
                <a:ext cx="1936113" cy="454705"/>
                <a:chOff x="5781346" y="1972129"/>
                <a:chExt cx="2721108" cy="508045"/>
              </a:xfrm>
            </p:grpSpPr>
            <p:sp>
              <p:nvSpPr>
                <p:cNvPr id="68" name="角丸四角形 67">
                  <a:hlinkClick r:id="rId7"/>
                </p:cNvPr>
                <p:cNvSpPr/>
                <p:nvPr/>
              </p:nvSpPr>
              <p:spPr>
                <a:xfrm>
                  <a:off x="5781346" y="1972129"/>
                  <a:ext cx="2721108" cy="508045"/>
                </a:xfrm>
                <a:prstGeom prst="round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71" name="図 70">
                  <a:hlinkClick r:id="rId7"/>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1" y="1985380"/>
                  <a:ext cx="479545" cy="479545"/>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pic>
          </p:grpSp>
        </p:grpSp>
      </p:grpSp>
      <p:grpSp>
        <p:nvGrpSpPr>
          <p:cNvPr id="75" name="グループ化 74"/>
          <p:cNvGrpSpPr/>
          <p:nvPr/>
        </p:nvGrpSpPr>
        <p:grpSpPr>
          <a:xfrm>
            <a:off x="3235904" y="4129594"/>
            <a:ext cx="3333612" cy="2112725"/>
            <a:chOff x="935248" y="1629021"/>
            <a:chExt cx="3333612" cy="2112725"/>
          </a:xfrm>
        </p:grpSpPr>
        <p:sp>
          <p:nvSpPr>
            <p:cNvPr id="76" name="正方形/長方形 75"/>
            <p:cNvSpPr/>
            <p:nvPr/>
          </p:nvSpPr>
          <p:spPr>
            <a:xfrm>
              <a:off x="1431491" y="1629021"/>
              <a:ext cx="2341125" cy="523220"/>
            </a:xfrm>
            <a:prstGeom prst="rect">
              <a:avLst/>
            </a:prstGeom>
          </p:spPr>
          <p:txBody>
            <a:bodyPr wrap="square" lIns="0" rIns="0">
              <a:spAutoFit/>
            </a:bodyPr>
            <a:lstStyle/>
            <a:p>
              <a:pPr>
                <a:spcAft>
                  <a:spcPts val="1200"/>
                </a:spcAft>
              </a:pPr>
              <a:r>
                <a:rPr lang="ja-JP" altLang="en-US" sz="2800" b="1" dirty="0" smtClean="0">
                  <a:solidFill>
                    <a:srgbClr val="00B0F0"/>
                  </a:solidFill>
                  <a:latin typeface="UD デジタル 教科書体 NP-B" panose="02020700000000000000" pitchFamily="18" charset="-128"/>
                  <a:ea typeface="UD デジタル 教科書体 NP-B" panose="02020700000000000000" pitchFamily="18" charset="-128"/>
                </a:rPr>
                <a:t>胴の</a:t>
              </a:r>
              <a:r>
                <a:rPr kumimoji="1" lang="ja-JP" altLang="en-US" sz="2800" b="1" dirty="0" smtClean="0">
                  <a:solidFill>
                    <a:srgbClr val="00B0F0"/>
                  </a:solidFill>
                  <a:latin typeface="UD デジタル 教科書体 NP-B" panose="02020700000000000000" pitchFamily="18" charset="-128"/>
                  <a:ea typeface="UD デジタル 教科書体 NP-B" panose="02020700000000000000" pitchFamily="18" charset="-128"/>
                </a:rPr>
                <a:t>打ち方</a:t>
              </a:r>
              <a:endParaRPr kumimoji="1" lang="en-US" altLang="ja-JP" sz="2800" b="1"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nvGrpSpPr>
            <p:cNvPr id="77" name="グループ化 76"/>
            <p:cNvGrpSpPr/>
            <p:nvPr/>
          </p:nvGrpSpPr>
          <p:grpSpPr>
            <a:xfrm>
              <a:off x="935248" y="2130039"/>
              <a:ext cx="3333612" cy="1611707"/>
              <a:chOff x="1438313" y="4962129"/>
              <a:chExt cx="3333612" cy="1611707"/>
            </a:xfrm>
          </p:grpSpPr>
          <p:grpSp>
            <p:nvGrpSpPr>
              <p:cNvPr id="78" name="グループ化 77"/>
              <p:cNvGrpSpPr/>
              <p:nvPr/>
            </p:nvGrpSpPr>
            <p:grpSpPr>
              <a:xfrm>
                <a:off x="1438313" y="4962129"/>
                <a:ext cx="3333612" cy="1611707"/>
                <a:chOff x="1470400" y="4722256"/>
                <a:chExt cx="3688454" cy="1515718"/>
              </a:xfrm>
            </p:grpSpPr>
            <p:sp>
              <p:nvSpPr>
                <p:cNvPr id="82" name="正方形/長方形 81">
                  <a:hlinkClick r:id="rId8"/>
                </p:cNvPr>
                <p:cNvSpPr/>
                <p:nvPr/>
              </p:nvSpPr>
              <p:spPr>
                <a:xfrm>
                  <a:off x="1470400" y="4722256"/>
                  <a:ext cx="3688454" cy="1515718"/>
                </a:xfrm>
                <a:prstGeom prst="rect">
                  <a:avLst/>
                </a:prstGeom>
                <a:solidFill>
                  <a:schemeClr val="bg1"/>
                </a:solid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3" name="正方形/長方形 82">
                  <a:hlinkClick r:id="rId8"/>
                </p:cNvPr>
                <p:cNvSpPr/>
                <p:nvPr/>
              </p:nvSpPr>
              <p:spPr>
                <a:xfrm>
                  <a:off x="2770935" y="4777491"/>
                  <a:ext cx="2360665" cy="1013062"/>
                </a:xfrm>
                <a:prstGeom prst="rect">
                  <a:avLst/>
                </a:prstGeom>
              </p:spPr>
              <p:txBody>
                <a:bodyPr wrap="square">
                  <a:spAutoFit/>
                </a:bodyPr>
                <a:lstStyle/>
                <a:p>
                  <a:pPr algn="ctr"/>
                  <a:r>
                    <a:rPr lang="ja-JP" altLang="en-US" sz="3600" b="1" dirty="0" smtClean="0"/>
                    <a:t>動 画</a:t>
                  </a:r>
                  <a:endParaRPr lang="en-US" altLang="ja-JP" sz="4000" b="1" dirty="0" err="1"/>
                </a:p>
                <a:p>
                  <a:pPr algn="ctr"/>
                  <a:r>
                    <a:rPr lang="ja-JP" altLang="en-US" sz="2800" b="1" dirty="0" smtClean="0"/>
                    <a:t>「胴打ち」</a:t>
                  </a:r>
                  <a:endParaRPr lang="ja-JP" altLang="en-US" sz="2800" b="1" dirty="0"/>
                </a:p>
              </p:txBody>
            </p:sp>
            <p:pic>
              <p:nvPicPr>
                <p:cNvPr id="84" name="図 83">
                  <a:hlinkClick r:id="rId8"/>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48" y="4831721"/>
                  <a:ext cx="1234108" cy="1323441"/>
                </a:xfrm>
                <a:prstGeom prst="rect">
                  <a:avLst/>
                </a:prstGeom>
              </p:spPr>
            </p:pic>
          </p:grpSp>
          <p:grpSp>
            <p:nvGrpSpPr>
              <p:cNvPr id="79" name="グループ化 78"/>
              <p:cNvGrpSpPr/>
              <p:nvPr/>
            </p:nvGrpSpPr>
            <p:grpSpPr>
              <a:xfrm>
                <a:off x="2761619" y="6034438"/>
                <a:ext cx="1936113" cy="454705"/>
                <a:chOff x="5781346" y="1972129"/>
                <a:chExt cx="2721108" cy="508045"/>
              </a:xfrm>
            </p:grpSpPr>
            <p:sp>
              <p:nvSpPr>
                <p:cNvPr id="80" name="角丸四角形 79">
                  <a:hlinkClick r:id="rId8"/>
                </p:cNvPr>
                <p:cNvSpPr/>
                <p:nvPr/>
              </p:nvSpPr>
              <p:spPr>
                <a:xfrm>
                  <a:off x="5781346" y="1972129"/>
                  <a:ext cx="2721108" cy="508045"/>
                </a:xfrm>
                <a:prstGeom prst="round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1" name="図 80">
                  <a:hlinkClick r:id="rId8"/>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1" y="1985380"/>
                  <a:ext cx="479545" cy="479545"/>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pic>
          </p:grpSp>
        </p:grpSp>
      </p:grpSp>
    </p:spTree>
    <p:extLst>
      <p:ext uri="{BB962C8B-B14F-4D97-AF65-F5344CB8AC3E}">
        <p14:creationId xmlns:p14="http://schemas.microsoft.com/office/powerpoint/2010/main" val="1725967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29</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en-US" altLang="ja-JP" sz="2800" dirty="0" smtClean="0">
                <a:solidFill>
                  <a:schemeClr val="bg1"/>
                </a:solidFill>
                <a:latin typeface="UD デジタル 教科書体 NP-B" panose="02020700000000000000" pitchFamily="18" charset="-128"/>
                <a:ea typeface="UD デジタル 教科書体 NP-B" panose="02020700000000000000" pitchFamily="18" charset="-128"/>
              </a:rPr>
              <a:t>14</a:t>
            </a:r>
            <a:r>
              <a:rPr kumimoji="1" lang="ja-JP" altLang="en-US" sz="2800" dirty="0" smtClean="0">
                <a:solidFill>
                  <a:schemeClr val="bg1"/>
                </a:solidFill>
                <a:latin typeface="UD デジタル 教科書体 NP-B" panose="02020700000000000000" pitchFamily="18" charset="-128"/>
                <a:ea typeface="UD デジタル 教科書体 NP-B" panose="02020700000000000000" pitchFamily="18" charset="-128"/>
              </a:rPr>
              <a:t>（１）お手本から応用技のポイントをつかもう</a:t>
            </a:r>
            <a:endPar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6" name="正方形/長方形 15"/>
          <p:cNvSpPr/>
          <p:nvPr/>
        </p:nvSpPr>
        <p:spPr>
          <a:xfrm>
            <a:off x="-214554" y="694446"/>
            <a:ext cx="9235722" cy="523220"/>
          </a:xfrm>
          <a:prstGeom prst="rect">
            <a:avLst/>
          </a:prstGeom>
        </p:spPr>
        <p:txBody>
          <a:bodyPr wrap="square" lIns="468000" rIns="46800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（１）しかけ技　</a:t>
            </a:r>
            <a:r>
              <a:rPr kumimoji="1" lang="ja-JP" altLang="en-US" sz="1600" dirty="0" smtClean="0">
                <a:latin typeface="UD デジタル 教科書体 NP-B" panose="02020700000000000000" pitchFamily="18" charset="-128"/>
                <a:ea typeface="UD デジタル 教科書体 NP-B" panose="02020700000000000000" pitchFamily="18" charset="-128"/>
              </a:rPr>
              <a:t>自分からしかけて相手の隙をつくり、すかさず打突！！</a:t>
            </a:r>
            <a:r>
              <a:rPr kumimoji="1" lang="ja-JP" altLang="en-US" sz="2800" dirty="0" smtClean="0">
                <a:latin typeface="UD デジタル 教科書体 NP-B" panose="02020700000000000000" pitchFamily="18" charset="-128"/>
                <a:ea typeface="UD デジタル 教科書体 NP-B" panose="02020700000000000000" pitchFamily="18" charset="-128"/>
              </a:rPr>
              <a:t>　</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6" name="角丸四角形 5"/>
          <p:cNvSpPr/>
          <p:nvPr/>
        </p:nvSpPr>
        <p:spPr>
          <a:xfrm>
            <a:off x="704157" y="3478164"/>
            <a:ext cx="3699151" cy="11528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smtClean="0"/>
              <a:t>ポイント</a:t>
            </a:r>
            <a:endParaRPr kumimoji="1" lang="en-US" altLang="ja-JP" sz="1200" dirty="0" smtClean="0"/>
          </a:p>
          <a:p>
            <a:r>
              <a:rPr kumimoji="1" lang="ja-JP" altLang="en-US" sz="1200" dirty="0" smtClean="0"/>
              <a:t>①中段の構えから、右足を踏み込んで小手打ちに行く</a:t>
            </a:r>
            <a:endParaRPr kumimoji="1" lang="en-US" altLang="ja-JP" sz="1200" dirty="0" smtClean="0"/>
          </a:p>
          <a:p>
            <a:r>
              <a:rPr kumimoji="1" lang="ja-JP" altLang="en-US" sz="1200" dirty="0" smtClean="0"/>
              <a:t>②相手は剣先を下げるか開いて防ごうとする</a:t>
            </a:r>
            <a:endParaRPr kumimoji="1" lang="en-US" altLang="ja-JP" sz="1200" dirty="0" smtClean="0"/>
          </a:p>
          <a:p>
            <a:r>
              <a:rPr kumimoji="1" lang="ja-JP" altLang="en-US" sz="1200" dirty="0" smtClean="0"/>
              <a:t>③打った反動を利用して振りかぶる</a:t>
            </a:r>
            <a:endParaRPr kumimoji="1" lang="en-US" altLang="ja-JP" sz="1200" dirty="0" smtClean="0"/>
          </a:p>
          <a:p>
            <a:r>
              <a:rPr kumimoji="1" lang="ja-JP" altLang="en-US" sz="1200" dirty="0" smtClean="0"/>
              <a:t>④さらに右足を大きく踏み込んで面を打つ</a:t>
            </a:r>
            <a:endParaRPr kumimoji="1" lang="ja-JP" altLang="en-US" sz="1200" dirty="0"/>
          </a:p>
        </p:txBody>
      </p:sp>
      <p:sp>
        <p:nvSpPr>
          <p:cNvPr id="21" name="角丸四角形 20"/>
          <p:cNvSpPr/>
          <p:nvPr/>
        </p:nvSpPr>
        <p:spPr>
          <a:xfrm>
            <a:off x="5076466" y="3478164"/>
            <a:ext cx="3699151" cy="11528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smtClean="0"/>
              <a:t>ポイント</a:t>
            </a:r>
            <a:endParaRPr kumimoji="1" lang="en-US" altLang="ja-JP" sz="1200" dirty="0" smtClean="0"/>
          </a:p>
          <a:p>
            <a:r>
              <a:rPr kumimoji="1" lang="ja-JP" altLang="en-US" sz="1200" dirty="0" smtClean="0"/>
              <a:t>①</a:t>
            </a:r>
            <a:r>
              <a:rPr lang="ja-JP" altLang="en-US" sz="1200" dirty="0"/>
              <a:t>相手</a:t>
            </a:r>
            <a:r>
              <a:rPr lang="ja-JP" altLang="en-US" sz="1200" dirty="0" smtClean="0"/>
              <a:t>と接近した</a:t>
            </a:r>
            <a:r>
              <a:rPr kumimoji="1" lang="ja-JP" altLang="en-US" sz="1200" dirty="0" smtClean="0"/>
              <a:t>状態</a:t>
            </a:r>
            <a:endParaRPr kumimoji="1" lang="en-US" altLang="ja-JP" sz="1200" dirty="0" smtClean="0"/>
          </a:p>
          <a:p>
            <a:r>
              <a:rPr lang="ja-JP" altLang="en-US" sz="1200" dirty="0"/>
              <a:t>②</a:t>
            </a:r>
            <a:r>
              <a:rPr lang="ja-JP" altLang="en-US" sz="1200" dirty="0" smtClean="0"/>
              <a:t>軽く押したり引いたりして、相手の反応を探る</a:t>
            </a:r>
            <a:endParaRPr kumimoji="1" lang="en-US" altLang="ja-JP" sz="1200" dirty="0"/>
          </a:p>
          <a:p>
            <a:r>
              <a:rPr lang="ja-JP" altLang="en-US" sz="1200" dirty="0" smtClean="0"/>
              <a:t>③</a:t>
            </a:r>
            <a:r>
              <a:rPr kumimoji="1" lang="ja-JP" altLang="en-US" sz="1200" dirty="0" smtClean="0"/>
              <a:t>左足を大きく引き、</a:t>
            </a:r>
            <a:r>
              <a:rPr lang="ja-JP" altLang="en-US" sz="1200" dirty="0" smtClean="0"/>
              <a:t>送り</a:t>
            </a:r>
            <a:r>
              <a:rPr lang="ja-JP" altLang="en-US" sz="1200" dirty="0"/>
              <a:t>足</a:t>
            </a:r>
            <a:r>
              <a:rPr lang="ja-JP" altLang="en-US" sz="1200" dirty="0" smtClean="0"/>
              <a:t>で、後方あるいは斜め後方に退きながら右胴を打つ</a:t>
            </a:r>
            <a:endParaRPr kumimoji="1" lang="en-US" altLang="ja-JP" sz="1200" dirty="0" smtClean="0"/>
          </a:p>
        </p:txBody>
      </p:sp>
      <p:pic>
        <p:nvPicPr>
          <p:cNvPr id="4" name="図 3" descr="おもちゃ, 人形, 持つ, 暗い が含まれている画像&#10;&#10;自動的に生成された説明">
            <a:extLst>
              <a:ext uri="{FF2B5EF4-FFF2-40B4-BE49-F238E27FC236}">
                <a16:creationId xmlns:a16="http://schemas.microsoft.com/office/drawing/2014/main" id="{1A63DF2A-8BA1-4F76-B891-71EB4F32C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9074" y="3598358"/>
            <a:ext cx="1241626" cy="954108"/>
          </a:xfrm>
          <a:prstGeom prst="rect">
            <a:avLst/>
          </a:prstGeom>
        </p:spPr>
      </p:pic>
      <p:sp>
        <p:nvSpPr>
          <p:cNvPr id="29" name="角丸四角形 28"/>
          <p:cNvSpPr/>
          <p:nvPr/>
        </p:nvSpPr>
        <p:spPr>
          <a:xfrm>
            <a:off x="4200565" y="5194636"/>
            <a:ext cx="4295455" cy="11528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smtClean="0"/>
              <a:t>ポイント</a:t>
            </a:r>
            <a:endParaRPr kumimoji="1" lang="en-US" altLang="ja-JP" sz="1200" dirty="0" smtClean="0"/>
          </a:p>
          <a:p>
            <a:r>
              <a:rPr kumimoji="1" lang="ja-JP" altLang="en-US" sz="1200" dirty="0" smtClean="0"/>
              <a:t>①</a:t>
            </a:r>
            <a:r>
              <a:rPr lang="ja-JP" altLang="en-US" sz="1200" dirty="0" smtClean="0"/>
              <a:t>相手と接近した</a:t>
            </a:r>
            <a:r>
              <a:rPr kumimoji="1" lang="ja-JP" altLang="en-US" sz="1200" dirty="0" smtClean="0"/>
              <a:t>状態</a:t>
            </a:r>
            <a:endParaRPr kumimoji="1" lang="en-US" altLang="ja-JP" sz="1200" dirty="0"/>
          </a:p>
          <a:p>
            <a:r>
              <a:rPr lang="ja-JP" altLang="en-US" sz="1200" dirty="0"/>
              <a:t>②</a:t>
            </a:r>
            <a:r>
              <a:rPr lang="ja-JP" altLang="en-US" sz="1200" dirty="0" smtClean="0"/>
              <a:t>軽く</a:t>
            </a:r>
            <a:r>
              <a:rPr lang="ja-JP" altLang="en-US" sz="1200" dirty="0"/>
              <a:t>押したり引いたりして、相手の反応を</a:t>
            </a:r>
            <a:r>
              <a:rPr lang="ja-JP" altLang="en-US" sz="1200" dirty="0" smtClean="0"/>
              <a:t>探る</a:t>
            </a:r>
            <a:endParaRPr kumimoji="1" lang="en-US" altLang="ja-JP" sz="1200" dirty="0" smtClean="0"/>
          </a:p>
          <a:p>
            <a:r>
              <a:rPr lang="ja-JP" altLang="en-US" sz="1200" dirty="0"/>
              <a:t>③</a:t>
            </a:r>
            <a:r>
              <a:rPr kumimoji="1" lang="ja-JP" altLang="en-US" sz="1200" dirty="0" smtClean="0"/>
              <a:t>左足を大きく引き、下がりながら振りかぶり正面を打つ</a:t>
            </a:r>
            <a:endParaRPr kumimoji="1" lang="ja-JP" altLang="en-US" sz="1200" dirty="0"/>
          </a:p>
        </p:txBody>
      </p:sp>
      <p:sp>
        <p:nvSpPr>
          <p:cNvPr id="30"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1"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7304" y="-12910"/>
            <a:ext cx="8914169"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en-US" altLang="ja-JP" sz="2800" b="1" kern="0" noProof="0" dirty="0" smtClean="0">
                <a:solidFill>
                  <a:prstClr val="black"/>
                </a:solidFill>
                <a:latin typeface="ＭＳ Ｐゴシック" panose="020B0600070205080204" pitchFamily="50" charset="-128"/>
                <a:ea typeface="ＭＳ Ｐゴシック" panose="020B0600070205080204" pitchFamily="50" charset="-128"/>
              </a:rPr>
              <a:t>13</a:t>
            </a:r>
            <a:r>
              <a:rPr lang="ja-JP" altLang="en-US" sz="2800" b="1" kern="0" noProof="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基本となる技のポイント</a:t>
            </a:r>
            <a:r>
              <a:rPr lang="ja-JP" altLang="en-US" sz="2800" dirty="0">
                <a:latin typeface="ＭＳ Ｐゴシック" panose="020B0600070205080204" pitchFamily="50" charset="-128"/>
                <a:ea typeface="ＭＳ Ｐゴシック" panose="020B0600070205080204" pitchFamily="50" charset="-128"/>
              </a:rPr>
              <a:t>をつかもう</a:t>
            </a:r>
          </a:p>
          <a:p>
            <a:pPr defTabSz="652278" eaLnBrk="1" fontAlgn="base" hangingPunct="1">
              <a:spcBef>
                <a:spcPct val="0"/>
              </a:spcBef>
              <a:spcAft>
                <a:spcPct val="0"/>
              </a:spcAft>
              <a:buNone/>
              <a:defRPr/>
            </a:pPr>
            <a:endParaRPr lang="en-US" altLang="ja-JP" sz="2800" b="1" kern="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32" name="グループ化 31"/>
          <p:cNvGrpSpPr/>
          <p:nvPr/>
        </p:nvGrpSpPr>
        <p:grpSpPr>
          <a:xfrm>
            <a:off x="743217" y="1170503"/>
            <a:ext cx="3457348" cy="2112725"/>
            <a:chOff x="935248" y="1629021"/>
            <a:chExt cx="3457348" cy="2112725"/>
          </a:xfrm>
        </p:grpSpPr>
        <p:sp>
          <p:nvSpPr>
            <p:cNvPr id="33" name="正方形/長方形 32"/>
            <p:cNvSpPr/>
            <p:nvPr/>
          </p:nvSpPr>
          <p:spPr>
            <a:xfrm>
              <a:off x="1039000" y="1629021"/>
              <a:ext cx="3229859" cy="523220"/>
            </a:xfrm>
            <a:prstGeom prst="rect">
              <a:avLst/>
            </a:prstGeom>
          </p:spPr>
          <p:txBody>
            <a:bodyPr wrap="square" lIns="0" rIns="0">
              <a:spAutoFit/>
            </a:bodyPr>
            <a:lstStyle/>
            <a:p>
              <a:pPr>
                <a:spcAft>
                  <a:spcPts val="1200"/>
                </a:spcAft>
              </a:pPr>
              <a:r>
                <a:rPr lang="ja-JP" altLang="en-US" sz="2800" b="1" dirty="0">
                  <a:solidFill>
                    <a:srgbClr val="00B0F0"/>
                  </a:solidFill>
                  <a:latin typeface="UD デジタル 教科書体 NP-B" panose="02020700000000000000" pitchFamily="18" charset="-128"/>
                  <a:ea typeface="UD デジタル 教科書体 NP-B" panose="02020700000000000000" pitchFamily="18" charset="-128"/>
                </a:rPr>
                <a:t>二段の技（小手面）</a:t>
              </a:r>
              <a:endParaRPr kumimoji="1" lang="en-US" altLang="ja-JP" sz="2800" b="1"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nvGrpSpPr>
            <p:cNvPr id="34" name="グループ化 33"/>
            <p:cNvGrpSpPr/>
            <p:nvPr/>
          </p:nvGrpSpPr>
          <p:grpSpPr>
            <a:xfrm>
              <a:off x="935248" y="2130039"/>
              <a:ext cx="3457348" cy="1611707"/>
              <a:chOff x="1438313" y="4962129"/>
              <a:chExt cx="3457348" cy="1611707"/>
            </a:xfrm>
          </p:grpSpPr>
          <p:grpSp>
            <p:nvGrpSpPr>
              <p:cNvPr id="35" name="グループ化 34"/>
              <p:cNvGrpSpPr/>
              <p:nvPr/>
            </p:nvGrpSpPr>
            <p:grpSpPr>
              <a:xfrm>
                <a:off x="1438313" y="4962129"/>
                <a:ext cx="3457348" cy="1611707"/>
                <a:chOff x="1470400" y="4722256"/>
                <a:chExt cx="3825361" cy="1515718"/>
              </a:xfrm>
            </p:grpSpPr>
            <p:sp>
              <p:nvSpPr>
                <p:cNvPr id="39" name="正方形/長方形 38">
                  <a:hlinkClick r:id="rId4"/>
                </p:cNvPr>
                <p:cNvSpPr/>
                <p:nvPr/>
              </p:nvSpPr>
              <p:spPr>
                <a:xfrm>
                  <a:off x="1470400" y="4722256"/>
                  <a:ext cx="3688454" cy="1515718"/>
                </a:xfrm>
                <a:prstGeom prst="rect">
                  <a:avLst/>
                </a:prstGeom>
                <a:solidFill>
                  <a:schemeClr val="bg1"/>
                </a:solid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正方形/長方形 39">
                  <a:hlinkClick r:id="rId4"/>
                </p:cNvPr>
                <p:cNvSpPr/>
                <p:nvPr/>
              </p:nvSpPr>
              <p:spPr>
                <a:xfrm>
                  <a:off x="2770935" y="4777491"/>
                  <a:ext cx="2524826" cy="897283"/>
                </a:xfrm>
                <a:prstGeom prst="rect">
                  <a:avLst/>
                </a:prstGeom>
              </p:spPr>
              <p:txBody>
                <a:bodyPr wrap="square">
                  <a:spAutoFit/>
                </a:bodyPr>
                <a:lstStyle/>
                <a:p>
                  <a:pPr algn="ctr"/>
                  <a:r>
                    <a:rPr lang="ja-JP" altLang="en-US" sz="3600" b="1" dirty="0" smtClean="0"/>
                    <a:t>動 画</a:t>
                  </a:r>
                  <a:endParaRPr lang="en-US" altLang="ja-JP" sz="4000" b="1" dirty="0" err="1"/>
                </a:p>
                <a:p>
                  <a:pPr algn="ctr"/>
                  <a:r>
                    <a:rPr lang="ja-JP" altLang="en-US" sz="2000" b="1" dirty="0"/>
                    <a:t>「小手</a:t>
                  </a:r>
                  <a:r>
                    <a:rPr lang="en-US" altLang="ja-JP" sz="2000" b="1" dirty="0"/>
                    <a:t>‐</a:t>
                  </a:r>
                  <a:r>
                    <a:rPr lang="ja-JP" altLang="en-US" sz="2000" b="1" dirty="0"/>
                    <a:t>面打ち」</a:t>
                  </a:r>
                </a:p>
              </p:txBody>
            </p:sp>
            <p:pic>
              <p:nvPicPr>
                <p:cNvPr id="41" name="図 40">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48" y="4831721"/>
                  <a:ext cx="1234108" cy="1323441"/>
                </a:xfrm>
                <a:prstGeom prst="rect">
                  <a:avLst/>
                </a:prstGeom>
              </p:spPr>
            </p:pic>
          </p:grpSp>
          <p:grpSp>
            <p:nvGrpSpPr>
              <p:cNvPr id="36" name="グループ化 35"/>
              <p:cNvGrpSpPr/>
              <p:nvPr/>
            </p:nvGrpSpPr>
            <p:grpSpPr>
              <a:xfrm>
                <a:off x="2761619" y="6034438"/>
                <a:ext cx="1936113" cy="454705"/>
                <a:chOff x="5781346" y="1972129"/>
                <a:chExt cx="2721108" cy="508045"/>
              </a:xfrm>
            </p:grpSpPr>
            <p:sp>
              <p:nvSpPr>
                <p:cNvPr id="37" name="角丸四角形 36">
                  <a:hlinkClick r:id="rId4"/>
                </p:cNvPr>
                <p:cNvSpPr/>
                <p:nvPr/>
              </p:nvSpPr>
              <p:spPr>
                <a:xfrm>
                  <a:off x="5781346" y="1972129"/>
                  <a:ext cx="2721108" cy="508045"/>
                </a:xfrm>
                <a:prstGeom prst="round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8" name="図 37">
                  <a:hlinkClick r:id="rId4"/>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1" y="1985380"/>
                  <a:ext cx="479545" cy="479545"/>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pic>
          </p:grpSp>
        </p:grpSp>
      </p:grpSp>
      <p:grpSp>
        <p:nvGrpSpPr>
          <p:cNvPr id="42" name="グループ化 41"/>
          <p:cNvGrpSpPr/>
          <p:nvPr/>
        </p:nvGrpSpPr>
        <p:grpSpPr>
          <a:xfrm>
            <a:off x="5019747" y="1170503"/>
            <a:ext cx="3333612" cy="2112725"/>
            <a:chOff x="935248" y="1629021"/>
            <a:chExt cx="3333612" cy="2112725"/>
          </a:xfrm>
        </p:grpSpPr>
        <p:sp>
          <p:nvSpPr>
            <p:cNvPr id="43" name="正方形/長方形 42"/>
            <p:cNvSpPr/>
            <p:nvPr/>
          </p:nvSpPr>
          <p:spPr>
            <a:xfrm>
              <a:off x="1039000" y="1629021"/>
              <a:ext cx="3229859" cy="523220"/>
            </a:xfrm>
            <a:prstGeom prst="rect">
              <a:avLst/>
            </a:prstGeom>
          </p:spPr>
          <p:txBody>
            <a:bodyPr wrap="square" lIns="0" rIns="0">
              <a:spAutoFit/>
            </a:bodyPr>
            <a:lstStyle/>
            <a:p>
              <a:pPr>
                <a:spcAft>
                  <a:spcPts val="1200"/>
                </a:spcAft>
              </a:pPr>
              <a:r>
                <a:rPr lang="ja-JP" altLang="en-US" sz="2800" b="1" dirty="0">
                  <a:solidFill>
                    <a:srgbClr val="00B0F0"/>
                  </a:solidFill>
                  <a:latin typeface="UD デジタル 教科書体 NP-B" panose="02020700000000000000" pitchFamily="18" charset="-128"/>
                  <a:ea typeface="UD デジタル 教科書体 NP-B" panose="02020700000000000000" pitchFamily="18" charset="-128"/>
                </a:rPr>
                <a:t>引き技（引き胴）</a:t>
              </a:r>
              <a:endParaRPr kumimoji="1" lang="en-US" altLang="ja-JP" sz="2800" b="1"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nvGrpSpPr>
            <p:cNvPr id="44" name="グループ化 43"/>
            <p:cNvGrpSpPr/>
            <p:nvPr/>
          </p:nvGrpSpPr>
          <p:grpSpPr>
            <a:xfrm>
              <a:off x="935248" y="2130039"/>
              <a:ext cx="3333612" cy="1611707"/>
              <a:chOff x="1438313" y="4962129"/>
              <a:chExt cx="3333612" cy="1611707"/>
            </a:xfrm>
          </p:grpSpPr>
          <p:grpSp>
            <p:nvGrpSpPr>
              <p:cNvPr id="45" name="グループ化 44"/>
              <p:cNvGrpSpPr/>
              <p:nvPr/>
            </p:nvGrpSpPr>
            <p:grpSpPr>
              <a:xfrm>
                <a:off x="1438313" y="4962129"/>
                <a:ext cx="3333612" cy="1611707"/>
                <a:chOff x="1470400" y="4722256"/>
                <a:chExt cx="3688454" cy="1515718"/>
              </a:xfrm>
            </p:grpSpPr>
            <p:sp>
              <p:nvSpPr>
                <p:cNvPr id="49" name="正方形/長方形 48">
                  <a:hlinkClick r:id="rId7"/>
                </p:cNvPr>
                <p:cNvSpPr/>
                <p:nvPr/>
              </p:nvSpPr>
              <p:spPr>
                <a:xfrm>
                  <a:off x="1470400" y="4722256"/>
                  <a:ext cx="3688454" cy="1515718"/>
                </a:xfrm>
                <a:prstGeom prst="rect">
                  <a:avLst/>
                </a:prstGeom>
                <a:solidFill>
                  <a:schemeClr val="bg1"/>
                </a:solid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正方形/長方形 49">
                  <a:hlinkClick r:id="rId7"/>
                </p:cNvPr>
                <p:cNvSpPr/>
                <p:nvPr/>
              </p:nvSpPr>
              <p:spPr>
                <a:xfrm>
                  <a:off x="2770935" y="4777491"/>
                  <a:ext cx="2360665" cy="1013062"/>
                </a:xfrm>
                <a:prstGeom prst="rect">
                  <a:avLst/>
                </a:prstGeom>
              </p:spPr>
              <p:txBody>
                <a:bodyPr wrap="square">
                  <a:spAutoFit/>
                </a:bodyPr>
                <a:lstStyle/>
                <a:p>
                  <a:pPr algn="ctr"/>
                  <a:r>
                    <a:rPr lang="ja-JP" altLang="en-US" sz="3600" b="1" dirty="0" smtClean="0"/>
                    <a:t>動 画</a:t>
                  </a:r>
                  <a:endParaRPr lang="en-US" altLang="ja-JP" sz="4000" b="1" dirty="0" err="1"/>
                </a:p>
                <a:p>
                  <a:pPr algn="ctr"/>
                  <a:r>
                    <a:rPr lang="ja-JP" altLang="en-US" sz="2800" b="1" dirty="0" smtClean="0"/>
                    <a:t>「引き胴」</a:t>
                  </a:r>
                  <a:endParaRPr lang="ja-JP" altLang="en-US" sz="2800" b="1" dirty="0"/>
                </a:p>
              </p:txBody>
            </p:sp>
            <p:pic>
              <p:nvPicPr>
                <p:cNvPr id="51" name="図 50">
                  <a:hlinkClick r:id="rId7"/>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48" y="4831721"/>
                  <a:ext cx="1234108" cy="1323441"/>
                </a:xfrm>
                <a:prstGeom prst="rect">
                  <a:avLst/>
                </a:prstGeom>
              </p:spPr>
            </p:pic>
          </p:grpSp>
          <p:grpSp>
            <p:nvGrpSpPr>
              <p:cNvPr id="46" name="グループ化 45"/>
              <p:cNvGrpSpPr/>
              <p:nvPr/>
            </p:nvGrpSpPr>
            <p:grpSpPr>
              <a:xfrm>
                <a:off x="2761619" y="6034438"/>
                <a:ext cx="1936113" cy="454705"/>
                <a:chOff x="5781346" y="1972129"/>
                <a:chExt cx="2721108" cy="508045"/>
              </a:xfrm>
            </p:grpSpPr>
            <p:sp>
              <p:nvSpPr>
                <p:cNvPr id="47" name="角丸四角形 46">
                  <a:hlinkClick r:id="rId7"/>
                </p:cNvPr>
                <p:cNvSpPr/>
                <p:nvPr/>
              </p:nvSpPr>
              <p:spPr>
                <a:xfrm>
                  <a:off x="5781346" y="1972129"/>
                  <a:ext cx="2721108" cy="508045"/>
                </a:xfrm>
                <a:prstGeom prst="round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48" name="図 47">
                  <a:hlinkClick r:id="rId7"/>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1" y="1985380"/>
                  <a:ext cx="479545" cy="479545"/>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pic>
          </p:grpSp>
        </p:grpSp>
      </p:grpSp>
      <p:grpSp>
        <p:nvGrpSpPr>
          <p:cNvPr id="52" name="グループ化 51"/>
          <p:cNvGrpSpPr/>
          <p:nvPr/>
        </p:nvGrpSpPr>
        <p:grpSpPr>
          <a:xfrm>
            <a:off x="743217" y="4672660"/>
            <a:ext cx="7110136" cy="2112725"/>
            <a:chOff x="935248" y="1629021"/>
            <a:chExt cx="7110136" cy="2112725"/>
          </a:xfrm>
        </p:grpSpPr>
        <p:sp>
          <p:nvSpPr>
            <p:cNvPr id="53" name="正方形/長方形 52"/>
            <p:cNvSpPr/>
            <p:nvPr/>
          </p:nvSpPr>
          <p:spPr>
            <a:xfrm>
              <a:off x="1039000" y="1629021"/>
              <a:ext cx="7006384" cy="461665"/>
            </a:xfrm>
            <a:prstGeom prst="rect">
              <a:avLst/>
            </a:prstGeom>
          </p:spPr>
          <p:txBody>
            <a:bodyPr wrap="square" lIns="0" rIns="0">
              <a:spAutoFit/>
            </a:bodyPr>
            <a:lstStyle/>
            <a:p>
              <a:pPr>
                <a:spcAft>
                  <a:spcPts val="1200"/>
                </a:spcAft>
              </a:pPr>
              <a:r>
                <a:rPr lang="en-US" altLang="ja-JP" sz="2400" dirty="0">
                  <a:solidFill>
                    <a:srgbClr val="00B0F0"/>
                  </a:solidFill>
                  <a:latin typeface="UD デジタル 教科書体 NP-B" panose="02020700000000000000" pitchFamily="18" charset="-128"/>
                  <a:ea typeface="UD デジタル 教科書体 NP-B" panose="02020700000000000000" pitchFamily="18" charset="-128"/>
                </a:rPr>
                <a:t>※</a:t>
              </a:r>
              <a:r>
                <a:rPr lang="ja-JP" altLang="en-US" sz="2400" dirty="0">
                  <a:solidFill>
                    <a:srgbClr val="00B0F0"/>
                  </a:solidFill>
                  <a:latin typeface="UD デジタル 教科書体 NP-B" panose="02020700000000000000" pitchFamily="18" charset="-128"/>
                  <a:ea typeface="UD デジタル 教科書体 NP-B" panose="02020700000000000000" pitchFamily="18" charset="-128"/>
                </a:rPr>
                <a:t>第３学年で学習する引き技（引き面）</a:t>
              </a:r>
              <a:endParaRPr lang="en-US" altLang="ja-JP" sz="2400"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nvGrpSpPr>
            <p:cNvPr id="54" name="グループ化 53"/>
            <p:cNvGrpSpPr/>
            <p:nvPr/>
          </p:nvGrpSpPr>
          <p:grpSpPr>
            <a:xfrm>
              <a:off x="935248" y="2130039"/>
              <a:ext cx="3457348" cy="1611707"/>
              <a:chOff x="1438313" y="4962129"/>
              <a:chExt cx="3457348" cy="1611707"/>
            </a:xfrm>
          </p:grpSpPr>
          <p:grpSp>
            <p:nvGrpSpPr>
              <p:cNvPr id="55" name="グループ化 54"/>
              <p:cNvGrpSpPr/>
              <p:nvPr/>
            </p:nvGrpSpPr>
            <p:grpSpPr>
              <a:xfrm>
                <a:off x="1438313" y="4962129"/>
                <a:ext cx="3457348" cy="1611707"/>
                <a:chOff x="1470400" y="4722256"/>
                <a:chExt cx="3825361" cy="1515718"/>
              </a:xfrm>
            </p:grpSpPr>
            <p:sp>
              <p:nvSpPr>
                <p:cNvPr id="59" name="正方形/長方形 58">
                  <a:hlinkClick r:id="rId8"/>
                </p:cNvPr>
                <p:cNvSpPr/>
                <p:nvPr/>
              </p:nvSpPr>
              <p:spPr>
                <a:xfrm>
                  <a:off x="1470400" y="4722256"/>
                  <a:ext cx="3688454" cy="1515718"/>
                </a:xfrm>
                <a:prstGeom prst="rect">
                  <a:avLst/>
                </a:prstGeom>
                <a:solidFill>
                  <a:schemeClr val="bg1"/>
                </a:solid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0" name="正方形/長方形 59">
                  <a:hlinkClick r:id="rId8"/>
                </p:cNvPr>
                <p:cNvSpPr/>
                <p:nvPr/>
              </p:nvSpPr>
              <p:spPr>
                <a:xfrm>
                  <a:off x="2770935" y="4777491"/>
                  <a:ext cx="2524826" cy="1013062"/>
                </a:xfrm>
                <a:prstGeom prst="rect">
                  <a:avLst/>
                </a:prstGeom>
              </p:spPr>
              <p:txBody>
                <a:bodyPr wrap="square">
                  <a:spAutoFit/>
                </a:bodyPr>
                <a:lstStyle/>
                <a:p>
                  <a:pPr algn="ctr"/>
                  <a:r>
                    <a:rPr lang="ja-JP" altLang="en-US" sz="3600" b="1" dirty="0" smtClean="0"/>
                    <a:t>動 画</a:t>
                  </a:r>
                  <a:endParaRPr lang="en-US" altLang="ja-JP" sz="4000" b="1" dirty="0" err="1"/>
                </a:p>
                <a:p>
                  <a:pPr algn="ctr"/>
                  <a:r>
                    <a:rPr lang="ja-JP" altLang="en-US" sz="2800" b="1" dirty="0"/>
                    <a:t>「</a:t>
                  </a:r>
                  <a:r>
                    <a:rPr lang="ja-JP" altLang="en-US" sz="2800" b="1" dirty="0" smtClean="0"/>
                    <a:t>引き面」</a:t>
                  </a:r>
                  <a:endParaRPr lang="ja-JP" altLang="en-US" sz="2800" b="1" dirty="0"/>
                </a:p>
              </p:txBody>
            </p:sp>
            <p:pic>
              <p:nvPicPr>
                <p:cNvPr id="61" name="図 60">
                  <a:hlinkClick r:id="rId8"/>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48" y="4831721"/>
                  <a:ext cx="1234108" cy="1323441"/>
                </a:xfrm>
                <a:prstGeom prst="rect">
                  <a:avLst/>
                </a:prstGeom>
              </p:spPr>
            </p:pic>
          </p:grpSp>
          <p:grpSp>
            <p:nvGrpSpPr>
              <p:cNvPr id="56" name="グループ化 55"/>
              <p:cNvGrpSpPr/>
              <p:nvPr/>
            </p:nvGrpSpPr>
            <p:grpSpPr>
              <a:xfrm>
                <a:off x="2761619" y="6034438"/>
                <a:ext cx="1936113" cy="454705"/>
                <a:chOff x="5781346" y="1972129"/>
                <a:chExt cx="2721108" cy="508045"/>
              </a:xfrm>
            </p:grpSpPr>
            <p:sp>
              <p:nvSpPr>
                <p:cNvPr id="57" name="角丸四角形 56">
                  <a:hlinkClick r:id="rId8"/>
                </p:cNvPr>
                <p:cNvSpPr/>
                <p:nvPr/>
              </p:nvSpPr>
              <p:spPr>
                <a:xfrm>
                  <a:off x="5781346" y="1972129"/>
                  <a:ext cx="2721108" cy="508045"/>
                </a:xfrm>
                <a:prstGeom prst="round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58" name="図 57">
                  <a:hlinkClick r:id="rId8"/>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1" y="1985380"/>
                  <a:ext cx="479545" cy="479545"/>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pic>
          </p:grpSp>
        </p:grpSp>
      </p:grpSp>
    </p:spTree>
    <p:extLst>
      <p:ext uri="{BB962C8B-B14F-4D97-AF65-F5344CB8AC3E}">
        <p14:creationId xmlns:p14="http://schemas.microsoft.com/office/powerpoint/2010/main" val="3644513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5878"/>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98854" y="845378"/>
            <a:ext cx="8946292" cy="593340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solidFill>
                  <a:schemeClr val="tx1"/>
                </a:solidFill>
              </a:rPr>
              <a:t>１</a:t>
            </a:r>
            <a:r>
              <a:rPr lang="ja-JP" altLang="en-US" sz="2400" dirty="0">
                <a:solidFill>
                  <a:schemeClr val="tx1"/>
                </a:solidFill>
              </a:rPr>
              <a:t>　剣道の</a:t>
            </a:r>
            <a:r>
              <a:rPr lang="ja-JP" altLang="en-US" sz="2400" dirty="0" smtClean="0">
                <a:solidFill>
                  <a:schemeClr val="tx1"/>
                </a:solidFill>
              </a:rPr>
              <a:t>特性</a:t>
            </a:r>
            <a:endParaRPr lang="en-US" altLang="ja-JP" sz="2400" dirty="0" smtClean="0">
              <a:solidFill>
                <a:schemeClr val="tx1"/>
              </a:solidFill>
            </a:endParaRPr>
          </a:p>
          <a:p>
            <a:r>
              <a:rPr lang="ja-JP" altLang="en-US" sz="2400" dirty="0" smtClean="0">
                <a:solidFill>
                  <a:schemeClr val="tx1"/>
                </a:solidFill>
              </a:rPr>
              <a:t>２</a:t>
            </a:r>
            <a:r>
              <a:rPr kumimoji="1" lang="ja-JP" altLang="en-US" sz="2400" dirty="0">
                <a:solidFill>
                  <a:schemeClr val="tx1"/>
                </a:solidFill>
              </a:rPr>
              <a:t>　剣道</a:t>
            </a:r>
            <a:r>
              <a:rPr kumimoji="1" lang="ja-JP" altLang="en-US" sz="2400" dirty="0" smtClean="0">
                <a:solidFill>
                  <a:schemeClr val="tx1"/>
                </a:solidFill>
              </a:rPr>
              <a:t>の成り立ち</a:t>
            </a:r>
            <a:r>
              <a:rPr lang="en-US" altLang="ja-JP" sz="2400" dirty="0" smtClean="0">
                <a:solidFill>
                  <a:schemeClr val="tx1"/>
                </a:solidFill>
              </a:rPr>
              <a:t>……</a:t>
            </a:r>
            <a:r>
              <a:rPr lang="ja-JP" altLang="en-US" sz="2400" dirty="0">
                <a:solidFill>
                  <a:schemeClr val="tx1"/>
                </a:solidFill>
              </a:rPr>
              <a:t> </a:t>
            </a:r>
            <a:r>
              <a:rPr lang="ja-JP" altLang="en-US" sz="1600" dirty="0" smtClean="0">
                <a:solidFill>
                  <a:srgbClr val="0000FF"/>
                </a:solidFill>
                <a:latin typeface="HGS創英角ﾎﾟｯﾌﾟ体" panose="040B0A00000000000000" pitchFamily="50" charset="-128"/>
                <a:ea typeface="HGS創英角ﾎﾟｯﾌﾟ体" panose="040B0A00000000000000" pitchFamily="50" charset="-128"/>
              </a:rPr>
              <a:t>学習カード</a:t>
            </a:r>
            <a:r>
              <a:rPr lang="ja-JP" altLang="en-US" sz="1600" dirty="0">
                <a:solidFill>
                  <a:srgbClr val="0000FF"/>
                </a:solidFill>
                <a:latin typeface="HGS創英角ﾎﾟｯﾌﾟ体" panose="040B0A00000000000000" pitchFamily="50" charset="-128"/>
                <a:ea typeface="HGS創英角ﾎﾟｯﾌﾟ体" panose="040B0A00000000000000" pitchFamily="50" charset="-128"/>
              </a:rPr>
              <a:t>　</a:t>
            </a:r>
            <a:r>
              <a:rPr lang="en-US" altLang="ja-JP" sz="1600" dirty="0" smtClean="0">
                <a:solidFill>
                  <a:srgbClr val="0000FF"/>
                </a:solidFill>
                <a:latin typeface="HGS創英角ﾎﾟｯﾌﾟ体" panose="040B0A00000000000000" pitchFamily="50" charset="-128"/>
                <a:ea typeface="HGS創英角ﾎﾟｯﾌﾟ体" panose="040B0A00000000000000" pitchFamily="50" charset="-128"/>
              </a:rPr>
              <a:t>No.</a:t>
            </a:r>
            <a:r>
              <a:rPr lang="ja-JP" altLang="en-US" sz="1600" dirty="0">
                <a:solidFill>
                  <a:srgbClr val="0000FF"/>
                </a:solidFill>
                <a:latin typeface="HGS創英角ﾎﾟｯﾌﾟ体" panose="040B0A00000000000000" pitchFamily="50" charset="-128"/>
                <a:ea typeface="HGS創英角ﾎﾟｯﾌﾟ体" panose="040B0A00000000000000" pitchFamily="50" charset="-128"/>
              </a:rPr>
              <a:t>１</a:t>
            </a:r>
            <a:r>
              <a:rPr lang="en-US" altLang="ja-JP" sz="1600" dirty="0" smtClean="0">
                <a:solidFill>
                  <a:srgbClr val="0000FF"/>
                </a:solidFill>
                <a:latin typeface="HGS創英角ﾎﾟｯﾌﾟ体" panose="040B0A00000000000000" pitchFamily="50" charset="-128"/>
                <a:ea typeface="HGS創英角ﾎﾟｯﾌﾟ体" panose="040B0A00000000000000" pitchFamily="50" charset="-128"/>
              </a:rPr>
              <a:t>-</a:t>
            </a:r>
            <a:r>
              <a:rPr lang="ja-JP" altLang="en-US" sz="1600" dirty="0" smtClean="0">
                <a:solidFill>
                  <a:srgbClr val="0000FF"/>
                </a:solidFill>
                <a:latin typeface="HGS創英角ﾎﾟｯﾌﾟ体" panose="040B0A00000000000000" pitchFamily="50" charset="-128"/>
                <a:ea typeface="HGS創英角ﾎﾟｯﾌﾟ体" panose="040B0A00000000000000" pitchFamily="50" charset="-128"/>
              </a:rPr>
              <a:t>１に記入しよう。</a:t>
            </a:r>
            <a:endParaRPr kumimoji="1" lang="en-US" altLang="ja-JP" sz="2400" dirty="0" smtClean="0">
              <a:solidFill>
                <a:srgbClr val="0000FF"/>
              </a:solidFill>
            </a:endParaRPr>
          </a:p>
          <a:p>
            <a:r>
              <a:rPr lang="ja-JP" altLang="en-US" sz="2400" dirty="0" smtClean="0">
                <a:solidFill>
                  <a:schemeClr val="tx1"/>
                </a:solidFill>
              </a:rPr>
              <a:t>３</a:t>
            </a:r>
            <a:r>
              <a:rPr kumimoji="1" lang="ja-JP" altLang="en-US" sz="2400" dirty="0">
                <a:solidFill>
                  <a:schemeClr val="tx1"/>
                </a:solidFill>
              </a:rPr>
              <a:t>　</a:t>
            </a:r>
            <a:r>
              <a:rPr kumimoji="1" lang="ja-JP" altLang="en-US" sz="2400" dirty="0" smtClean="0">
                <a:solidFill>
                  <a:schemeClr val="tx1"/>
                </a:solidFill>
              </a:rPr>
              <a:t>伝統的な考え方</a:t>
            </a:r>
            <a:endParaRPr kumimoji="1" lang="en-US" altLang="ja-JP" sz="2400" dirty="0" smtClean="0">
              <a:solidFill>
                <a:schemeClr val="tx1"/>
              </a:solidFill>
            </a:endParaRPr>
          </a:p>
          <a:p>
            <a:r>
              <a:rPr kumimoji="1" lang="ja-JP" altLang="en-US" sz="2400" dirty="0" smtClean="0">
                <a:solidFill>
                  <a:schemeClr val="tx1"/>
                </a:solidFill>
              </a:rPr>
              <a:t>４　礼法</a:t>
            </a:r>
            <a:r>
              <a:rPr kumimoji="1" lang="en-US" altLang="ja-JP" sz="2400" dirty="0" smtClean="0">
                <a:solidFill>
                  <a:schemeClr val="tx1"/>
                </a:solidFill>
              </a:rPr>
              <a:t>………………… </a:t>
            </a:r>
            <a:r>
              <a:rPr lang="ja-JP" altLang="en-US" sz="1600" dirty="0" smtClean="0">
                <a:solidFill>
                  <a:srgbClr val="0000FF"/>
                </a:solidFill>
                <a:latin typeface="HGS創英角ﾎﾟｯﾌﾟ体" panose="040B0A00000000000000" pitchFamily="50" charset="-128"/>
                <a:ea typeface="HGS創英角ﾎﾟｯﾌﾟ体" panose="040B0A00000000000000" pitchFamily="50" charset="-128"/>
              </a:rPr>
              <a:t>学習カード  </a:t>
            </a:r>
            <a:r>
              <a:rPr lang="en-US" altLang="ja-JP" sz="1600" dirty="0" smtClean="0">
                <a:solidFill>
                  <a:srgbClr val="0000FF"/>
                </a:solidFill>
                <a:latin typeface="HGS創英角ﾎﾟｯﾌﾟ体" panose="040B0A00000000000000" pitchFamily="50" charset="-128"/>
                <a:ea typeface="HGS創英角ﾎﾟｯﾌﾟ体" panose="040B0A00000000000000" pitchFamily="50" charset="-128"/>
              </a:rPr>
              <a:t>NO.</a:t>
            </a:r>
            <a:r>
              <a:rPr lang="ja-JP" altLang="en-US" sz="1600" dirty="0" smtClean="0">
                <a:solidFill>
                  <a:srgbClr val="0000FF"/>
                </a:solidFill>
                <a:latin typeface="HGS創英角ﾎﾟｯﾌﾟ体" panose="040B0A00000000000000" pitchFamily="50" charset="-128"/>
                <a:ea typeface="HGS創英角ﾎﾟｯﾌﾟ体" panose="040B0A00000000000000" pitchFamily="50" charset="-128"/>
              </a:rPr>
              <a:t>１</a:t>
            </a:r>
            <a:r>
              <a:rPr lang="en-US" altLang="ja-JP" sz="1600" dirty="0" smtClean="0">
                <a:solidFill>
                  <a:srgbClr val="0000FF"/>
                </a:solidFill>
                <a:latin typeface="HGS創英角ﾎﾟｯﾌﾟ体" panose="040B0A00000000000000" pitchFamily="50" charset="-128"/>
                <a:ea typeface="HGS創英角ﾎﾟｯﾌﾟ体" panose="040B0A00000000000000" pitchFamily="50" charset="-128"/>
              </a:rPr>
              <a:t>-</a:t>
            </a:r>
            <a:r>
              <a:rPr lang="ja-JP" altLang="en-US" sz="1600" dirty="0" smtClean="0">
                <a:solidFill>
                  <a:srgbClr val="0000FF"/>
                </a:solidFill>
                <a:latin typeface="HGS創英角ﾎﾟｯﾌﾟ体" panose="040B0A00000000000000" pitchFamily="50" charset="-128"/>
                <a:ea typeface="HGS創英角ﾎﾟｯﾌﾟ体" panose="040B0A00000000000000" pitchFamily="50" charset="-128"/>
              </a:rPr>
              <a:t>２に</a:t>
            </a:r>
            <a:r>
              <a:rPr lang="ja-JP" altLang="en-US" sz="1600" dirty="0">
                <a:solidFill>
                  <a:srgbClr val="0000FF"/>
                </a:solidFill>
                <a:latin typeface="HGS創英角ﾎﾟｯﾌﾟ体" panose="040B0A00000000000000" pitchFamily="50" charset="-128"/>
                <a:ea typeface="HGS創英角ﾎﾟｯﾌﾟ体" panose="040B0A00000000000000" pitchFamily="50" charset="-128"/>
              </a:rPr>
              <a:t>記入しよう</a:t>
            </a:r>
            <a:r>
              <a:rPr lang="ja-JP" altLang="en-US" sz="1600" dirty="0" smtClean="0">
                <a:solidFill>
                  <a:srgbClr val="0000FF"/>
                </a:solidFill>
                <a:latin typeface="HGS創英角ﾎﾟｯﾌﾟ体" panose="040B0A00000000000000" pitchFamily="50" charset="-128"/>
                <a:ea typeface="HGS創英角ﾎﾟｯﾌﾟ体" panose="040B0A00000000000000" pitchFamily="50" charset="-128"/>
              </a:rPr>
              <a:t>。</a:t>
            </a:r>
            <a:endParaRPr lang="en-US" altLang="ja-JP" sz="1600" dirty="0">
              <a:solidFill>
                <a:srgbClr val="0000FF"/>
              </a:solidFill>
              <a:latin typeface="HGS創英角ﾎﾟｯﾌﾟ体" panose="040B0A00000000000000" pitchFamily="50" charset="-128"/>
              <a:ea typeface="HGS創英角ﾎﾟｯﾌﾟ体" panose="040B0A00000000000000" pitchFamily="50" charset="-128"/>
            </a:endParaRPr>
          </a:p>
          <a:p>
            <a:r>
              <a:rPr lang="ja-JP" altLang="en-US" sz="2400" dirty="0" smtClean="0">
                <a:solidFill>
                  <a:schemeClr val="tx1"/>
                </a:solidFill>
              </a:rPr>
              <a:t>５</a:t>
            </a:r>
            <a:r>
              <a:rPr lang="ja-JP" altLang="en-US" sz="2400" dirty="0">
                <a:solidFill>
                  <a:schemeClr val="tx1"/>
                </a:solidFill>
              </a:rPr>
              <a:t>　竹刀・防具の名称や打突</a:t>
            </a:r>
            <a:r>
              <a:rPr lang="ja-JP" altLang="en-US" sz="2400" dirty="0" smtClean="0">
                <a:solidFill>
                  <a:schemeClr val="tx1"/>
                </a:solidFill>
              </a:rPr>
              <a:t>部位</a:t>
            </a:r>
            <a:endParaRPr lang="ja-JP" altLang="en-US" sz="2400" dirty="0">
              <a:solidFill>
                <a:schemeClr val="tx1"/>
              </a:solidFill>
            </a:endParaRPr>
          </a:p>
          <a:p>
            <a:r>
              <a:rPr lang="ja-JP" altLang="en-US" sz="2400" dirty="0">
                <a:solidFill>
                  <a:schemeClr val="tx1"/>
                </a:solidFill>
              </a:rPr>
              <a:t>６</a:t>
            </a:r>
            <a:r>
              <a:rPr kumimoji="1" lang="ja-JP" altLang="en-US" sz="2400" dirty="0" smtClean="0">
                <a:solidFill>
                  <a:schemeClr val="tx1"/>
                </a:solidFill>
              </a:rPr>
              <a:t>　竹刀の</a:t>
            </a:r>
            <a:r>
              <a:rPr lang="ja-JP" altLang="en-US" sz="2400" dirty="0">
                <a:solidFill>
                  <a:schemeClr val="tx1"/>
                </a:solidFill>
              </a:rPr>
              <a:t>握</a:t>
            </a:r>
            <a:r>
              <a:rPr lang="ja-JP" altLang="en-US" sz="2400" dirty="0" smtClean="0">
                <a:solidFill>
                  <a:schemeClr val="tx1"/>
                </a:solidFill>
              </a:rPr>
              <a:t>り</a:t>
            </a:r>
            <a:r>
              <a:rPr kumimoji="1" lang="ja-JP" altLang="en-US" sz="2400" dirty="0" smtClean="0">
                <a:solidFill>
                  <a:schemeClr val="tx1"/>
                </a:solidFill>
              </a:rPr>
              <a:t>方</a:t>
            </a:r>
            <a:endParaRPr kumimoji="1" lang="en-US" altLang="ja-JP" sz="2400" dirty="0" smtClean="0">
              <a:solidFill>
                <a:schemeClr val="tx1"/>
              </a:solidFill>
            </a:endParaRPr>
          </a:p>
          <a:p>
            <a:r>
              <a:rPr lang="ja-JP" altLang="en-US" sz="2400" dirty="0">
                <a:solidFill>
                  <a:schemeClr val="tx1"/>
                </a:solidFill>
              </a:rPr>
              <a:t>７</a:t>
            </a:r>
            <a:r>
              <a:rPr kumimoji="1" lang="ja-JP" altLang="en-US" sz="2400" dirty="0">
                <a:solidFill>
                  <a:schemeClr val="tx1"/>
                </a:solidFill>
              </a:rPr>
              <a:t>　</a:t>
            </a:r>
            <a:r>
              <a:rPr kumimoji="1" lang="ja-JP" altLang="en-US" sz="2400" dirty="0" smtClean="0">
                <a:solidFill>
                  <a:schemeClr val="tx1"/>
                </a:solidFill>
              </a:rPr>
              <a:t>構え</a:t>
            </a:r>
            <a:endParaRPr kumimoji="1" lang="en-US" altLang="ja-JP" sz="2400" dirty="0">
              <a:solidFill>
                <a:schemeClr val="tx1"/>
              </a:solidFill>
            </a:endParaRPr>
          </a:p>
          <a:p>
            <a:r>
              <a:rPr lang="ja-JP" altLang="en-US" sz="2400" dirty="0">
                <a:solidFill>
                  <a:schemeClr val="tx1"/>
                </a:solidFill>
              </a:rPr>
              <a:t>８</a:t>
            </a:r>
            <a:r>
              <a:rPr kumimoji="1" lang="ja-JP" altLang="en-US" sz="2400" dirty="0">
                <a:solidFill>
                  <a:schemeClr val="tx1"/>
                </a:solidFill>
              </a:rPr>
              <a:t>　</a:t>
            </a:r>
            <a:r>
              <a:rPr lang="ja-JP" altLang="en-US" sz="2400" dirty="0">
                <a:solidFill>
                  <a:schemeClr val="tx1"/>
                </a:solidFill>
              </a:rPr>
              <a:t>体</a:t>
            </a:r>
            <a:r>
              <a:rPr kumimoji="1" lang="ja-JP" altLang="en-US" sz="2400" dirty="0" smtClean="0">
                <a:solidFill>
                  <a:schemeClr val="tx1"/>
                </a:solidFill>
              </a:rPr>
              <a:t>さばき</a:t>
            </a:r>
            <a:endParaRPr kumimoji="1" lang="en-US" altLang="ja-JP" sz="2400" dirty="0">
              <a:solidFill>
                <a:schemeClr val="tx1"/>
              </a:solidFill>
            </a:endParaRPr>
          </a:p>
          <a:p>
            <a:r>
              <a:rPr lang="ja-JP" altLang="en-US" sz="2400" dirty="0">
                <a:solidFill>
                  <a:schemeClr val="tx1"/>
                </a:solidFill>
              </a:rPr>
              <a:t>９</a:t>
            </a:r>
            <a:r>
              <a:rPr kumimoji="1" lang="ja-JP" altLang="en-US" sz="2400" dirty="0">
                <a:solidFill>
                  <a:schemeClr val="tx1"/>
                </a:solidFill>
              </a:rPr>
              <a:t>　</a:t>
            </a:r>
            <a:r>
              <a:rPr kumimoji="1" lang="ja-JP" altLang="en-US" sz="2400" dirty="0" smtClean="0">
                <a:solidFill>
                  <a:schemeClr val="tx1"/>
                </a:solidFill>
              </a:rPr>
              <a:t>素振り</a:t>
            </a:r>
            <a:endParaRPr kumimoji="1" lang="en-US" altLang="ja-JP" sz="2400" dirty="0">
              <a:solidFill>
                <a:schemeClr val="tx1"/>
              </a:solidFill>
            </a:endParaRPr>
          </a:p>
          <a:p>
            <a:r>
              <a:rPr lang="en-US" altLang="ja-JP" sz="2400" dirty="0" smtClean="0">
                <a:solidFill>
                  <a:schemeClr val="tx1"/>
                </a:solidFill>
              </a:rPr>
              <a:t>10</a:t>
            </a:r>
            <a:r>
              <a:rPr kumimoji="1" lang="ja-JP" altLang="en-US" sz="2400" dirty="0">
                <a:solidFill>
                  <a:schemeClr val="tx1"/>
                </a:solidFill>
              </a:rPr>
              <a:t>　</a:t>
            </a:r>
            <a:r>
              <a:rPr lang="ja-JP" altLang="en-US" sz="2400" dirty="0">
                <a:solidFill>
                  <a:schemeClr val="tx1"/>
                </a:solidFill>
              </a:rPr>
              <a:t>提</a:t>
            </a:r>
            <a:r>
              <a:rPr lang="ja-JP" altLang="en-US" sz="2400" dirty="0" smtClean="0">
                <a:solidFill>
                  <a:schemeClr val="tx1"/>
                </a:solidFill>
              </a:rPr>
              <a:t>刀</a:t>
            </a:r>
            <a:r>
              <a:rPr lang="en-US" altLang="ja-JP" sz="2400" dirty="0">
                <a:solidFill>
                  <a:schemeClr val="tx1"/>
                </a:solidFill>
              </a:rPr>
              <a:t>(</a:t>
            </a:r>
            <a:r>
              <a:rPr lang="ja-JP" altLang="en-US" sz="2400" dirty="0" smtClean="0">
                <a:solidFill>
                  <a:schemeClr val="tx1"/>
                </a:solidFill>
              </a:rPr>
              <a:t>さげとう</a:t>
            </a:r>
            <a:r>
              <a:rPr lang="en-US" altLang="ja-JP" sz="2400" dirty="0" smtClean="0">
                <a:solidFill>
                  <a:schemeClr val="tx1"/>
                </a:solidFill>
              </a:rPr>
              <a:t>)</a:t>
            </a:r>
            <a:r>
              <a:rPr lang="ja-JP" altLang="en-US" sz="2400" dirty="0" smtClean="0">
                <a:solidFill>
                  <a:schemeClr val="tx1"/>
                </a:solidFill>
              </a:rPr>
              <a:t>と帯刀</a:t>
            </a:r>
            <a:r>
              <a:rPr lang="en-US" altLang="ja-JP" sz="2400" dirty="0" smtClean="0">
                <a:solidFill>
                  <a:schemeClr val="tx1"/>
                </a:solidFill>
              </a:rPr>
              <a:t>(</a:t>
            </a:r>
            <a:r>
              <a:rPr lang="ja-JP" altLang="en-US" sz="2400" dirty="0" smtClean="0">
                <a:solidFill>
                  <a:schemeClr val="tx1"/>
                </a:solidFill>
              </a:rPr>
              <a:t>たいとう</a:t>
            </a:r>
            <a:r>
              <a:rPr lang="en-US" altLang="ja-JP" sz="2400" dirty="0" smtClean="0">
                <a:solidFill>
                  <a:schemeClr val="tx1"/>
                </a:solidFill>
              </a:rPr>
              <a:t>)</a:t>
            </a:r>
            <a:endParaRPr lang="en-US" altLang="ja-JP" sz="2400" b="1" kern="0" dirty="0">
              <a:solidFill>
                <a:schemeClr val="tx1"/>
              </a:solidFill>
              <a:latin typeface="游ゴシック" panose="020B0400000000000000" pitchFamily="50" charset="-128"/>
              <a:ea typeface="ＭＳ Ｐゴシック" charset="-128"/>
            </a:endParaRPr>
          </a:p>
          <a:p>
            <a:r>
              <a:rPr lang="en-US" altLang="ja-JP" sz="2400" dirty="0" smtClean="0">
                <a:solidFill>
                  <a:schemeClr val="tx1"/>
                </a:solidFill>
              </a:rPr>
              <a:t>11</a:t>
            </a:r>
            <a:r>
              <a:rPr lang="ja-JP" altLang="en-US" sz="2400" dirty="0">
                <a:solidFill>
                  <a:schemeClr val="tx1"/>
                </a:solidFill>
              </a:rPr>
              <a:t>　</a:t>
            </a:r>
            <a:r>
              <a:rPr lang="ja-JP" altLang="en-US" sz="2400" dirty="0" smtClean="0">
                <a:solidFill>
                  <a:schemeClr val="tx1"/>
                </a:solidFill>
              </a:rPr>
              <a:t>蹲踞</a:t>
            </a:r>
            <a:r>
              <a:rPr lang="en-US" altLang="ja-JP" sz="2400" dirty="0" smtClean="0">
                <a:solidFill>
                  <a:schemeClr val="tx1"/>
                </a:solidFill>
              </a:rPr>
              <a:t>(</a:t>
            </a:r>
            <a:r>
              <a:rPr lang="ja-JP" altLang="en-US" sz="2400" dirty="0" smtClean="0">
                <a:solidFill>
                  <a:schemeClr val="tx1"/>
                </a:solidFill>
              </a:rPr>
              <a:t>そんきょ</a:t>
            </a:r>
            <a:r>
              <a:rPr lang="en-US" altLang="ja-JP" sz="2400" dirty="0" smtClean="0">
                <a:solidFill>
                  <a:schemeClr val="tx1"/>
                </a:solidFill>
              </a:rPr>
              <a:t>)</a:t>
            </a:r>
            <a:endParaRPr lang="en-US" altLang="ja-JP" sz="2400" dirty="0">
              <a:solidFill>
                <a:schemeClr val="tx1"/>
              </a:solidFill>
            </a:endParaRPr>
          </a:p>
          <a:p>
            <a:r>
              <a:rPr lang="en-US" altLang="ja-JP" sz="2400" dirty="0" smtClean="0">
                <a:solidFill>
                  <a:schemeClr val="tx1"/>
                </a:solidFill>
              </a:rPr>
              <a:t>12</a:t>
            </a:r>
            <a:r>
              <a:rPr lang="ja-JP" altLang="en-US" sz="2400" dirty="0">
                <a:solidFill>
                  <a:schemeClr val="tx1"/>
                </a:solidFill>
              </a:rPr>
              <a:t>　立礼から納刀まで</a:t>
            </a:r>
            <a:endParaRPr lang="en-US" altLang="ja-JP" sz="2400" b="1" kern="0" dirty="0">
              <a:solidFill>
                <a:schemeClr val="tx1"/>
              </a:solidFill>
              <a:latin typeface="游ゴシック" panose="020B0400000000000000" pitchFamily="50" charset="-128"/>
            </a:endParaRPr>
          </a:p>
          <a:p>
            <a:r>
              <a:rPr lang="en-US" altLang="ja-JP" sz="2400" kern="0" dirty="0" smtClean="0">
                <a:solidFill>
                  <a:schemeClr val="tx1"/>
                </a:solidFill>
                <a:latin typeface="+mn-ea"/>
              </a:rPr>
              <a:t>13</a:t>
            </a:r>
            <a:r>
              <a:rPr lang="ja-JP" altLang="en-US" sz="2400" b="1" kern="0" dirty="0">
                <a:solidFill>
                  <a:schemeClr val="tx1"/>
                </a:solidFill>
                <a:latin typeface="+mn-ea"/>
              </a:rPr>
              <a:t>　</a:t>
            </a:r>
            <a:r>
              <a:rPr lang="ja-JP" altLang="en-US" sz="2400" dirty="0" smtClean="0">
                <a:solidFill>
                  <a:schemeClr val="tx1"/>
                </a:solidFill>
                <a:latin typeface="+mn-ea"/>
              </a:rPr>
              <a:t>基本となる技の</a:t>
            </a:r>
            <a:r>
              <a:rPr lang="ja-JP" altLang="en-US" sz="2400" dirty="0">
                <a:solidFill>
                  <a:schemeClr val="tx1"/>
                </a:solidFill>
                <a:latin typeface="+mn-ea"/>
              </a:rPr>
              <a:t>ポイントを</a:t>
            </a:r>
            <a:r>
              <a:rPr lang="ja-JP" altLang="en-US" sz="2400" dirty="0" smtClean="0">
                <a:solidFill>
                  <a:schemeClr val="tx1"/>
                </a:solidFill>
                <a:latin typeface="+mn-ea"/>
              </a:rPr>
              <a:t>つかもう</a:t>
            </a:r>
            <a:endParaRPr lang="ja-JP" altLang="en-US" sz="1600" dirty="0">
              <a:solidFill>
                <a:schemeClr val="tx1"/>
              </a:solidFill>
              <a:latin typeface="+mn-ea"/>
            </a:endParaRPr>
          </a:p>
          <a:p>
            <a:r>
              <a:rPr lang="en-US" altLang="ja-JP" sz="2400" dirty="0" smtClean="0">
                <a:solidFill>
                  <a:schemeClr val="tx1"/>
                </a:solidFill>
                <a:latin typeface="+mn-ea"/>
              </a:rPr>
              <a:t>14</a:t>
            </a:r>
            <a:r>
              <a:rPr lang="ja-JP" altLang="en-US" sz="2400" dirty="0">
                <a:solidFill>
                  <a:schemeClr val="tx1"/>
                </a:solidFill>
                <a:latin typeface="+mn-ea"/>
              </a:rPr>
              <a:t>　</a:t>
            </a:r>
            <a:r>
              <a:rPr lang="ja-JP" altLang="en-US" sz="2400" kern="0" dirty="0">
                <a:solidFill>
                  <a:schemeClr val="tx1"/>
                </a:solidFill>
                <a:latin typeface="+mn-ea"/>
              </a:rPr>
              <a:t>安全の配慮事項</a:t>
            </a:r>
            <a:endParaRPr lang="en-US" altLang="ja-JP" sz="2400" dirty="0">
              <a:solidFill>
                <a:schemeClr val="tx1"/>
              </a:solidFill>
              <a:latin typeface="+mn-ea"/>
            </a:endParaRPr>
          </a:p>
          <a:p>
            <a:endParaRPr lang="en-US" altLang="ja-JP" sz="16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dirty="0"/>
          </a:p>
        </p:txBody>
      </p:sp>
      <p:sp>
        <p:nvSpPr>
          <p:cNvPr id="2" name="正方形/長方形 1"/>
          <p:cNvSpPr/>
          <p:nvPr/>
        </p:nvSpPr>
        <p:spPr>
          <a:xfrm>
            <a:off x="182880" y="125128"/>
            <a:ext cx="2165683" cy="4908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学習内容</a:t>
            </a:r>
            <a:endParaRPr kumimoji="1" lang="ja-JP" altLang="en-US" sz="2400" dirty="0"/>
          </a:p>
        </p:txBody>
      </p:sp>
    </p:spTree>
    <p:extLst>
      <p:ext uri="{BB962C8B-B14F-4D97-AF65-F5344CB8AC3E}">
        <p14:creationId xmlns:p14="http://schemas.microsoft.com/office/powerpoint/2010/main" val="1430437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30</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en-US" altLang="ja-JP" sz="2800" dirty="0" smtClean="0">
                <a:solidFill>
                  <a:schemeClr val="bg1"/>
                </a:solidFill>
                <a:latin typeface="UD デジタル 教科書体 NP-B" panose="02020700000000000000" pitchFamily="18" charset="-128"/>
                <a:ea typeface="UD デジタル 教科書体 NP-B" panose="02020700000000000000" pitchFamily="18" charset="-128"/>
              </a:rPr>
              <a:t>14</a:t>
            </a:r>
            <a:r>
              <a:rPr kumimoji="1" lang="ja-JP" altLang="en-US" sz="2800" dirty="0" smtClean="0">
                <a:solidFill>
                  <a:schemeClr val="bg1"/>
                </a:solidFill>
                <a:latin typeface="UD デジタル 教科書体 NP-B" panose="02020700000000000000" pitchFamily="18" charset="-128"/>
                <a:ea typeface="UD デジタル 教科書体 NP-B" panose="02020700000000000000" pitchFamily="18" charset="-128"/>
              </a:rPr>
              <a:t>（２）お手本から応用技のポイントをつかもう</a:t>
            </a:r>
            <a:endPar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6" name="正方形/長方形 15"/>
          <p:cNvSpPr/>
          <p:nvPr/>
        </p:nvSpPr>
        <p:spPr>
          <a:xfrm>
            <a:off x="-214554" y="694446"/>
            <a:ext cx="9235722" cy="523220"/>
          </a:xfrm>
          <a:prstGeom prst="rect">
            <a:avLst/>
          </a:prstGeom>
        </p:spPr>
        <p:txBody>
          <a:bodyPr wrap="square" lIns="468000" rIns="46800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（２）応じ技　</a:t>
            </a:r>
            <a:r>
              <a:rPr kumimoji="1" lang="ja-JP" altLang="en-US" sz="1600" dirty="0" smtClean="0">
                <a:latin typeface="UD デジタル 教科書体 NP-B" panose="02020700000000000000" pitchFamily="18" charset="-128"/>
                <a:ea typeface="UD デジタル 教科書体 NP-B" panose="02020700000000000000" pitchFamily="18" charset="-128"/>
              </a:rPr>
              <a:t>相手に空を打たせて、隙ができた打突部位を</a:t>
            </a:r>
            <a:r>
              <a:rPr lang="ja-JP" altLang="en-US" sz="1600" dirty="0" smtClean="0">
                <a:latin typeface="UD デジタル 教科書体 NP-B" panose="02020700000000000000" pitchFamily="18" charset="-128"/>
                <a:ea typeface="UD デジタル 教科書体 NP-B" panose="02020700000000000000" pitchFamily="18" charset="-128"/>
              </a:rPr>
              <a:t>打つ</a:t>
            </a:r>
            <a:r>
              <a:rPr kumimoji="1" lang="ja-JP" altLang="en-US" sz="2800" dirty="0" smtClean="0">
                <a:latin typeface="UD デジタル 教科書体 NP-B" panose="02020700000000000000" pitchFamily="18" charset="-128"/>
                <a:ea typeface="UD デジタル 教科書体 NP-B" panose="02020700000000000000" pitchFamily="18" charset="-128"/>
              </a:rPr>
              <a:t>　</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6" name="角丸四角形 5"/>
          <p:cNvSpPr/>
          <p:nvPr/>
        </p:nvSpPr>
        <p:spPr>
          <a:xfrm>
            <a:off x="4355432" y="1868759"/>
            <a:ext cx="3915045" cy="11528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smtClean="0"/>
              <a:t>ポイント</a:t>
            </a:r>
            <a:endParaRPr kumimoji="1" lang="en-US" altLang="ja-JP" sz="1200" dirty="0" smtClean="0"/>
          </a:p>
          <a:p>
            <a:r>
              <a:rPr kumimoji="1" lang="ja-JP" altLang="en-US" sz="1200" dirty="0" smtClean="0"/>
              <a:t>①相手が面を打とうとして動き始める</a:t>
            </a:r>
            <a:endParaRPr kumimoji="1" lang="en-US" altLang="ja-JP" sz="1200" dirty="0" smtClean="0"/>
          </a:p>
          <a:p>
            <a:r>
              <a:rPr kumimoji="1" lang="ja-JP" altLang="en-US" sz="1200" dirty="0" smtClean="0"/>
              <a:t>②相手の面打ちを見極め右足を踏み出し始める</a:t>
            </a:r>
            <a:endParaRPr kumimoji="1" lang="en-US" altLang="ja-JP" sz="1200" dirty="0" smtClean="0"/>
          </a:p>
          <a:p>
            <a:r>
              <a:rPr kumimoji="1" lang="ja-JP" altLang="en-US" sz="1200" dirty="0" smtClean="0"/>
              <a:t>③</a:t>
            </a:r>
            <a:r>
              <a:rPr lang="ja-JP" altLang="en-US" sz="1200" dirty="0"/>
              <a:t>相手</a:t>
            </a:r>
            <a:r>
              <a:rPr lang="ja-JP" altLang="en-US" sz="1200" dirty="0" smtClean="0"/>
              <a:t>からなるべく離れないようにすれ違いながら、相手の空を打たせて</a:t>
            </a:r>
            <a:r>
              <a:rPr lang="ja-JP" altLang="en-US" sz="1200" dirty="0"/>
              <a:t>右</a:t>
            </a:r>
            <a:r>
              <a:rPr kumimoji="1" lang="ja-JP" altLang="en-US" sz="1200" dirty="0" smtClean="0"/>
              <a:t>胴を打つ</a:t>
            </a:r>
            <a:endParaRPr kumimoji="1" lang="ja-JP" altLang="en-US" sz="1200" dirty="0"/>
          </a:p>
        </p:txBody>
      </p:sp>
      <p:pic>
        <p:nvPicPr>
          <p:cNvPr id="4" name="図 3" descr="おもちゃ, 人形, 持つ, 暗い が含まれている画像&#10;&#10;自動的に生成された説明">
            <a:extLst>
              <a:ext uri="{FF2B5EF4-FFF2-40B4-BE49-F238E27FC236}">
                <a16:creationId xmlns:a16="http://schemas.microsoft.com/office/drawing/2014/main" id="{1A63DF2A-8BA1-4F76-B891-71EB4F32C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3823" y="2580999"/>
            <a:ext cx="1241626" cy="954108"/>
          </a:xfrm>
          <a:prstGeom prst="rect">
            <a:avLst/>
          </a:prstGeom>
        </p:spPr>
      </p:pic>
      <p:sp>
        <p:nvSpPr>
          <p:cNvPr id="29" name="角丸四角形 28"/>
          <p:cNvSpPr/>
          <p:nvPr/>
        </p:nvSpPr>
        <p:spPr>
          <a:xfrm>
            <a:off x="4355431" y="4866377"/>
            <a:ext cx="3915045" cy="11528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smtClean="0"/>
              <a:t>ポイント</a:t>
            </a:r>
            <a:endParaRPr kumimoji="1" lang="en-US" altLang="ja-JP" sz="1200" dirty="0" smtClean="0"/>
          </a:p>
          <a:p>
            <a:r>
              <a:rPr kumimoji="1" lang="ja-JP" altLang="en-US" sz="1200" dirty="0" smtClean="0"/>
              <a:t>①相手は小手を狙って右足を踏み込んでくる</a:t>
            </a:r>
            <a:endParaRPr kumimoji="1" lang="en-US" altLang="ja-JP" sz="1200" dirty="0" smtClean="0"/>
          </a:p>
          <a:p>
            <a:r>
              <a:rPr kumimoji="1" lang="ja-JP" altLang="en-US" sz="1200" dirty="0" smtClean="0"/>
              <a:t>②相手の竹刀が小手に当たる直前</a:t>
            </a:r>
            <a:r>
              <a:rPr lang="ja-JP" altLang="en-US" sz="1200" dirty="0" smtClean="0"/>
              <a:t>に、左足</a:t>
            </a:r>
            <a:r>
              <a:rPr lang="ja-JP" altLang="en-US" sz="1200" dirty="0"/>
              <a:t>から素早く</a:t>
            </a:r>
            <a:r>
              <a:rPr lang="ja-JP" altLang="en-US" sz="1200" dirty="0" smtClean="0"/>
              <a:t>下がりながら</a:t>
            </a:r>
            <a:r>
              <a:rPr kumimoji="1" lang="ja-JP" altLang="en-US" sz="1200" dirty="0" smtClean="0"/>
              <a:t>振りかぶり、相手</a:t>
            </a:r>
            <a:r>
              <a:rPr lang="ja-JP" altLang="en-US" sz="1200" dirty="0" smtClean="0"/>
              <a:t>に空を打たせる</a:t>
            </a:r>
            <a:endParaRPr kumimoji="1" lang="en-US" altLang="ja-JP" sz="1200" dirty="0" smtClean="0"/>
          </a:p>
          <a:p>
            <a:r>
              <a:rPr lang="ja-JP" altLang="en-US" sz="1200" dirty="0" smtClean="0"/>
              <a:t>③同時に右足から前に出て相手の面を打つ</a:t>
            </a:r>
            <a:endParaRPr kumimoji="1" lang="ja-JP" altLang="en-US" sz="1200" dirty="0"/>
          </a:p>
        </p:txBody>
      </p:sp>
      <p:sp>
        <p:nvSpPr>
          <p:cNvPr id="19"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0"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7304" y="-12910"/>
            <a:ext cx="8914169"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652278" eaLnBrk="1" fontAlgn="base" hangingPunct="1">
              <a:spcBef>
                <a:spcPct val="0"/>
              </a:spcBef>
              <a:spcAft>
                <a:spcPct val="0"/>
              </a:spcAft>
              <a:buNone/>
              <a:defRPr/>
            </a:pPr>
            <a:r>
              <a:rPr lang="en-US" altLang="ja-JP" sz="2800" b="1" kern="0" noProof="0" dirty="0" smtClean="0">
                <a:solidFill>
                  <a:prstClr val="black"/>
                </a:solidFill>
                <a:latin typeface="ＭＳ Ｐゴシック" panose="020B0600070205080204" pitchFamily="50" charset="-128"/>
                <a:ea typeface="ＭＳ Ｐゴシック" panose="020B0600070205080204" pitchFamily="50" charset="-128"/>
              </a:rPr>
              <a:t>13</a:t>
            </a:r>
            <a:r>
              <a:rPr lang="ja-JP" altLang="en-US" sz="2800" b="1" kern="0" noProof="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基本となる技のポイント</a:t>
            </a:r>
            <a:r>
              <a:rPr lang="ja-JP" altLang="en-US" sz="2800" dirty="0">
                <a:latin typeface="ＭＳ Ｐゴシック" panose="020B0600070205080204" pitchFamily="50" charset="-128"/>
                <a:ea typeface="ＭＳ Ｐゴシック" panose="020B0600070205080204" pitchFamily="50" charset="-128"/>
              </a:rPr>
              <a:t>をつかもう</a:t>
            </a:r>
          </a:p>
          <a:p>
            <a:pPr defTabSz="652278" eaLnBrk="1" fontAlgn="base" hangingPunct="1">
              <a:spcBef>
                <a:spcPct val="0"/>
              </a:spcBef>
              <a:spcAft>
                <a:spcPct val="0"/>
              </a:spcAft>
              <a:buNone/>
              <a:defRPr/>
            </a:pPr>
            <a:endParaRPr lang="en-US" altLang="ja-JP" sz="2800" b="1" kern="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21" name="グループ化 20"/>
          <p:cNvGrpSpPr/>
          <p:nvPr/>
        </p:nvGrpSpPr>
        <p:grpSpPr>
          <a:xfrm>
            <a:off x="796664" y="1269691"/>
            <a:ext cx="3333612" cy="2112725"/>
            <a:chOff x="935248" y="1629021"/>
            <a:chExt cx="3333612" cy="2112725"/>
          </a:xfrm>
        </p:grpSpPr>
        <p:sp>
          <p:nvSpPr>
            <p:cNvPr id="23" name="正方形/長方形 22"/>
            <p:cNvSpPr/>
            <p:nvPr/>
          </p:nvSpPr>
          <p:spPr>
            <a:xfrm>
              <a:off x="1039000" y="1629021"/>
              <a:ext cx="3229859" cy="523220"/>
            </a:xfrm>
            <a:prstGeom prst="rect">
              <a:avLst/>
            </a:prstGeom>
          </p:spPr>
          <p:txBody>
            <a:bodyPr wrap="square" lIns="0" rIns="0">
              <a:spAutoFit/>
            </a:bodyPr>
            <a:lstStyle/>
            <a:p>
              <a:pPr>
                <a:spcAft>
                  <a:spcPts val="1200"/>
                </a:spcAft>
              </a:pPr>
              <a:r>
                <a:rPr lang="ja-JP" altLang="en-US" sz="2800" dirty="0">
                  <a:solidFill>
                    <a:srgbClr val="00B0F0"/>
                  </a:solidFill>
                  <a:latin typeface="UD デジタル 教科書体 NP-B" panose="02020700000000000000" pitchFamily="18" charset="-128"/>
                  <a:ea typeface="UD デジタル 教科書体 NP-B" panose="02020700000000000000" pitchFamily="18" charset="-128"/>
                </a:rPr>
                <a:t>抜き技（面抜き胴）</a:t>
              </a:r>
              <a:endParaRPr lang="en-US" altLang="ja-JP" sz="2800"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nvGrpSpPr>
            <p:cNvPr id="30" name="グループ化 29"/>
            <p:cNvGrpSpPr/>
            <p:nvPr/>
          </p:nvGrpSpPr>
          <p:grpSpPr>
            <a:xfrm>
              <a:off x="935248" y="2130039"/>
              <a:ext cx="3333612" cy="1611707"/>
              <a:chOff x="1438313" y="4962129"/>
              <a:chExt cx="3333612" cy="1611707"/>
            </a:xfrm>
          </p:grpSpPr>
          <p:grpSp>
            <p:nvGrpSpPr>
              <p:cNvPr id="31" name="グループ化 30"/>
              <p:cNvGrpSpPr/>
              <p:nvPr/>
            </p:nvGrpSpPr>
            <p:grpSpPr>
              <a:xfrm>
                <a:off x="1438313" y="4962129"/>
                <a:ext cx="3333612" cy="1611707"/>
                <a:chOff x="1470400" y="4722256"/>
                <a:chExt cx="3688454" cy="1515718"/>
              </a:xfrm>
            </p:grpSpPr>
            <p:sp>
              <p:nvSpPr>
                <p:cNvPr id="35" name="正方形/長方形 34">
                  <a:hlinkClick r:id="rId4"/>
                </p:cNvPr>
                <p:cNvSpPr/>
                <p:nvPr/>
              </p:nvSpPr>
              <p:spPr>
                <a:xfrm>
                  <a:off x="1470400" y="4722256"/>
                  <a:ext cx="3688454" cy="1515718"/>
                </a:xfrm>
                <a:prstGeom prst="rect">
                  <a:avLst/>
                </a:prstGeom>
                <a:solidFill>
                  <a:schemeClr val="bg1"/>
                </a:solid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正方形/長方形 35">
                  <a:hlinkClick r:id="rId4"/>
                </p:cNvPr>
                <p:cNvSpPr/>
                <p:nvPr/>
              </p:nvSpPr>
              <p:spPr>
                <a:xfrm>
                  <a:off x="2770935" y="4777491"/>
                  <a:ext cx="2360665" cy="955173"/>
                </a:xfrm>
                <a:prstGeom prst="rect">
                  <a:avLst/>
                </a:prstGeom>
              </p:spPr>
              <p:txBody>
                <a:bodyPr wrap="square">
                  <a:spAutoFit/>
                </a:bodyPr>
                <a:lstStyle/>
                <a:p>
                  <a:pPr algn="ctr"/>
                  <a:r>
                    <a:rPr lang="ja-JP" altLang="en-US" sz="3600" b="1" dirty="0" smtClean="0"/>
                    <a:t>動 画</a:t>
                  </a:r>
                  <a:endParaRPr lang="en-US" altLang="ja-JP" sz="4000" b="1" dirty="0" err="1"/>
                </a:p>
                <a:p>
                  <a:pPr algn="ctr"/>
                  <a:r>
                    <a:rPr lang="ja-JP" altLang="en-US" sz="2400" b="1" dirty="0"/>
                    <a:t>「面抜き胴」</a:t>
                  </a:r>
                </a:p>
              </p:txBody>
            </p:sp>
            <p:pic>
              <p:nvPicPr>
                <p:cNvPr id="37" name="図 36">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48" y="4831721"/>
                  <a:ext cx="1234108" cy="1323441"/>
                </a:xfrm>
                <a:prstGeom prst="rect">
                  <a:avLst/>
                </a:prstGeom>
              </p:spPr>
            </p:pic>
          </p:grpSp>
          <p:grpSp>
            <p:nvGrpSpPr>
              <p:cNvPr id="32" name="グループ化 31"/>
              <p:cNvGrpSpPr/>
              <p:nvPr/>
            </p:nvGrpSpPr>
            <p:grpSpPr>
              <a:xfrm>
                <a:off x="2761619" y="6034438"/>
                <a:ext cx="1936113" cy="454705"/>
                <a:chOff x="5781346" y="1972129"/>
                <a:chExt cx="2721108" cy="508045"/>
              </a:xfrm>
            </p:grpSpPr>
            <p:sp>
              <p:nvSpPr>
                <p:cNvPr id="33" name="角丸四角形 32">
                  <a:hlinkClick r:id="rId4"/>
                </p:cNvPr>
                <p:cNvSpPr/>
                <p:nvPr/>
              </p:nvSpPr>
              <p:spPr>
                <a:xfrm>
                  <a:off x="5781346" y="1972129"/>
                  <a:ext cx="2721108" cy="508045"/>
                </a:xfrm>
                <a:prstGeom prst="round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4" name="図 33">
                  <a:hlinkClick r:id="rId4"/>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1" y="1985380"/>
                  <a:ext cx="479545" cy="479545"/>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pic>
          </p:grpSp>
        </p:grpSp>
      </p:grpSp>
      <p:grpSp>
        <p:nvGrpSpPr>
          <p:cNvPr id="38" name="グループ化 37"/>
          <p:cNvGrpSpPr/>
          <p:nvPr/>
        </p:nvGrpSpPr>
        <p:grpSpPr>
          <a:xfrm>
            <a:off x="800073" y="4094656"/>
            <a:ext cx="7761507" cy="2112725"/>
            <a:chOff x="935248" y="1629021"/>
            <a:chExt cx="7761507" cy="2112725"/>
          </a:xfrm>
        </p:grpSpPr>
        <p:sp>
          <p:nvSpPr>
            <p:cNvPr id="39" name="正方形/長方形 38"/>
            <p:cNvSpPr/>
            <p:nvPr/>
          </p:nvSpPr>
          <p:spPr>
            <a:xfrm>
              <a:off x="1039000" y="1629021"/>
              <a:ext cx="7657755" cy="461665"/>
            </a:xfrm>
            <a:prstGeom prst="rect">
              <a:avLst/>
            </a:prstGeom>
          </p:spPr>
          <p:txBody>
            <a:bodyPr wrap="square" lIns="0" rIns="0">
              <a:spAutoFit/>
            </a:bodyPr>
            <a:lstStyle/>
            <a:p>
              <a:pPr>
                <a:spcAft>
                  <a:spcPts val="1200"/>
                </a:spcAft>
              </a:pPr>
              <a:r>
                <a:rPr lang="en-US" altLang="ja-JP" sz="2400" dirty="0">
                  <a:solidFill>
                    <a:srgbClr val="00B0F0"/>
                  </a:solidFill>
                  <a:latin typeface="UD デジタル 教科書体 NP-B" panose="02020700000000000000" pitchFamily="18" charset="-128"/>
                  <a:ea typeface="UD デジタル 教科書体 NP-B" panose="02020700000000000000" pitchFamily="18" charset="-128"/>
                </a:rPr>
                <a:t>※</a:t>
              </a:r>
              <a:r>
                <a:rPr lang="ja-JP" altLang="en-US" sz="2400" dirty="0">
                  <a:solidFill>
                    <a:srgbClr val="00B0F0"/>
                  </a:solidFill>
                  <a:latin typeface="UD デジタル 教科書体 NP-B" panose="02020700000000000000" pitchFamily="18" charset="-128"/>
                  <a:ea typeface="UD デジタル 教科書体 NP-B" panose="02020700000000000000" pitchFamily="18" charset="-128"/>
                </a:rPr>
                <a:t>第３学年で学習する抜き技（小手抜き面）</a:t>
              </a:r>
              <a:endParaRPr lang="en-US" altLang="ja-JP" sz="2400" dirty="0">
                <a:solidFill>
                  <a:srgbClr val="00B0F0"/>
                </a:solidFill>
                <a:latin typeface="UD デジタル 教科書体 NP-B" panose="02020700000000000000" pitchFamily="18" charset="-128"/>
                <a:ea typeface="UD デジタル 教科書体 NP-B" panose="02020700000000000000" pitchFamily="18" charset="-128"/>
              </a:endParaRPr>
            </a:p>
          </p:txBody>
        </p:sp>
        <p:grpSp>
          <p:nvGrpSpPr>
            <p:cNvPr id="40" name="グループ化 39"/>
            <p:cNvGrpSpPr/>
            <p:nvPr/>
          </p:nvGrpSpPr>
          <p:grpSpPr>
            <a:xfrm>
              <a:off x="935248" y="2130039"/>
              <a:ext cx="3333612" cy="1611707"/>
              <a:chOff x="1438313" y="4962129"/>
              <a:chExt cx="3333612" cy="1611707"/>
            </a:xfrm>
          </p:grpSpPr>
          <p:grpSp>
            <p:nvGrpSpPr>
              <p:cNvPr id="41" name="グループ化 40"/>
              <p:cNvGrpSpPr/>
              <p:nvPr/>
            </p:nvGrpSpPr>
            <p:grpSpPr>
              <a:xfrm>
                <a:off x="1438313" y="4962129"/>
                <a:ext cx="3333612" cy="1611707"/>
                <a:chOff x="1470400" y="4722256"/>
                <a:chExt cx="3688454" cy="1515718"/>
              </a:xfrm>
            </p:grpSpPr>
            <p:sp>
              <p:nvSpPr>
                <p:cNvPr id="45" name="正方形/長方形 44">
                  <a:hlinkClick r:id="rId7"/>
                </p:cNvPr>
                <p:cNvSpPr/>
                <p:nvPr/>
              </p:nvSpPr>
              <p:spPr>
                <a:xfrm>
                  <a:off x="1470400" y="4722256"/>
                  <a:ext cx="3688454" cy="1515718"/>
                </a:xfrm>
                <a:prstGeom prst="rect">
                  <a:avLst/>
                </a:prstGeom>
                <a:solidFill>
                  <a:schemeClr val="bg1"/>
                </a:solid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6" name="正方形/長方形 45">
                  <a:hlinkClick r:id="rId7"/>
                </p:cNvPr>
                <p:cNvSpPr/>
                <p:nvPr/>
              </p:nvSpPr>
              <p:spPr>
                <a:xfrm>
                  <a:off x="2770935" y="4777491"/>
                  <a:ext cx="2360665" cy="955173"/>
                </a:xfrm>
                <a:prstGeom prst="rect">
                  <a:avLst/>
                </a:prstGeom>
              </p:spPr>
              <p:txBody>
                <a:bodyPr wrap="square">
                  <a:spAutoFit/>
                </a:bodyPr>
                <a:lstStyle/>
                <a:p>
                  <a:pPr algn="ctr"/>
                  <a:r>
                    <a:rPr lang="ja-JP" altLang="en-US" sz="3600" b="1" dirty="0" smtClean="0"/>
                    <a:t>動 画</a:t>
                  </a:r>
                  <a:endParaRPr lang="en-US" altLang="ja-JP" sz="4000" b="1" dirty="0" err="1"/>
                </a:p>
                <a:p>
                  <a:pPr algn="ctr"/>
                  <a:r>
                    <a:rPr lang="ja-JP" altLang="en-US" sz="2000" b="1" dirty="0" smtClean="0"/>
                    <a:t>「小手抜き</a:t>
                  </a:r>
                  <a:r>
                    <a:rPr lang="ja-JP" altLang="en-US" sz="2400" b="1" dirty="0" smtClean="0"/>
                    <a:t>胴</a:t>
                  </a:r>
                  <a:r>
                    <a:rPr lang="ja-JP" altLang="en-US" sz="2400" b="1" dirty="0"/>
                    <a:t>」</a:t>
                  </a:r>
                </a:p>
              </p:txBody>
            </p:sp>
            <p:pic>
              <p:nvPicPr>
                <p:cNvPr id="47" name="図 46">
                  <a:hlinkClick r:id="rId7"/>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548" y="4831721"/>
                  <a:ext cx="1234108" cy="1323441"/>
                </a:xfrm>
                <a:prstGeom prst="rect">
                  <a:avLst/>
                </a:prstGeom>
              </p:spPr>
            </p:pic>
          </p:grpSp>
          <p:grpSp>
            <p:nvGrpSpPr>
              <p:cNvPr id="42" name="グループ化 41"/>
              <p:cNvGrpSpPr/>
              <p:nvPr/>
            </p:nvGrpSpPr>
            <p:grpSpPr>
              <a:xfrm>
                <a:off x="2761619" y="6034438"/>
                <a:ext cx="1936113" cy="454705"/>
                <a:chOff x="5781346" y="1972129"/>
                <a:chExt cx="2721108" cy="508045"/>
              </a:xfrm>
            </p:grpSpPr>
            <p:sp>
              <p:nvSpPr>
                <p:cNvPr id="43" name="角丸四角形 42">
                  <a:hlinkClick r:id="rId7"/>
                </p:cNvPr>
                <p:cNvSpPr/>
                <p:nvPr/>
              </p:nvSpPr>
              <p:spPr>
                <a:xfrm>
                  <a:off x="5781346" y="1972129"/>
                  <a:ext cx="2721108" cy="508045"/>
                </a:xfrm>
                <a:prstGeom prst="roundRect">
                  <a:avLst/>
                </a:prstGeom>
                <a:solidFill>
                  <a:srgbClr val="FFFF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44" name="図 43">
                  <a:hlinkClick r:id="rId7"/>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1" y="1985380"/>
                  <a:ext cx="479545" cy="479545"/>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pic>
          </p:grpSp>
        </p:grpSp>
      </p:grpSp>
    </p:spTree>
    <p:extLst>
      <p:ext uri="{BB962C8B-B14F-4D97-AF65-F5344CB8AC3E}">
        <p14:creationId xmlns:p14="http://schemas.microsoft.com/office/powerpoint/2010/main" val="3774026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5878"/>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31</a:t>
            </a:fld>
            <a:endParaRPr kumimoji="1" lang="ja-JP" altLang="en-US"/>
          </a:p>
        </p:txBody>
      </p:sp>
      <p:sp>
        <p:nvSpPr>
          <p:cNvPr id="10"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3336324"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en-US" altLang="ja-JP" sz="2800" b="1" kern="0" dirty="0" smtClean="0">
                <a:solidFill>
                  <a:prstClr val="black"/>
                </a:solidFill>
                <a:latin typeface="游ゴシック" panose="020B0400000000000000" pitchFamily="50" charset="-128"/>
              </a:rPr>
              <a:t>14</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lang="ja-JP" altLang="en-US" sz="2800" b="1" kern="0" dirty="0">
                <a:solidFill>
                  <a:prstClr val="black"/>
                </a:solidFill>
                <a:latin typeface="游ゴシック" panose="020B0400000000000000" pitchFamily="50" charset="-128"/>
              </a:rPr>
              <a:t>安全の配慮事項</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9" name="正方形/長方形 8"/>
          <p:cNvSpPr/>
          <p:nvPr/>
        </p:nvSpPr>
        <p:spPr>
          <a:xfrm>
            <a:off x="251329" y="948033"/>
            <a:ext cx="8406090" cy="519178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3200" dirty="0">
                <a:solidFill>
                  <a:schemeClr val="tx1"/>
                </a:solidFill>
              </a:rPr>
              <a:t>(1)</a:t>
            </a:r>
            <a:r>
              <a:rPr kumimoji="1" lang="ja-JP" altLang="en-US" sz="3200" dirty="0">
                <a:solidFill>
                  <a:schemeClr val="tx1"/>
                </a:solidFill>
              </a:rPr>
              <a:t>　</a:t>
            </a:r>
            <a:r>
              <a:rPr lang="ja-JP" altLang="en-US" sz="3200" dirty="0">
                <a:solidFill>
                  <a:schemeClr val="tx1"/>
                </a:solidFill>
              </a:rPr>
              <a:t>場所の安全</a:t>
            </a:r>
            <a:endParaRPr lang="en-US" altLang="ja-JP" sz="3200" dirty="0">
              <a:solidFill>
                <a:schemeClr val="tx1"/>
              </a:solidFill>
            </a:endParaRPr>
          </a:p>
          <a:p>
            <a:r>
              <a:rPr kumimoji="1" lang="ja-JP" altLang="en-US" sz="2000" dirty="0">
                <a:solidFill>
                  <a:schemeClr val="tx1"/>
                </a:solidFill>
              </a:rPr>
              <a:t>　　</a:t>
            </a:r>
            <a:r>
              <a:rPr kumimoji="1" lang="ja-JP" altLang="en-US" sz="2000" dirty="0" smtClean="0">
                <a:solidFill>
                  <a:schemeClr val="tx1"/>
                </a:solidFill>
              </a:rPr>
              <a:t>・</a:t>
            </a:r>
            <a:r>
              <a:rPr lang="ja-JP" altLang="en-US" sz="2000" dirty="0">
                <a:solidFill>
                  <a:schemeClr val="tx1"/>
                </a:solidFill>
              </a:rPr>
              <a:t>ハダシ</a:t>
            </a:r>
            <a:r>
              <a:rPr kumimoji="1" lang="ja-JP" altLang="en-US" sz="2000" dirty="0" smtClean="0">
                <a:solidFill>
                  <a:schemeClr val="tx1"/>
                </a:solidFill>
              </a:rPr>
              <a:t>で</a:t>
            </a:r>
            <a:r>
              <a:rPr kumimoji="1" lang="ja-JP" altLang="en-US" sz="2000" dirty="0">
                <a:solidFill>
                  <a:schemeClr val="tx1"/>
                </a:solidFill>
              </a:rPr>
              <a:t>行うため、体育館で行う場合</a:t>
            </a:r>
            <a:r>
              <a:rPr kumimoji="1" lang="ja-JP" altLang="en-US" sz="2000" dirty="0" smtClean="0">
                <a:solidFill>
                  <a:schemeClr val="tx1"/>
                </a:solidFill>
              </a:rPr>
              <a:t>は、器具</a:t>
            </a:r>
            <a:r>
              <a:rPr kumimoji="1" lang="ja-JP" altLang="en-US" sz="2000" dirty="0">
                <a:solidFill>
                  <a:schemeClr val="tx1"/>
                </a:solidFill>
              </a:rPr>
              <a:t>を設置するための</a:t>
            </a:r>
            <a:endParaRPr kumimoji="1" lang="en-US" altLang="ja-JP" sz="2000" dirty="0">
              <a:solidFill>
                <a:schemeClr val="tx1"/>
              </a:solidFill>
            </a:endParaRPr>
          </a:p>
          <a:p>
            <a:r>
              <a:rPr lang="ja-JP" altLang="en-US" sz="2000" dirty="0">
                <a:solidFill>
                  <a:schemeClr val="tx1"/>
                </a:solidFill>
              </a:rPr>
              <a:t>　　　</a:t>
            </a:r>
            <a:r>
              <a:rPr kumimoji="1" lang="ja-JP" altLang="en-US" sz="2000" dirty="0">
                <a:solidFill>
                  <a:schemeClr val="tx1"/>
                </a:solidFill>
              </a:rPr>
              <a:t>基礎</a:t>
            </a:r>
            <a:r>
              <a:rPr kumimoji="1" lang="ja-JP" altLang="en-US" sz="2000" dirty="0" smtClean="0">
                <a:solidFill>
                  <a:schemeClr val="tx1"/>
                </a:solidFill>
              </a:rPr>
              <a:t>金具</a:t>
            </a:r>
            <a:r>
              <a:rPr lang="ja-JP" altLang="en-US" sz="2000" dirty="0">
                <a:solidFill>
                  <a:schemeClr val="tx1"/>
                </a:solidFill>
              </a:rPr>
              <a:t>の</a:t>
            </a:r>
            <a:r>
              <a:rPr kumimoji="1" lang="ja-JP" altLang="en-US" sz="2000" dirty="0" smtClean="0">
                <a:solidFill>
                  <a:schemeClr val="tx1"/>
                </a:solidFill>
              </a:rPr>
              <a:t>フタ</a:t>
            </a:r>
            <a:r>
              <a:rPr kumimoji="1" lang="ja-JP" altLang="en-US" sz="2000" dirty="0">
                <a:solidFill>
                  <a:schemeClr val="tx1"/>
                </a:solidFill>
              </a:rPr>
              <a:t>等に足の指等が</a:t>
            </a:r>
            <a:r>
              <a:rPr kumimoji="1" lang="ja-JP" altLang="en-US" sz="2000" dirty="0" smtClean="0">
                <a:solidFill>
                  <a:schemeClr val="tx1"/>
                </a:solidFill>
              </a:rPr>
              <a:t>入り込まないよう</a:t>
            </a:r>
            <a:r>
              <a:rPr kumimoji="1" lang="ja-JP" altLang="en-US" sz="2000" dirty="0">
                <a:solidFill>
                  <a:schemeClr val="tx1"/>
                </a:solidFill>
              </a:rPr>
              <a:t>にテープを貼り</a:t>
            </a:r>
            <a:r>
              <a:rPr kumimoji="1" lang="ja-JP" altLang="en-US" sz="2000" dirty="0" smtClean="0">
                <a:solidFill>
                  <a:schemeClr val="tx1"/>
                </a:solidFill>
              </a:rPr>
              <a:t>、</a:t>
            </a:r>
            <a:endParaRPr kumimoji="1"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　　</a:t>
            </a:r>
            <a:r>
              <a:rPr kumimoji="1" lang="ja-JP" altLang="en-US" sz="2000" dirty="0" smtClean="0">
                <a:solidFill>
                  <a:schemeClr val="tx1"/>
                </a:solidFill>
              </a:rPr>
              <a:t>一時的</a:t>
            </a:r>
            <a:r>
              <a:rPr kumimoji="1" lang="ja-JP" altLang="en-US" sz="2000" dirty="0">
                <a:solidFill>
                  <a:schemeClr val="tx1"/>
                </a:solidFill>
              </a:rPr>
              <a:t>に穴をふさぐ。</a:t>
            </a:r>
            <a:endParaRPr kumimoji="1" lang="en-US" altLang="ja-JP" sz="2000" dirty="0">
              <a:solidFill>
                <a:schemeClr val="tx1"/>
              </a:solidFill>
            </a:endParaRPr>
          </a:p>
          <a:p>
            <a:r>
              <a:rPr lang="en-US" altLang="ja-JP" sz="3200" dirty="0">
                <a:solidFill>
                  <a:schemeClr val="tx1"/>
                </a:solidFill>
              </a:rPr>
              <a:t>(2)</a:t>
            </a:r>
            <a:r>
              <a:rPr kumimoji="1" lang="ja-JP" altLang="en-US" sz="3200" dirty="0">
                <a:solidFill>
                  <a:schemeClr val="tx1"/>
                </a:solidFill>
              </a:rPr>
              <a:t>　用具の安全</a:t>
            </a:r>
            <a:endParaRPr kumimoji="1" lang="en-US" altLang="ja-JP" sz="3200" dirty="0">
              <a:solidFill>
                <a:schemeClr val="tx1"/>
              </a:solidFill>
            </a:endParaRPr>
          </a:p>
          <a:p>
            <a:r>
              <a:rPr lang="ja-JP" altLang="en-US" sz="2000" dirty="0">
                <a:solidFill>
                  <a:schemeClr val="tx1"/>
                </a:solidFill>
              </a:rPr>
              <a:t>　　・防具のヒモが切れそうになっていないか確認する。</a:t>
            </a:r>
            <a:endParaRPr lang="en-US" altLang="ja-JP" sz="2000" dirty="0">
              <a:solidFill>
                <a:schemeClr val="tx1"/>
              </a:solidFill>
            </a:endParaRPr>
          </a:p>
          <a:p>
            <a:r>
              <a:rPr lang="ja-JP" altLang="en-US" sz="2000" dirty="0">
                <a:solidFill>
                  <a:schemeClr val="tx1"/>
                </a:solidFill>
              </a:rPr>
              <a:t>　　・各ヒモを正しく結ぶ。</a:t>
            </a:r>
            <a:endParaRPr lang="en-US" altLang="ja-JP" sz="2000" dirty="0">
              <a:solidFill>
                <a:schemeClr val="tx1"/>
              </a:solidFill>
            </a:endParaRPr>
          </a:p>
          <a:p>
            <a:r>
              <a:rPr lang="ja-JP" altLang="en-US" sz="2000" dirty="0">
                <a:solidFill>
                  <a:schemeClr val="tx1"/>
                </a:solidFill>
              </a:rPr>
              <a:t>　　・小手の手の内が破れていて、指が見えていないか確認する。</a:t>
            </a:r>
            <a:endParaRPr lang="en-US" altLang="ja-JP" sz="2000" dirty="0">
              <a:solidFill>
                <a:schemeClr val="tx1"/>
              </a:solidFill>
            </a:endParaRPr>
          </a:p>
          <a:p>
            <a:r>
              <a:rPr lang="ja-JP" altLang="en-US" sz="2000" dirty="0">
                <a:solidFill>
                  <a:schemeClr val="tx1"/>
                </a:solidFill>
              </a:rPr>
              <a:t>　　・竹刀の</a:t>
            </a:r>
            <a:r>
              <a:rPr lang="ja-JP" altLang="en-US" sz="2000" dirty="0" smtClean="0">
                <a:solidFill>
                  <a:schemeClr val="tx1"/>
                </a:solidFill>
              </a:rPr>
              <a:t>先革</a:t>
            </a:r>
            <a:r>
              <a:rPr lang="en-US" altLang="ja-JP" sz="2000" dirty="0" smtClean="0">
                <a:solidFill>
                  <a:schemeClr val="tx1"/>
                </a:solidFill>
              </a:rPr>
              <a:t>(</a:t>
            </a:r>
            <a:r>
              <a:rPr lang="ja-JP" altLang="en-US" sz="2000" dirty="0" smtClean="0">
                <a:solidFill>
                  <a:schemeClr val="tx1"/>
                </a:solidFill>
              </a:rPr>
              <a:t>さきがわ</a:t>
            </a:r>
            <a:r>
              <a:rPr lang="en-US" altLang="ja-JP" sz="2000" dirty="0" smtClean="0">
                <a:solidFill>
                  <a:schemeClr val="tx1"/>
                </a:solidFill>
              </a:rPr>
              <a:t>)</a:t>
            </a:r>
            <a:r>
              <a:rPr lang="ja-JP" altLang="en-US" sz="2000" dirty="0" err="1" smtClean="0">
                <a:solidFill>
                  <a:schemeClr val="tx1"/>
                </a:solidFill>
              </a:rPr>
              <a:t>の縫</a:t>
            </a:r>
            <a:r>
              <a:rPr lang="en-US" altLang="ja-JP" sz="2000" dirty="0" smtClean="0">
                <a:solidFill>
                  <a:schemeClr val="tx1"/>
                </a:solidFill>
              </a:rPr>
              <a:t>(</a:t>
            </a:r>
            <a:r>
              <a:rPr lang="ja-JP" altLang="en-US" sz="2000" dirty="0" smtClean="0">
                <a:solidFill>
                  <a:schemeClr val="tx1"/>
                </a:solidFill>
              </a:rPr>
              <a:t>ぬ</a:t>
            </a:r>
            <a:r>
              <a:rPr lang="en-US" altLang="ja-JP" sz="2000" dirty="0" smtClean="0">
                <a:solidFill>
                  <a:schemeClr val="tx1"/>
                </a:solidFill>
              </a:rPr>
              <a:t>)</a:t>
            </a:r>
            <a:r>
              <a:rPr lang="ja-JP" altLang="en-US" sz="2000" dirty="0" smtClean="0">
                <a:solidFill>
                  <a:schemeClr val="tx1"/>
                </a:solidFill>
              </a:rPr>
              <a:t>い</a:t>
            </a:r>
            <a:r>
              <a:rPr lang="ja-JP" altLang="en-US" sz="2000" dirty="0">
                <a:solidFill>
                  <a:schemeClr val="tx1"/>
                </a:solidFill>
              </a:rPr>
              <a:t>目がほつれたり、皮が裂けて</a:t>
            </a:r>
            <a:r>
              <a:rPr lang="ja-JP" altLang="en-US" sz="2000" dirty="0" err="1" smtClean="0">
                <a:solidFill>
                  <a:schemeClr val="tx1"/>
                </a:solidFill>
              </a:rPr>
              <a:t>い</a:t>
            </a:r>
            <a:r>
              <a:rPr lang="ja-JP" altLang="en-US" sz="2000" dirty="0" smtClean="0">
                <a:solidFill>
                  <a:schemeClr val="tx1"/>
                </a:solidFill>
              </a:rPr>
              <a:t>　</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　　ない</a:t>
            </a:r>
            <a:r>
              <a:rPr lang="ja-JP" altLang="en-US" sz="2000" dirty="0">
                <a:solidFill>
                  <a:schemeClr val="tx1"/>
                </a:solidFill>
              </a:rPr>
              <a:t>か確認する。</a:t>
            </a:r>
            <a:endParaRPr lang="en-US" altLang="ja-JP" sz="2000" dirty="0">
              <a:solidFill>
                <a:schemeClr val="tx1"/>
              </a:solidFill>
            </a:endParaRPr>
          </a:p>
          <a:p>
            <a:r>
              <a:rPr lang="ja-JP" altLang="en-US" sz="2000" dirty="0">
                <a:solidFill>
                  <a:schemeClr val="tx1"/>
                </a:solidFill>
              </a:rPr>
              <a:t>　　・竹刀の竹にささくれがないか、ヒビが入っていないか確認する。</a:t>
            </a:r>
            <a:endParaRPr lang="en-US" altLang="ja-JP" sz="2000" dirty="0">
              <a:solidFill>
                <a:schemeClr val="tx1"/>
              </a:solidFill>
            </a:endParaRPr>
          </a:p>
          <a:p>
            <a:r>
              <a:rPr lang="en-US" altLang="ja-JP" sz="3200" dirty="0">
                <a:solidFill>
                  <a:schemeClr val="tx1"/>
                </a:solidFill>
              </a:rPr>
              <a:t>(3)</a:t>
            </a:r>
            <a:r>
              <a:rPr lang="ja-JP" altLang="en-US" sz="3200" dirty="0">
                <a:solidFill>
                  <a:schemeClr val="tx1"/>
                </a:solidFill>
              </a:rPr>
              <a:t>　ケガの予防</a:t>
            </a:r>
            <a:endParaRPr lang="en-US" altLang="ja-JP" sz="3200" dirty="0">
              <a:solidFill>
                <a:schemeClr val="tx1"/>
              </a:solidFill>
            </a:endParaRPr>
          </a:p>
          <a:p>
            <a:r>
              <a:rPr kumimoji="1" lang="ja-JP" altLang="en-US" sz="2000" dirty="0">
                <a:solidFill>
                  <a:schemeClr val="tx1"/>
                </a:solidFill>
              </a:rPr>
              <a:t>　　・アキレス</a:t>
            </a:r>
            <a:r>
              <a:rPr kumimoji="1" lang="ja-JP" altLang="en-US" sz="2000" dirty="0" smtClean="0">
                <a:solidFill>
                  <a:schemeClr val="tx1"/>
                </a:solidFill>
              </a:rPr>
              <a:t>腱</a:t>
            </a:r>
            <a:r>
              <a:rPr kumimoji="1" lang="en-US" altLang="ja-JP" sz="2000" dirty="0" smtClean="0">
                <a:solidFill>
                  <a:schemeClr val="tx1"/>
                </a:solidFill>
              </a:rPr>
              <a:t>(</a:t>
            </a:r>
            <a:r>
              <a:rPr kumimoji="1" lang="ja-JP" altLang="en-US" sz="2000" dirty="0" err="1" smtClean="0">
                <a:solidFill>
                  <a:schemeClr val="tx1"/>
                </a:solidFill>
              </a:rPr>
              <a:t>けん</a:t>
            </a:r>
            <a:r>
              <a:rPr kumimoji="1" lang="en-US" altLang="ja-JP" sz="2000" dirty="0" smtClean="0">
                <a:solidFill>
                  <a:schemeClr val="tx1"/>
                </a:solidFill>
              </a:rPr>
              <a:t>)</a:t>
            </a:r>
            <a:r>
              <a:rPr kumimoji="1" lang="ja-JP" altLang="en-US" sz="2000" dirty="0" smtClean="0">
                <a:solidFill>
                  <a:schemeClr val="tx1"/>
                </a:solidFill>
              </a:rPr>
              <a:t>の傷害防止：</a:t>
            </a:r>
            <a:r>
              <a:rPr kumimoji="1" lang="ja-JP" altLang="en-US" sz="2000" dirty="0">
                <a:solidFill>
                  <a:schemeClr val="tx1"/>
                </a:solidFill>
              </a:rPr>
              <a:t>剣道の中で大きな</a:t>
            </a:r>
            <a:r>
              <a:rPr lang="ja-JP" altLang="en-US" sz="2000" dirty="0">
                <a:solidFill>
                  <a:schemeClr val="tx1"/>
                </a:solidFill>
              </a:rPr>
              <a:t>傷害</a:t>
            </a:r>
            <a:r>
              <a:rPr kumimoji="1" lang="ja-JP" altLang="en-US" sz="2000" dirty="0">
                <a:solidFill>
                  <a:schemeClr val="tx1"/>
                </a:solidFill>
              </a:rPr>
              <a:t>の</a:t>
            </a:r>
            <a:r>
              <a:rPr lang="ja-JP" altLang="en-US" sz="2000" dirty="0">
                <a:solidFill>
                  <a:schemeClr val="tx1"/>
                </a:solidFill>
              </a:rPr>
              <a:t>１</a:t>
            </a:r>
            <a:r>
              <a:rPr kumimoji="1" lang="ja-JP" altLang="en-US" sz="2000" dirty="0">
                <a:solidFill>
                  <a:schemeClr val="tx1"/>
                </a:solidFill>
              </a:rPr>
              <a:t>つ。</a:t>
            </a:r>
            <a:endParaRPr kumimoji="1" lang="en-US" altLang="ja-JP" sz="2000" dirty="0">
              <a:solidFill>
                <a:schemeClr val="tx1"/>
              </a:solidFill>
            </a:endParaRPr>
          </a:p>
          <a:p>
            <a:r>
              <a:rPr lang="ja-JP" altLang="en-US" sz="2000" dirty="0">
                <a:solidFill>
                  <a:schemeClr val="tx1"/>
                </a:solidFill>
              </a:rPr>
              <a:t>　　・手元が胸や首の位置に上がった状態で体当たりすると、受けた</a:t>
            </a:r>
            <a:endParaRPr lang="en-US" altLang="ja-JP" sz="2000" dirty="0">
              <a:solidFill>
                <a:schemeClr val="tx1"/>
              </a:solidFill>
            </a:endParaRPr>
          </a:p>
          <a:p>
            <a:r>
              <a:rPr lang="ja-JP" altLang="en-US" sz="2000" dirty="0">
                <a:solidFill>
                  <a:schemeClr val="tx1"/>
                </a:solidFill>
              </a:rPr>
              <a:t>　　　側は後方に頭から転倒する可能性がある。</a:t>
            </a:r>
            <a:endParaRPr lang="en-US" altLang="ja-JP" sz="2000" dirty="0">
              <a:solidFill>
                <a:schemeClr val="tx1"/>
              </a:solidFill>
            </a:endParaRPr>
          </a:p>
        </p:txBody>
      </p:sp>
      <p:sp>
        <p:nvSpPr>
          <p:cNvPr id="8" name="正方形/長方形 7"/>
          <p:cNvSpPr/>
          <p:nvPr/>
        </p:nvSpPr>
        <p:spPr>
          <a:xfrm>
            <a:off x="849661" y="6350169"/>
            <a:ext cx="8403520" cy="507831"/>
          </a:xfrm>
          <a:prstGeom prst="rect">
            <a:avLst/>
          </a:prstGeom>
        </p:spPr>
        <p:txBody>
          <a:bodyPr wrap="square">
            <a:spAutoFit/>
          </a:bodyPr>
          <a:lstStyle/>
          <a:p>
            <a:r>
              <a:rPr lang="ja-JP" altLang="en-US" sz="900" dirty="0"/>
              <a:t>「中学校武道必修化指導書　剣道」（日本武道協議会　平成</a:t>
            </a:r>
            <a:r>
              <a:rPr lang="en-US" altLang="ja-JP" sz="900" dirty="0"/>
              <a:t>29</a:t>
            </a:r>
            <a:r>
              <a:rPr lang="ja-JP" altLang="en-US" sz="900" dirty="0"/>
              <a:t>年</a:t>
            </a:r>
            <a:r>
              <a:rPr lang="en-US" altLang="ja-JP" sz="900" dirty="0"/>
              <a:t>5</a:t>
            </a:r>
            <a:r>
              <a:rPr lang="ja-JP" altLang="en-US" sz="900" dirty="0"/>
              <a:t>月）</a:t>
            </a:r>
            <a:endParaRPr lang="en-US" altLang="ja-JP" sz="900" dirty="0"/>
          </a:p>
          <a:p>
            <a:r>
              <a:rPr lang="ja-JP" altLang="en-US" sz="900" dirty="0" smtClean="0"/>
              <a:t>「</a:t>
            </a:r>
            <a:r>
              <a:rPr lang="ja-JP" altLang="en-US" sz="900" dirty="0"/>
              <a:t>学校体育実技</a:t>
            </a:r>
            <a:r>
              <a:rPr lang="en-US" altLang="ja-JP" sz="900" dirty="0"/>
              <a:t>『</a:t>
            </a:r>
            <a:r>
              <a:rPr lang="ja-JP" altLang="en-US" sz="900" dirty="0"/>
              <a:t>武道</a:t>
            </a:r>
            <a:r>
              <a:rPr lang="en-US" altLang="ja-JP" sz="900" dirty="0"/>
              <a:t>』</a:t>
            </a:r>
            <a:r>
              <a:rPr lang="ja-JP" altLang="en-US" sz="900" dirty="0"/>
              <a:t>指導資料　剣道授業の展開」（全日本剣道</a:t>
            </a:r>
            <a:r>
              <a:rPr lang="ja-JP" altLang="en-US" sz="900" dirty="0" smtClean="0"/>
              <a:t>連盟</a:t>
            </a:r>
            <a:r>
              <a:rPr lang="ja-JP" altLang="en-US" sz="900" dirty="0"/>
              <a:t>　平成</a:t>
            </a:r>
            <a:r>
              <a:rPr lang="en-US" altLang="ja-JP" sz="900" dirty="0"/>
              <a:t>21</a:t>
            </a:r>
            <a:r>
              <a:rPr lang="ja-JP" altLang="en-US" sz="900" dirty="0"/>
              <a:t>年</a:t>
            </a:r>
            <a:r>
              <a:rPr lang="en-US" altLang="ja-JP" sz="900" dirty="0"/>
              <a:t>4</a:t>
            </a:r>
            <a:r>
              <a:rPr lang="ja-JP" altLang="en-US" sz="900" dirty="0"/>
              <a:t>月）</a:t>
            </a:r>
            <a:endParaRPr lang="en-US" altLang="ja-JP" sz="900" dirty="0"/>
          </a:p>
          <a:p>
            <a:r>
              <a:rPr lang="ja-JP" altLang="en-US" sz="900" dirty="0" smtClean="0"/>
              <a:t>「</a:t>
            </a:r>
            <a:r>
              <a:rPr lang="ja-JP" altLang="en-US" sz="900" dirty="0"/>
              <a:t>新中学校学習指導要領に準拠した安全で効果的な剣道授業の展開</a:t>
            </a:r>
            <a:r>
              <a:rPr lang="ja-JP" altLang="en-US" sz="900" dirty="0" smtClean="0"/>
              <a:t>ダイジェスト版</a:t>
            </a:r>
            <a:r>
              <a:rPr lang="ja-JP" altLang="en-US" sz="900" dirty="0"/>
              <a:t>第</a:t>
            </a:r>
            <a:r>
              <a:rPr lang="en-US" altLang="ja-JP" sz="900" dirty="0"/>
              <a:t>4</a:t>
            </a:r>
            <a:r>
              <a:rPr lang="ja-JP" altLang="en-US" sz="900" dirty="0" smtClean="0"/>
              <a:t>版」（</a:t>
            </a:r>
            <a:r>
              <a:rPr lang="ja-JP" altLang="en-US" sz="900" dirty="0"/>
              <a:t>全日本剣道連盟　令和２年９月</a:t>
            </a:r>
            <a:r>
              <a:rPr lang="ja-JP" altLang="en-US" sz="900" dirty="0" smtClean="0"/>
              <a:t>）</a:t>
            </a:r>
            <a:endParaRPr lang="ja-JP" altLang="en-US" sz="900" dirty="0"/>
          </a:p>
        </p:txBody>
      </p:sp>
    </p:spTree>
    <p:extLst>
      <p:ext uri="{BB962C8B-B14F-4D97-AF65-F5344CB8AC3E}">
        <p14:creationId xmlns:p14="http://schemas.microsoft.com/office/powerpoint/2010/main" val="209029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73098" y="769651"/>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32</a:t>
            </a:fld>
            <a:endParaRPr kumimoji="1" lang="ja-JP" altLang="en-US"/>
          </a:p>
        </p:txBody>
      </p:sp>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5396" y="2711070"/>
            <a:ext cx="4735903" cy="3433526"/>
          </a:xfrm>
          <a:prstGeom prst="rect">
            <a:avLst/>
          </a:prstGeom>
        </p:spPr>
      </p:pic>
      <p:sp>
        <p:nvSpPr>
          <p:cNvPr id="11" name="テキスト ボックス 10"/>
          <p:cNvSpPr txBox="1"/>
          <p:nvPr/>
        </p:nvSpPr>
        <p:spPr>
          <a:xfrm>
            <a:off x="1125733" y="1076780"/>
            <a:ext cx="6875227" cy="707886"/>
          </a:xfrm>
          <a:prstGeom prst="rect">
            <a:avLst/>
          </a:prstGeom>
          <a:noFill/>
        </p:spPr>
        <p:txBody>
          <a:bodyPr wrap="square" rtlCol="0">
            <a:spAutoFit/>
          </a:bodyPr>
          <a:lstStyle/>
          <a:p>
            <a:pPr algn="ctr"/>
            <a:r>
              <a:rPr kumimoji="1" lang="ja-JP" altLang="en-US" sz="4000" dirty="0"/>
              <a:t>ありがとうございました。</a:t>
            </a:r>
          </a:p>
        </p:txBody>
      </p:sp>
      <p:sp>
        <p:nvSpPr>
          <p:cNvPr id="8" name="スライド番号プレースホルダー 2"/>
          <p:cNvSpPr txBox="1">
            <a:spLocks/>
          </p:cNvSpPr>
          <p:nvPr/>
        </p:nvSpPr>
        <p:spPr>
          <a:xfrm>
            <a:off x="2873675" y="6492875"/>
            <a:ext cx="352928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zh-TW" altLang="en-US" dirty="0">
                <a:solidFill>
                  <a:schemeClr val="tx1"/>
                </a:solidFill>
              </a:rPr>
              <a:t>「中学校武道必修化指導書　剣道」（日本武道協議会　平成</a:t>
            </a:r>
            <a:r>
              <a:rPr lang="en-US" altLang="zh-TW" dirty="0">
                <a:solidFill>
                  <a:schemeClr val="tx1"/>
                </a:solidFill>
              </a:rPr>
              <a:t>29</a:t>
            </a:r>
            <a:r>
              <a:rPr lang="zh-TW" altLang="en-US" dirty="0">
                <a:solidFill>
                  <a:schemeClr val="tx1"/>
                </a:solidFill>
              </a:rPr>
              <a:t>年</a:t>
            </a:r>
            <a:r>
              <a:rPr lang="en-US" altLang="zh-TW" dirty="0">
                <a:solidFill>
                  <a:schemeClr val="tx1"/>
                </a:solidFill>
              </a:rPr>
              <a:t>5</a:t>
            </a:r>
            <a:r>
              <a:rPr lang="zh-TW" altLang="en-US" dirty="0">
                <a:solidFill>
                  <a:schemeClr val="tx1"/>
                </a:solidFill>
              </a:rPr>
              <a:t>月）</a:t>
            </a:r>
          </a:p>
        </p:txBody>
      </p:sp>
    </p:spTree>
    <p:extLst>
      <p:ext uri="{BB962C8B-B14F-4D97-AF65-F5344CB8AC3E}">
        <p14:creationId xmlns:p14="http://schemas.microsoft.com/office/powerpoint/2010/main" val="1168614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33</a:t>
            </a:fld>
            <a:endParaRPr kumimoji="1" lang="ja-JP" altLang="en-US"/>
          </a:p>
        </p:txBody>
      </p:sp>
      <p:sp>
        <p:nvSpPr>
          <p:cNvPr id="3" name="テキスト ボックス 2"/>
          <p:cNvSpPr txBox="1"/>
          <p:nvPr/>
        </p:nvSpPr>
        <p:spPr>
          <a:xfrm>
            <a:off x="465779" y="714134"/>
            <a:ext cx="8416964" cy="5355312"/>
          </a:xfrm>
          <a:prstGeom prst="rect">
            <a:avLst/>
          </a:prstGeom>
          <a:noFill/>
        </p:spPr>
        <p:txBody>
          <a:bodyPr wrap="square" rtlCol="0">
            <a:spAutoFit/>
          </a:bodyPr>
          <a:lstStyle/>
          <a:p>
            <a:r>
              <a:rPr kumimoji="1" lang="ja-JP" altLang="en-US" dirty="0"/>
              <a:t>参考文献及び資料提供</a:t>
            </a:r>
            <a:endParaRPr kumimoji="1" lang="en-US" altLang="ja-JP" dirty="0"/>
          </a:p>
          <a:p>
            <a:endParaRPr kumimoji="1" lang="en-US" altLang="ja-JP" dirty="0"/>
          </a:p>
          <a:p>
            <a:r>
              <a:rPr kumimoji="1" lang="ja-JP" altLang="en-US" dirty="0"/>
              <a:t>〇「中学校学習指導要領解説保健体育編」（文部科学省　平成</a:t>
            </a:r>
            <a:r>
              <a:rPr kumimoji="1" lang="en-US" altLang="ja-JP" dirty="0"/>
              <a:t>29</a:t>
            </a:r>
            <a:r>
              <a:rPr kumimoji="1" lang="ja-JP" altLang="en-US" dirty="0" smtClean="0"/>
              <a:t>年</a:t>
            </a:r>
            <a:r>
              <a:rPr lang="ja-JP" altLang="en-US" dirty="0"/>
              <a:t>７</a:t>
            </a:r>
            <a:r>
              <a:rPr kumimoji="1" lang="ja-JP" altLang="en-US" dirty="0" smtClean="0"/>
              <a:t>月</a:t>
            </a:r>
            <a:r>
              <a:rPr kumimoji="1" lang="ja-JP" altLang="en-US" dirty="0"/>
              <a:t>）</a:t>
            </a:r>
            <a:endParaRPr kumimoji="1" lang="en-US" altLang="ja-JP" dirty="0"/>
          </a:p>
          <a:p>
            <a:endParaRPr lang="en-US" altLang="ja-JP" dirty="0"/>
          </a:p>
          <a:p>
            <a:r>
              <a:rPr lang="ja-JP" altLang="en-US" dirty="0"/>
              <a:t>〇「新しい学習指導要領に基づく剣道指導に向けて（学校体育実技指導資料</a:t>
            </a:r>
            <a:endParaRPr lang="en-US" altLang="ja-JP" dirty="0"/>
          </a:p>
          <a:p>
            <a:r>
              <a:rPr lang="ja-JP" altLang="en-US" dirty="0"/>
              <a:t>　第</a:t>
            </a:r>
            <a:r>
              <a:rPr lang="en-US" altLang="ja-JP" dirty="0"/>
              <a:t>1</a:t>
            </a:r>
            <a:r>
              <a:rPr lang="ja-JP" altLang="en-US" dirty="0"/>
              <a:t>集「剣道指導の手引」参考資料）」（文部科学省　平成</a:t>
            </a:r>
            <a:r>
              <a:rPr lang="en-US" altLang="ja-JP" dirty="0"/>
              <a:t>22</a:t>
            </a:r>
            <a:r>
              <a:rPr lang="ja-JP" altLang="en-US" dirty="0" smtClean="0"/>
              <a:t>年３月</a:t>
            </a:r>
            <a:r>
              <a:rPr lang="ja-JP" altLang="en-US" dirty="0"/>
              <a:t>）</a:t>
            </a:r>
          </a:p>
          <a:p>
            <a:endParaRPr kumimoji="1" lang="en-US" altLang="ja-JP" dirty="0"/>
          </a:p>
          <a:p>
            <a:r>
              <a:rPr kumimoji="1" lang="ja-JP" altLang="en-US" dirty="0"/>
              <a:t>〇「中学校武道必修化指導書　剣道」（日本武道協議会　平成</a:t>
            </a:r>
            <a:r>
              <a:rPr kumimoji="1" lang="en-US" altLang="ja-JP" dirty="0"/>
              <a:t>29</a:t>
            </a:r>
            <a:r>
              <a:rPr kumimoji="1" lang="ja-JP" altLang="en-US" dirty="0" smtClean="0"/>
              <a:t>年</a:t>
            </a:r>
            <a:r>
              <a:rPr lang="ja-JP" altLang="en-US" dirty="0"/>
              <a:t>５</a:t>
            </a:r>
            <a:r>
              <a:rPr kumimoji="1" lang="ja-JP" altLang="en-US" dirty="0" smtClean="0"/>
              <a:t>月</a:t>
            </a:r>
            <a:r>
              <a:rPr kumimoji="1" lang="ja-JP" altLang="en-US" dirty="0"/>
              <a:t>）</a:t>
            </a:r>
            <a:endParaRPr kumimoji="1" lang="en-US" altLang="ja-JP" dirty="0"/>
          </a:p>
          <a:p>
            <a:endParaRPr kumimoji="1" lang="en-US" altLang="ja-JP" dirty="0"/>
          </a:p>
          <a:p>
            <a:r>
              <a:rPr kumimoji="1" lang="ja-JP" altLang="en-US" dirty="0"/>
              <a:t>〇「学校体育実技</a:t>
            </a:r>
            <a:r>
              <a:rPr kumimoji="1" lang="en-US" altLang="ja-JP" dirty="0"/>
              <a:t>『</a:t>
            </a:r>
            <a:r>
              <a:rPr kumimoji="1" lang="ja-JP" altLang="en-US" dirty="0"/>
              <a:t>武道</a:t>
            </a:r>
            <a:r>
              <a:rPr kumimoji="1" lang="en-US" altLang="ja-JP" dirty="0"/>
              <a:t>』</a:t>
            </a:r>
            <a:r>
              <a:rPr kumimoji="1" lang="ja-JP" altLang="en-US" dirty="0"/>
              <a:t>指導資料　剣道授業の展開」（全日本剣道連盟　</a:t>
            </a:r>
            <a:endParaRPr kumimoji="1" lang="en-US" altLang="ja-JP" dirty="0"/>
          </a:p>
          <a:p>
            <a:r>
              <a:rPr kumimoji="1" lang="ja-JP" altLang="en-US" dirty="0"/>
              <a:t>　平成</a:t>
            </a:r>
            <a:r>
              <a:rPr kumimoji="1" lang="en-US" altLang="ja-JP" dirty="0"/>
              <a:t>21</a:t>
            </a:r>
            <a:r>
              <a:rPr kumimoji="1" lang="ja-JP" altLang="en-US" dirty="0" smtClean="0"/>
              <a:t>年</a:t>
            </a:r>
            <a:r>
              <a:rPr lang="ja-JP" altLang="en-US" dirty="0"/>
              <a:t>４</a:t>
            </a:r>
            <a:r>
              <a:rPr kumimoji="1" lang="ja-JP" altLang="en-US" dirty="0" smtClean="0"/>
              <a:t>月</a:t>
            </a:r>
            <a:r>
              <a:rPr kumimoji="1" lang="ja-JP" altLang="en-US" dirty="0"/>
              <a:t>）</a:t>
            </a:r>
            <a:endParaRPr kumimoji="1" lang="en-US" altLang="ja-JP" dirty="0"/>
          </a:p>
          <a:p>
            <a:endParaRPr lang="en-US" altLang="ja-JP" dirty="0"/>
          </a:p>
          <a:p>
            <a:r>
              <a:rPr lang="ja-JP" altLang="en-US" dirty="0"/>
              <a:t>〇「新中学校学習指導要領に準拠した安全で効果的な剣道授業の展開ダイジェ </a:t>
            </a:r>
            <a:endParaRPr lang="en-US" altLang="ja-JP" dirty="0"/>
          </a:p>
          <a:p>
            <a:r>
              <a:rPr lang="ja-JP" altLang="en-US" dirty="0"/>
              <a:t>　スト</a:t>
            </a:r>
            <a:r>
              <a:rPr lang="ja-JP" altLang="en-US" dirty="0" smtClean="0"/>
              <a:t>版第</a:t>
            </a:r>
            <a:r>
              <a:rPr lang="ja-JP" altLang="en-US" dirty="0"/>
              <a:t>４</a:t>
            </a:r>
            <a:r>
              <a:rPr lang="ja-JP" altLang="en-US" dirty="0" smtClean="0"/>
              <a:t>版</a:t>
            </a:r>
            <a:r>
              <a:rPr lang="ja-JP" altLang="en-US" dirty="0"/>
              <a:t>」</a:t>
            </a:r>
          </a:p>
          <a:p>
            <a:r>
              <a:rPr lang="ja-JP" altLang="en-US" dirty="0" smtClean="0"/>
              <a:t>（</a:t>
            </a:r>
            <a:r>
              <a:rPr lang="ja-JP" altLang="en-US" dirty="0"/>
              <a:t>全日本剣道連盟　令和２年９月</a:t>
            </a:r>
            <a:r>
              <a:rPr lang="ja-JP" altLang="en-US" dirty="0" smtClean="0"/>
              <a:t>）</a:t>
            </a:r>
            <a:endParaRPr kumimoji="1" lang="en-US" altLang="ja-JP" dirty="0"/>
          </a:p>
          <a:p>
            <a:r>
              <a:rPr kumimoji="1" lang="ja-JP" altLang="en-US" dirty="0"/>
              <a:t>〇「新型コロナウイルス感染症予防に留意した中学校における剣道授業の</a:t>
            </a:r>
            <a:endParaRPr kumimoji="1" lang="en-US" altLang="ja-JP" dirty="0"/>
          </a:p>
          <a:p>
            <a:r>
              <a:rPr kumimoji="1" lang="ja-JP" altLang="en-US" dirty="0"/>
              <a:t>　展開（手引き）」（全日本剣道連盟普及委員会学校教育部会　</a:t>
            </a:r>
            <a:r>
              <a:rPr kumimoji="1" lang="ja-JP" altLang="en-US" dirty="0" smtClean="0"/>
              <a:t>令和</a:t>
            </a:r>
            <a:r>
              <a:rPr lang="ja-JP" altLang="en-US" dirty="0" smtClean="0"/>
              <a:t>２</a:t>
            </a:r>
            <a:r>
              <a:rPr kumimoji="1" lang="ja-JP" altLang="en-US" dirty="0" smtClean="0"/>
              <a:t>年</a:t>
            </a:r>
            <a:r>
              <a:rPr lang="ja-JP" altLang="en-US" dirty="0"/>
              <a:t>８</a:t>
            </a:r>
            <a:r>
              <a:rPr kumimoji="1" lang="ja-JP" altLang="en-US" dirty="0" smtClean="0"/>
              <a:t>月</a:t>
            </a:r>
            <a:r>
              <a:rPr kumimoji="1" lang="ja-JP" altLang="en-US" dirty="0"/>
              <a:t>）</a:t>
            </a:r>
            <a:endParaRPr kumimoji="1" lang="en-US" altLang="ja-JP" dirty="0"/>
          </a:p>
          <a:p>
            <a:endParaRPr lang="en-US" altLang="ja-JP" dirty="0"/>
          </a:p>
          <a:p>
            <a:r>
              <a:rPr lang="ja-JP" altLang="en-US" dirty="0"/>
              <a:t>○公益財団法人全日本剣道連盟ホームページ　</a:t>
            </a:r>
            <a:r>
              <a:rPr lang="en-US" altLang="ja-JP" dirty="0"/>
              <a:t>https://www.kendo.or.jp/</a:t>
            </a:r>
            <a:endParaRPr lang="ja-JP" altLang="en-US" dirty="0"/>
          </a:p>
        </p:txBody>
      </p:sp>
    </p:spTree>
    <p:extLst>
      <p:ext uri="{BB962C8B-B14F-4D97-AF65-F5344CB8AC3E}">
        <p14:creationId xmlns:p14="http://schemas.microsoft.com/office/powerpoint/2010/main" val="11180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10" name="正方形/長方形 9"/>
          <p:cNvSpPr/>
          <p:nvPr/>
        </p:nvSpPr>
        <p:spPr>
          <a:xfrm>
            <a:off x="50131" y="2525717"/>
            <a:ext cx="9026434" cy="11708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latin typeface="HG創英角ｺﾞｼｯｸUB" panose="020B0909000000000000" pitchFamily="49" charset="-128"/>
                <a:ea typeface="HG創英角ｺﾞｼｯｸUB" panose="020B0909000000000000" pitchFamily="49" charset="-128"/>
              </a:rPr>
              <a:t>知　識</a:t>
            </a:r>
            <a:endParaRPr kumimoji="1" lang="en-US" altLang="ja-JP" sz="8000" dirty="0">
              <a:latin typeface="HG創英角ｺﾞｼｯｸUB" panose="020B0909000000000000" pitchFamily="49" charset="-128"/>
              <a:ea typeface="HG創英角ｺﾞｼｯｸUB" panose="020B0909000000000000" pitchFamily="49" charset="-128"/>
            </a:endParaRPr>
          </a:p>
        </p:txBody>
      </p:sp>
      <p:sp>
        <p:nvSpPr>
          <p:cNvPr id="11"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015246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60302" y="1175527"/>
            <a:ext cx="8406090" cy="518082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solidFill>
                  <a:srgbClr val="FF0000"/>
                </a:solidFill>
              </a:rPr>
              <a:t>　</a:t>
            </a:r>
            <a:r>
              <a:rPr kumimoji="1" lang="ja-JP" altLang="en-US" sz="3200" dirty="0">
                <a:solidFill>
                  <a:schemeClr val="tx1"/>
                </a:solidFill>
              </a:rPr>
              <a:t>武道は</a:t>
            </a:r>
            <a:r>
              <a:rPr kumimoji="1" lang="ja-JP" altLang="en-US" sz="3200" dirty="0" smtClean="0">
                <a:solidFill>
                  <a:schemeClr val="tx1"/>
                </a:solidFill>
              </a:rPr>
              <a:t>、武技、武術などから発生した</a:t>
            </a:r>
            <a:r>
              <a:rPr kumimoji="1" lang="ja-JP" altLang="en-US" sz="3200" u="sng" dirty="0" smtClean="0">
                <a:solidFill>
                  <a:schemeClr val="tx1"/>
                </a:solidFill>
              </a:rPr>
              <a:t>我が国固有の文化</a:t>
            </a:r>
            <a:r>
              <a:rPr kumimoji="1" lang="ja-JP" altLang="en-US" sz="3200" dirty="0" smtClean="0">
                <a:solidFill>
                  <a:schemeClr val="tx1"/>
                </a:solidFill>
              </a:rPr>
              <a:t>であり、</a:t>
            </a:r>
            <a:r>
              <a:rPr kumimoji="1" lang="ja-JP" altLang="en-US" sz="3200" u="sng" dirty="0" smtClean="0">
                <a:solidFill>
                  <a:schemeClr val="tx1"/>
                </a:solidFill>
              </a:rPr>
              <a:t>相手</a:t>
            </a:r>
            <a:r>
              <a:rPr kumimoji="1" lang="ja-JP" altLang="en-US" sz="3200" u="sng" dirty="0">
                <a:solidFill>
                  <a:schemeClr val="tx1"/>
                </a:solidFill>
              </a:rPr>
              <a:t>の動きに応じて</a:t>
            </a:r>
            <a:r>
              <a:rPr kumimoji="1" lang="ja-JP" altLang="en-US" sz="3200" dirty="0">
                <a:solidFill>
                  <a:schemeClr val="tx1"/>
                </a:solidFill>
              </a:rPr>
              <a:t>、基本動作や基本となる技を身に付け、</a:t>
            </a:r>
            <a:r>
              <a:rPr kumimoji="1" lang="ja-JP" altLang="en-US" sz="3200" u="sng" dirty="0">
                <a:solidFill>
                  <a:schemeClr val="tx1"/>
                </a:solidFill>
              </a:rPr>
              <a:t>相手を攻撃</a:t>
            </a:r>
            <a:r>
              <a:rPr kumimoji="1" lang="ja-JP" altLang="en-US" sz="3200" dirty="0">
                <a:solidFill>
                  <a:schemeClr val="tx1"/>
                </a:solidFill>
              </a:rPr>
              <a:t>したり</a:t>
            </a:r>
            <a:r>
              <a:rPr kumimoji="1" lang="ja-JP" altLang="en-US" sz="3200" u="sng" dirty="0">
                <a:solidFill>
                  <a:schemeClr val="tx1"/>
                </a:solidFill>
              </a:rPr>
              <a:t>相手の技を防御</a:t>
            </a:r>
            <a:r>
              <a:rPr kumimoji="1" lang="ja-JP" altLang="en-US" sz="3200" dirty="0">
                <a:solidFill>
                  <a:schemeClr val="tx1"/>
                </a:solidFill>
              </a:rPr>
              <a:t>したりすることによって、</a:t>
            </a:r>
            <a:r>
              <a:rPr kumimoji="1" lang="ja-JP" altLang="en-US" sz="3200" u="sng" dirty="0">
                <a:solidFill>
                  <a:schemeClr val="tx1"/>
                </a:solidFill>
              </a:rPr>
              <a:t>勝敗を競い合い互いに高め合う</a:t>
            </a:r>
            <a:r>
              <a:rPr kumimoji="1" lang="ja-JP" altLang="en-US" sz="3200" dirty="0">
                <a:solidFill>
                  <a:schemeClr val="tx1"/>
                </a:solidFill>
              </a:rPr>
              <a:t>楽しさや喜びを味わうことのできる運動である。また、武道に積極的に取り組むことを通して、</a:t>
            </a:r>
            <a:r>
              <a:rPr kumimoji="1" lang="ja-JP" altLang="en-US" sz="3200" u="sng" dirty="0">
                <a:solidFill>
                  <a:schemeClr val="tx1"/>
                </a:solidFill>
              </a:rPr>
              <a:t>武道の伝統的な考え方</a:t>
            </a:r>
            <a:r>
              <a:rPr kumimoji="1" lang="ja-JP" altLang="en-US" sz="3200" dirty="0">
                <a:solidFill>
                  <a:schemeClr val="tx1"/>
                </a:solidFill>
              </a:rPr>
              <a:t>を理解し、</a:t>
            </a:r>
            <a:r>
              <a:rPr kumimoji="1" lang="ja-JP" altLang="en-US" sz="3200" u="sng" dirty="0">
                <a:solidFill>
                  <a:schemeClr val="tx1"/>
                </a:solidFill>
              </a:rPr>
              <a:t>相手を尊重</a:t>
            </a:r>
            <a:r>
              <a:rPr kumimoji="1" lang="ja-JP" altLang="en-US" sz="3200" dirty="0">
                <a:solidFill>
                  <a:schemeClr val="tx1"/>
                </a:solidFill>
              </a:rPr>
              <a:t>して練習や試合ができるようにすることを重視する</a:t>
            </a:r>
            <a:r>
              <a:rPr kumimoji="1" lang="ja-JP" altLang="en-US" sz="3200" u="sng" dirty="0">
                <a:solidFill>
                  <a:schemeClr val="tx1"/>
                </a:solidFill>
              </a:rPr>
              <a:t>対人的な技能</a:t>
            </a:r>
            <a:r>
              <a:rPr kumimoji="1" lang="ja-JP" altLang="en-US" sz="3200" dirty="0">
                <a:solidFill>
                  <a:schemeClr val="tx1"/>
                </a:solidFill>
              </a:rPr>
              <a:t>を基にした運動である。</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10"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2691441"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dirty="0">
                <a:solidFill>
                  <a:prstClr val="black"/>
                </a:solidFill>
                <a:latin typeface="游ゴシック" panose="020B0400000000000000" pitchFamily="50" charset="-128"/>
              </a:rPr>
              <a:t>１</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剣道の</a:t>
            </a:r>
            <a:r>
              <a:rPr lang="ja-JP" altLang="en-US" sz="2800" b="1" kern="0" dirty="0" smtClean="0">
                <a:solidFill>
                  <a:prstClr val="black"/>
                </a:solidFill>
                <a:latin typeface="游ゴシック" panose="020B0400000000000000" pitchFamily="50" charset="-128"/>
              </a:rPr>
              <a:t>特性</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Tree>
    <p:extLst>
      <p:ext uri="{BB962C8B-B14F-4D97-AF65-F5344CB8AC3E}">
        <p14:creationId xmlns:p14="http://schemas.microsoft.com/office/powerpoint/2010/main" val="3645061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77209" y="939603"/>
            <a:ext cx="8572276" cy="56490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smtClean="0"/>
              <a:t>剣道の歴史</a:t>
            </a:r>
            <a:r>
              <a:rPr lang="ja-JP" altLang="en-US" sz="2800" dirty="0"/>
              <a:t>について調べよう</a:t>
            </a:r>
            <a:r>
              <a:rPr lang="ja-JP" altLang="en-US" sz="2800" dirty="0" smtClean="0"/>
              <a:t>。</a:t>
            </a:r>
            <a:endParaRPr lang="en-US" altLang="ja-JP" sz="2800" dirty="0" smtClean="0">
              <a:solidFill>
                <a:schemeClr val="tx1"/>
              </a:solidFill>
            </a:endParaRPr>
          </a:p>
          <a:p>
            <a:endParaRPr lang="en-US" altLang="ja-JP" sz="1600" dirty="0">
              <a:solidFill>
                <a:schemeClr val="tx1"/>
              </a:solidFill>
            </a:endParaRPr>
          </a:p>
          <a:p>
            <a:r>
              <a:rPr kumimoji="1" lang="en-US" altLang="ja-JP" sz="2800" dirty="0">
                <a:solidFill>
                  <a:schemeClr val="tx1"/>
                </a:solidFill>
              </a:rPr>
              <a:t> </a:t>
            </a:r>
            <a:r>
              <a:rPr kumimoji="1" lang="en-US" altLang="ja-JP" sz="2800" dirty="0" smtClean="0">
                <a:solidFill>
                  <a:schemeClr val="tx1"/>
                </a:solidFill>
              </a:rPr>
              <a:t>(</a:t>
            </a:r>
            <a:r>
              <a:rPr kumimoji="1" lang="ja-JP" altLang="en-US" sz="2800" dirty="0" smtClean="0">
                <a:solidFill>
                  <a:schemeClr val="tx1"/>
                </a:solidFill>
              </a:rPr>
              <a:t>１</a:t>
            </a:r>
            <a:r>
              <a:rPr kumimoji="1" lang="en-US" altLang="ja-JP" sz="2800" dirty="0" smtClean="0">
                <a:solidFill>
                  <a:schemeClr val="tx1"/>
                </a:solidFill>
              </a:rPr>
              <a:t>)</a:t>
            </a:r>
            <a:r>
              <a:rPr lang="ja-JP" altLang="en-US" sz="2800" dirty="0">
                <a:solidFill>
                  <a:schemeClr val="tx1"/>
                </a:solidFill>
              </a:rPr>
              <a:t>　江戸幕府</a:t>
            </a:r>
            <a:r>
              <a:rPr lang="en-US" altLang="ja-JP" sz="2800" dirty="0">
                <a:solidFill>
                  <a:schemeClr val="tx1"/>
                </a:solidFill>
              </a:rPr>
              <a:t>(1603</a:t>
            </a:r>
            <a:r>
              <a:rPr lang="ja-JP" altLang="en-US" sz="2800" dirty="0">
                <a:solidFill>
                  <a:schemeClr val="tx1"/>
                </a:solidFill>
              </a:rPr>
              <a:t>～</a:t>
            </a:r>
            <a:r>
              <a:rPr lang="en-US" altLang="ja-JP" sz="2800" dirty="0">
                <a:solidFill>
                  <a:schemeClr val="tx1"/>
                </a:solidFill>
              </a:rPr>
              <a:t>1867)</a:t>
            </a:r>
            <a:r>
              <a:rPr lang="ja-JP" altLang="en-US" sz="2800" dirty="0">
                <a:solidFill>
                  <a:schemeClr val="tx1"/>
                </a:solidFill>
              </a:rPr>
              <a:t>の開府以降、剣術</a:t>
            </a:r>
            <a:r>
              <a:rPr lang="ja-JP" altLang="en-US" sz="2800" dirty="0" smtClean="0">
                <a:solidFill>
                  <a:schemeClr val="tx1"/>
                </a:solidFill>
              </a:rPr>
              <a:t>は</a:t>
            </a:r>
            <a:endParaRPr lang="en-US" altLang="ja-JP" sz="2800" dirty="0" smtClean="0">
              <a:solidFill>
                <a:schemeClr val="tx1"/>
              </a:solidFill>
            </a:endParaRPr>
          </a:p>
          <a:p>
            <a:r>
              <a:rPr lang="en-US" altLang="ja-JP" sz="2800" dirty="0">
                <a:solidFill>
                  <a:schemeClr val="tx1"/>
                </a:solidFill>
              </a:rPr>
              <a:t> </a:t>
            </a:r>
            <a:r>
              <a:rPr lang="en-US" altLang="ja-JP" sz="2800" dirty="0" smtClean="0">
                <a:solidFill>
                  <a:schemeClr val="tx1"/>
                </a:solidFill>
              </a:rPr>
              <a:t>      </a:t>
            </a:r>
            <a:r>
              <a:rPr lang="ja-JP" altLang="en-US" sz="2800" dirty="0" smtClean="0">
                <a:solidFill>
                  <a:schemeClr val="tx1"/>
                </a:solidFill>
              </a:rPr>
              <a:t>どのように</a:t>
            </a:r>
            <a:r>
              <a:rPr lang="ja-JP" altLang="en-US" sz="2800" dirty="0">
                <a:solidFill>
                  <a:schemeClr val="tx1"/>
                </a:solidFill>
              </a:rPr>
              <a:t>変化をしたか調べましょう</a:t>
            </a:r>
            <a:r>
              <a:rPr lang="ja-JP" altLang="en-US" sz="2800" dirty="0" smtClean="0">
                <a:solidFill>
                  <a:schemeClr val="tx1"/>
                </a:solidFill>
              </a:rPr>
              <a:t>。</a:t>
            </a:r>
            <a:endParaRPr lang="en-US" altLang="ja-JP" sz="2800" dirty="0" smtClean="0">
              <a:solidFill>
                <a:schemeClr val="tx1"/>
              </a:solidFill>
            </a:endParaRPr>
          </a:p>
          <a:p>
            <a:endParaRPr lang="en-US" altLang="ja-JP" sz="2800" dirty="0">
              <a:solidFill>
                <a:schemeClr val="tx1"/>
              </a:solidFill>
            </a:endParaRPr>
          </a:p>
          <a:p>
            <a:r>
              <a:rPr lang="en-US" altLang="ja-JP" sz="2800" dirty="0" smtClean="0">
                <a:solidFill>
                  <a:schemeClr val="tx1"/>
                </a:solidFill>
              </a:rPr>
              <a:t> (</a:t>
            </a:r>
            <a:r>
              <a:rPr lang="ja-JP" altLang="en-US" sz="2800" dirty="0" smtClean="0">
                <a:solidFill>
                  <a:schemeClr val="tx1"/>
                </a:solidFill>
              </a:rPr>
              <a:t>２）</a:t>
            </a:r>
            <a:r>
              <a:rPr lang="ja-JP" altLang="en-US" sz="2800" dirty="0">
                <a:solidFill>
                  <a:schemeClr val="tx1"/>
                </a:solidFill>
              </a:rPr>
              <a:t>正徳年間（</a:t>
            </a:r>
            <a:r>
              <a:rPr lang="en-US" altLang="ja-JP" sz="2800" dirty="0">
                <a:solidFill>
                  <a:schemeClr val="tx1"/>
                </a:solidFill>
              </a:rPr>
              <a:t>1711</a:t>
            </a:r>
            <a:r>
              <a:rPr lang="ja-JP" altLang="en-US" sz="2800" dirty="0">
                <a:solidFill>
                  <a:schemeClr val="tx1"/>
                </a:solidFill>
              </a:rPr>
              <a:t>～</a:t>
            </a:r>
            <a:r>
              <a:rPr lang="en-US" altLang="ja-JP" sz="2800" dirty="0">
                <a:solidFill>
                  <a:schemeClr val="tx1"/>
                </a:solidFill>
              </a:rPr>
              <a:t>1715</a:t>
            </a:r>
            <a:r>
              <a:rPr lang="ja-JP" altLang="en-US" sz="2800" dirty="0">
                <a:solidFill>
                  <a:schemeClr val="tx1"/>
                </a:solidFill>
              </a:rPr>
              <a:t>）に剣道具（防具</a:t>
            </a:r>
            <a:r>
              <a:rPr lang="ja-JP" altLang="en-US" sz="2800" dirty="0" smtClean="0">
                <a:solidFill>
                  <a:schemeClr val="tx1"/>
                </a:solidFill>
              </a:rPr>
              <a:t>）を</a:t>
            </a:r>
            <a:endParaRPr lang="en-US" altLang="ja-JP" sz="2800" dirty="0" smtClean="0">
              <a:solidFill>
                <a:schemeClr val="tx1"/>
              </a:solidFill>
            </a:endParaRPr>
          </a:p>
          <a:p>
            <a:r>
              <a:rPr lang="ja-JP" altLang="en-US" sz="2800" dirty="0">
                <a:solidFill>
                  <a:schemeClr val="tx1"/>
                </a:solidFill>
              </a:rPr>
              <a:t>　</a:t>
            </a:r>
            <a:r>
              <a:rPr lang="ja-JP" altLang="en-US" sz="2800" dirty="0" smtClean="0">
                <a:solidFill>
                  <a:schemeClr val="tx1"/>
                </a:solidFill>
              </a:rPr>
              <a:t>　開発</a:t>
            </a:r>
            <a:r>
              <a:rPr lang="ja-JP" altLang="en-US" sz="2800" dirty="0">
                <a:solidFill>
                  <a:schemeClr val="tx1"/>
                </a:solidFill>
              </a:rPr>
              <a:t>し、竹刀で打突し合う「</a:t>
            </a:r>
            <a:r>
              <a:rPr lang="ja-JP" altLang="en-US" sz="2800" dirty="0" smtClean="0">
                <a:solidFill>
                  <a:schemeClr val="tx1"/>
                </a:solidFill>
              </a:rPr>
              <a:t>打込み稽古法</a:t>
            </a:r>
            <a:r>
              <a:rPr lang="ja-JP" altLang="en-US" sz="2800" dirty="0">
                <a:solidFill>
                  <a:schemeClr val="tx1"/>
                </a:solidFill>
              </a:rPr>
              <a:t>」</a:t>
            </a:r>
            <a:r>
              <a:rPr lang="ja-JP" altLang="en-US" sz="2800" dirty="0" smtClean="0">
                <a:solidFill>
                  <a:schemeClr val="tx1"/>
                </a:solidFill>
              </a:rPr>
              <a:t>を</a:t>
            </a:r>
            <a:endParaRPr lang="en-US" altLang="ja-JP" sz="2800" dirty="0" smtClean="0">
              <a:solidFill>
                <a:schemeClr val="tx1"/>
              </a:solidFill>
            </a:endParaRPr>
          </a:p>
          <a:p>
            <a:r>
              <a:rPr lang="ja-JP" altLang="en-US" sz="2800" dirty="0">
                <a:solidFill>
                  <a:schemeClr val="tx1"/>
                </a:solidFill>
              </a:rPr>
              <a:t>　</a:t>
            </a:r>
            <a:r>
              <a:rPr lang="ja-JP" altLang="en-US" sz="2800" dirty="0" smtClean="0">
                <a:solidFill>
                  <a:schemeClr val="tx1"/>
                </a:solidFill>
              </a:rPr>
              <a:t>　確立</a:t>
            </a:r>
            <a:r>
              <a:rPr lang="ja-JP" altLang="en-US" sz="2800" dirty="0">
                <a:solidFill>
                  <a:schemeClr val="tx1"/>
                </a:solidFill>
              </a:rPr>
              <a:t>した人物を調べましょう。</a:t>
            </a:r>
            <a:endParaRPr lang="en-US" altLang="ja-JP" sz="2800" dirty="0">
              <a:solidFill>
                <a:schemeClr val="tx1"/>
              </a:solidFill>
            </a:endParaRPr>
          </a:p>
          <a:p>
            <a:endParaRPr lang="en-US" altLang="ja-JP" sz="1600" dirty="0">
              <a:solidFill>
                <a:schemeClr val="tx1"/>
              </a:solidFill>
            </a:endParaRPr>
          </a:p>
          <a:p>
            <a:r>
              <a:rPr kumimoji="1" lang="en-US" altLang="ja-JP" sz="2800" dirty="0" smtClean="0">
                <a:solidFill>
                  <a:schemeClr val="tx1"/>
                </a:solidFill>
              </a:rPr>
              <a:t> (</a:t>
            </a:r>
            <a:r>
              <a:rPr lang="ja-JP" altLang="en-US" sz="2800" dirty="0">
                <a:solidFill>
                  <a:schemeClr val="tx1"/>
                </a:solidFill>
              </a:rPr>
              <a:t>３</a:t>
            </a:r>
            <a:r>
              <a:rPr kumimoji="1" lang="en-US" altLang="ja-JP" sz="2800" dirty="0" smtClean="0">
                <a:solidFill>
                  <a:schemeClr val="tx1"/>
                </a:solidFill>
              </a:rPr>
              <a:t>)</a:t>
            </a:r>
            <a:r>
              <a:rPr kumimoji="1" lang="ja-JP" altLang="en-US" sz="2800" dirty="0" smtClean="0">
                <a:solidFill>
                  <a:schemeClr val="tx1"/>
                </a:solidFill>
              </a:rPr>
              <a:t>　</a:t>
            </a:r>
            <a:r>
              <a:rPr lang="ja-JP" altLang="en-US" sz="2800" dirty="0" smtClean="0"/>
              <a:t>剣道</a:t>
            </a:r>
            <a:r>
              <a:rPr lang="ja-JP" altLang="en-US" sz="2800" dirty="0"/>
              <a:t>と言う言葉が使われたのは、いつの時代</a:t>
            </a:r>
            <a:endParaRPr lang="en-US" altLang="ja-JP" sz="2800" dirty="0"/>
          </a:p>
          <a:p>
            <a:r>
              <a:rPr lang="ja-JP" altLang="en-US" sz="2800" dirty="0"/>
              <a:t>　   </a:t>
            </a:r>
            <a:r>
              <a:rPr lang="ja-JP" altLang="en-US" sz="2800" dirty="0" err="1"/>
              <a:t>か</a:t>
            </a:r>
            <a:r>
              <a:rPr lang="ja-JP" altLang="en-US" sz="2800" dirty="0"/>
              <a:t>調べましょう</a:t>
            </a:r>
            <a:r>
              <a:rPr lang="ja-JP" altLang="en-US" sz="2800" dirty="0" smtClean="0"/>
              <a:t>。</a:t>
            </a:r>
            <a:endParaRPr lang="en-US" altLang="ja-JP" sz="2800" dirty="0" smtClean="0"/>
          </a:p>
          <a:p>
            <a:endParaRPr lang="en-US" altLang="ja-JP" sz="1600" dirty="0"/>
          </a:p>
          <a:p>
            <a:r>
              <a:rPr lang="en-US" altLang="ja-JP" sz="2800" dirty="0" smtClean="0"/>
              <a:t> (</a:t>
            </a:r>
            <a:r>
              <a:rPr lang="ja-JP" altLang="en-US" sz="2800" dirty="0"/>
              <a:t>４</a:t>
            </a:r>
            <a:r>
              <a:rPr lang="en-US" altLang="ja-JP" sz="2800" dirty="0" smtClean="0"/>
              <a:t>)</a:t>
            </a:r>
            <a:r>
              <a:rPr lang="ja-JP" altLang="en-US" sz="2800" dirty="0"/>
              <a:t>　昭和</a:t>
            </a:r>
            <a:r>
              <a:rPr lang="en-US" altLang="ja-JP" sz="2800" dirty="0"/>
              <a:t>45</a:t>
            </a:r>
            <a:r>
              <a:rPr lang="ja-JP" altLang="en-US" sz="2800" dirty="0"/>
              <a:t>年（</a:t>
            </a:r>
            <a:r>
              <a:rPr lang="en-US" altLang="ja-JP" sz="2800" dirty="0"/>
              <a:t>1970</a:t>
            </a:r>
            <a:r>
              <a:rPr lang="ja-JP" altLang="en-US" sz="2800" dirty="0"/>
              <a:t>）に国際剣道連盟が結成され、 </a:t>
            </a:r>
            <a:endParaRPr lang="en-US" altLang="ja-JP" sz="2800" dirty="0"/>
          </a:p>
          <a:p>
            <a:r>
              <a:rPr lang="en-US" altLang="ja-JP" sz="2800" dirty="0"/>
              <a:t>      </a:t>
            </a:r>
            <a:r>
              <a:rPr lang="ja-JP" altLang="en-US" sz="2800" dirty="0"/>
              <a:t>第１回世界剣道選手権大会が開催された場所は、　　</a:t>
            </a:r>
            <a:endParaRPr lang="en-US" altLang="ja-JP" sz="2800" dirty="0"/>
          </a:p>
          <a:p>
            <a:r>
              <a:rPr lang="ja-JP" altLang="en-US" sz="2800" dirty="0"/>
              <a:t>　  どこか調べましょう。</a:t>
            </a:r>
            <a:endParaRPr lang="en-US" altLang="ja-JP" sz="2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10"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8704053"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2800" b="1" kern="0" noProof="0" dirty="0">
                <a:solidFill>
                  <a:prstClr val="black"/>
                </a:solidFill>
                <a:latin typeface="游ゴシック" panose="020B0400000000000000" pitchFamily="50" charset="-128"/>
              </a:rPr>
              <a:t>２</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剣道の成り立ち</a:t>
            </a:r>
            <a:r>
              <a:rPr lang="ja-JP" altLang="en-US" sz="2800" b="1" kern="0" noProof="0" dirty="0" smtClean="0">
                <a:solidFill>
                  <a:prstClr val="black"/>
                </a:solidFill>
                <a:latin typeface="游ゴシック" panose="020B0400000000000000" pitchFamily="50" charset="-128"/>
              </a:rPr>
              <a:t>       </a:t>
            </a:r>
            <a:r>
              <a:rPr lang="ja-JP" altLang="en-US" sz="2800" noProof="0" dirty="0" smtClean="0">
                <a:solidFill>
                  <a:srgbClr val="0000FF"/>
                </a:solidFill>
                <a:latin typeface="HGS創英角ﾎﾟｯﾌﾟ体" panose="040B0A00000000000000" pitchFamily="50" charset="-128"/>
                <a:ea typeface="HGS創英角ﾎﾟｯﾌﾟ体" panose="040B0A00000000000000" pitchFamily="50" charset="-128"/>
              </a:rPr>
              <a:t>学習カード</a:t>
            </a:r>
            <a:r>
              <a:rPr lang="ja-JP" altLang="en-US" sz="2800" dirty="0" smtClean="0">
                <a:solidFill>
                  <a:srgbClr val="0000FF"/>
                </a:solidFill>
                <a:latin typeface="HGS創英角ﾎﾟｯﾌﾟ体" panose="040B0A00000000000000" pitchFamily="50" charset="-128"/>
                <a:ea typeface="HGS創英角ﾎﾟｯﾌﾟ体" panose="040B0A00000000000000" pitchFamily="50" charset="-128"/>
              </a:rPr>
              <a:t> </a:t>
            </a:r>
            <a:r>
              <a:rPr lang="en-US" altLang="ja-JP" sz="2800" dirty="0">
                <a:solidFill>
                  <a:srgbClr val="0000FF"/>
                </a:solidFill>
                <a:latin typeface="HGS創英角ﾎﾟｯﾌﾟ体" panose="040B0A00000000000000" pitchFamily="50" charset="-128"/>
                <a:ea typeface="HGS創英角ﾎﾟｯﾌﾟ体" panose="040B0A00000000000000" pitchFamily="50" charset="-128"/>
              </a:rPr>
              <a:t>No.</a:t>
            </a:r>
            <a:r>
              <a:rPr lang="ja-JP" altLang="en-US" sz="2800" dirty="0">
                <a:solidFill>
                  <a:srgbClr val="0000FF"/>
                </a:solidFill>
                <a:latin typeface="HGS創英角ﾎﾟｯﾌﾟ体" panose="040B0A00000000000000" pitchFamily="50" charset="-128"/>
                <a:ea typeface="HGS創英角ﾎﾟｯﾌﾟ体" panose="040B0A00000000000000" pitchFamily="50" charset="-128"/>
              </a:rPr>
              <a:t>１</a:t>
            </a:r>
            <a:r>
              <a:rPr lang="en-US" altLang="ja-JP" sz="2800" dirty="0" smtClean="0">
                <a:solidFill>
                  <a:srgbClr val="0000FF"/>
                </a:solidFill>
                <a:latin typeface="HGS創英角ﾎﾟｯﾌﾟ体" panose="040B0A00000000000000" pitchFamily="50" charset="-128"/>
                <a:ea typeface="HGS創英角ﾎﾟｯﾌﾟ体" panose="040B0A00000000000000" pitchFamily="50" charset="-128"/>
              </a:rPr>
              <a:t>-</a:t>
            </a:r>
            <a:r>
              <a:rPr lang="ja-JP" altLang="en-US" sz="2800" dirty="0" smtClean="0">
                <a:solidFill>
                  <a:srgbClr val="0000FF"/>
                </a:solidFill>
                <a:latin typeface="HGS創英角ﾎﾟｯﾌﾟ体" panose="040B0A00000000000000" pitchFamily="50" charset="-128"/>
                <a:ea typeface="HGS創英角ﾎﾟｯﾌﾟ体" panose="040B0A00000000000000" pitchFamily="50" charset="-128"/>
              </a:rPr>
              <a:t>１</a:t>
            </a:r>
            <a:endParaRPr kumimoji="1" lang="en-US" altLang="ja-JP" sz="2800" b="1"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sp>
        <p:nvSpPr>
          <p:cNvPr id="9" name="正方形/長方形 8"/>
          <p:cNvSpPr/>
          <p:nvPr/>
        </p:nvSpPr>
        <p:spPr>
          <a:xfrm>
            <a:off x="5139160" y="865547"/>
            <a:ext cx="3895520" cy="369332"/>
          </a:xfrm>
          <a:prstGeom prst="rect">
            <a:avLst/>
          </a:prstGeom>
        </p:spPr>
        <p:txBody>
          <a:bodyPr wrap="square">
            <a:spAutoFit/>
          </a:bodyPr>
          <a:lstStyle/>
          <a:p>
            <a:pPr algn="r"/>
            <a:r>
              <a:rPr lang="ja-JP" altLang="en-US" u="sng" dirty="0">
                <a:latin typeface="+mn-ea"/>
              </a:rPr>
              <a:t>全日本剣道連盟ホームページ参照</a:t>
            </a:r>
            <a:endParaRPr lang="en-US" altLang="ja-JP" u="sng" dirty="0">
              <a:latin typeface="+mn-ea"/>
            </a:endParaRPr>
          </a:p>
        </p:txBody>
      </p:sp>
    </p:spTree>
    <p:extLst>
      <p:ext uri="{BB962C8B-B14F-4D97-AF65-F5344CB8AC3E}">
        <p14:creationId xmlns:p14="http://schemas.microsoft.com/office/powerpoint/2010/main" val="213165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7332453"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dirty="0">
                <a:solidFill>
                  <a:prstClr val="black"/>
                </a:solidFill>
                <a:latin typeface="游ゴシック" panose="020B0400000000000000" pitchFamily="50" charset="-128"/>
              </a:rPr>
              <a:t>３</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伝統的な考え方</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4" name="正方形/長方形 3"/>
          <p:cNvSpPr/>
          <p:nvPr/>
        </p:nvSpPr>
        <p:spPr>
          <a:xfrm>
            <a:off x="189755" y="1016335"/>
            <a:ext cx="8747184" cy="2554545"/>
          </a:xfrm>
          <a:prstGeom prst="rect">
            <a:avLst/>
          </a:prstGeom>
        </p:spPr>
        <p:txBody>
          <a:bodyPr wrap="square">
            <a:spAutoFit/>
          </a:bodyPr>
          <a:lstStyle/>
          <a:p>
            <a:r>
              <a:rPr lang="ja-JP" altLang="en-US" sz="3200" dirty="0"/>
              <a:t>〇武道は、単に試合の勝敗を目指すだけでは　</a:t>
            </a:r>
            <a:endParaRPr lang="en-US" altLang="ja-JP" sz="3200" dirty="0"/>
          </a:p>
          <a:p>
            <a:r>
              <a:rPr lang="ja-JP" altLang="en-US" sz="3200" dirty="0"/>
              <a:t>　なく、技能の習得などを通して、人間形成　</a:t>
            </a:r>
            <a:endParaRPr lang="en-US" altLang="ja-JP" sz="3200" dirty="0"/>
          </a:p>
          <a:p>
            <a:r>
              <a:rPr lang="ja-JP" altLang="en-US" sz="3200" dirty="0"/>
              <a:t>　を図るという考え方がある。</a:t>
            </a:r>
            <a:endParaRPr lang="en-US" altLang="ja-JP" sz="3200" dirty="0"/>
          </a:p>
          <a:p>
            <a:r>
              <a:rPr lang="ja-JP" altLang="en-US" sz="3200" dirty="0"/>
              <a:t>〇勝敗が決まった後でも、相手に配慮して感</a:t>
            </a:r>
            <a:endParaRPr lang="en-US" altLang="ja-JP" sz="3200" dirty="0"/>
          </a:p>
          <a:p>
            <a:r>
              <a:rPr lang="ja-JP" altLang="en-US" sz="3200" dirty="0"/>
              <a:t>　情の表出を控えたりするなどの考え方がある。</a:t>
            </a:r>
          </a:p>
        </p:txBody>
      </p:sp>
      <p:pic>
        <p:nvPicPr>
          <p:cNvPr id="5" name="図 4"/>
          <p:cNvPicPr>
            <a:picLocks noChangeAspect="1"/>
          </p:cNvPicPr>
          <p:nvPr/>
        </p:nvPicPr>
        <p:blipFill rotWithShape="1">
          <a:blip r:embed="rId3" cstate="email">
            <a:biLevel thresh="75000"/>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2941581" y="4269381"/>
            <a:ext cx="3243531" cy="1933012"/>
          </a:xfrm>
          <a:prstGeom prst="rect">
            <a:avLst/>
          </a:prstGeom>
        </p:spPr>
      </p:pic>
      <p:sp>
        <p:nvSpPr>
          <p:cNvPr id="2" name="正方形/長方形 1"/>
          <p:cNvSpPr/>
          <p:nvPr/>
        </p:nvSpPr>
        <p:spPr>
          <a:xfrm>
            <a:off x="2208335" y="6240935"/>
            <a:ext cx="4710022" cy="230832"/>
          </a:xfrm>
          <a:prstGeom prst="rect">
            <a:avLst/>
          </a:prstGeom>
        </p:spPr>
        <p:txBody>
          <a:bodyPr wrap="square">
            <a:spAutoFit/>
          </a:bodyPr>
          <a:lstStyle/>
          <a:p>
            <a:pPr algn="ctr"/>
            <a:r>
              <a:rPr lang="ja-JP" altLang="en-US" sz="900" dirty="0">
                <a:latin typeface="+mn-ea"/>
              </a:rPr>
              <a:t>「学校体育実技</a:t>
            </a:r>
            <a:r>
              <a:rPr lang="en-US" altLang="ja-JP" sz="900" dirty="0">
                <a:latin typeface="+mn-ea"/>
              </a:rPr>
              <a:t>『</a:t>
            </a:r>
            <a:r>
              <a:rPr lang="ja-JP" altLang="en-US" sz="900" dirty="0">
                <a:latin typeface="+mn-ea"/>
              </a:rPr>
              <a:t>武道</a:t>
            </a:r>
            <a:r>
              <a:rPr lang="en-US" altLang="ja-JP" sz="900" dirty="0">
                <a:latin typeface="+mn-ea"/>
              </a:rPr>
              <a:t>』</a:t>
            </a:r>
            <a:r>
              <a:rPr lang="ja-JP" altLang="en-US" sz="900" dirty="0">
                <a:latin typeface="+mn-ea"/>
              </a:rPr>
              <a:t>指導資料　剣道授業の展開」（全日本剣道連盟  平成</a:t>
            </a:r>
            <a:r>
              <a:rPr lang="en-US" altLang="ja-JP" sz="900" dirty="0">
                <a:latin typeface="+mn-ea"/>
              </a:rPr>
              <a:t>21</a:t>
            </a:r>
            <a:r>
              <a:rPr lang="ja-JP" altLang="en-US" sz="900" dirty="0">
                <a:latin typeface="+mn-ea"/>
              </a:rPr>
              <a:t>年</a:t>
            </a:r>
            <a:r>
              <a:rPr lang="en-US" altLang="ja-JP" sz="900" dirty="0">
                <a:latin typeface="+mn-ea"/>
              </a:rPr>
              <a:t>4</a:t>
            </a:r>
            <a:r>
              <a:rPr lang="ja-JP" altLang="en-US" sz="900" dirty="0">
                <a:latin typeface="+mn-ea"/>
              </a:rPr>
              <a:t>月）</a:t>
            </a:r>
            <a:endParaRPr lang="en-US" altLang="ja-JP" sz="900" dirty="0">
              <a:latin typeface="+mn-ea"/>
            </a:endParaRPr>
          </a:p>
        </p:txBody>
      </p:sp>
    </p:spTree>
    <p:extLst>
      <p:ext uri="{BB962C8B-B14F-4D97-AF65-F5344CB8AC3E}">
        <p14:creationId xmlns:p14="http://schemas.microsoft.com/office/powerpoint/2010/main" val="218436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5434642"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dirty="0">
                <a:solidFill>
                  <a:prstClr val="black"/>
                </a:solidFill>
                <a:latin typeface="游ゴシック" panose="020B0400000000000000" pitchFamily="50" charset="-128"/>
              </a:rPr>
              <a:t>４</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礼法</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（１）</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座り方、立ち方</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7365" y="1561381"/>
            <a:ext cx="7639827" cy="4054414"/>
          </a:xfrm>
          <a:prstGeom prst="rect">
            <a:avLst/>
          </a:prstGeom>
        </p:spPr>
      </p:pic>
      <p:sp>
        <p:nvSpPr>
          <p:cNvPr id="8" name="正方形/長方形 7"/>
          <p:cNvSpPr/>
          <p:nvPr/>
        </p:nvSpPr>
        <p:spPr>
          <a:xfrm>
            <a:off x="2208335" y="6240935"/>
            <a:ext cx="4710022" cy="230832"/>
          </a:xfrm>
          <a:prstGeom prst="rect">
            <a:avLst/>
          </a:prstGeom>
        </p:spPr>
        <p:txBody>
          <a:bodyPr wrap="square">
            <a:spAutoFit/>
          </a:bodyPr>
          <a:lstStyle/>
          <a:p>
            <a:pPr algn="ctr"/>
            <a:r>
              <a:rPr lang="ja-JP" altLang="en-US" sz="900" dirty="0">
                <a:latin typeface="+mn-ea"/>
              </a:rPr>
              <a:t>「学校体育実技</a:t>
            </a:r>
            <a:r>
              <a:rPr lang="en-US" altLang="ja-JP" sz="900" dirty="0">
                <a:latin typeface="+mn-ea"/>
              </a:rPr>
              <a:t>『</a:t>
            </a:r>
            <a:r>
              <a:rPr lang="ja-JP" altLang="en-US" sz="900" dirty="0">
                <a:latin typeface="+mn-ea"/>
              </a:rPr>
              <a:t>武道</a:t>
            </a:r>
            <a:r>
              <a:rPr lang="en-US" altLang="ja-JP" sz="900" dirty="0">
                <a:latin typeface="+mn-ea"/>
              </a:rPr>
              <a:t>』</a:t>
            </a:r>
            <a:r>
              <a:rPr lang="ja-JP" altLang="en-US" sz="900" dirty="0">
                <a:latin typeface="+mn-ea"/>
              </a:rPr>
              <a:t>指導資料　剣道授業の展開」（全日本剣道連盟  平成</a:t>
            </a:r>
            <a:r>
              <a:rPr lang="en-US" altLang="ja-JP" sz="900" dirty="0">
                <a:latin typeface="+mn-ea"/>
              </a:rPr>
              <a:t>21</a:t>
            </a:r>
            <a:r>
              <a:rPr lang="ja-JP" altLang="en-US" sz="900" dirty="0">
                <a:latin typeface="+mn-ea"/>
              </a:rPr>
              <a:t>年</a:t>
            </a:r>
            <a:r>
              <a:rPr lang="en-US" altLang="ja-JP" sz="900" dirty="0">
                <a:latin typeface="+mn-ea"/>
              </a:rPr>
              <a:t>4</a:t>
            </a:r>
            <a:r>
              <a:rPr lang="ja-JP" altLang="en-US" sz="900" dirty="0">
                <a:latin typeface="+mn-ea"/>
              </a:rPr>
              <a:t>月）</a:t>
            </a:r>
            <a:endParaRPr lang="en-US" altLang="ja-JP" sz="900" dirty="0">
              <a:latin typeface="+mn-ea"/>
            </a:endParaRPr>
          </a:p>
        </p:txBody>
      </p:sp>
    </p:spTree>
    <p:extLst>
      <p:ext uri="{BB962C8B-B14F-4D97-AF65-F5344CB8AC3E}">
        <p14:creationId xmlns:p14="http://schemas.microsoft.com/office/powerpoint/2010/main" val="4055145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362310" y="1371600"/>
            <a:ext cx="8356120" cy="3950899"/>
            <a:chOff x="179879" y="1630392"/>
            <a:chExt cx="8107230" cy="3717985"/>
          </a:xfrm>
        </p:grpSpPr>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879" y="1699404"/>
              <a:ext cx="7867896" cy="3502324"/>
            </a:xfrm>
            <a:prstGeom prst="rect">
              <a:avLst/>
            </a:prstGeom>
          </p:spPr>
        </p:pic>
        <p:sp>
          <p:nvSpPr>
            <p:cNvPr id="4" name="角丸四角形 3"/>
            <p:cNvSpPr/>
            <p:nvPr/>
          </p:nvSpPr>
          <p:spPr>
            <a:xfrm>
              <a:off x="948906" y="1630392"/>
              <a:ext cx="189781" cy="5434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79879" y="4025660"/>
              <a:ext cx="648257" cy="5434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638852" y="2179608"/>
              <a:ext cx="648257" cy="5434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95539" y="3651848"/>
              <a:ext cx="648257" cy="16965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0" y="3"/>
            <a:ext cx="5408762" cy="77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2800" b="1" kern="0" dirty="0">
                <a:solidFill>
                  <a:prstClr val="black"/>
                </a:solidFill>
                <a:latin typeface="游ゴシック" panose="020B0400000000000000" pitchFamily="50" charset="-128"/>
              </a:rPr>
              <a:t>４</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礼法　</a:t>
            </a:r>
            <a:r>
              <a:rPr kumimoji="1" lang="ja-JP" altLang="en-US" sz="28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（２）</a:t>
            </a:r>
            <a:r>
              <a:rPr kumimoji="1" lang="ja-JP" altLang="en-US"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　座礼</a:t>
            </a:r>
            <a:endParaRPr kumimoji="1" lang="en-US" altLang="ja-JP" sz="2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5" name="正方形/長方形 4"/>
          <p:cNvSpPr/>
          <p:nvPr/>
        </p:nvSpPr>
        <p:spPr>
          <a:xfrm>
            <a:off x="5097822" y="2308173"/>
            <a:ext cx="396815" cy="449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208335" y="6240935"/>
            <a:ext cx="4710022" cy="230832"/>
          </a:xfrm>
          <a:prstGeom prst="rect">
            <a:avLst/>
          </a:prstGeom>
        </p:spPr>
        <p:txBody>
          <a:bodyPr wrap="square">
            <a:spAutoFit/>
          </a:bodyPr>
          <a:lstStyle/>
          <a:p>
            <a:pPr algn="ctr"/>
            <a:r>
              <a:rPr lang="ja-JP" altLang="en-US" sz="900" dirty="0">
                <a:latin typeface="+mn-ea"/>
              </a:rPr>
              <a:t>「学校体育実技</a:t>
            </a:r>
            <a:r>
              <a:rPr lang="en-US" altLang="ja-JP" sz="900" dirty="0">
                <a:latin typeface="+mn-ea"/>
              </a:rPr>
              <a:t>『</a:t>
            </a:r>
            <a:r>
              <a:rPr lang="ja-JP" altLang="en-US" sz="900" dirty="0">
                <a:latin typeface="+mn-ea"/>
              </a:rPr>
              <a:t>武道</a:t>
            </a:r>
            <a:r>
              <a:rPr lang="en-US" altLang="ja-JP" sz="900" dirty="0">
                <a:latin typeface="+mn-ea"/>
              </a:rPr>
              <a:t>』</a:t>
            </a:r>
            <a:r>
              <a:rPr lang="ja-JP" altLang="en-US" sz="900" dirty="0">
                <a:latin typeface="+mn-ea"/>
              </a:rPr>
              <a:t>指導資料　剣道授業の展開」（全日本剣道連盟  平成</a:t>
            </a:r>
            <a:r>
              <a:rPr lang="en-US" altLang="ja-JP" sz="900" dirty="0">
                <a:latin typeface="+mn-ea"/>
              </a:rPr>
              <a:t>21</a:t>
            </a:r>
            <a:r>
              <a:rPr lang="ja-JP" altLang="en-US" sz="900" dirty="0">
                <a:latin typeface="+mn-ea"/>
              </a:rPr>
              <a:t>年</a:t>
            </a:r>
            <a:r>
              <a:rPr lang="en-US" altLang="ja-JP" sz="900" dirty="0">
                <a:latin typeface="+mn-ea"/>
              </a:rPr>
              <a:t>4</a:t>
            </a:r>
            <a:r>
              <a:rPr lang="ja-JP" altLang="en-US" sz="900" dirty="0">
                <a:latin typeface="+mn-ea"/>
              </a:rPr>
              <a:t>月）</a:t>
            </a:r>
            <a:endParaRPr lang="en-US" altLang="ja-JP" sz="900" dirty="0">
              <a:latin typeface="+mn-ea"/>
            </a:endParaRPr>
          </a:p>
        </p:txBody>
      </p:sp>
    </p:spTree>
    <p:extLst>
      <p:ext uri="{BB962C8B-B14F-4D97-AF65-F5344CB8AC3E}">
        <p14:creationId xmlns:p14="http://schemas.microsoft.com/office/powerpoint/2010/main" val="56703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3163</TotalTime>
  <Words>3115</Words>
  <Application>Microsoft Office PowerPoint</Application>
  <PresentationFormat>画面に合わせる (4:3)</PresentationFormat>
  <Paragraphs>331</Paragraphs>
  <Slides>33</Slides>
  <Notes>30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33</vt:i4>
      </vt:variant>
    </vt:vector>
  </HeadingPairs>
  <TitlesOfParts>
    <vt:vector size="47" baseType="lpstr">
      <vt:lpstr>HGP創英角ﾎﾟｯﾌﾟ体</vt:lpstr>
      <vt:lpstr>HGS創英角ﾎﾟｯﾌﾟ体</vt:lpstr>
      <vt:lpstr>HG創英角ｺﾞｼｯｸUB</vt:lpstr>
      <vt:lpstr>ＭＳ Ｐゴシック</vt:lpstr>
      <vt:lpstr>新細明體</vt:lpstr>
      <vt:lpstr>TT5CA6o00</vt:lpstr>
      <vt:lpstr>TT5CA6o01</vt:lpstr>
      <vt:lpstr>TT7149o00</vt:lpstr>
      <vt:lpstr>TT7149o01</vt:lpstr>
      <vt:lpstr>UD デジタル 教科書体 NP-B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231</cp:revision>
  <cp:lastPrinted>2020-12-17T06:41:09Z</cp:lastPrinted>
  <dcterms:created xsi:type="dcterms:W3CDTF">2019-05-07T09:33:23Z</dcterms:created>
  <dcterms:modified xsi:type="dcterms:W3CDTF">2020-12-23T07:40:17Z</dcterms:modified>
</cp:coreProperties>
</file>