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 id="2147483672" r:id="rId2"/>
  </p:sldMasterIdLst>
  <p:notesMasterIdLst>
    <p:notesMasterId r:id="rId11"/>
  </p:notesMasterIdLst>
  <p:sldIdLst>
    <p:sldId id="300" r:id="rId3"/>
    <p:sldId id="297" r:id="rId4"/>
    <p:sldId id="312" r:id="rId5"/>
    <p:sldId id="302" r:id="rId6"/>
    <p:sldId id="303" r:id="rId7"/>
    <p:sldId id="275" r:id="rId8"/>
    <p:sldId id="308" r:id="rId9"/>
    <p:sldId id="311" r:id="rId10"/>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FF"/>
    <a:srgbClr val="FD7B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7" autoAdjust="0"/>
    <p:restoredTop sz="94660"/>
  </p:normalViewPr>
  <p:slideViewPr>
    <p:cSldViewPr snapToGrid="0">
      <p:cViewPr varScale="1">
        <p:scale>
          <a:sx n="90" d="100"/>
          <a:sy n="90" d="100"/>
        </p:scale>
        <p:origin x="78" y="6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5FBD121F-19E0-4D63-8EE5-CB4DDC548DEF}" type="datetimeFigureOut">
              <a:rPr kumimoji="1" lang="ja-JP" altLang="en-US" smtClean="0"/>
              <a:t>2020/12/16</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679BA96C-3BB3-4ED6-B43F-46F5610ABEE3}" type="slidenum">
              <a:rPr kumimoji="1" lang="ja-JP" altLang="en-US" smtClean="0"/>
              <a:t>‹#›</a:t>
            </a:fld>
            <a:endParaRPr kumimoji="1" lang="ja-JP" altLang="en-US"/>
          </a:p>
        </p:txBody>
      </p:sp>
    </p:spTree>
    <p:extLst>
      <p:ext uri="{BB962C8B-B14F-4D97-AF65-F5344CB8AC3E}">
        <p14:creationId xmlns:p14="http://schemas.microsoft.com/office/powerpoint/2010/main" val="29955247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68986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63159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47161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11497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75086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3830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15214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72CC780-0731-4E49-94D6-9F31E306CE80}" type="datetime1">
              <a:rPr kumimoji="1" lang="ja-JP" altLang="en-US" smtClean="0"/>
              <a:t>2020/12/16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13148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A25A51E-85F9-47F7-9F58-3435C06DA3AB}" type="datetime1">
              <a:rPr kumimoji="1" lang="ja-JP" altLang="en-US" smtClean="0"/>
              <a:t>2020/12/16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7825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0018A62-A2A8-4B65-8D81-57831A8A73EF}" type="datetime1">
              <a:rPr kumimoji="1" lang="ja-JP" altLang="en-US" smtClean="0"/>
              <a:t>2020/12/16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4154914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a:prstGeom prst="rect">
            <a:avLst/>
          </a:prstGeo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2F5BE24-B8C1-4DA9-A78D-70B854D8F244}" type="datetimeFigureOut">
              <a:rPr kumimoji="1" lang="ja-JP" altLang="en-US" smtClean="0"/>
              <a:t>2020/12/16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84758B9-479F-4C59-BFA4-8A1061445D6A}" type="slidenum">
              <a:rPr kumimoji="1" lang="ja-JP" altLang="en-US" smtClean="0"/>
              <a:t>‹#›</a:t>
            </a:fld>
            <a:endParaRPr kumimoji="1" lang="ja-JP" altLang="en-US"/>
          </a:p>
        </p:txBody>
      </p:sp>
    </p:spTree>
    <p:extLst>
      <p:ext uri="{BB962C8B-B14F-4D97-AF65-F5344CB8AC3E}">
        <p14:creationId xmlns:p14="http://schemas.microsoft.com/office/powerpoint/2010/main" val="1487716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 y="29992"/>
            <a:ext cx="9144000" cy="597806"/>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2F5BE24-B8C1-4DA9-A78D-70B854D8F244}" type="datetimeFigureOut">
              <a:rPr kumimoji="1" lang="ja-JP" altLang="en-US" smtClean="0"/>
              <a:t>2020/12/16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84758B9-479F-4C59-BFA4-8A1061445D6A}" type="slidenum">
              <a:rPr kumimoji="1" lang="ja-JP" altLang="en-US" smtClean="0"/>
              <a:t>‹#›</a:t>
            </a:fld>
            <a:endParaRPr kumimoji="1" lang="ja-JP" altLang="en-US"/>
          </a:p>
        </p:txBody>
      </p:sp>
    </p:spTree>
    <p:extLst>
      <p:ext uri="{BB962C8B-B14F-4D97-AF65-F5344CB8AC3E}">
        <p14:creationId xmlns:p14="http://schemas.microsoft.com/office/powerpoint/2010/main" val="3894261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a:prstGeom prst="rect">
            <a:avLst/>
          </a:prstGeo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2F5BE24-B8C1-4DA9-A78D-70B854D8F244}" type="datetimeFigureOut">
              <a:rPr kumimoji="1" lang="ja-JP" altLang="en-US" smtClean="0"/>
              <a:t>2020/12/16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84758B9-479F-4C59-BFA4-8A1061445D6A}" type="slidenum">
              <a:rPr kumimoji="1" lang="ja-JP" altLang="en-US" smtClean="0"/>
              <a:t>‹#›</a:t>
            </a:fld>
            <a:endParaRPr kumimoji="1" lang="ja-JP" altLang="en-US"/>
          </a:p>
        </p:txBody>
      </p:sp>
    </p:spTree>
    <p:extLst>
      <p:ext uri="{BB962C8B-B14F-4D97-AF65-F5344CB8AC3E}">
        <p14:creationId xmlns:p14="http://schemas.microsoft.com/office/powerpoint/2010/main" val="723601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 y="29992"/>
            <a:ext cx="9144000" cy="597806"/>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2F5BE24-B8C1-4DA9-A78D-70B854D8F244}" type="datetimeFigureOut">
              <a:rPr kumimoji="1" lang="ja-JP" altLang="en-US" smtClean="0"/>
              <a:t>2020/12/16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84758B9-479F-4C59-BFA4-8A1061445D6A}" type="slidenum">
              <a:rPr kumimoji="1" lang="ja-JP" altLang="en-US" smtClean="0"/>
              <a:t>‹#›</a:t>
            </a:fld>
            <a:endParaRPr kumimoji="1" lang="ja-JP" altLang="en-US"/>
          </a:p>
        </p:txBody>
      </p:sp>
    </p:spTree>
    <p:extLst>
      <p:ext uri="{BB962C8B-B14F-4D97-AF65-F5344CB8AC3E}">
        <p14:creationId xmlns:p14="http://schemas.microsoft.com/office/powerpoint/2010/main" val="1972462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a:prstGeom prst="rect">
            <a:avLst/>
          </a:prstGeo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2F5BE24-B8C1-4DA9-A78D-70B854D8F244}" type="datetimeFigureOut">
              <a:rPr kumimoji="1" lang="ja-JP" altLang="en-US" smtClean="0"/>
              <a:t>2020/12/16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84758B9-479F-4C59-BFA4-8A1061445D6A}" type="slidenum">
              <a:rPr kumimoji="1" lang="ja-JP" altLang="en-US" smtClean="0"/>
              <a:t>‹#›</a:t>
            </a:fld>
            <a:endParaRPr kumimoji="1" lang="ja-JP" altLang="en-US"/>
          </a:p>
        </p:txBody>
      </p:sp>
    </p:spTree>
    <p:extLst>
      <p:ext uri="{BB962C8B-B14F-4D97-AF65-F5344CB8AC3E}">
        <p14:creationId xmlns:p14="http://schemas.microsoft.com/office/powerpoint/2010/main" val="335455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 y="29992"/>
            <a:ext cx="9144000" cy="597806"/>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2F5BE24-B8C1-4DA9-A78D-70B854D8F244}" type="datetimeFigureOut">
              <a:rPr kumimoji="1" lang="ja-JP" altLang="en-US" smtClean="0"/>
              <a:t>2020/12/16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84758B9-479F-4C59-BFA4-8A1061445D6A}" type="slidenum">
              <a:rPr kumimoji="1" lang="ja-JP" altLang="en-US" smtClean="0"/>
              <a:t>‹#›</a:t>
            </a:fld>
            <a:endParaRPr kumimoji="1" lang="ja-JP" altLang="en-US"/>
          </a:p>
        </p:txBody>
      </p:sp>
    </p:spTree>
    <p:extLst>
      <p:ext uri="{BB962C8B-B14F-4D97-AF65-F5344CB8AC3E}">
        <p14:creationId xmlns:p14="http://schemas.microsoft.com/office/powerpoint/2010/main" val="723482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2F5BE24-B8C1-4DA9-A78D-70B854D8F244}" type="datetimeFigureOut">
              <a:rPr kumimoji="1" lang="ja-JP" altLang="en-US" smtClean="0"/>
              <a:t>2020/12/16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84758B9-479F-4C59-BFA4-8A1061445D6A}" type="slidenum">
              <a:rPr kumimoji="1" lang="ja-JP" altLang="en-US" smtClean="0"/>
              <a:t>‹#›</a:t>
            </a:fld>
            <a:endParaRPr kumimoji="1" lang="ja-JP" altLang="en-US"/>
          </a:p>
        </p:txBody>
      </p:sp>
    </p:spTree>
    <p:extLst>
      <p:ext uri="{BB962C8B-B14F-4D97-AF65-F5344CB8AC3E}">
        <p14:creationId xmlns:p14="http://schemas.microsoft.com/office/powerpoint/2010/main" val="3217075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a:prstGeom prst="rect">
            <a:avLst/>
          </a:prstGeo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2F5BE24-B8C1-4DA9-A78D-70B854D8F244}" type="datetimeFigureOut">
              <a:rPr kumimoji="1" lang="ja-JP" altLang="en-US" smtClean="0"/>
              <a:t>2020/12/16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84758B9-479F-4C59-BFA4-8A1061445D6A}" type="slidenum">
              <a:rPr kumimoji="1" lang="ja-JP" altLang="en-US" smtClean="0"/>
              <a:t>‹#›</a:t>
            </a:fld>
            <a:endParaRPr kumimoji="1" lang="ja-JP" altLang="en-US"/>
          </a:p>
        </p:txBody>
      </p:sp>
    </p:spTree>
    <p:extLst>
      <p:ext uri="{BB962C8B-B14F-4D97-AF65-F5344CB8AC3E}">
        <p14:creationId xmlns:p14="http://schemas.microsoft.com/office/powerpoint/2010/main" val="3096822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4EF099B-820D-44BF-B25C-10CBDD1F1BE8}" type="datetime1">
              <a:rPr kumimoji="1" lang="ja-JP" altLang="en-US" smtClean="0"/>
              <a:t>2020/12/16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535911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a:prstGeom prst="rect">
            <a:avLst/>
          </a:prstGeo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2F5BE24-B8C1-4DA9-A78D-70B854D8F244}" type="datetimeFigureOut">
              <a:rPr kumimoji="1" lang="ja-JP" altLang="en-US" smtClean="0"/>
              <a:t>2020/12/16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84758B9-479F-4C59-BFA4-8A1061445D6A}" type="slidenum">
              <a:rPr kumimoji="1" lang="ja-JP" altLang="en-US" smtClean="0"/>
              <a:t>‹#›</a:t>
            </a:fld>
            <a:endParaRPr kumimoji="1" lang="ja-JP" altLang="en-US"/>
          </a:p>
        </p:txBody>
      </p:sp>
    </p:spTree>
    <p:extLst>
      <p:ext uri="{BB962C8B-B14F-4D97-AF65-F5344CB8AC3E}">
        <p14:creationId xmlns:p14="http://schemas.microsoft.com/office/powerpoint/2010/main" val="1088129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 y="29992"/>
            <a:ext cx="9144000" cy="597806"/>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2F5BE24-B8C1-4DA9-A78D-70B854D8F244}" type="datetimeFigureOut">
              <a:rPr kumimoji="1" lang="ja-JP" altLang="en-US" smtClean="0"/>
              <a:t>2020/12/16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84758B9-479F-4C59-BFA4-8A1061445D6A}" type="slidenum">
              <a:rPr kumimoji="1" lang="ja-JP" altLang="en-US" smtClean="0"/>
              <a:t>‹#›</a:t>
            </a:fld>
            <a:endParaRPr kumimoji="1" lang="ja-JP" altLang="en-US"/>
          </a:p>
        </p:txBody>
      </p:sp>
    </p:spTree>
    <p:extLst>
      <p:ext uri="{BB962C8B-B14F-4D97-AF65-F5344CB8AC3E}">
        <p14:creationId xmlns:p14="http://schemas.microsoft.com/office/powerpoint/2010/main" val="1531640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2F5BE24-B8C1-4DA9-A78D-70B854D8F244}" type="datetimeFigureOut">
              <a:rPr kumimoji="1" lang="ja-JP" altLang="en-US" smtClean="0"/>
              <a:t>2020/12/16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84758B9-479F-4C59-BFA4-8A1061445D6A}" type="slidenum">
              <a:rPr kumimoji="1" lang="ja-JP" altLang="en-US" smtClean="0"/>
              <a:t>‹#›</a:t>
            </a:fld>
            <a:endParaRPr kumimoji="1" lang="ja-JP" altLang="en-US"/>
          </a:p>
        </p:txBody>
      </p:sp>
    </p:spTree>
    <p:extLst>
      <p:ext uri="{BB962C8B-B14F-4D97-AF65-F5344CB8AC3E}">
        <p14:creationId xmlns:p14="http://schemas.microsoft.com/office/powerpoint/2010/main" val="931113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B5927C7-9BE4-49E8-8A49-51864E9DBAA5}" type="datetime1">
              <a:rPr kumimoji="1" lang="ja-JP" altLang="en-US" smtClean="0"/>
              <a:t>2020/12/16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77633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379AECA-F47E-471E-9233-86868ED1953E}" type="datetime1">
              <a:rPr kumimoji="1" lang="ja-JP" altLang="en-US" smtClean="0"/>
              <a:t>2020/12/16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38160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04E185A-87CB-4B87-B0DC-54F13E5636EC}" type="datetime1">
              <a:rPr kumimoji="1" lang="ja-JP" altLang="en-US" smtClean="0"/>
              <a:t>2020/12/16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84933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64094C9-26A7-4E68-A438-C0C70CFBB98A}" type="datetime1">
              <a:rPr kumimoji="1" lang="ja-JP" altLang="en-US" smtClean="0"/>
              <a:t>2020/12/16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478831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DD481B-0BF6-4D74-BA70-B8CBF092A5A4}" type="datetime1">
              <a:rPr kumimoji="1" lang="ja-JP" altLang="en-US" smtClean="0"/>
              <a:t>2020/12/16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8134070" y="96345"/>
            <a:ext cx="887098" cy="365125"/>
          </a:xfrm>
        </p:spPr>
        <p:txBody>
          <a:bodyPr/>
          <a:lstStyle>
            <a:lvl1pPr>
              <a:defRPr>
                <a:solidFill>
                  <a:schemeClr val="tx1"/>
                </a:solidFill>
              </a:defRPr>
            </a:lvl1pPr>
          </a:lstStyle>
          <a:p>
            <a:fld id="{13555A0A-D93E-4972-9BDE-BD19E4BDC622}" type="slidenum">
              <a:rPr kumimoji="1" lang="ja-JP" altLang="en-US" smtClean="0"/>
              <a:pPr/>
              <a:t>‹#›</a:t>
            </a:fld>
            <a:endParaRPr kumimoji="1" lang="ja-JP" altLang="en-US" dirty="0"/>
          </a:p>
        </p:txBody>
      </p:sp>
    </p:spTree>
    <p:extLst>
      <p:ext uri="{BB962C8B-B14F-4D97-AF65-F5344CB8AC3E}">
        <p14:creationId xmlns:p14="http://schemas.microsoft.com/office/powerpoint/2010/main" val="394427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95DB55-AEE5-4045-ACAA-78105750E217}" type="datetime1">
              <a:rPr kumimoji="1" lang="ja-JP" altLang="en-US" smtClean="0"/>
              <a:t>2020/12/16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9347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3CB9FAF-AA2B-4508-80EB-915DB116DEC3}" type="datetime1">
              <a:rPr kumimoji="1" lang="ja-JP" altLang="en-US" smtClean="0"/>
              <a:t>2020/12/16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217634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A750EA-D15E-4040-A876-FF8F22894918}" type="datetime1">
              <a:rPr kumimoji="1" lang="ja-JP" altLang="en-US" smtClean="0"/>
              <a:t>2020/12/16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7" name="Rectangle 2"/>
          <p:cNvSpPr>
            <a:spLocks noChangeArrowheads="1"/>
          </p:cNvSpPr>
          <p:nvPr userDrawn="1"/>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8" name="楕円 7"/>
          <p:cNvSpPr/>
          <p:nvPr userDrawn="1"/>
        </p:nvSpPr>
        <p:spPr>
          <a:xfrm>
            <a:off x="8379299" y="67810"/>
            <a:ext cx="396213" cy="3962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Slide Number Placeholder 5"/>
          <p:cNvSpPr>
            <a:spLocks noGrp="1"/>
          </p:cNvSpPr>
          <p:nvPr>
            <p:ph type="sldNum" sz="quarter" idx="4"/>
          </p:nvPr>
        </p:nvSpPr>
        <p:spPr>
          <a:xfrm>
            <a:off x="6919414" y="2771306"/>
            <a:ext cx="750623" cy="365125"/>
          </a:xfrm>
          <a:prstGeom prst="rect">
            <a:avLst/>
          </a:prstGeom>
        </p:spPr>
        <p:txBody>
          <a:bodyPr vert="horz" lIns="91440" tIns="45720" rIns="91440" bIns="45720" rtlCol="0" anchor="ctr"/>
          <a:lstStyle>
            <a:lvl1pPr algn="ctr">
              <a:defRPr sz="1400">
                <a:solidFill>
                  <a:schemeClr val="tx1">
                    <a:tint val="75000"/>
                  </a:schemeClr>
                </a:solidFill>
                <a:latin typeface="UD デジタル 教科書体 NP-B" panose="02020700000000000000" pitchFamily="18" charset="-128"/>
                <a:ea typeface="UD デジタル 教科書体 NP-B" panose="02020700000000000000" pitchFamily="18" charset="-128"/>
              </a:defRPr>
            </a:lvl1pPr>
          </a:lstStyle>
          <a:p>
            <a:fld id="{13555A0A-D93E-4972-9BDE-BD19E4BDC622}" type="slidenum">
              <a:rPr kumimoji="1" lang="ja-JP" altLang="en-US" smtClean="0"/>
              <a:pPr/>
              <a:t>‹#›</a:t>
            </a:fld>
            <a:endParaRPr kumimoji="1" lang="ja-JP" altLang="en-US" dirty="0"/>
          </a:p>
        </p:txBody>
      </p:sp>
    </p:spTree>
    <p:extLst>
      <p:ext uri="{BB962C8B-B14F-4D97-AF65-F5344CB8AC3E}">
        <p14:creationId xmlns:p14="http://schemas.microsoft.com/office/powerpoint/2010/main" val="2755863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F5BE24-B8C1-4DA9-A78D-70B854D8F244}" type="datetimeFigureOut">
              <a:rPr kumimoji="1" lang="ja-JP" altLang="en-US" smtClean="0"/>
              <a:t>2020/12/16</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4758B9-479F-4C59-BFA4-8A1061445D6A}" type="slidenum">
              <a:rPr kumimoji="1" lang="ja-JP" altLang="en-US" smtClean="0"/>
              <a:t>‹#›</a:t>
            </a:fld>
            <a:endParaRPr kumimoji="1" lang="ja-JP" altLang="en-US"/>
          </a:p>
        </p:txBody>
      </p:sp>
      <p:sp>
        <p:nvSpPr>
          <p:cNvPr id="7" name="Rectangle 2"/>
          <p:cNvSpPr>
            <a:spLocks noChangeArrowheads="1"/>
          </p:cNvSpPr>
          <p:nvPr userDrawn="1"/>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32062902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kumimoji="1" sz="2800" kern="1200">
          <a:solidFill>
            <a:schemeClr val="bg1"/>
          </a:solidFill>
          <a:latin typeface="UD デジタル 教科書体 NP-B" panose="02020700000000000000" pitchFamily="18" charset="-128"/>
          <a:ea typeface="UD デジタル 教科書体 NP-B" panose="02020700000000000000" pitchFamily="18"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kodokanjudoinstitute.org/doctrine/word/jundo-seisyo/http:/localhost/" TargetMode="Externa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png"/><Relationship Id="rId3" Type="http://schemas.openxmlformats.org/officeDocument/2006/relationships/hyperlink" Target="https://www.judo.or.jp/wp-content/uploads/2015/04/6f7614f6f41d9b907929e1f92a43f8f8.pdf" TargetMode="Externa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www.gakujuren.or.jp/20160701referee/video_clips/005wazaari.htm" TargetMode="External"/><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hyperlink" Target="http://www.gakujuren.or.jp/20160701referee/video_clips/001ippon.htm" TargetMode="External"/><Relationship Id="rId9" Type="http://schemas.openxmlformats.org/officeDocument/2006/relationships/image" Target="../media/image9.pn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youtube.com/watch?v=iUpSu5J-bgw&amp;feature=youtu.be" TargetMode="External"/><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hyperlink" Target="https://www.youtube.com/watch?v=4BUUvqxi_Kk&amp;feature=youtu.be" TargetMode="Externa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hyperlink" Target="https://youtu.be/KuF2dn_G2C0" TargetMode="External"/><Relationship Id="rId3" Type="http://schemas.openxmlformats.org/officeDocument/2006/relationships/image" Target="../media/image3.png"/><Relationship Id="rId7" Type="http://schemas.openxmlformats.org/officeDocument/2006/relationships/image" Target="../media/image17.png"/><Relationship Id="rId12"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youtu.be/pUM6gBvYsw0" TargetMode="External"/><Relationship Id="rId11" Type="http://schemas.openxmlformats.org/officeDocument/2006/relationships/image" Target="../media/image19.png"/><Relationship Id="rId5" Type="http://schemas.openxmlformats.org/officeDocument/2006/relationships/image" Target="../media/image16.png"/><Relationship Id="rId10" Type="http://schemas.openxmlformats.org/officeDocument/2006/relationships/hyperlink" Target="https://youtu.be/dViKKY83csk" TargetMode="External"/><Relationship Id="rId4" Type="http://schemas.openxmlformats.org/officeDocument/2006/relationships/hyperlink" Target="https://youtu.be/S_VwGB9kedA" TargetMode="External"/><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hyperlink" Target="https://youtu.be/sWIpaigLahQ" TargetMode="External"/><Relationship Id="rId3" Type="http://schemas.openxmlformats.org/officeDocument/2006/relationships/image" Target="../media/image3.png"/><Relationship Id="rId7" Type="http://schemas.openxmlformats.org/officeDocument/2006/relationships/image" Target="../media/image21.png"/><Relationship Id="rId12"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youtu.be/_Iuq10-7xvs" TargetMode="External"/><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hyperlink" Target="https://youtu.be/lwDUMcsWYpU" TargetMode="External"/><Relationship Id="rId4" Type="http://schemas.openxmlformats.org/officeDocument/2006/relationships/hyperlink" Target="https://youtu.be/2BnPsNfe4wc" TargetMode="External"/><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47879" y="891045"/>
            <a:ext cx="7248243" cy="137813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3600" dirty="0">
                <a:latin typeface="HG創英角ｺﾞｼｯｸUB" panose="020B0909000000000000" pitchFamily="49" charset="-128"/>
                <a:ea typeface="HG創英角ｺﾞｼｯｸUB" panose="020B0909000000000000" pitchFamily="49" charset="-128"/>
              </a:rPr>
              <a:t>高等学校 保健体育（科目体育）</a:t>
            </a:r>
            <a:endParaRPr kumimoji="1" lang="en-US" altLang="ja-JP" sz="3600" dirty="0">
              <a:latin typeface="HG創英角ｺﾞｼｯｸUB" panose="020B0909000000000000" pitchFamily="49" charset="-128"/>
              <a:ea typeface="HG創英角ｺﾞｼｯｸUB" panose="020B0909000000000000" pitchFamily="49" charset="-128"/>
            </a:endParaRPr>
          </a:p>
          <a:p>
            <a:pPr algn="ctr"/>
            <a:r>
              <a:rPr kumimoji="1" lang="en-US" altLang="ja-JP" sz="3600" dirty="0" smtClean="0">
                <a:latin typeface="HG創英角ｺﾞｼｯｸUB" panose="020B0909000000000000" pitchFamily="49" charset="-128"/>
                <a:ea typeface="HG創英角ｺﾞｼｯｸUB" panose="020B0909000000000000" pitchFamily="49" charset="-128"/>
              </a:rPr>
              <a:t>〔</a:t>
            </a:r>
            <a:r>
              <a:rPr kumimoji="1" lang="ja-JP" altLang="en-US" sz="3600" dirty="0" smtClean="0">
                <a:latin typeface="HG創英角ｺﾞｼｯｸUB" panose="020B0909000000000000" pitchFamily="49" charset="-128"/>
                <a:ea typeface="HG創英角ｺﾞｼｯｸUB" panose="020B0909000000000000" pitchFamily="49" charset="-128"/>
              </a:rPr>
              <a:t>入学</a:t>
            </a:r>
            <a:r>
              <a:rPr kumimoji="1" lang="ja-JP" altLang="en-US" sz="3600" dirty="0">
                <a:latin typeface="HG創英角ｺﾞｼｯｸUB" panose="020B0909000000000000" pitchFamily="49" charset="-128"/>
                <a:ea typeface="HG創英角ｺﾞｼｯｸUB" panose="020B0909000000000000" pitchFamily="49" charset="-128"/>
              </a:rPr>
              <a:t>年次</a:t>
            </a:r>
            <a:r>
              <a:rPr kumimoji="1" lang="ja-JP" altLang="en-US" sz="3600" dirty="0" smtClean="0">
                <a:latin typeface="HG創英角ｺﾞｼｯｸUB" panose="020B0909000000000000" pitchFamily="49" charset="-128"/>
                <a:ea typeface="HG創英角ｺﾞｼｯｸUB" panose="020B0909000000000000" pitchFamily="49" charset="-128"/>
              </a:rPr>
              <a:t>の次</a:t>
            </a:r>
            <a:r>
              <a:rPr kumimoji="1" lang="ja-JP" altLang="en-US" sz="3600" dirty="0">
                <a:latin typeface="HG創英角ｺﾞｼｯｸUB" panose="020B0909000000000000" pitchFamily="49" charset="-128"/>
                <a:ea typeface="HG創英角ｺﾞｼｯｸUB" panose="020B0909000000000000" pitchFamily="49" charset="-128"/>
              </a:rPr>
              <a:t>の年次以降</a:t>
            </a:r>
            <a:r>
              <a:rPr kumimoji="1" lang="en-US" altLang="ja-JP" sz="3600" dirty="0">
                <a:latin typeface="HG創英角ｺﾞｼｯｸUB" panose="020B0909000000000000" pitchFamily="49" charset="-128"/>
                <a:ea typeface="HG創英角ｺﾞｼｯｸUB" panose="020B0909000000000000" pitchFamily="49" charset="-128"/>
              </a:rPr>
              <a:t>〕</a:t>
            </a:r>
            <a:r>
              <a:rPr kumimoji="1" lang="ja-JP" altLang="en-US" sz="3600" dirty="0">
                <a:latin typeface="HG創英角ｺﾞｼｯｸUB" panose="020B0909000000000000" pitchFamily="49" charset="-128"/>
                <a:ea typeface="HG創英角ｺﾞｼｯｸUB" panose="020B0909000000000000" pitchFamily="49" charset="-128"/>
              </a:rPr>
              <a:t>　</a:t>
            </a:r>
            <a:endParaRPr kumimoji="1" lang="en-US" altLang="ja-JP" sz="3600" dirty="0">
              <a:latin typeface="HG創英角ｺﾞｼｯｸUB" panose="020B0909000000000000" pitchFamily="49" charset="-128"/>
              <a:ea typeface="HG創英角ｺﾞｼｯｸUB" panose="020B0909000000000000" pitchFamily="49" charset="-128"/>
            </a:endParaRPr>
          </a:p>
        </p:txBody>
      </p:sp>
      <p:sp>
        <p:nvSpPr>
          <p:cNvPr id="5" name="正方形/長方形 4"/>
          <p:cNvSpPr/>
          <p:nvPr/>
        </p:nvSpPr>
        <p:spPr>
          <a:xfrm>
            <a:off x="1035197" y="2324044"/>
            <a:ext cx="7073607" cy="231925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dirty="0">
                <a:latin typeface="HG創英角ｺﾞｼｯｸUB" panose="020B0909000000000000" pitchFamily="49" charset="-128"/>
                <a:ea typeface="HG創英角ｺﾞｼｯｸUB" panose="020B0909000000000000" pitchFamily="49" charset="-128"/>
              </a:rPr>
              <a:t>武　道</a:t>
            </a:r>
            <a:endParaRPr kumimoji="1" lang="en-US" altLang="ja-JP" sz="4800" dirty="0">
              <a:latin typeface="HG創英角ｺﾞｼｯｸUB" panose="020B0909000000000000" pitchFamily="49" charset="-128"/>
              <a:ea typeface="HG創英角ｺﾞｼｯｸUB" panose="020B0909000000000000" pitchFamily="49" charset="-128"/>
            </a:endParaRPr>
          </a:p>
          <a:p>
            <a:pPr algn="ctr"/>
            <a:r>
              <a:rPr kumimoji="1" lang="ja-JP" altLang="en-US" sz="8000" dirty="0" smtClean="0">
                <a:latin typeface="HG創英角ｺﾞｼｯｸUB" panose="020B0909000000000000" pitchFamily="49" charset="-128"/>
                <a:ea typeface="HG創英角ｺﾞｼｯｸUB" panose="020B0909000000000000" pitchFamily="49" charset="-128"/>
              </a:rPr>
              <a:t>「 柔</a:t>
            </a:r>
            <a:r>
              <a:rPr kumimoji="1" lang="ja-JP" altLang="en-US" sz="8000" dirty="0">
                <a:latin typeface="HG創英角ｺﾞｼｯｸUB" panose="020B0909000000000000" pitchFamily="49" charset="-128"/>
                <a:ea typeface="HG創英角ｺﾞｼｯｸUB" panose="020B0909000000000000" pitchFamily="49" charset="-128"/>
              </a:rPr>
              <a:t>　</a:t>
            </a:r>
            <a:r>
              <a:rPr kumimoji="1" lang="ja-JP" altLang="en-US" sz="8000" dirty="0" smtClean="0">
                <a:latin typeface="HG創英角ｺﾞｼｯｸUB" panose="020B0909000000000000" pitchFamily="49" charset="-128"/>
                <a:ea typeface="HG創英角ｺﾞｼｯｸUB" panose="020B0909000000000000" pitchFamily="49" charset="-128"/>
              </a:rPr>
              <a:t>道 」</a:t>
            </a:r>
            <a:endParaRPr kumimoji="1" lang="en-US" altLang="ja-JP" sz="8000" dirty="0">
              <a:latin typeface="HG創英角ｺﾞｼｯｸUB" panose="020B0909000000000000" pitchFamily="49" charset="-128"/>
              <a:ea typeface="HG創英角ｺﾞｼｯｸUB" panose="020B0909000000000000" pitchFamily="49" charset="-128"/>
            </a:endParaRPr>
          </a:p>
          <a:p>
            <a:pPr algn="ctr"/>
            <a:endParaRPr kumimoji="1" lang="en-US" altLang="ja-JP" sz="2400" dirty="0">
              <a:latin typeface="HG創英角ｺﾞｼｯｸUB" panose="020B0909000000000000" pitchFamily="49" charset="-128"/>
              <a:ea typeface="HG創英角ｺﾞｼｯｸUB" panose="020B0909000000000000" pitchFamily="49" charset="-128"/>
            </a:endParaRPr>
          </a:p>
        </p:txBody>
      </p:sp>
      <p:sp>
        <p:nvSpPr>
          <p:cNvPr id="6" name="正方形/長方形 5"/>
          <p:cNvSpPr/>
          <p:nvPr/>
        </p:nvSpPr>
        <p:spPr>
          <a:xfrm>
            <a:off x="3766847" y="5615045"/>
            <a:ext cx="5141626" cy="1077218"/>
          </a:xfrm>
          <a:prstGeom prst="rect">
            <a:avLst/>
          </a:prstGeom>
        </p:spPr>
        <p:txBody>
          <a:bodyPr wrap="square" lIns="0" rIns="0">
            <a:spAutoFit/>
          </a:bodyPr>
          <a:lstStyle/>
          <a:p>
            <a:pPr>
              <a:spcAft>
                <a:spcPts val="1200"/>
              </a:spcAft>
            </a:pPr>
            <a:r>
              <a:rPr kumimoji="1" lang="ja-JP" altLang="en-US" dirty="0">
                <a:latin typeface="HG創英角ｺﾞｼｯｸUB" panose="020B0909000000000000" pitchFamily="49" charset="-128"/>
                <a:ea typeface="HG創英角ｺﾞｼｯｸUB" panose="020B0909000000000000" pitchFamily="49" charset="-128"/>
              </a:rPr>
              <a:t>　</a:t>
            </a:r>
            <a:r>
              <a:rPr kumimoji="1" lang="ja-JP" altLang="en-US" dirty="0">
                <a:solidFill>
                  <a:schemeClr val="bg1">
                    <a:lumMod val="50000"/>
                  </a:schemeClr>
                </a:solidFill>
                <a:latin typeface="HG創英角ｺﾞｼｯｸUB" panose="020B0909000000000000" pitchFamily="49" charset="-128"/>
                <a:ea typeface="HG創英角ｺﾞｼｯｸUB" panose="020B0909000000000000" pitchFamily="49" charset="-128"/>
              </a:rPr>
              <a:t>  引用・参考</a:t>
            </a:r>
            <a:endParaRPr kumimoji="1" lang="en-US" altLang="ja-JP" dirty="0">
              <a:solidFill>
                <a:schemeClr val="bg1">
                  <a:lumMod val="50000"/>
                </a:schemeClr>
              </a:solidFill>
              <a:latin typeface="HG創英角ｺﾞｼｯｸUB" panose="020B0909000000000000" pitchFamily="49" charset="-128"/>
              <a:ea typeface="HG創英角ｺﾞｼｯｸUB" panose="020B0909000000000000" pitchFamily="49" charset="-128"/>
            </a:endParaRPr>
          </a:p>
          <a:p>
            <a:pPr marL="742950" lvl="1" indent="-285750">
              <a:buFont typeface="Wingdings" panose="05000000000000000000" pitchFamily="2" charset="2"/>
              <a:buChar char="n"/>
            </a:pPr>
            <a:r>
              <a:rPr kumimoji="1" lang="ja-JP" altLang="en-US" dirty="0">
                <a:solidFill>
                  <a:schemeClr val="bg1">
                    <a:lumMod val="50000"/>
                  </a:schemeClr>
                </a:solidFill>
                <a:latin typeface="HG創英角ｺﾞｼｯｸUB" panose="020B0909000000000000" pitchFamily="49" charset="-128"/>
                <a:ea typeface="HG創英角ｺﾞｼｯｸUB" panose="020B0909000000000000" pitchFamily="49" charset="-128"/>
              </a:rPr>
              <a:t>（公財）講道館のホームページ</a:t>
            </a:r>
            <a:endParaRPr kumimoji="1" lang="en-US" altLang="ja-JP" dirty="0">
              <a:solidFill>
                <a:schemeClr val="bg1">
                  <a:lumMod val="50000"/>
                </a:schemeClr>
              </a:solidFill>
              <a:latin typeface="HG創英角ｺﾞｼｯｸUB" panose="020B0909000000000000" pitchFamily="49" charset="-128"/>
              <a:ea typeface="HG創英角ｺﾞｼｯｸUB" panose="020B0909000000000000" pitchFamily="49" charset="-128"/>
            </a:endParaRPr>
          </a:p>
          <a:p>
            <a:pPr marL="742950" lvl="1" indent="-285750">
              <a:spcAft>
                <a:spcPts val="1200"/>
              </a:spcAft>
              <a:buFont typeface="Wingdings" panose="05000000000000000000" pitchFamily="2" charset="2"/>
              <a:buChar char="n"/>
            </a:pPr>
            <a:r>
              <a:rPr kumimoji="1" lang="ja-JP" altLang="en-US" dirty="0">
                <a:solidFill>
                  <a:schemeClr val="bg1">
                    <a:lumMod val="50000"/>
                  </a:schemeClr>
                </a:solidFill>
                <a:latin typeface="HG創英角ｺﾞｼｯｸUB" panose="020B0909000000000000" pitchFamily="49" charset="-128"/>
                <a:ea typeface="HG創英角ｺﾞｼｯｸUB" panose="020B0909000000000000" pitchFamily="49" charset="-128"/>
              </a:rPr>
              <a:t>（公財）全日本柔道連盟のホームページ</a:t>
            </a:r>
          </a:p>
        </p:txBody>
      </p:sp>
      <p:sp>
        <p:nvSpPr>
          <p:cNvPr id="7" name="正方形/長方形 6">
            <a:extLst>
              <a:ext uri="{FF2B5EF4-FFF2-40B4-BE49-F238E27FC236}">
                <a16:creationId xmlns:a16="http://schemas.microsoft.com/office/drawing/2014/main" id="{DF6A60E7-C27C-42AC-9381-907579AB37A2}"/>
              </a:ext>
            </a:extLst>
          </p:cNvPr>
          <p:cNvSpPr/>
          <p:nvPr/>
        </p:nvSpPr>
        <p:spPr>
          <a:xfrm>
            <a:off x="377130" y="4480434"/>
            <a:ext cx="8389740" cy="100354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4800" dirty="0">
                <a:latin typeface="HG創英角ｺﾞｼｯｸUB" panose="020B0909000000000000" pitchFamily="49" charset="-128"/>
                <a:ea typeface="HG創英角ｺﾞｼｯｸUB" panose="020B0909000000000000" pitchFamily="49" charset="-128"/>
              </a:rPr>
              <a:t>【</a:t>
            </a:r>
            <a:r>
              <a:rPr kumimoji="1" lang="ja-JP" altLang="en-US" sz="4800" dirty="0">
                <a:latin typeface="HG創英角ｺﾞｼｯｸUB" panose="020B0909000000000000" pitchFamily="49" charset="-128"/>
                <a:ea typeface="HG創英角ｺﾞｼｯｸUB" panose="020B0909000000000000" pitchFamily="49" charset="-128"/>
              </a:rPr>
              <a:t>知識及び技能編</a:t>
            </a:r>
            <a:r>
              <a:rPr kumimoji="1" lang="en-US" altLang="ja-JP" sz="4800" dirty="0">
                <a:latin typeface="HG創英角ｺﾞｼｯｸUB" panose="020B0909000000000000" pitchFamily="49" charset="-128"/>
                <a:ea typeface="HG創英角ｺﾞｼｯｸUB" panose="020B0909000000000000" pitchFamily="49" charset="-128"/>
              </a:rPr>
              <a:t>】</a:t>
            </a:r>
          </a:p>
        </p:txBody>
      </p:sp>
      <p:sp>
        <p:nvSpPr>
          <p:cNvPr id="2" name="正方形/長方形 1"/>
          <p:cNvSpPr/>
          <p:nvPr/>
        </p:nvSpPr>
        <p:spPr>
          <a:xfrm>
            <a:off x="189186" y="5864772"/>
            <a:ext cx="2963917" cy="57806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学習時間の目安：約</a:t>
            </a:r>
            <a:r>
              <a:rPr kumimoji="1" lang="en-US" altLang="ja-JP" dirty="0" smtClean="0"/>
              <a:t>30</a:t>
            </a:r>
            <a:r>
              <a:rPr kumimoji="1" lang="ja-JP" altLang="en-US" dirty="0"/>
              <a:t>分</a:t>
            </a:r>
          </a:p>
        </p:txBody>
      </p:sp>
    </p:spTree>
    <p:extLst>
      <p:ext uri="{BB962C8B-B14F-4D97-AF65-F5344CB8AC3E}">
        <p14:creationId xmlns:p14="http://schemas.microsoft.com/office/powerpoint/2010/main" val="2808729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a:t>
            </a:fld>
            <a:endParaRPr kumimoji="1" lang="ja-JP" altLang="en-US"/>
          </a:p>
        </p:txBody>
      </p:sp>
      <p:sp>
        <p:nvSpPr>
          <p:cNvPr id="5" name="正方形/長方形 4"/>
          <p:cNvSpPr/>
          <p:nvPr/>
        </p:nvSpPr>
        <p:spPr>
          <a:xfrm>
            <a:off x="-1348" y="54780"/>
            <a:ext cx="9145348" cy="523220"/>
          </a:xfrm>
          <a:prstGeom prst="rect">
            <a:avLst/>
          </a:prstGeom>
        </p:spPr>
        <p:txBody>
          <a:bodyPr wrap="square">
            <a:spAutoFit/>
          </a:bodyPr>
          <a:lstStyle/>
          <a:p>
            <a:r>
              <a:rPr kumimoji="1" lang="ja-JP" altLang="en-US" sz="2800" dirty="0">
                <a:solidFill>
                  <a:schemeClr val="bg1"/>
                </a:solidFill>
                <a:latin typeface="UD デジタル 教科書体 NP-B" panose="02020700000000000000" pitchFamily="18" charset="-128"/>
                <a:ea typeface="UD デジタル 教科書体 NP-B" panose="02020700000000000000" pitchFamily="18" charset="-128"/>
              </a:rPr>
              <a:t>「知識及び技能編」　知識　 伝統的な考え方</a:t>
            </a:r>
          </a:p>
        </p:txBody>
      </p:sp>
      <p:pic>
        <p:nvPicPr>
          <p:cNvPr id="14" name="図 13"/>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l="35288" r="37065" b="26277"/>
          <a:stretch>
            <a:fillRect/>
          </a:stretch>
        </p:blipFill>
        <p:spPr>
          <a:xfrm>
            <a:off x="414289" y="983666"/>
            <a:ext cx="1763024" cy="1763024"/>
          </a:xfrm>
          <a:custGeom>
            <a:avLst/>
            <a:gdLst>
              <a:gd name="connsiteX0" fmla="*/ 1263989 w 2527978"/>
              <a:gd name="connsiteY0" fmla="*/ 0 h 2527978"/>
              <a:gd name="connsiteX1" fmla="*/ 2527978 w 2527978"/>
              <a:gd name="connsiteY1" fmla="*/ 1263989 h 2527978"/>
              <a:gd name="connsiteX2" fmla="*/ 1263989 w 2527978"/>
              <a:gd name="connsiteY2" fmla="*/ 2527978 h 2527978"/>
              <a:gd name="connsiteX3" fmla="*/ 0 w 2527978"/>
              <a:gd name="connsiteY3" fmla="*/ 1263989 h 2527978"/>
              <a:gd name="connsiteX4" fmla="*/ 1263989 w 2527978"/>
              <a:gd name="connsiteY4" fmla="*/ 0 h 2527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978" h="2527978">
                <a:moveTo>
                  <a:pt x="1263989" y="0"/>
                </a:moveTo>
                <a:cubicBezTo>
                  <a:pt x="1962071" y="0"/>
                  <a:pt x="2527978" y="565907"/>
                  <a:pt x="2527978" y="1263989"/>
                </a:cubicBezTo>
                <a:cubicBezTo>
                  <a:pt x="2527978" y="1962071"/>
                  <a:pt x="1962071" y="2527978"/>
                  <a:pt x="1263989" y="2527978"/>
                </a:cubicBezTo>
                <a:cubicBezTo>
                  <a:pt x="565907" y="2527978"/>
                  <a:pt x="0" y="1962071"/>
                  <a:pt x="0" y="1263989"/>
                </a:cubicBezTo>
                <a:cubicBezTo>
                  <a:pt x="0" y="565907"/>
                  <a:pt x="565907" y="0"/>
                  <a:pt x="1263989" y="0"/>
                </a:cubicBezTo>
                <a:close/>
              </a:path>
            </a:pathLst>
          </a:custGeom>
          <a:effectLst>
            <a:softEdge rad="63500"/>
          </a:effectLst>
        </p:spPr>
      </p:pic>
      <p:sp>
        <p:nvSpPr>
          <p:cNvPr id="16" name="正方形/長方形 15"/>
          <p:cNvSpPr/>
          <p:nvPr/>
        </p:nvSpPr>
        <p:spPr>
          <a:xfrm>
            <a:off x="0" y="5502670"/>
            <a:ext cx="9143999" cy="954107"/>
          </a:xfrm>
          <a:prstGeom prst="rect">
            <a:avLst/>
          </a:prstGeom>
        </p:spPr>
        <p:txBody>
          <a:bodyPr wrap="square" lIns="468000" rIns="468000">
            <a:spAutoFit/>
          </a:bodyPr>
          <a:lstStyle/>
          <a:p>
            <a:pPr algn="ctr"/>
            <a:r>
              <a:rPr kumimoji="1" lang="ja-JP" altLang="en-US" sz="2800" dirty="0">
                <a:latin typeface="UD デジタル 教科書体 NP-B" panose="02020700000000000000" pitchFamily="18" charset="-128"/>
                <a:ea typeface="UD デジタル 教科書体 NP-B" panose="02020700000000000000" pitchFamily="18" charset="-128"/>
              </a:rPr>
              <a:t>対戦相手は「敵」ではなく、同じ「道」を追求する大切な「（　　　）」である</a:t>
            </a:r>
          </a:p>
        </p:txBody>
      </p:sp>
      <p:sp>
        <p:nvSpPr>
          <p:cNvPr id="17" name="正方形/長方形 16"/>
          <p:cNvSpPr/>
          <p:nvPr/>
        </p:nvSpPr>
        <p:spPr>
          <a:xfrm>
            <a:off x="318655" y="900540"/>
            <a:ext cx="8456849" cy="242454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2618514" y="1080651"/>
            <a:ext cx="5805055" cy="2092881"/>
          </a:xfrm>
          <a:prstGeom prst="rect">
            <a:avLst/>
          </a:prstGeom>
        </p:spPr>
        <p:txBody>
          <a:bodyPr wrap="square" lIns="0" rIns="0">
            <a:spAutoFit/>
          </a:bodyPr>
          <a:lstStyle/>
          <a:p>
            <a:pPr>
              <a:spcAft>
                <a:spcPts val="1200"/>
              </a:spcAft>
            </a:pPr>
            <a:r>
              <a:rPr kumimoji="1" lang="ja-JP" altLang="en-US" sz="2400" dirty="0">
                <a:solidFill>
                  <a:srgbClr val="00B0F0"/>
                </a:solidFill>
                <a:latin typeface="UD デジタル 教科書体 NP-B" panose="02020700000000000000" pitchFamily="18" charset="-128"/>
                <a:ea typeface="UD デジタル 教科書体 NP-B" panose="02020700000000000000" pitchFamily="18" charset="-128"/>
              </a:rPr>
              <a:t>順道制勝</a:t>
            </a:r>
            <a:r>
              <a:rPr kumimoji="1" lang="ja-JP" altLang="en-US" dirty="0">
                <a:solidFill>
                  <a:srgbClr val="00B0F0"/>
                </a:solidFill>
                <a:latin typeface="UD デジタル 教科書体 NP-B" panose="02020700000000000000" pitchFamily="18" charset="-128"/>
                <a:ea typeface="UD デジタル 教科書体 NP-B" panose="02020700000000000000" pitchFamily="18" charset="-128"/>
              </a:rPr>
              <a:t>（じゅんどうせいしょう）</a:t>
            </a:r>
            <a:endParaRPr kumimoji="1" lang="en-US" altLang="ja-JP" dirty="0">
              <a:solidFill>
                <a:srgbClr val="00B0F0"/>
              </a:solidFill>
              <a:latin typeface="UD デジタル 教科書体 NP-B" panose="02020700000000000000" pitchFamily="18" charset="-128"/>
              <a:ea typeface="UD デジタル 教科書体 NP-B" panose="02020700000000000000" pitchFamily="18" charset="-128"/>
            </a:endParaRPr>
          </a:p>
          <a:p>
            <a:pPr algn="just"/>
            <a:r>
              <a:rPr kumimoji="1" lang="ja-JP" altLang="en-US" sz="2400" dirty="0">
                <a:latin typeface="UD デジタル 教科書体 NP-B" panose="02020700000000000000" pitchFamily="18" charset="-128"/>
                <a:ea typeface="UD デジタル 教科書体 NP-B" panose="02020700000000000000" pitchFamily="18" charset="-128"/>
              </a:rPr>
              <a:t>　勝つにしても道に順って勝ち、負けるにしても道に順って負けなければならぬ。</a:t>
            </a:r>
            <a:endParaRPr kumimoji="1" lang="en-US" altLang="ja-JP" sz="2400" dirty="0">
              <a:latin typeface="UD デジタル 教科書体 NP-B" panose="02020700000000000000" pitchFamily="18" charset="-128"/>
              <a:ea typeface="UD デジタル 教科書体 NP-B" panose="02020700000000000000" pitchFamily="18" charset="-128"/>
            </a:endParaRPr>
          </a:p>
          <a:p>
            <a:pPr algn="just"/>
            <a:r>
              <a:rPr kumimoji="1" lang="ja-JP" altLang="en-US" sz="2400" dirty="0">
                <a:latin typeface="UD デジタル 教科書体 NP-B" panose="02020700000000000000" pitchFamily="18" charset="-128"/>
                <a:ea typeface="UD デジタル 教科書体 NP-B" panose="02020700000000000000" pitchFamily="18" charset="-128"/>
              </a:rPr>
              <a:t>　負けても道に順って負ければ、道に背いて勝ったより価値があるのである。</a:t>
            </a:r>
          </a:p>
        </p:txBody>
      </p:sp>
      <p:sp>
        <p:nvSpPr>
          <p:cNvPr id="21" name="正方形/長方形 20"/>
          <p:cNvSpPr/>
          <p:nvPr/>
        </p:nvSpPr>
        <p:spPr>
          <a:xfrm>
            <a:off x="414289" y="2731649"/>
            <a:ext cx="1960201" cy="584775"/>
          </a:xfrm>
          <a:prstGeom prst="rect">
            <a:avLst/>
          </a:prstGeom>
        </p:spPr>
        <p:txBody>
          <a:bodyPr wrap="square" lIns="0" rIns="0">
            <a:spAutoFit/>
          </a:bodyPr>
          <a:lstStyle/>
          <a:p>
            <a:pPr algn="ctr"/>
            <a:r>
              <a:rPr kumimoji="1" lang="ja-JP" altLang="en-US" sz="1600" dirty="0">
                <a:latin typeface="UD デジタル 教科書体 NP-B" panose="02020700000000000000" pitchFamily="18" charset="-128"/>
                <a:ea typeface="UD デジタル 教科書体 NP-B" panose="02020700000000000000" pitchFamily="18" charset="-128"/>
              </a:rPr>
              <a:t>講道館柔道の創始者</a:t>
            </a:r>
            <a:endParaRPr kumimoji="1" lang="en-US" altLang="ja-JP" sz="1600" dirty="0">
              <a:latin typeface="UD デジタル 教科書体 NP-B" panose="02020700000000000000" pitchFamily="18" charset="-128"/>
              <a:ea typeface="UD デジタル 教科書体 NP-B" panose="02020700000000000000" pitchFamily="18" charset="-128"/>
            </a:endParaRPr>
          </a:p>
          <a:p>
            <a:pPr algn="ctr"/>
            <a:r>
              <a:rPr kumimoji="1" lang="ja-JP" altLang="en-US" sz="1600" dirty="0">
                <a:latin typeface="UD デジタル 教科書体 NP-B" panose="02020700000000000000" pitchFamily="18" charset="-128"/>
                <a:ea typeface="UD デジタル 教科書体 NP-B" panose="02020700000000000000" pitchFamily="18" charset="-128"/>
              </a:rPr>
              <a:t>嘉納治五郎 師範</a:t>
            </a:r>
          </a:p>
        </p:txBody>
      </p:sp>
      <p:sp>
        <p:nvSpPr>
          <p:cNvPr id="23" name="正方形/長方形 22"/>
          <p:cNvSpPr/>
          <p:nvPr/>
        </p:nvSpPr>
        <p:spPr>
          <a:xfrm>
            <a:off x="2567291" y="3457201"/>
            <a:ext cx="5994818" cy="1200329"/>
          </a:xfrm>
          <a:prstGeom prst="rect">
            <a:avLst/>
          </a:prstGeom>
        </p:spPr>
        <p:txBody>
          <a:bodyPr wrap="square" lIns="0" rIns="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　嘉納師範は順道制勝の教えの中で、対抗試合についても述べられています。</a:t>
            </a:r>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　その内容を調べ、下の（　　）の中に自分なりの言葉を書き込んでみよう！</a:t>
            </a:r>
          </a:p>
        </p:txBody>
      </p:sp>
      <p:pic>
        <p:nvPicPr>
          <p:cNvPr id="24" name="図 23">
            <a:hlinkClick r:id="rId5"/>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38306" y="4556905"/>
            <a:ext cx="2070620" cy="745741"/>
          </a:xfrm>
          <a:prstGeom prst="rect">
            <a:avLst/>
          </a:prstGeom>
        </p:spPr>
      </p:pic>
      <p:sp>
        <p:nvSpPr>
          <p:cNvPr id="25" name="正方形/長方形 24"/>
          <p:cNvSpPr/>
          <p:nvPr/>
        </p:nvSpPr>
        <p:spPr>
          <a:xfrm>
            <a:off x="5304214" y="4835116"/>
            <a:ext cx="1465295" cy="369332"/>
          </a:xfrm>
          <a:prstGeom prst="rect">
            <a:avLst/>
          </a:prstGeom>
        </p:spPr>
        <p:txBody>
          <a:bodyPr wrap="square" lIns="0" rIns="0">
            <a:spAutoFit/>
          </a:bodyPr>
          <a:lstStyle/>
          <a:p>
            <a:pPr algn="ctr"/>
            <a:r>
              <a:rPr kumimoji="1" lang="en-US" altLang="ja-JP" dirty="0">
                <a:solidFill>
                  <a:srgbClr val="002060"/>
                </a:solidFill>
                <a:latin typeface="UD デジタル 教科書体 NP-B" panose="02020700000000000000" pitchFamily="18" charset="-128"/>
                <a:ea typeface="UD デジタル 教科書体 NP-B" panose="02020700000000000000" pitchFamily="18" charset="-128"/>
              </a:rPr>
              <a:t>click!</a:t>
            </a:r>
            <a:endParaRPr kumimoji="1" lang="ja-JP" altLang="en-US" sz="2400"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p:cNvSpPr txBox="1"/>
          <p:nvPr/>
        </p:nvSpPr>
        <p:spPr>
          <a:xfrm>
            <a:off x="3463635" y="6571798"/>
            <a:ext cx="5665070" cy="276999"/>
          </a:xfrm>
          <a:prstGeom prst="rect">
            <a:avLst/>
          </a:prstGeom>
          <a:noFill/>
        </p:spPr>
        <p:txBody>
          <a:bodyPr wrap="square" rtlCol="0">
            <a:spAutoFit/>
          </a:bodyPr>
          <a:lstStyle/>
          <a:p>
            <a:pPr algn="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 画像等は（公財）講道館のホームページより</a:t>
            </a:r>
          </a:p>
        </p:txBody>
      </p:sp>
      <p:grpSp>
        <p:nvGrpSpPr>
          <p:cNvPr id="2" name="グループ化 1"/>
          <p:cNvGrpSpPr/>
          <p:nvPr/>
        </p:nvGrpSpPr>
        <p:grpSpPr>
          <a:xfrm>
            <a:off x="997924" y="3426406"/>
            <a:ext cx="1241626" cy="1454996"/>
            <a:chOff x="997924" y="3647626"/>
            <a:chExt cx="1241626" cy="1454996"/>
          </a:xfrm>
        </p:grpSpPr>
        <p:pic>
          <p:nvPicPr>
            <p:cNvPr id="4" name="図 3" descr="おもちゃ, 人形, 持つ, 暗い が含まれている画像&#10;&#10;自動的に生成された説明">
              <a:extLst>
                <a:ext uri="{FF2B5EF4-FFF2-40B4-BE49-F238E27FC236}">
                  <a16:creationId xmlns:a16="http://schemas.microsoft.com/office/drawing/2014/main" id="{1A63DF2A-8BA1-4F76-B891-71EB4F32CA26}"/>
                </a:ext>
              </a:extLst>
            </p:cNvPr>
            <p:cNvPicPr>
              <a:picLocks noChangeAspect="1"/>
            </p:cNvPicPr>
            <p:nvPr/>
          </p:nvPicPr>
          <p:blipFill rotWithShape="1">
            <a:blip r:embed="rId7">
              <a:extLst>
                <a:ext uri="{28A0092B-C50C-407E-A947-70E740481C1C}">
                  <a14:useLocalDpi xmlns:a14="http://schemas.microsoft.com/office/drawing/2010/main" val="0"/>
                </a:ext>
              </a:extLst>
            </a:blip>
            <a:srcRect b="49625"/>
            <a:stretch/>
          </p:blipFill>
          <p:spPr>
            <a:xfrm>
              <a:off x="997924" y="3647626"/>
              <a:ext cx="1241626" cy="954108"/>
            </a:xfrm>
            <a:prstGeom prst="rect">
              <a:avLst/>
            </a:prstGeom>
          </p:spPr>
        </p:pic>
        <p:sp>
          <p:nvSpPr>
            <p:cNvPr id="15" name="正方形/長方形 14"/>
            <p:cNvSpPr/>
            <p:nvPr/>
          </p:nvSpPr>
          <p:spPr>
            <a:xfrm>
              <a:off x="1070866" y="4640957"/>
              <a:ext cx="1120981" cy="461665"/>
            </a:xfrm>
            <a:prstGeom prst="rect">
              <a:avLst/>
            </a:prstGeom>
            <a:ln>
              <a:solidFill>
                <a:srgbClr val="FF0000"/>
              </a:solidFill>
            </a:ln>
          </p:spPr>
          <p:txBody>
            <a:bodyPr wrap="square" lIns="0" rIns="0" anchor="ctr" anchorCtr="0">
              <a:spAutoFit/>
            </a:bodyPr>
            <a:lstStyle/>
            <a:p>
              <a:pPr algn="ctr"/>
              <a:r>
                <a:rPr kumimoji="1" lang="ja-JP" altLang="en-US" sz="1200" dirty="0" smtClean="0">
                  <a:solidFill>
                    <a:srgbClr val="FF0000"/>
                  </a:solidFill>
                  <a:latin typeface="UD デジタル 教科書体 NP-B" panose="02020700000000000000" pitchFamily="18" charset="-128"/>
                  <a:ea typeface="UD デジタル 教科書体 NP-B" panose="02020700000000000000" pitchFamily="18" charset="-128"/>
                </a:rPr>
                <a:t>学習カードに</a:t>
              </a:r>
              <a:endParaRPr kumimoji="1" lang="en-US" altLang="ja-JP" sz="1200" dirty="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dirty="0" smtClean="0">
                  <a:solidFill>
                    <a:srgbClr val="FF0000"/>
                  </a:solidFill>
                  <a:latin typeface="UD デジタル 教科書体 NP-B" panose="02020700000000000000" pitchFamily="18" charset="-128"/>
                  <a:ea typeface="UD デジタル 教科書体 NP-B" panose="02020700000000000000" pitchFamily="18" charset="-128"/>
                </a:rPr>
                <a:t>記入</a:t>
              </a:r>
              <a:r>
                <a:rPr kumimoji="1" lang="ja-JP" altLang="en-US" sz="1200" dirty="0">
                  <a:solidFill>
                    <a:srgbClr val="FF0000"/>
                  </a:solidFill>
                  <a:latin typeface="UD デジタル 教科書体 NP-B" panose="02020700000000000000" pitchFamily="18" charset="-128"/>
                  <a:ea typeface="UD デジタル 教科書体 NP-B" panose="02020700000000000000" pitchFamily="18" charset="-128"/>
                </a:rPr>
                <a:t>しよう</a:t>
              </a:r>
            </a:p>
          </p:txBody>
        </p:sp>
      </p:grpSp>
    </p:spTree>
    <p:extLst>
      <p:ext uri="{BB962C8B-B14F-4D97-AF65-F5344CB8AC3E}">
        <p14:creationId xmlns:p14="http://schemas.microsoft.com/office/powerpoint/2010/main" val="2184369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l="10796" t="22046" r="15568" b="31591"/>
          <a:stretch/>
        </p:blipFill>
        <p:spPr>
          <a:xfrm>
            <a:off x="3075709" y="4309623"/>
            <a:ext cx="2992582" cy="1413165"/>
          </a:xfrm>
          <a:prstGeom prst="rect">
            <a:avLst/>
          </a:prstGeom>
          <a:ln>
            <a:noFill/>
          </a:ln>
          <a:effectLst>
            <a:softEdge rad="112500"/>
          </a:effectLst>
        </p:spPr>
      </p:pic>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a:t>
            </a:fld>
            <a:endParaRPr kumimoji="1" lang="ja-JP" altLang="en-US"/>
          </a:p>
        </p:txBody>
      </p:sp>
      <p:sp>
        <p:nvSpPr>
          <p:cNvPr id="5" name="正方形/長方形 4"/>
          <p:cNvSpPr/>
          <p:nvPr/>
        </p:nvSpPr>
        <p:spPr>
          <a:xfrm>
            <a:off x="-1348" y="54780"/>
            <a:ext cx="9145348" cy="523220"/>
          </a:xfrm>
          <a:prstGeom prst="rect">
            <a:avLst/>
          </a:prstGeom>
        </p:spPr>
        <p:txBody>
          <a:bodyPr wrap="square">
            <a:spAutoFit/>
          </a:bodyPr>
          <a:lstStyle/>
          <a:p>
            <a:r>
              <a:rPr kumimoji="1" lang="ja-JP" altLang="en-US" sz="2800" dirty="0">
                <a:solidFill>
                  <a:schemeClr val="bg1"/>
                </a:solidFill>
                <a:latin typeface="UD デジタル 教科書体 NP-B" panose="02020700000000000000" pitchFamily="18" charset="-128"/>
                <a:ea typeface="UD デジタル 教科書体 NP-B" panose="02020700000000000000" pitchFamily="18" charset="-128"/>
              </a:rPr>
              <a:t>「知識及び技能編」　知識　 武道特有の練習方法</a:t>
            </a:r>
          </a:p>
        </p:txBody>
      </p:sp>
      <p:sp>
        <p:nvSpPr>
          <p:cNvPr id="17" name="正方形/長方形 16"/>
          <p:cNvSpPr/>
          <p:nvPr/>
        </p:nvSpPr>
        <p:spPr>
          <a:xfrm>
            <a:off x="318655" y="900540"/>
            <a:ext cx="8456849" cy="2161315"/>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1908899" y="5884582"/>
            <a:ext cx="6866605" cy="646331"/>
          </a:xfrm>
          <a:prstGeom prst="rect">
            <a:avLst/>
          </a:prstGeom>
        </p:spPr>
        <p:txBody>
          <a:bodyPr wrap="square" lIns="0" rIns="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　あなたは見取り稽古によって何を学びたいですか？</a:t>
            </a:r>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また、そのためには、特にどこに注目すればいいと思いますか？</a:t>
            </a:r>
          </a:p>
        </p:txBody>
      </p:sp>
      <p:pic>
        <p:nvPicPr>
          <p:cNvPr id="4" name="図 3" descr="おもちゃ, 人形, 持つ, 暗い が含まれている画像&#10;&#10;自動的に生成された説明">
            <a:extLst>
              <a:ext uri="{FF2B5EF4-FFF2-40B4-BE49-F238E27FC236}">
                <a16:creationId xmlns:a16="http://schemas.microsoft.com/office/drawing/2014/main" id="{1A63DF2A-8BA1-4F76-B891-71EB4F32CA26}"/>
              </a:ext>
            </a:extLst>
          </p:cNvPr>
          <p:cNvPicPr>
            <a:picLocks noChangeAspect="1"/>
          </p:cNvPicPr>
          <p:nvPr/>
        </p:nvPicPr>
        <p:blipFill rotWithShape="1">
          <a:blip r:embed="rId4">
            <a:extLst>
              <a:ext uri="{28A0092B-C50C-407E-A947-70E740481C1C}">
                <a14:useLocalDpi xmlns:a14="http://schemas.microsoft.com/office/drawing/2010/main" val="0"/>
              </a:ext>
            </a:extLst>
          </a:blip>
          <a:srcRect b="49625"/>
          <a:stretch/>
        </p:blipFill>
        <p:spPr>
          <a:xfrm>
            <a:off x="370609" y="5003732"/>
            <a:ext cx="1241626" cy="954108"/>
          </a:xfrm>
          <a:prstGeom prst="rect">
            <a:avLst/>
          </a:prstGeom>
        </p:spPr>
      </p:pic>
      <p:sp>
        <p:nvSpPr>
          <p:cNvPr id="15" name="正方形/長方形 14"/>
          <p:cNvSpPr/>
          <p:nvPr/>
        </p:nvSpPr>
        <p:spPr>
          <a:xfrm>
            <a:off x="2661918" y="985673"/>
            <a:ext cx="5805055" cy="2092881"/>
          </a:xfrm>
          <a:prstGeom prst="rect">
            <a:avLst/>
          </a:prstGeom>
        </p:spPr>
        <p:txBody>
          <a:bodyPr wrap="square" lIns="0" rIns="0">
            <a:spAutoFit/>
          </a:bodyPr>
          <a:lstStyle/>
          <a:p>
            <a:pPr>
              <a:spcAft>
                <a:spcPts val="1200"/>
              </a:spcAft>
            </a:pPr>
            <a:r>
              <a:rPr kumimoji="1" lang="ja-JP" altLang="en-US" sz="2400" dirty="0">
                <a:solidFill>
                  <a:srgbClr val="00B0F0"/>
                </a:solidFill>
                <a:latin typeface="UD デジタル 教科書体 NP-B" panose="02020700000000000000" pitchFamily="18" charset="-128"/>
                <a:ea typeface="UD デジタル 教科書体 NP-B" panose="02020700000000000000" pitchFamily="18" charset="-128"/>
              </a:rPr>
              <a:t>見取り稽古</a:t>
            </a:r>
            <a:endParaRPr kumimoji="1" lang="en-US" altLang="ja-JP" dirty="0">
              <a:solidFill>
                <a:srgbClr val="00B0F0"/>
              </a:solidFill>
              <a:latin typeface="UD デジタル 教科書体 NP-B" panose="02020700000000000000" pitchFamily="18" charset="-128"/>
              <a:ea typeface="UD デジタル 教科書体 NP-B" panose="02020700000000000000" pitchFamily="18" charset="-128"/>
            </a:endParaRPr>
          </a:p>
          <a:p>
            <a:pPr algn="just"/>
            <a:r>
              <a:rPr kumimoji="1" lang="ja-JP" altLang="en-US" sz="2400" dirty="0">
                <a:latin typeface="UD デジタル 教科書体 NP-B" panose="02020700000000000000" pitchFamily="18" charset="-128"/>
                <a:ea typeface="UD デジタル 教科書体 NP-B" panose="02020700000000000000" pitchFamily="18" charset="-128"/>
              </a:rPr>
              <a:t>　他人の稽古を見て、相手との間合の取り方や相手の隙をついて勢いよく技をしかける機会、技の</a:t>
            </a:r>
            <a:r>
              <a:rPr kumimoji="1" lang="ja-JP" altLang="en-US" sz="2400" dirty="0" smtClean="0">
                <a:latin typeface="UD デジタル 教科書体 NP-B" panose="02020700000000000000" pitchFamily="18" charset="-128"/>
                <a:ea typeface="UD デジタル 教科書体 NP-B" panose="02020700000000000000" pitchFamily="18" charset="-128"/>
              </a:rPr>
              <a:t>かけ方や武道特有の「気合」など</a:t>
            </a:r>
            <a:r>
              <a:rPr kumimoji="1" lang="ja-JP" altLang="en-US" sz="2400" dirty="0">
                <a:latin typeface="UD デジタル 教科書体 NP-B" panose="02020700000000000000" pitchFamily="18" charset="-128"/>
                <a:ea typeface="UD デジタル 教科書体 NP-B" panose="02020700000000000000" pitchFamily="18" charset="-128"/>
              </a:rPr>
              <a:t>を学ぶこと。</a:t>
            </a:r>
          </a:p>
        </p:txBody>
      </p:sp>
      <p:sp>
        <p:nvSpPr>
          <p:cNvPr id="19" name="テキスト ボックス 18"/>
          <p:cNvSpPr txBox="1"/>
          <p:nvPr/>
        </p:nvSpPr>
        <p:spPr>
          <a:xfrm>
            <a:off x="3463635" y="6571798"/>
            <a:ext cx="5665070" cy="276999"/>
          </a:xfrm>
          <a:prstGeom prst="rect">
            <a:avLst/>
          </a:prstGeom>
          <a:noFill/>
        </p:spPr>
        <p:txBody>
          <a:bodyPr wrap="square" rtlCol="0">
            <a:spAutoFit/>
          </a:bodyPr>
          <a:lstStyle/>
          <a:p>
            <a:pPr algn="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 上段の画像は（公財）講道館のホームページより</a:t>
            </a:r>
          </a:p>
        </p:txBody>
      </p:sp>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334" y="985673"/>
            <a:ext cx="1992054" cy="1328036"/>
          </a:xfrm>
          <a:prstGeom prst="ellipse">
            <a:avLst/>
          </a:prstGeom>
          <a:ln>
            <a:noFill/>
          </a:ln>
          <a:effectLst>
            <a:softEdge rad="112500"/>
          </a:effectLst>
        </p:spPr>
      </p:pic>
      <p:sp>
        <p:nvSpPr>
          <p:cNvPr id="20" name="正方形/長方形 19"/>
          <p:cNvSpPr/>
          <p:nvPr/>
        </p:nvSpPr>
        <p:spPr>
          <a:xfrm>
            <a:off x="514302" y="2374639"/>
            <a:ext cx="1839086" cy="523220"/>
          </a:xfrm>
          <a:prstGeom prst="rect">
            <a:avLst/>
          </a:prstGeom>
        </p:spPr>
        <p:txBody>
          <a:bodyPr wrap="square" lIns="0" rIns="0">
            <a:spAutoFit/>
          </a:bodyPr>
          <a:lstStyle/>
          <a:p>
            <a:pPr algn="ctr"/>
            <a:r>
              <a:rPr kumimoji="1" lang="ja-JP" altLang="en-US" sz="1400" dirty="0">
                <a:latin typeface="UD デジタル 教科書体 NP-B" panose="02020700000000000000" pitchFamily="18" charset="-128"/>
                <a:ea typeface="UD デジタル 教科書体 NP-B" panose="02020700000000000000" pitchFamily="18" charset="-128"/>
              </a:rPr>
              <a:t>見取り稽古で嘉納師範の技を学ぶ門下生たち</a:t>
            </a:r>
          </a:p>
        </p:txBody>
      </p:sp>
      <p:sp>
        <p:nvSpPr>
          <p:cNvPr id="22" name="雲形吹き出し 21"/>
          <p:cNvSpPr/>
          <p:nvPr/>
        </p:nvSpPr>
        <p:spPr>
          <a:xfrm>
            <a:off x="720891" y="3568373"/>
            <a:ext cx="2213939" cy="1343890"/>
          </a:xfrm>
          <a:prstGeom prst="cloudCallout">
            <a:avLst>
              <a:gd name="adj1" fmla="val 69906"/>
              <a:gd name="adj2" fmla="val 53222"/>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a:latin typeface="UD デジタル 教科書体 N-R" panose="02020400000000000000" pitchFamily="17" charset="-128"/>
                <a:ea typeface="UD デジタル 教科書体 N-R" panose="02020400000000000000" pitchFamily="17" charset="-128"/>
              </a:rPr>
              <a:t>背負い投げに入るタイミングは？</a:t>
            </a:r>
          </a:p>
        </p:txBody>
      </p:sp>
      <p:sp>
        <p:nvSpPr>
          <p:cNvPr id="6" name="雲形吹き出し 5"/>
          <p:cNvSpPr/>
          <p:nvPr/>
        </p:nvSpPr>
        <p:spPr>
          <a:xfrm>
            <a:off x="4494405" y="2871211"/>
            <a:ext cx="2500467" cy="1343890"/>
          </a:xfrm>
          <a:prstGeom prst="cloudCallout">
            <a:avLst>
              <a:gd name="adj1" fmla="val -55050"/>
              <a:gd name="adj2" fmla="val 97553"/>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a:latin typeface="UD デジタル 教科書体 N-R" panose="02020400000000000000" pitchFamily="17" charset="-128"/>
                <a:ea typeface="UD デジタル 教科書体 N-R" panose="02020400000000000000" pitchFamily="17" charset="-128"/>
              </a:rPr>
              <a:t>釣り手の使い方がよくないな。後で教えてあげよう！（これも</a:t>
            </a:r>
            <a:r>
              <a:rPr kumimoji="1" lang="ja-JP" altLang="en-US" sz="1400" dirty="0">
                <a:solidFill>
                  <a:srgbClr val="FFFF00"/>
                </a:solidFill>
                <a:latin typeface="UD デジタル 教科書体 N-R" panose="02020400000000000000" pitchFamily="17" charset="-128"/>
                <a:ea typeface="UD デジタル 教科書体 N-R" panose="02020400000000000000" pitchFamily="17" charset="-128"/>
              </a:rPr>
              <a:t>自他共栄</a:t>
            </a:r>
            <a:r>
              <a:rPr kumimoji="1" lang="ja-JP" altLang="en-US" sz="1400" dirty="0">
                <a:latin typeface="UD デジタル 教科書体 N-R" panose="02020400000000000000" pitchFamily="17" charset="-128"/>
                <a:ea typeface="UD デジタル 教科書体 N-R" panose="02020400000000000000" pitchFamily="17" charset="-128"/>
              </a:rPr>
              <a:t>の精神）</a:t>
            </a:r>
          </a:p>
        </p:txBody>
      </p:sp>
      <p:sp>
        <p:nvSpPr>
          <p:cNvPr id="16" name="正方形/長方形 15"/>
          <p:cNvSpPr/>
          <p:nvPr/>
        </p:nvSpPr>
        <p:spPr>
          <a:xfrm>
            <a:off x="410096" y="5999631"/>
            <a:ext cx="1196636" cy="461665"/>
          </a:xfrm>
          <a:prstGeom prst="rect">
            <a:avLst/>
          </a:prstGeom>
          <a:ln>
            <a:solidFill>
              <a:srgbClr val="FF0000"/>
            </a:solidFill>
          </a:ln>
        </p:spPr>
        <p:txBody>
          <a:bodyPr wrap="square" lIns="0" rIns="0" anchor="ctr" anchorCtr="0">
            <a:spAutoFit/>
          </a:bodyPr>
          <a:lstStyle/>
          <a:p>
            <a:pPr algn="ctr"/>
            <a:r>
              <a:rPr kumimoji="1" lang="ja-JP" altLang="en-US" sz="1200" dirty="0" smtClean="0">
                <a:solidFill>
                  <a:srgbClr val="FF0000"/>
                </a:solidFill>
                <a:latin typeface="UD デジタル 教科書体 NP-B" panose="02020700000000000000" pitchFamily="18" charset="-128"/>
                <a:ea typeface="UD デジタル 教科書体 NP-B" panose="02020700000000000000" pitchFamily="18" charset="-128"/>
              </a:rPr>
              <a:t>学習カードに</a:t>
            </a:r>
            <a:endParaRPr kumimoji="1" lang="en-US" altLang="ja-JP" sz="1200" dirty="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dirty="0" smtClean="0">
                <a:solidFill>
                  <a:srgbClr val="FF0000"/>
                </a:solidFill>
                <a:latin typeface="UD デジタル 教科書体 NP-B" panose="02020700000000000000" pitchFamily="18" charset="-128"/>
                <a:ea typeface="UD デジタル 教科書体 NP-B" panose="02020700000000000000" pitchFamily="18" charset="-128"/>
              </a:rPr>
              <a:t>記入</a:t>
            </a:r>
            <a:r>
              <a:rPr kumimoji="1" lang="ja-JP" altLang="en-US" sz="1200" dirty="0">
                <a:solidFill>
                  <a:srgbClr val="FF0000"/>
                </a:solidFill>
                <a:latin typeface="UD デジタル 教科書体 NP-B" panose="02020700000000000000" pitchFamily="18" charset="-128"/>
                <a:ea typeface="UD デジタル 教科書体 NP-B" panose="02020700000000000000" pitchFamily="18" charset="-128"/>
              </a:rPr>
              <a:t>しよう</a:t>
            </a:r>
          </a:p>
        </p:txBody>
      </p:sp>
    </p:spTree>
    <p:extLst>
      <p:ext uri="{BB962C8B-B14F-4D97-AF65-F5344CB8AC3E}">
        <p14:creationId xmlns:p14="http://schemas.microsoft.com/office/powerpoint/2010/main" val="1953202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3</a:t>
            </a:fld>
            <a:endParaRPr kumimoji="1" lang="ja-JP" altLang="en-US"/>
          </a:p>
        </p:txBody>
      </p:sp>
      <p:sp>
        <p:nvSpPr>
          <p:cNvPr id="5" name="正方形/長方形 4"/>
          <p:cNvSpPr/>
          <p:nvPr/>
        </p:nvSpPr>
        <p:spPr>
          <a:xfrm>
            <a:off x="-1348" y="54780"/>
            <a:ext cx="9145348" cy="523220"/>
          </a:xfrm>
          <a:prstGeom prst="rect">
            <a:avLst/>
          </a:prstGeom>
        </p:spPr>
        <p:txBody>
          <a:bodyPr wrap="square">
            <a:spAutoFit/>
          </a:bodyPr>
          <a:lstStyle/>
          <a:p>
            <a:r>
              <a:rPr kumimoji="1" lang="ja-JP" altLang="en-US" sz="2800" dirty="0">
                <a:solidFill>
                  <a:schemeClr val="bg1"/>
                </a:solidFill>
                <a:latin typeface="UD デジタル 教科書体 NP-B" panose="02020700000000000000" pitchFamily="18" charset="-128"/>
                <a:ea typeface="UD デジタル 教科書体 NP-B" panose="02020700000000000000" pitchFamily="18" charset="-128"/>
              </a:rPr>
              <a:t>「知識及び技能編」　知識　 練習の仕方</a:t>
            </a:r>
          </a:p>
        </p:txBody>
      </p:sp>
      <p:graphicFrame>
        <p:nvGraphicFramePr>
          <p:cNvPr id="2" name="表 1"/>
          <p:cNvGraphicFramePr>
            <a:graphicFrameLocks noGrp="1"/>
          </p:cNvGraphicFramePr>
          <p:nvPr>
            <p:extLst>
              <p:ext uri="{D42A27DB-BD31-4B8C-83A1-F6EECF244321}">
                <p14:modId xmlns:p14="http://schemas.microsoft.com/office/powerpoint/2010/main" val="1694183514"/>
              </p:ext>
            </p:extLst>
          </p:nvPr>
        </p:nvGraphicFramePr>
        <p:xfrm>
          <a:off x="481454" y="1022466"/>
          <a:ext cx="8454734" cy="3662680"/>
        </p:xfrm>
        <a:graphic>
          <a:graphicData uri="http://schemas.openxmlformats.org/drawingml/2006/table">
            <a:tbl>
              <a:tblPr firstRow="1" bandRow="1">
                <a:tableStyleId>{EB9631B5-78F2-41C9-869B-9F39066F8104}</a:tableStyleId>
              </a:tblPr>
              <a:tblGrid>
                <a:gridCol w="1527462">
                  <a:extLst>
                    <a:ext uri="{9D8B030D-6E8A-4147-A177-3AD203B41FA5}">
                      <a16:colId xmlns:a16="http://schemas.microsoft.com/office/drawing/2014/main" val="1729486254"/>
                    </a:ext>
                  </a:extLst>
                </a:gridCol>
                <a:gridCol w="2493818">
                  <a:extLst>
                    <a:ext uri="{9D8B030D-6E8A-4147-A177-3AD203B41FA5}">
                      <a16:colId xmlns:a16="http://schemas.microsoft.com/office/drawing/2014/main" val="1177316238"/>
                    </a:ext>
                  </a:extLst>
                </a:gridCol>
                <a:gridCol w="2479957">
                  <a:extLst>
                    <a:ext uri="{9D8B030D-6E8A-4147-A177-3AD203B41FA5}">
                      <a16:colId xmlns:a16="http://schemas.microsoft.com/office/drawing/2014/main" val="2754638892"/>
                    </a:ext>
                  </a:extLst>
                </a:gridCol>
                <a:gridCol w="1953497">
                  <a:extLst>
                    <a:ext uri="{9D8B030D-6E8A-4147-A177-3AD203B41FA5}">
                      <a16:colId xmlns:a16="http://schemas.microsoft.com/office/drawing/2014/main" val="484818095"/>
                    </a:ext>
                  </a:extLst>
                </a:gridCol>
              </a:tblGrid>
              <a:tr h="0">
                <a:tc>
                  <a:txBody>
                    <a:bodyPr/>
                    <a:lstStyle/>
                    <a:p>
                      <a:pPr algn="ctr"/>
                      <a:r>
                        <a:rPr kumimoji="1" lang="ja-JP" altLang="en-US" sz="1400" dirty="0">
                          <a:latin typeface="UD デジタル 教科書体 NP-B" panose="02020700000000000000" pitchFamily="18" charset="-128"/>
                          <a:ea typeface="UD デジタル 教科書体 NP-B" panose="02020700000000000000" pitchFamily="18" charset="-128"/>
                        </a:rPr>
                        <a:t>練習方法</a:t>
                      </a:r>
                    </a:p>
                  </a:txBody>
                  <a:tcPr/>
                </a:tc>
                <a:tc>
                  <a:txBody>
                    <a:bodyPr/>
                    <a:lstStyle/>
                    <a:p>
                      <a:pPr algn="ctr"/>
                      <a:r>
                        <a:rPr kumimoji="1" lang="ja-JP" altLang="en-US" sz="1400" dirty="0">
                          <a:latin typeface="UD デジタル 教科書体 NP-B" panose="02020700000000000000" pitchFamily="18" charset="-128"/>
                          <a:ea typeface="UD デジタル 教科書体 NP-B" panose="02020700000000000000" pitchFamily="18" charset="-128"/>
                        </a:rPr>
                        <a:t>内　容</a:t>
                      </a:r>
                    </a:p>
                  </a:txBody>
                  <a:tcPr/>
                </a:tc>
                <a:tc>
                  <a:txBody>
                    <a:bodyPr/>
                    <a:lstStyle/>
                    <a:p>
                      <a:pPr algn="ctr"/>
                      <a:r>
                        <a:rPr kumimoji="1" lang="ja-JP" altLang="en-US" sz="1400" dirty="0">
                          <a:latin typeface="UD デジタル 教科書体 NP-B" panose="02020700000000000000" pitchFamily="18" charset="-128"/>
                          <a:ea typeface="UD デジタル 教科書体 NP-B" panose="02020700000000000000" pitchFamily="18" charset="-128"/>
                        </a:rPr>
                        <a:t>ポイント</a:t>
                      </a:r>
                    </a:p>
                  </a:txBody>
                  <a:tcPr/>
                </a:tc>
                <a:tc>
                  <a:txBody>
                    <a:bodyPr/>
                    <a:lstStyle/>
                    <a:p>
                      <a:pPr algn="ctr"/>
                      <a:r>
                        <a:rPr kumimoji="1" lang="ja-JP" altLang="en-US" sz="1400" dirty="0">
                          <a:latin typeface="UD デジタル 教科書体 NP-B" panose="02020700000000000000" pitchFamily="18" charset="-128"/>
                          <a:ea typeface="UD デジタル 教科書体 NP-B" panose="02020700000000000000" pitchFamily="18" charset="-128"/>
                        </a:rPr>
                        <a:t>安全配慮</a:t>
                      </a:r>
                    </a:p>
                  </a:txBody>
                  <a:tcPr/>
                </a:tc>
                <a:extLst>
                  <a:ext uri="{0D108BD9-81ED-4DB2-BD59-A6C34878D82A}">
                    <a16:rowId xmlns:a16="http://schemas.microsoft.com/office/drawing/2014/main" val="3145138985"/>
                  </a:ext>
                </a:extLst>
              </a:tr>
              <a:tr h="642620">
                <a:tc>
                  <a:txBody>
                    <a:bodyPr/>
                    <a:lstStyle/>
                    <a:p>
                      <a:pPr algn="dist"/>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かかり練習①</a:t>
                      </a:r>
                    </a:p>
                  </a:txBody>
                  <a:tcPr anchor="ctr"/>
                </a:tc>
                <a:tc>
                  <a:txBody>
                    <a:bodyPr/>
                    <a:lstStyle/>
                    <a:p>
                      <a:pPr algn="just"/>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立ったままでいる相手に同じ技を繰り返しかける</a:t>
                      </a:r>
                    </a:p>
                  </a:txBody>
                  <a:tcPr/>
                </a:tc>
                <a:tc>
                  <a:txBody>
                    <a:bodyPr/>
                    <a:lstStyle/>
                    <a:p>
                      <a:pPr algn="just"/>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一連の動作が正確に行えるようにする</a:t>
                      </a:r>
                    </a:p>
                  </a:txBody>
                  <a:tcPr/>
                </a:tc>
                <a:tc>
                  <a:txBody>
                    <a:bodyPr/>
                    <a:lstStyle/>
                    <a:p>
                      <a:pPr algn="just"/>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「受」は安定した姿勢で技を受ける</a:t>
                      </a:r>
                      <a:endParaRPr kumimoji="1" lang="en-US" altLang="ja-JP"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1259491553"/>
                  </a:ext>
                </a:extLst>
              </a:tr>
              <a:tr h="642620">
                <a:tc>
                  <a:txBody>
                    <a:bodyPr/>
                    <a:lstStyle/>
                    <a:p>
                      <a:pPr algn="dist"/>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かかり練習②</a:t>
                      </a:r>
                    </a:p>
                  </a:txBody>
                  <a:tcPr anchor="ctr"/>
                </a:tc>
                <a:tc>
                  <a:txBody>
                    <a:bodyPr/>
                    <a:lstStyle/>
                    <a:p>
                      <a:pPr algn="just"/>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移動している相手に同じ技を繰り返しかける</a:t>
                      </a:r>
                    </a:p>
                  </a:txBody>
                  <a:tcPr/>
                </a:tc>
                <a:tc>
                  <a:txBody>
                    <a:bodyPr/>
                    <a:lstStyle/>
                    <a:p>
                      <a:pPr algn="just"/>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技をかけるタイミングと体の動きを身に付ける</a:t>
                      </a:r>
                    </a:p>
                  </a:txBody>
                  <a:tcPr/>
                </a:tc>
                <a:tc>
                  <a:txBody>
                    <a:bodyPr/>
                    <a:lstStyle/>
                    <a:p>
                      <a:pPr algn="just"/>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最初はゆっくりとした移動から始める</a:t>
                      </a:r>
                    </a:p>
                  </a:txBody>
                  <a:tcPr/>
                </a:tc>
                <a:extLst>
                  <a:ext uri="{0D108BD9-81ED-4DB2-BD59-A6C34878D82A}">
                    <a16:rowId xmlns:a16="http://schemas.microsoft.com/office/drawing/2014/main" val="1209086087"/>
                  </a:ext>
                </a:extLst>
              </a:tr>
              <a:tr h="370840">
                <a:tc>
                  <a:txBody>
                    <a:bodyPr/>
                    <a:lstStyle/>
                    <a:p>
                      <a:pPr algn="dist"/>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約束練習</a:t>
                      </a:r>
                    </a:p>
                  </a:txBody>
                  <a:tcPr anchor="ctr"/>
                </a:tc>
                <a:tc>
                  <a:txBody>
                    <a:bodyPr/>
                    <a:lstStyle/>
                    <a:p>
                      <a:pPr algn="just"/>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技や移動条件などをお互いに約束して投げる</a:t>
                      </a:r>
                    </a:p>
                  </a:txBody>
                  <a:tcPr/>
                </a:tc>
                <a:tc>
                  <a:txBody>
                    <a:bodyPr/>
                    <a:lstStyle/>
                    <a:p>
                      <a:pPr algn="just"/>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崩しやかけなどの調和的な動きを身に付ける</a:t>
                      </a:r>
                    </a:p>
                  </a:txBody>
                  <a:tcPr/>
                </a:tc>
                <a:tc>
                  <a:txBody>
                    <a:bodyPr/>
                    <a:lstStyle/>
                    <a:p>
                      <a:pPr algn="just"/>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無理な姿勢から強引に技をかけない</a:t>
                      </a:r>
                    </a:p>
                  </a:txBody>
                  <a:tcPr/>
                </a:tc>
                <a:extLst>
                  <a:ext uri="{0D108BD9-81ED-4DB2-BD59-A6C34878D82A}">
                    <a16:rowId xmlns:a16="http://schemas.microsoft.com/office/drawing/2014/main" val="2264126663"/>
                  </a:ext>
                </a:extLst>
              </a:tr>
              <a:tr h="370840">
                <a:tc>
                  <a:txBody>
                    <a:bodyPr/>
                    <a:lstStyle/>
                    <a:p>
                      <a:pPr algn="dist"/>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自由練習</a:t>
                      </a:r>
                    </a:p>
                  </a:txBody>
                  <a:tcPr anchor="ctr"/>
                </a:tc>
                <a:tc>
                  <a:txBody>
                    <a:bodyPr/>
                    <a:lstStyle/>
                    <a:p>
                      <a:pPr algn="just"/>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習得した技や体さばき</a:t>
                      </a:r>
                      <a:r>
                        <a:rPr kumimoji="1" lang="ja-JP" altLang="en-US" sz="1400" dirty="0" smtClean="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を使って</a:t>
                      </a:r>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攻防を展開する</a:t>
                      </a:r>
                    </a:p>
                  </a:txBody>
                  <a:tcPr/>
                </a:tc>
                <a:tc>
                  <a:txBody>
                    <a:bodyPr/>
                    <a:lstStyle/>
                    <a:p>
                      <a:pPr algn="just"/>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力まず、必要なとき、必要なところに力を入れる</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勝負に拘らず正しい姿勢で攻防する</a:t>
                      </a:r>
                    </a:p>
                  </a:txBody>
                  <a:tcPr/>
                </a:tc>
                <a:extLst>
                  <a:ext uri="{0D108BD9-81ED-4DB2-BD59-A6C34878D82A}">
                    <a16:rowId xmlns:a16="http://schemas.microsoft.com/office/drawing/2014/main" val="3144120530"/>
                  </a:ext>
                </a:extLst>
              </a:tr>
              <a:tr h="370840">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試合練習</a:t>
                      </a:r>
                    </a:p>
                  </a:txBody>
                  <a:tcPr anchor="ctr">
                    <a:lnB w="12700" cap="flat" cmpd="sng" algn="ctr">
                      <a:solidFill>
                        <a:schemeClr val="tx1"/>
                      </a:solidFill>
                      <a:prstDash val="sysDash"/>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ルールや試合時間を定め試合形式で練習する</a:t>
                      </a:r>
                    </a:p>
                  </a:txBody>
                  <a:tcPr>
                    <a:lnB w="12700" cap="flat" cmpd="sng" algn="ctr">
                      <a:solidFill>
                        <a:schemeClr val="tx1"/>
                      </a:solidFill>
                      <a:prstDash val="sysDash"/>
                      <a:round/>
                      <a:headEnd type="none" w="med" len="med"/>
                      <a:tailEnd type="none" w="med" len="med"/>
                    </a:lnB>
                  </a:tcPr>
                </a:tc>
                <a:tc>
                  <a:txBody>
                    <a:bodyPr/>
                    <a:lstStyle/>
                    <a:p>
                      <a:pPr algn="just"/>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自由練習の延長から始め徐々に段階をあげる</a:t>
                      </a:r>
                    </a:p>
                  </a:txBody>
                  <a:tcPr>
                    <a:lnB w="12700" cap="flat" cmpd="sng" algn="ctr">
                      <a:solidFill>
                        <a:schemeClr val="tx1"/>
                      </a:solidFill>
                      <a:prstDash val="sysDash"/>
                      <a:round/>
                      <a:headEnd type="none" w="med" len="med"/>
                      <a:tailEnd type="none" w="med" len="med"/>
                    </a:lnB>
                  </a:tcPr>
                </a:tc>
                <a:tc>
                  <a:txBody>
                    <a:bodyPr/>
                    <a:lstStyle/>
                    <a:p>
                      <a:pPr algn="just"/>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学習していない技の使用は禁止する</a:t>
                      </a:r>
                    </a:p>
                  </a:txBody>
                  <a:tcPr>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666071717"/>
                  </a:ext>
                </a:extLst>
              </a:tr>
              <a:tr h="370840">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見取り稽古</a:t>
                      </a:r>
                    </a:p>
                  </a:txBody>
                  <a:tcPr anchor="ctr">
                    <a:lnT w="12700" cap="flat" cmpd="sng" algn="ctr">
                      <a:solidFill>
                        <a:schemeClr val="tx1"/>
                      </a:solidFill>
                      <a:prstDash val="sysDash"/>
                      <a:round/>
                      <a:headEnd type="none" w="med" len="med"/>
                      <a:tailEnd type="none" w="med" len="med"/>
                    </a:lnT>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他の人の稽古を見ながら学ぶ</a:t>
                      </a:r>
                    </a:p>
                  </a:txBody>
                  <a:tcPr>
                    <a:lnT w="12700" cap="flat" cmpd="sng" algn="ctr">
                      <a:solidFill>
                        <a:schemeClr val="tx1"/>
                      </a:solidFill>
                      <a:prstDash val="sysDash"/>
                      <a:round/>
                      <a:headEnd type="none" w="med" len="med"/>
                      <a:tailEnd type="none" w="med" len="med"/>
                    </a:lnT>
                  </a:tcPr>
                </a:tc>
                <a:tc>
                  <a:txBody>
                    <a:bodyPr/>
                    <a:lstStyle/>
                    <a:p>
                      <a:pPr algn="just"/>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間合の取り方や技をしかける機会などを学ぶ</a:t>
                      </a:r>
                    </a:p>
                  </a:txBody>
                  <a:tcPr>
                    <a:lnT w="12700" cap="flat" cmpd="sng" algn="ctr">
                      <a:solidFill>
                        <a:schemeClr val="tx1"/>
                      </a:solidFill>
                      <a:prstDash val="sysDash"/>
                      <a:round/>
                      <a:headEnd type="none" w="med" len="med"/>
                      <a:tailEnd type="none" w="med" len="med"/>
                    </a:lnT>
                  </a:tcPr>
                </a:tc>
                <a:tc>
                  <a:txBody>
                    <a:bodyPr/>
                    <a:lstStyle/>
                    <a:p>
                      <a:pPr algn="just"/>
                      <a:r>
                        <a:rPr kumimoji="1" lang="ja-JP" altLang="en-US" sz="14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稽古者から離れた場所で行う</a:t>
                      </a:r>
                    </a:p>
                  </a:txBody>
                  <a:tcPr>
                    <a:lnT w="12700" cap="flat" cmpd="sng" algn="ctr">
                      <a:solidFill>
                        <a:schemeClr val="tx1"/>
                      </a:solidFill>
                      <a:prstDash val="sysDash"/>
                      <a:round/>
                      <a:headEnd type="none" w="med" len="med"/>
                      <a:tailEnd type="none" w="med" len="med"/>
                    </a:lnT>
                  </a:tcPr>
                </a:tc>
                <a:extLst>
                  <a:ext uri="{0D108BD9-81ED-4DB2-BD59-A6C34878D82A}">
                    <a16:rowId xmlns:a16="http://schemas.microsoft.com/office/drawing/2014/main" val="179762941"/>
                  </a:ext>
                </a:extLst>
              </a:tr>
            </a:tbl>
          </a:graphicData>
        </a:graphic>
      </p:graphicFrame>
      <p:cxnSp>
        <p:nvCxnSpPr>
          <p:cNvPr id="8" name="直線矢印コネクタ 7"/>
          <p:cNvCxnSpPr/>
          <p:nvPr/>
        </p:nvCxnSpPr>
        <p:spPr>
          <a:xfrm>
            <a:off x="249382" y="1427022"/>
            <a:ext cx="0" cy="2736000"/>
          </a:xfrm>
          <a:prstGeom prst="straightConnector1">
            <a:avLst/>
          </a:prstGeom>
          <a:ln w="79375" cap="rnd" cmpd="sng">
            <a:solidFill>
              <a:srgbClr val="00B0F0"/>
            </a:solidFill>
            <a:prstDash val="sysDot"/>
            <a:tailEnd type="stealth"/>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2083964" y="5163946"/>
            <a:ext cx="6313474" cy="1200329"/>
          </a:xfrm>
          <a:prstGeom prst="rect">
            <a:avLst/>
          </a:prstGeom>
        </p:spPr>
        <p:txBody>
          <a:bodyPr wrap="square" lIns="0" rIns="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　自由練習や試合練習は、安全面の配慮から体格差や技能差が少ない生徒同士で行う方が望ましいと言えるでしょう。</a:t>
            </a:r>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　では、かかり練習や約束練習も同じでしょうか。自分の考えをその理由も含めて書いてみよう！</a:t>
            </a:r>
          </a:p>
        </p:txBody>
      </p:sp>
      <p:sp>
        <p:nvSpPr>
          <p:cNvPr id="10" name="テキスト ボックス 9"/>
          <p:cNvSpPr txBox="1"/>
          <p:nvPr/>
        </p:nvSpPr>
        <p:spPr>
          <a:xfrm>
            <a:off x="3103418" y="633420"/>
            <a:ext cx="2937164" cy="369332"/>
          </a:xfrm>
          <a:prstGeom prst="rect">
            <a:avLst/>
          </a:prstGeom>
          <a:noFill/>
        </p:spPr>
        <p:txBody>
          <a:bodyPr wrap="square" rtlCol="0">
            <a:spAutoFit/>
          </a:bodyPr>
          <a:lstStyle/>
          <a:p>
            <a:r>
              <a:rPr kumimoji="1" lang="en-US" altLang="ja-JP" dirty="0">
                <a:latin typeface="UD デジタル 教科書体 NK-R" panose="02020400000000000000" pitchFamily="18" charset="-128"/>
                <a:ea typeface="UD デジタル 教科書体 NK-R" panose="02020400000000000000" pitchFamily="18" charset="-128"/>
              </a:rPr>
              <a:t>〈</a:t>
            </a:r>
            <a:r>
              <a:rPr kumimoji="1" lang="ja-JP" altLang="en-US" dirty="0">
                <a:latin typeface="UD デジタル 教科書体 NK-R" panose="02020400000000000000" pitchFamily="18" charset="-128"/>
                <a:ea typeface="UD デジタル 教科書体 NK-R" panose="02020400000000000000" pitchFamily="18" charset="-128"/>
              </a:rPr>
              <a:t> 投げ技の練習の仕方  </a:t>
            </a:r>
            <a:r>
              <a:rPr kumimoji="1" lang="en-US" altLang="ja-JP" dirty="0">
                <a:latin typeface="UD デジタル 教科書体 NK-R" panose="02020400000000000000" pitchFamily="18" charset="-128"/>
                <a:ea typeface="UD デジタル 教科書体 NK-R" panose="02020400000000000000" pitchFamily="18" charset="-128"/>
              </a:rPr>
              <a:t>〉</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pic>
        <p:nvPicPr>
          <p:cNvPr id="9" name="図 8" descr="おもちゃ, 人形, 持つ, 暗い が含まれている画像&#10;&#10;自動的に生成された説明">
            <a:extLst>
              <a:ext uri="{FF2B5EF4-FFF2-40B4-BE49-F238E27FC236}">
                <a16:creationId xmlns:a16="http://schemas.microsoft.com/office/drawing/2014/main" id="{9B177009-380E-4297-BF8C-C8911E1682E5}"/>
              </a:ext>
            </a:extLst>
          </p:cNvPr>
          <p:cNvPicPr>
            <a:picLocks noChangeAspect="1"/>
          </p:cNvPicPr>
          <p:nvPr/>
        </p:nvPicPr>
        <p:blipFill rotWithShape="1">
          <a:blip r:embed="rId3">
            <a:extLst>
              <a:ext uri="{28A0092B-C50C-407E-A947-70E740481C1C}">
                <a14:useLocalDpi xmlns:a14="http://schemas.microsoft.com/office/drawing/2010/main" val="0"/>
              </a:ext>
            </a:extLst>
          </a:blip>
          <a:srcRect b="49625"/>
          <a:stretch/>
        </p:blipFill>
        <p:spPr>
          <a:xfrm>
            <a:off x="544026" y="5122432"/>
            <a:ext cx="1241626" cy="954108"/>
          </a:xfrm>
          <a:prstGeom prst="rect">
            <a:avLst/>
          </a:prstGeom>
        </p:spPr>
      </p:pic>
      <p:sp>
        <p:nvSpPr>
          <p:cNvPr id="12" name="正方形/長方形 11"/>
          <p:cNvSpPr/>
          <p:nvPr/>
        </p:nvSpPr>
        <p:spPr>
          <a:xfrm>
            <a:off x="603905" y="6133443"/>
            <a:ext cx="1172645" cy="461665"/>
          </a:xfrm>
          <a:prstGeom prst="rect">
            <a:avLst/>
          </a:prstGeom>
          <a:ln>
            <a:solidFill>
              <a:srgbClr val="FF0000"/>
            </a:solidFill>
          </a:ln>
        </p:spPr>
        <p:txBody>
          <a:bodyPr wrap="square" lIns="0" rIns="0" anchor="ctr" anchorCtr="0">
            <a:spAutoFit/>
          </a:bodyPr>
          <a:lstStyle/>
          <a:p>
            <a:pPr algn="ctr"/>
            <a:r>
              <a:rPr kumimoji="1" lang="ja-JP" altLang="en-US" sz="1200" dirty="0" smtClean="0">
                <a:solidFill>
                  <a:srgbClr val="FF0000"/>
                </a:solidFill>
                <a:latin typeface="UD デジタル 教科書体 NP-B" panose="02020700000000000000" pitchFamily="18" charset="-128"/>
                <a:ea typeface="UD デジタル 教科書体 NP-B" panose="02020700000000000000" pitchFamily="18" charset="-128"/>
              </a:rPr>
              <a:t>学習カードに</a:t>
            </a:r>
            <a:endParaRPr kumimoji="1" lang="en-US" altLang="ja-JP" sz="1200" dirty="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dirty="0" smtClean="0">
                <a:solidFill>
                  <a:srgbClr val="FF0000"/>
                </a:solidFill>
                <a:latin typeface="UD デジタル 教科書体 NP-B" panose="02020700000000000000" pitchFamily="18" charset="-128"/>
                <a:ea typeface="UD デジタル 教科書体 NP-B" panose="02020700000000000000" pitchFamily="18" charset="-128"/>
              </a:rPr>
              <a:t>記入</a:t>
            </a:r>
            <a:r>
              <a:rPr kumimoji="1" lang="ja-JP" altLang="en-US" sz="1200" dirty="0">
                <a:solidFill>
                  <a:srgbClr val="FF0000"/>
                </a:solidFill>
                <a:latin typeface="UD デジタル 教科書体 NP-B" panose="02020700000000000000" pitchFamily="18" charset="-128"/>
                <a:ea typeface="UD デジタル 教科書体 NP-B" panose="02020700000000000000" pitchFamily="18" charset="-128"/>
              </a:rPr>
              <a:t>しよう</a:t>
            </a:r>
          </a:p>
        </p:txBody>
      </p:sp>
    </p:spTree>
    <p:extLst>
      <p:ext uri="{BB962C8B-B14F-4D97-AF65-F5344CB8AC3E}">
        <p14:creationId xmlns:p14="http://schemas.microsoft.com/office/powerpoint/2010/main" val="4086360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4</a:t>
            </a:fld>
            <a:endParaRPr kumimoji="1" lang="ja-JP" altLang="en-US"/>
          </a:p>
        </p:txBody>
      </p:sp>
      <p:sp>
        <p:nvSpPr>
          <p:cNvPr id="5" name="正方形/長方形 4"/>
          <p:cNvSpPr/>
          <p:nvPr/>
        </p:nvSpPr>
        <p:spPr>
          <a:xfrm>
            <a:off x="-1348" y="54780"/>
            <a:ext cx="9145348" cy="523220"/>
          </a:xfrm>
          <a:prstGeom prst="rect">
            <a:avLst/>
          </a:prstGeom>
        </p:spPr>
        <p:txBody>
          <a:bodyPr wrap="square">
            <a:spAutoFit/>
          </a:bodyPr>
          <a:lstStyle/>
          <a:p>
            <a:r>
              <a:rPr kumimoji="1" lang="ja-JP" altLang="en-US" sz="2800" dirty="0">
                <a:solidFill>
                  <a:schemeClr val="bg1"/>
                </a:solidFill>
                <a:latin typeface="UD デジタル 教科書体 NP-B" panose="02020700000000000000" pitchFamily="18" charset="-128"/>
                <a:ea typeface="UD デジタル 教科書体 NP-B" panose="02020700000000000000" pitchFamily="18" charset="-128"/>
              </a:rPr>
              <a:t>「知識及び技能編」　知識　 試合の仕方</a:t>
            </a:r>
          </a:p>
        </p:txBody>
      </p:sp>
      <p:sp>
        <p:nvSpPr>
          <p:cNvPr id="6" name="正方形/長方形 5"/>
          <p:cNvSpPr/>
          <p:nvPr/>
        </p:nvSpPr>
        <p:spPr>
          <a:xfrm>
            <a:off x="1381770" y="720055"/>
            <a:ext cx="7464984" cy="923330"/>
          </a:xfrm>
          <a:prstGeom prst="rect">
            <a:avLst/>
          </a:prstGeom>
        </p:spPr>
        <p:txBody>
          <a:bodyPr wrap="square" lIns="0" rIns="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　</a:t>
            </a:r>
            <a:r>
              <a:rPr kumimoji="1" lang="ja-JP" altLang="en-US" dirty="0">
                <a:latin typeface="UD デジタル 教科書体 NP-B" panose="02020700000000000000" pitchFamily="18" charset="-128"/>
                <a:ea typeface="UD デジタル 教科書体 NP-B" panose="02020700000000000000" pitchFamily="18" charset="-128"/>
                <a:hlinkClick r:id="rId3"/>
              </a:rPr>
              <a:t>国際柔道連盟試合審判規定</a:t>
            </a:r>
            <a:r>
              <a:rPr kumimoji="1" lang="ja-JP" altLang="en-US" dirty="0">
                <a:latin typeface="UD デジタル 教科書体 NP-B" panose="02020700000000000000" pitchFamily="18" charset="-128"/>
                <a:ea typeface="UD デジタル 教科書体 NP-B" panose="02020700000000000000" pitchFamily="18" charset="-128"/>
              </a:rPr>
              <a:t>（</a:t>
            </a:r>
            <a:r>
              <a:rPr kumimoji="1" lang="en-US" altLang="ja-JP" dirty="0">
                <a:latin typeface="UD デジタル 教科書体 NP-B" panose="02020700000000000000" pitchFamily="18" charset="-128"/>
                <a:ea typeface="UD デジタル 教科書体 NP-B" panose="02020700000000000000" pitchFamily="18" charset="-128"/>
              </a:rPr>
              <a:t>click!</a:t>
            </a:r>
            <a:r>
              <a:rPr kumimoji="1" lang="ja-JP" altLang="en-US" dirty="0">
                <a:latin typeface="UD デジタル 教科書体 NP-B" panose="02020700000000000000" pitchFamily="18" charset="-128"/>
                <a:ea typeface="UD デジタル 教科書体 NP-B" panose="02020700000000000000" pitchFamily="18" charset="-128"/>
              </a:rPr>
              <a:t>）から立技における「一本」と「技あり」の定義（評価の基準：</a:t>
            </a:r>
            <a:r>
              <a:rPr kumimoji="1" lang="en-US" altLang="ja-JP" dirty="0" smtClean="0">
                <a:latin typeface="UD デジタル 教科書体 NP-B" panose="02020700000000000000" pitchFamily="18" charset="-128"/>
                <a:ea typeface="UD デジタル 教科書体 NP-B" panose="02020700000000000000" pitchFamily="18" charset="-128"/>
              </a:rPr>
              <a:t>P27</a:t>
            </a:r>
            <a:r>
              <a:rPr kumimoji="1" lang="ja-JP" altLang="en-US" dirty="0" smtClean="0">
                <a:latin typeface="UD デジタル 教科書体 NP-B" panose="02020700000000000000" pitchFamily="18" charset="-128"/>
                <a:ea typeface="UD デジタル 教科書体 NP-B" panose="02020700000000000000" pitchFamily="18" charset="-128"/>
              </a:rPr>
              <a:t>～</a:t>
            </a:r>
            <a:r>
              <a:rPr kumimoji="1" lang="en-US" altLang="ja-JP" dirty="0" smtClean="0">
                <a:latin typeface="UD デジタル 教科書体 NP-B" panose="02020700000000000000" pitchFamily="18" charset="-128"/>
                <a:ea typeface="UD デジタル 教科書体 NP-B" panose="02020700000000000000" pitchFamily="18" charset="-128"/>
              </a:rPr>
              <a:t>28</a:t>
            </a:r>
            <a:r>
              <a:rPr kumimoji="1" lang="ja-JP" altLang="en-US" dirty="0" smtClean="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を確認してみよう！</a:t>
            </a:r>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P-B" panose="02020700000000000000" pitchFamily="18" charset="-128"/>
                <a:ea typeface="UD デジタル 教科書体 NP-B" panose="02020700000000000000" pitchFamily="18" charset="-128"/>
              </a:rPr>
              <a:t>　その上で、下の映像の技の評価がなぜそうなったのか考えてみよう！</a:t>
            </a:r>
          </a:p>
        </p:txBody>
      </p:sp>
      <p:sp>
        <p:nvSpPr>
          <p:cNvPr id="7" name="テキスト ボックス 6"/>
          <p:cNvSpPr txBox="1"/>
          <p:nvPr/>
        </p:nvSpPr>
        <p:spPr>
          <a:xfrm>
            <a:off x="2618509" y="4714041"/>
            <a:ext cx="3906982" cy="369332"/>
          </a:xfrm>
          <a:prstGeom prst="rect">
            <a:avLst/>
          </a:prstGeom>
          <a:noFill/>
        </p:spPr>
        <p:txBody>
          <a:bodyPr wrap="square" rtlCol="0">
            <a:spAutoFit/>
          </a:bodyPr>
          <a:lstStyle/>
          <a:p>
            <a:pPr algn="ctr"/>
            <a:r>
              <a:rPr kumimoji="1" lang="en-US" altLang="ja-JP" dirty="0">
                <a:latin typeface="UD デジタル 教科書体 NK-R" panose="02020400000000000000" pitchFamily="18" charset="-128"/>
                <a:ea typeface="UD デジタル 教科書体 NK-R" panose="02020400000000000000" pitchFamily="18" charset="-128"/>
              </a:rPr>
              <a:t>〈</a:t>
            </a:r>
            <a:r>
              <a:rPr kumimoji="1" lang="ja-JP" altLang="en-US" dirty="0">
                <a:latin typeface="UD デジタル 教科書体 NK-R" panose="02020400000000000000" pitchFamily="18" charset="-128"/>
                <a:ea typeface="UD デジタル 教科書体 NK-R" panose="02020400000000000000" pitchFamily="18" charset="-128"/>
              </a:rPr>
              <a:t> 審判の主なジェスチャー  </a:t>
            </a:r>
            <a:r>
              <a:rPr kumimoji="1" lang="en-US" altLang="ja-JP" dirty="0">
                <a:latin typeface="UD デジタル 教科書体 NK-R" panose="02020400000000000000" pitchFamily="18" charset="-128"/>
                <a:ea typeface="UD デジタル 教科書体 NK-R" panose="02020400000000000000" pitchFamily="18" charset="-128"/>
              </a:rPr>
              <a:t>〉</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516724838"/>
              </p:ext>
            </p:extLst>
          </p:nvPr>
        </p:nvGraphicFramePr>
        <p:xfrm>
          <a:off x="1536107" y="1682895"/>
          <a:ext cx="6746656" cy="1371600"/>
        </p:xfrm>
        <a:graphic>
          <a:graphicData uri="http://schemas.openxmlformats.org/drawingml/2006/table">
            <a:tbl>
              <a:tblPr firstRow="1" bandRow="1">
                <a:tableStyleId>{3B4B98B0-60AC-42C2-AFA5-B58CD77FA1E5}</a:tableStyleId>
              </a:tblPr>
              <a:tblGrid>
                <a:gridCol w="1005601">
                  <a:extLst>
                    <a:ext uri="{9D8B030D-6E8A-4147-A177-3AD203B41FA5}">
                      <a16:colId xmlns:a16="http://schemas.microsoft.com/office/drawing/2014/main" val="712614077"/>
                    </a:ext>
                  </a:extLst>
                </a:gridCol>
                <a:gridCol w="5741055">
                  <a:extLst>
                    <a:ext uri="{9D8B030D-6E8A-4147-A177-3AD203B41FA5}">
                      <a16:colId xmlns:a16="http://schemas.microsoft.com/office/drawing/2014/main" val="910888594"/>
                    </a:ext>
                  </a:extLst>
                </a:gridCol>
              </a:tblGrid>
              <a:tr h="354454">
                <a:tc>
                  <a:txBody>
                    <a:bodyPr/>
                    <a:lstStyle/>
                    <a:p>
                      <a:pPr algn="ctr"/>
                      <a:r>
                        <a:rPr kumimoji="1" lang="ja-JP" altLang="en-US" dirty="0">
                          <a:latin typeface="UD デジタル 教科書体 NK-R" panose="02020400000000000000" pitchFamily="18" charset="-128"/>
                          <a:ea typeface="UD デジタル 教科書体 NK-R" panose="02020400000000000000" pitchFamily="18" charset="-128"/>
                        </a:rPr>
                        <a:t>評価</a:t>
                      </a:r>
                    </a:p>
                  </a:txBody>
                  <a:tcPr/>
                </a:tc>
                <a:tc>
                  <a:txBody>
                    <a:bodyPr/>
                    <a:lstStyle/>
                    <a:p>
                      <a:pPr algn="ctr"/>
                      <a:r>
                        <a:rPr kumimoji="1" lang="ja-JP" altLang="en-US" dirty="0">
                          <a:latin typeface="UD デジタル 教科書体 NK-R" panose="02020400000000000000" pitchFamily="18" charset="-128"/>
                          <a:ea typeface="UD デジタル 教科書体 NK-R" panose="02020400000000000000" pitchFamily="18" charset="-128"/>
                        </a:rPr>
                        <a:t>評価の基準</a:t>
                      </a:r>
                    </a:p>
                  </a:txBody>
                  <a:tcPr/>
                </a:tc>
                <a:extLst>
                  <a:ext uri="{0D108BD9-81ED-4DB2-BD59-A6C34878D82A}">
                    <a16:rowId xmlns:a16="http://schemas.microsoft.com/office/drawing/2014/main" val="777659595"/>
                  </a:ext>
                </a:extLst>
              </a:tr>
              <a:tr h="611797">
                <a:tc>
                  <a:txBody>
                    <a:bodyPr/>
                    <a:lstStyle/>
                    <a:p>
                      <a:pPr algn="dist"/>
                      <a:r>
                        <a:rPr kumimoji="1" lang="ja-JP" altLang="en-US" dirty="0">
                          <a:latin typeface="UD デジタル 教科書体 NK-R" panose="02020400000000000000" pitchFamily="18" charset="-128"/>
                          <a:ea typeface="UD デジタル 教科書体 NK-R" panose="02020400000000000000" pitchFamily="18" charset="-128"/>
                        </a:rPr>
                        <a:t>一本</a:t>
                      </a:r>
                    </a:p>
                  </a:txBody>
                  <a:tcPr/>
                </a:tc>
                <a:tc>
                  <a:txBody>
                    <a:bodyPr/>
                    <a:lstStyle/>
                    <a:p>
                      <a:pPr lvl="0"/>
                      <a:r>
                        <a:rPr kumimoji="1" lang="ja-JP" altLang="en-US" dirty="0">
                          <a:latin typeface="UD デジタル 教科書体 NK-R" panose="02020400000000000000" pitchFamily="18" charset="-128"/>
                          <a:ea typeface="UD デジタル 教科書体 NK-R" panose="02020400000000000000" pitchFamily="18" charset="-128"/>
                        </a:rPr>
                        <a:t>　①（　　　　　　</a:t>
                      </a:r>
                      <a:r>
                        <a:rPr kumimoji="1" lang="ja-JP" altLang="en-US" dirty="0" smtClean="0">
                          <a:latin typeface="UD デジタル 教科書体 NK-R" panose="02020400000000000000" pitchFamily="18" charset="-128"/>
                          <a:ea typeface="UD デジタル 教科書体 NK-R" panose="02020400000000000000" pitchFamily="18" charset="-128"/>
                        </a:rPr>
                        <a:t>　）</a:t>
                      </a:r>
                      <a:r>
                        <a:rPr kumimoji="1" lang="ja-JP" altLang="en-US" dirty="0">
                          <a:latin typeface="UD デジタル 教科書体 NK-R" panose="02020400000000000000" pitchFamily="18" charset="-128"/>
                          <a:ea typeface="UD デジタル 教科書体 NK-R" panose="02020400000000000000" pitchFamily="18" charset="-128"/>
                        </a:rPr>
                        <a:t>　②（　　　　　　）　</a:t>
                      </a:r>
                      <a:endParaRPr kumimoji="1" lang="en-US" altLang="ja-JP" dirty="0" smtClean="0">
                        <a:latin typeface="UD デジタル 教科書体 NK-R" panose="02020400000000000000" pitchFamily="18" charset="-128"/>
                        <a:ea typeface="UD デジタル 教科書体 NK-R" panose="02020400000000000000" pitchFamily="18" charset="-128"/>
                      </a:endParaRPr>
                    </a:p>
                    <a:p>
                      <a:pPr lvl="0"/>
                      <a:r>
                        <a:rPr kumimoji="1" lang="ja-JP" altLang="en-US" dirty="0" smtClean="0">
                          <a:latin typeface="UD デジタル 教科書体 NK-R" panose="02020400000000000000" pitchFamily="18" charset="-128"/>
                          <a:ea typeface="UD デジタル 教科書体 NK-R" panose="02020400000000000000" pitchFamily="18" charset="-128"/>
                        </a:rPr>
                        <a:t>　③</a:t>
                      </a:r>
                      <a:r>
                        <a:rPr kumimoji="1" lang="ja-JP" altLang="en-US" dirty="0">
                          <a:latin typeface="UD デジタル 教科書体 NK-R" panose="02020400000000000000" pitchFamily="18" charset="-128"/>
                          <a:ea typeface="UD デジタル 教科書体 NK-R" panose="02020400000000000000" pitchFamily="18" charset="-128"/>
                        </a:rPr>
                        <a:t>（　　　　　　　）　④（　　　　</a:t>
                      </a:r>
                      <a:r>
                        <a:rPr kumimoji="1" lang="ja-JP" altLang="en-US" dirty="0" smtClean="0">
                          <a:latin typeface="UD デジタル 教科書体 NK-R" panose="02020400000000000000" pitchFamily="18" charset="-128"/>
                          <a:ea typeface="UD デジタル 教科書体 NK-R" panose="02020400000000000000" pitchFamily="18" charset="-128"/>
                        </a:rPr>
                        <a:t>　</a:t>
                      </a:r>
                      <a:r>
                        <a:rPr kumimoji="1" lang="ja-JP" altLang="en-US" dirty="0">
                          <a:latin typeface="UD デジタル 教科書体 NK-R" panose="02020400000000000000" pitchFamily="18" charset="-128"/>
                          <a:ea typeface="UD デジタル 教科書体 NK-R" panose="02020400000000000000" pitchFamily="18" charset="-128"/>
                        </a:rPr>
                        <a:t>　）</a:t>
                      </a:r>
                    </a:p>
                  </a:txBody>
                  <a:tcPr/>
                </a:tc>
                <a:extLst>
                  <a:ext uri="{0D108BD9-81ED-4DB2-BD59-A6C34878D82A}">
                    <a16:rowId xmlns:a16="http://schemas.microsoft.com/office/drawing/2014/main" val="243826291"/>
                  </a:ext>
                </a:extLst>
              </a:tr>
              <a:tr h="354454">
                <a:tc>
                  <a:txBody>
                    <a:bodyPr/>
                    <a:lstStyle/>
                    <a:p>
                      <a:pPr algn="dist"/>
                      <a:r>
                        <a:rPr kumimoji="1" lang="ja-JP" altLang="en-US" dirty="0">
                          <a:latin typeface="UD デジタル 教科書体 NK-R" panose="02020400000000000000" pitchFamily="18" charset="-128"/>
                          <a:ea typeface="UD デジタル 教科書体 NK-R" panose="02020400000000000000" pitchFamily="18" charset="-128"/>
                        </a:rPr>
                        <a:t>技あり</a:t>
                      </a:r>
                    </a:p>
                  </a:txBody>
                  <a:tcPr/>
                </a:tc>
                <a:tc>
                  <a:txBody>
                    <a:bodyPr/>
                    <a:lstStyle/>
                    <a:p>
                      <a:r>
                        <a:rPr kumimoji="1" lang="ja-JP" altLang="en-US" dirty="0">
                          <a:latin typeface="UD デジタル 教科書体 NK-R" panose="02020400000000000000" pitchFamily="18" charset="-128"/>
                          <a:ea typeface="UD デジタル 教科書体 NK-R" panose="02020400000000000000" pitchFamily="18" charset="-128"/>
                        </a:rPr>
                        <a:t>　上の４つの基準の１つでも満たしていない場合</a:t>
                      </a:r>
                    </a:p>
                  </a:txBody>
                  <a:tcPr/>
                </a:tc>
                <a:extLst>
                  <a:ext uri="{0D108BD9-81ED-4DB2-BD59-A6C34878D82A}">
                    <a16:rowId xmlns:a16="http://schemas.microsoft.com/office/drawing/2014/main" val="3470624436"/>
                  </a:ext>
                </a:extLst>
              </a:tr>
            </a:tbl>
          </a:graphicData>
        </a:graphic>
      </p:graphicFrame>
      <p:sp>
        <p:nvSpPr>
          <p:cNvPr id="16" name="テキスト ボックス 15"/>
          <p:cNvSpPr txBox="1"/>
          <p:nvPr/>
        </p:nvSpPr>
        <p:spPr>
          <a:xfrm>
            <a:off x="3478931" y="6585653"/>
            <a:ext cx="5665070" cy="276999"/>
          </a:xfrm>
          <a:prstGeom prst="rect">
            <a:avLst/>
          </a:prstGeom>
          <a:noFill/>
        </p:spPr>
        <p:txBody>
          <a:bodyPr wrap="square" rtlCol="0">
            <a:spAutoFit/>
          </a:bodyPr>
          <a:lstStyle/>
          <a:p>
            <a:pPr algn="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 動画等は（公財）全日本柔道連盟のホームページより</a:t>
            </a:r>
          </a:p>
        </p:txBody>
      </p:sp>
      <p:pic>
        <p:nvPicPr>
          <p:cNvPr id="17" name="図 16">
            <a:hlinkClick r:id="rId4"/>
          </p:cNvPr>
          <p:cNvPicPr/>
          <p:nvPr/>
        </p:nvPicPr>
        <p:blipFill>
          <a:blip r:embed="rId5" cstate="email">
            <a:extLst>
              <a:ext uri="{28A0092B-C50C-407E-A947-70E740481C1C}">
                <a14:useLocalDpi xmlns:a14="http://schemas.microsoft.com/office/drawing/2010/main"/>
              </a:ext>
            </a:extLst>
          </a:blip>
          <a:stretch>
            <a:fillRect/>
          </a:stretch>
        </p:blipFill>
        <p:spPr>
          <a:xfrm>
            <a:off x="1536107" y="3295570"/>
            <a:ext cx="2320946" cy="1346904"/>
          </a:xfrm>
          <a:prstGeom prst="rect">
            <a:avLst/>
          </a:prstGeom>
        </p:spPr>
      </p:pic>
      <p:pic>
        <p:nvPicPr>
          <p:cNvPr id="18" name="図 17">
            <a:hlinkClick r:id="rId6"/>
          </p:cNvPr>
          <p:cNvPicPr/>
          <p:nvPr/>
        </p:nvPicPr>
        <p:blipFill>
          <a:blip r:embed="rId7" cstate="email">
            <a:extLst>
              <a:ext uri="{28A0092B-C50C-407E-A947-70E740481C1C}">
                <a14:useLocalDpi xmlns:a14="http://schemas.microsoft.com/office/drawing/2010/main"/>
              </a:ext>
            </a:extLst>
          </a:blip>
          <a:stretch>
            <a:fillRect/>
          </a:stretch>
        </p:blipFill>
        <p:spPr>
          <a:xfrm>
            <a:off x="4527896" y="3292438"/>
            <a:ext cx="2320946" cy="1340259"/>
          </a:xfrm>
          <a:prstGeom prst="rect">
            <a:avLst/>
          </a:prstGeom>
        </p:spPr>
      </p:pic>
      <p:pic>
        <p:nvPicPr>
          <p:cNvPr id="2" name="図 1"/>
          <p:cNvPicPr>
            <a:picLocks/>
          </p:cNvPicPr>
          <p:nvPr/>
        </p:nvPicPr>
        <p:blipFill rotWithShape="1">
          <a:blip r:embed="rId8" cstate="email">
            <a:extLst>
              <a:ext uri="{28A0092B-C50C-407E-A947-70E740481C1C}">
                <a14:useLocalDpi xmlns:a14="http://schemas.microsoft.com/office/drawing/2010/main"/>
              </a:ext>
            </a:extLst>
          </a:blip>
          <a:srcRect/>
          <a:stretch/>
        </p:blipFill>
        <p:spPr>
          <a:xfrm>
            <a:off x="1025518" y="5083373"/>
            <a:ext cx="1108332" cy="1181368"/>
          </a:xfrm>
          <a:prstGeom prst="rect">
            <a:avLst/>
          </a:prstGeom>
        </p:spPr>
      </p:pic>
      <p:pic>
        <p:nvPicPr>
          <p:cNvPr id="4" name="図 3"/>
          <p:cNvPicPr>
            <a:picLocks/>
          </p:cNvPicPr>
          <p:nvPr/>
        </p:nvPicPr>
        <p:blipFill rotWithShape="1">
          <a:blip r:embed="rId9" cstate="email">
            <a:extLst>
              <a:ext uri="{28A0092B-C50C-407E-A947-70E740481C1C}">
                <a14:useLocalDpi xmlns:a14="http://schemas.microsoft.com/office/drawing/2010/main"/>
              </a:ext>
            </a:extLst>
          </a:blip>
          <a:srcRect/>
          <a:stretch/>
        </p:blipFill>
        <p:spPr>
          <a:xfrm>
            <a:off x="2583391" y="5083215"/>
            <a:ext cx="1108332" cy="1181368"/>
          </a:xfrm>
          <a:prstGeom prst="rect">
            <a:avLst/>
          </a:prstGeom>
        </p:spPr>
      </p:pic>
      <p:pic>
        <p:nvPicPr>
          <p:cNvPr id="14" name="図 13"/>
          <p:cNvPicPr>
            <a:picLocks/>
          </p:cNvPicPr>
          <p:nvPr/>
        </p:nvPicPr>
        <p:blipFill rotWithShape="1">
          <a:blip r:embed="rId10" cstate="email">
            <a:extLst>
              <a:ext uri="{28A0092B-C50C-407E-A947-70E740481C1C}">
                <a14:useLocalDpi xmlns:a14="http://schemas.microsoft.com/office/drawing/2010/main"/>
              </a:ext>
            </a:extLst>
          </a:blip>
          <a:srcRect/>
          <a:stretch/>
        </p:blipFill>
        <p:spPr>
          <a:xfrm>
            <a:off x="4141264" y="5083255"/>
            <a:ext cx="1108332" cy="1181368"/>
          </a:xfrm>
          <a:prstGeom prst="rect">
            <a:avLst/>
          </a:prstGeom>
        </p:spPr>
      </p:pic>
      <p:pic>
        <p:nvPicPr>
          <p:cNvPr id="22" name="図 21"/>
          <p:cNvPicPr>
            <a:picLocks/>
          </p:cNvPicPr>
          <p:nvPr/>
        </p:nvPicPr>
        <p:blipFill rotWithShape="1">
          <a:blip r:embed="rId11" cstate="email">
            <a:extLst>
              <a:ext uri="{28A0092B-C50C-407E-A947-70E740481C1C}">
                <a14:useLocalDpi xmlns:a14="http://schemas.microsoft.com/office/drawing/2010/main"/>
              </a:ext>
            </a:extLst>
          </a:blip>
          <a:srcRect/>
          <a:stretch/>
        </p:blipFill>
        <p:spPr>
          <a:xfrm>
            <a:off x="5699137" y="5083295"/>
            <a:ext cx="1108332" cy="1181368"/>
          </a:xfrm>
          <a:prstGeom prst="rect">
            <a:avLst/>
          </a:prstGeom>
        </p:spPr>
      </p:pic>
      <p:pic>
        <p:nvPicPr>
          <p:cNvPr id="23" name="図 22"/>
          <p:cNvPicPr>
            <a:picLocks/>
          </p:cNvPicPr>
          <p:nvPr/>
        </p:nvPicPr>
        <p:blipFill rotWithShape="1">
          <a:blip r:embed="rId12" cstate="email">
            <a:extLst>
              <a:ext uri="{28A0092B-C50C-407E-A947-70E740481C1C}">
                <a14:useLocalDpi xmlns:a14="http://schemas.microsoft.com/office/drawing/2010/main"/>
              </a:ext>
            </a:extLst>
          </a:blip>
          <a:srcRect/>
          <a:stretch/>
        </p:blipFill>
        <p:spPr>
          <a:xfrm>
            <a:off x="7257009" y="5083335"/>
            <a:ext cx="1108332" cy="1181368"/>
          </a:xfrm>
          <a:prstGeom prst="rect">
            <a:avLst/>
          </a:prstGeom>
        </p:spPr>
      </p:pic>
      <p:sp>
        <p:nvSpPr>
          <p:cNvPr id="25" name="正方形/長方形 24"/>
          <p:cNvSpPr/>
          <p:nvPr/>
        </p:nvSpPr>
        <p:spPr>
          <a:xfrm>
            <a:off x="1312486" y="6308973"/>
            <a:ext cx="492443" cy="276999"/>
          </a:xfrm>
          <a:prstGeom prst="rect">
            <a:avLst/>
          </a:prstGeom>
        </p:spPr>
        <p:txBody>
          <a:bodyPr wrap="none">
            <a:spAutoFit/>
          </a:bodyPr>
          <a:lstStyle/>
          <a:p>
            <a:r>
              <a:rPr lang="ja-JP" altLang="en-US" sz="1200" dirty="0">
                <a:solidFill>
                  <a:srgbClr val="00B0F0"/>
                </a:solidFill>
                <a:latin typeface="UD デジタル 教科書体 NK-R" panose="02020400000000000000" pitchFamily="18" charset="-128"/>
                <a:ea typeface="UD デジタル 教科書体 NK-R" panose="02020400000000000000" pitchFamily="18" charset="-128"/>
              </a:rPr>
              <a:t>一本</a:t>
            </a:r>
          </a:p>
        </p:txBody>
      </p:sp>
      <p:sp>
        <p:nvSpPr>
          <p:cNvPr id="26" name="正方形/長方形 25"/>
          <p:cNvSpPr/>
          <p:nvPr/>
        </p:nvSpPr>
        <p:spPr>
          <a:xfrm>
            <a:off x="2832665" y="6314653"/>
            <a:ext cx="593432" cy="276999"/>
          </a:xfrm>
          <a:prstGeom prst="rect">
            <a:avLst/>
          </a:prstGeom>
        </p:spPr>
        <p:txBody>
          <a:bodyPr wrap="none">
            <a:spAutoFit/>
          </a:bodyPr>
          <a:lstStyle/>
          <a:p>
            <a:r>
              <a:rPr lang="ja-JP" altLang="en-US" sz="1200" dirty="0">
                <a:solidFill>
                  <a:srgbClr val="00B0F0"/>
                </a:solidFill>
                <a:latin typeface="UD デジタル 教科書体 NK-R" panose="02020400000000000000" pitchFamily="18" charset="-128"/>
                <a:ea typeface="UD デジタル 教科書体 NK-R" panose="02020400000000000000" pitchFamily="18" charset="-128"/>
              </a:rPr>
              <a:t>技あり</a:t>
            </a:r>
          </a:p>
        </p:txBody>
      </p:sp>
      <p:sp>
        <p:nvSpPr>
          <p:cNvPr id="27" name="正方形/長方形 26"/>
          <p:cNvSpPr/>
          <p:nvPr/>
        </p:nvSpPr>
        <p:spPr>
          <a:xfrm>
            <a:off x="4284182" y="6316219"/>
            <a:ext cx="787395" cy="276999"/>
          </a:xfrm>
          <a:prstGeom prst="rect">
            <a:avLst/>
          </a:prstGeom>
        </p:spPr>
        <p:txBody>
          <a:bodyPr wrap="none">
            <a:spAutoFit/>
          </a:bodyPr>
          <a:lstStyle/>
          <a:p>
            <a:r>
              <a:rPr lang="ja-JP" altLang="en-US" sz="1200" dirty="0">
                <a:solidFill>
                  <a:srgbClr val="00B0F0"/>
                </a:solidFill>
                <a:latin typeface="UD デジタル 教科書体 NK-R" panose="02020400000000000000" pitchFamily="18" charset="-128"/>
                <a:ea typeface="UD デジタル 教科書体 NK-R" panose="02020400000000000000" pitchFamily="18" charset="-128"/>
              </a:rPr>
              <a:t>合わせ技</a:t>
            </a:r>
          </a:p>
        </p:txBody>
      </p:sp>
      <p:sp>
        <p:nvSpPr>
          <p:cNvPr id="28" name="正方形/長方形 27"/>
          <p:cNvSpPr/>
          <p:nvPr/>
        </p:nvSpPr>
        <p:spPr>
          <a:xfrm>
            <a:off x="5846309" y="6317362"/>
            <a:ext cx="768159" cy="276999"/>
          </a:xfrm>
          <a:prstGeom prst="rect">
            <a:avLst/>
          </a:prstGeom>
        </p:spPr>
        <p:txBody>
          <a:bodyPr wrap="none">
            <a:spAutoFit/>
          </a:bodyPr>
          <a:lstStyle/>
          <a:p>
            <a:r>
              <a:rPr lang="ja-JP" altLang="en-US" sz="1200" dirty="0">
                <a:solidFill>
                  <a:srgbClr val="00B0F0"/>
                </a:solidFill>
                <a:latin typeface="UD デジタル 教科書体 NK-R" panose="02020400000000000000" pitchFamily="18" charset="-128"/>
                <a:ea typeface="UD デジタル 教科書体 NK-R" panose="02020400000000000000" pitchFamily="18" charset="-128"/>
              </a:rPr>
              <a:t>抑え込み</a:t>
            </a:r>
          </a:p>
        </p:txBody>
      </p:sp>
      <p:sp>
        <p:nvSpPr>
          <p:cNvPr id="29" name="正方形/長方形 28"/>
          <p:cNvSpPr/>
          <p:nvPr/>
        </p:nvSpPr>
        <p:spPr>
          <a:xfrm>
            <a:off x="7504193" y="6320097"/>
            <a:ext cx="614271" cy="276999"/>
          </a:xfrm>
          <a:prstGeom prst="rect">
            <a:avLst/>
          </a:prstGeom>
        </p:spPr>
        <p:txBody>
          <a:bodyPr wrap="none">
            <a:spAutoFit/>
          </a:bodyPr>
          <a:lstStyle/>
          <a:p>
            <a:r>
              <a:rPr lang="ja-JP" altLang="en-US" sz="1200" dirty="0">
                <a:solidFill>
                  <a:srgbClr val="00B0F0"/>
                </a:solidFill>
                <a:latin typeface="UD デジタル 教科書体 NK-R" panose="02020400000000000000" pitchFamily="18" charset="-128"/>
                <a:ea typeface="UD デジタル 教科書体 NK-R" panose="02020400000000000000" pitchFamily="18" charset="-128"/>
              </a:rPr>
              <a:t>解けた</a:t>
            </a:r>
          </a:p>
        </p:txBody>
      </p:sp>
      <p:grpSp>
        <p:nvGrpSpPr>
          <p:cNvPr id="8" name="グループ化 7"/>
          <p:cNvGrpSpPr/>
          <p:nvPr/>
        </p:nvGrpSpPr>
        <p:grpSpPr>
          <a:xfrm>
            <a:off x="99121" y="735458"/>
            <a:ext cx="1241626" cy="1444601"/>
            <a:chOff x="85473" y="926530"/>
            <a:chExt cx="1241626" cy="1444601"/>
          </a:xfrm>
        </p:grpSpPr>
        <p:pic>
          <p:nvPicPr>
            <p:cNvPr id="21" name="図 20" descr="おもちゃ, 人形, 持つ, 暗い が含まれている画像&#10;&#10;自動的に生成された説明">
              <a:extLst>
                <a:ext uri="{FF2B5EF4-FFF2-40B4-BE49-F238E27FC236}">
                  <a16:creationId xmlns:a16="http://schemas.microsoft.com/office/drawing/2014/main" id="{6DA1A7BA-1772-4D75-8127-F8FE2D776725}"/>
                </a:ext>
              </a:extLst>
            </p:cNvPr>
            <p:cNvPicPr>
              <a:picLocks noChangeAspect="1"/>
            </p:cNvPicPr>
            <p:nvPr/>
          </p:nvPicPr>
          <p:blipFill rotWithShape="1">
            <a:blip r:embed="rId13">
              <a:extLst>
                <a:ext uri="{28A0092B-C50C-407E-A947-70E740481C1C}">
                  <a14:useLocalDpi xmlns:a14="http://schemas.microsoft.com/office/drawing/2010/main" val="0"/>
                </a:ext>
              </a:extLst>
            </a:blip>
            <a:srcRect b="49625"/>
            <a:stretch/>
          </p:blipFill>
          <p:spPr>
            <a:xfrm>
              <a:off x="85473" y="926530"/>
              <a:ext cx="1241626" cy="954108"/>
            </a:xfrm>
            <a:prstGeom prst="rect">
              <a:avLst/>
            </a:prstGeom>
          </p:spPr>
        </p:pic>
        <p:sp>
          <p:nvSpPr>
            <p:cNvPr id="24" name="正方形/長方形 23"/>
            <p:cNvSpPr/>
            <p:nvPr/>
          </p:nvSpPr>
          <p:spPr>
            <a:xfrm>
              <a:off x="129282" y="1909466"/>
              <a:ext cx="1187173" cy="461665"/>
            </a:xfrm>
            <a:prstGeom prst="rect">
              <a:avLst/>
            </a:prstGeom>
            <a:ln>
              <a:solidFill>
                <a:srgbClr val="FF0000"/>
              </a:solidFill>
            </a:ln>
          </p:spPr>
          <p:txBody>
            <a:bodyPr wrap="square" lIns="0" rIns="0" anchor="ctr" anchorCtr="0">
              <a:spAutoFit/>
            </a:bodyPr>
            <a:lstStyle/>
            <a:p>
              <a:pPr algn="ctr"/>
              <a:r>
                <a:rPr kumimoji="1" lang="ja-JP" altLang="en-US" sz="1200" dirty="0" smtClean="0">
                  <a:solidFill>
                    <a:srgbClr val="FF0000"/>
                  </a:solidFill>
                  <a:latin typeface="UD デジタル 教科書体 NP-B" panose="02020700000000000000" pitchFamily="18" charset="-128"/>
                  <a:ea typeface="UD デジタル 教科書体 NP-B" panose="02020700000000000000" pitchFamily="18" charset="-128"/>
                </a:rPr>
                <a:t>学習カードに</a:t>
              </a:r>
              <a:r>
                <a:rPr kumimoji="1" lang="ja-JP" altLang="en-US" sz="1200" dirty="0">
                  <a:solidFill>
                    <a:srgbClr val="FF0000"/>
                  </a:solidFill>
                  <a:latin typeface="UD デジタル 教科書体 NP-B" panose="02020700000000000000" pitchFamily="18" charset="-128"/>
                  <a:ea typeface="UD デジタル 教科書体 NP-B" panose="02020700000000000000" pitchFamily="18" charset="-128"/>
                </a:rPr>
                <a:t>記入しよう</a:t>
              </a:r>
            </a:p>
          </p:txBody>
        </p:sp>
      </p:grpSp>
      <p:grpSp>
        <p:nvGrpSpPr>
          <p:cNvPr id="37" name="グループ化 36"/>
          <p:cNvGrpSpPr/>
          <p:nvPr/>
        </p:nvGrpSpPr>
        <p:grpSpPr>
          <a:xfrm>
            <a:off x="6986728" y="3790597"/>
            <a:ext cx="2034440" cy="454705"/>
            <a:chOff x="5643154" y="1972129"/>
            <a:chExt cx="2859302" cy="508045"/>
          </a:xfrm>
        </p:grpSpPr>
        <p:sp>
          <p:nvSpPr>
            <p:cNvPr id="38" name="角丸四角形 37"/>
            <p:cNvSpPr/>
            <p:nvPr/>
          </p:nvSpPr>
          <p:spPr>
            <a:xfrm>
              <a:off x="5643154" y="1972129"/>
              <a:ext cx="2859302"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写真をクリックして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39" name="図 3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937772" y="2000629"/>
              <a:ext cx="479545" cy="479545"/>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147286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5</a:t>
            </a:fld>
            <a:endParaRPr kumimoji="1" lang="ja-JP" altLang="en-US"/>
          </a:p>
        </p:txBody>
      </p:sp>
      <p:sp>
        <p:nvSpPr>
          <p:cNvPr id="5" name="正方形/長方形 4"/>
          <p:cNvSpPr/>
          <p:nvPr/>
        </p:nvSpPr>
        <p:spPr>
          <a:xfrm>
            <a:off x="-1348" y="54780"/>
            <a:ext cx="9145348" cy="523220"/>
          </a:xfrm>
          <a:prstGeom prst="rect">
            <a:avLst/>
          </a:prstGeom>
        </p:spPr>
        <p:txBody>
          <a:bodyPr wrap="square">
            <a:spAutoFit/>
          </a:bodyPr>
          <a:lstStyle/>
          <a:p>
            <a:r>
              <a:rPr kumimoji="1" lang="ja-JP" altLang="en-US" sz="2800" dirty="0">
                <a:solidFill>
                  <a:schemeClr val="bg1"/>
                </a:solidFill>
                <a:latin typeface="UD デジタル 教科書体 NP-B" panose="02020700000000000000" pitchFamily="18" charset="-128"/>
                <a:ea typeface="UD デジタル 教科書体 NP-B" panose="02020700000000000000" pitchFamily="18" charset="-128"/>
              </a:rPr>
              <a:t>「知識及び技能編」　技能　 得意技 ①</a:t>
            </a:r>
          </a:p>
        </p:txBody>
      </p:sp>
      <p:pic>
        <p:nvPicPr>
          <p:cNvPr id="6" name="図 5">
            <a:hlinkClick r:id="rId3"/>
          </p:cNvPr>
          <p:cNvPicPr/>
          <p:nvPr/>
        </p:nvPicPr>
        <p:blipFill>
          <a:blip r:embed="rId4" cstate="email">
            <a:extLst>
              <a:ext uri="{28A0092B-C50C-407E-A947-70E740481C1C}">
                <a14:useLocalDpi xmlns:a14="http://schemas.microsoft.com/office/drawing/2010/main"/>
              </a:ext>
            </a:extLst>
          </a:blip>
          <a:stretch>
            <a:fillRect/>
          </a:stretch>
        </p:blipFill>
        <p:spPr>
          <a:xfrm>
            <a:off x="823238" y="2177794"/>
            <a:ext cx="3236698" cy="1842882"/>
          </a:xfrm>
          <a:prstGeom prst="rect">
            <a:avLst/>
          </a:prstGeom>
        </p:spPr>
      </p:pic>
      <p:pic>
        <p:nvPicPr>
          <p:cNvPr id="8" name="図 7">
            <a:hlinkClick r:id="rId5"/>
          </p:cNvPr>
          <p:cNvPicPr/>
          <p:nvPr/>
        </p:nvPicPr>
        <p:blipFill>
          <a:blip r:embed="rId6" cstate="email">
            <a:extLst>
              <a:ext uri="{28A0092B-C50C-407E-A947-70E740481C1C}">
                <a14:useLocalDpi xmlns:a14="http://schemas.microsoft.com/office/drawing/2010/main"/>
              </a:ext>
            </a:extLst>
          </a:blip>
          <a:stretch>
            <a:fillRect/>
          </a:stretch>
        </p:blipFill>
        <p:spPr>
          <a:xfrm>
            <a:off x="823238" y="4475760"/>
            <a:ext cx="3236698" cy="1842882"/>
          </a:xfrm>
          <a:prstGeom prst="rect">
            <a:avLst/>
          </a:prstGeom>
        </p:spPr>
      </p:pic>
      <p:sp>
        <p:nvSpPr>
          <p:cNvPr id="10" name="正方形/長方形 9"/>
          <p:cNvSpPr/>
          <p:nvPr/>
        </p:nvSpPr>
        <p:spPr>
          <a:xfrm>
            <a:off x="1708305" y="852382"/>
            <a:ext cx="6064095" cy="646331"/>
          </a:xfrm>
          <a:prstGeom prst="rect">
            <a:avLst/>
          </a:prstGeom>
        </p:spPr>
        <p:txBody>
          <a:bodyPr wrap="square" lIns="0" rIns="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　自分が得意技にしたい技の動画で、相手の崩し方などのポイントを確認しよう！</a:t>
            </a:r>
          </a:p>
        </p:txBody>
      </p:sp>
      <p:sp>
        <p:nvSpPr>
          <p:cNvPr id="11" name="テキスト ボックス 10"/>
          <p:cNvSpPr txBox="1"/>
          <p:nvPr/>
        </p:nvSpPr>
        <p:spPr>
          <a:xfrm>
            <a:off x="1551625" y="1861576"/>
            <a:ext cx="1607128" cy="338554"/>
          </a:xfrm>
          <a:prstGeom prst="rect">
            <a:avLst/>
          </a:prstGeom>
          <a:noFill/>
        </p:spPr>
        <p:txBody>
          <a:bodyPr wrap="square" rtlCol="0">
            <a:spAutoFit/>
          </a:bodyPr>
          <a:lstStyle/>
          <a:p>
            <a:pPr algn="ctr"/>
            <a:r>
              <a:rPr kumimoji="1" lang="en-US" altLang="ja-JP" sz="1600" dirty="0">
                <a:solidFill>
                  <a:srgbClr val="00B0F0"/>
                </a:solidFill>
                <a:latin typeface="UD デジタル 教科書体 NK-R" panose="02020400000000000000" pitchFamily="18" charset="-128"/>
                <a:ea typeface="UD デジタル 教科書体 NK-R" panose="02020400000000000000" pitchFamily="18" charset="-128"/>
              </a:rPr>
              <a:t>〈</a:t>
            </a:r>
            <a:r>
              <a:rPr kumimoji="1" lang="ja-JP" altLang="en-US" sz="1600" dirty="0">
                <a:solidFill>
                  <a:srgbClr val="00B0F0"/>
                </a:solidFill>
                <a:latin typeface="UD デジタル 教科書体 NK-R" panose="02020400000000000000" pitchFamily="18" charset="-128"/>
                <a:ea typeface="UD デジタル 教科書体 NK-R" panose="02020400000000000000" pitchFamily="18" charset="-128"/>
              </a:rPr>
              <a:t> 内股  </a:t>
            </a:r>
            <a:r>
              <a:rPr kumimoji="1" lang="en-US" altLang="ja-JP" sz="1600" dirty="0">
                <a:solidFill>
                  <a:srgbClr val="00B0F0"/>
                </a:solidFill>
                <a:latin typeface="UD デジタル 教科書体 NK-R" panose="02020400000000000000" pitchFamily="18" charset="-128"/>
                <a:ea typeface="UD デジタル 教科書体 NK-R" panose="02020400000000000000" pitchFamily="18" charset="-128"/>
              </a:rPr>
              <a:t>〉</a:t>
            </a:r>
            <a:endParaRPr kumimoji="1" lang="ja-JP" altLang="en-US" sz="1600" dirty="0">
              <a:solidFill>
                <a:srgbClr val="00B0F0"/>
              </a:solidFill>
              <a:latin typeface="UD デジタル 教科書体 NK-R" panose="02020400000000000000" pitchFamily="18" charset="-128"/>
              <a:ea typeface="UD デジタル 教科書体 NK-R" panose="02020400000000000000" pitchFamily="18" charset="-128"/>
            </a:endParaRPr>
          </a:p>
        </p:txBody>
      </p:sp>
      <p:sp>
        <p:nvSpPr>
          <p:cNvPr id="12" name="テキスト ボックス 11"/>
          <p:cNvSpPr txBox="1"/>
          <p:nvPr/>
        </p:nvSpPr>
        <p:spPr>
          <a:xfrm>
            <a:off x="1590059" y="4137206"/>
            <a:ext cx="1607128" cy="338554"/>
          </a:xfrm>
          <a:prstGeom prst="rect">
            <a:avLst/>
          </a:prstGeom>
          <a:noFill/>
        </p:spPr>
        <p:txBody>
          <a:bodyPr wrap="square" rtlCol="0">
            <a:spAutoFit/>
          </a:bodyPr>
          <a:lstStyle/>
          <a:p>
            <a:pPr algn="ctr"/>
            <a:r>
              <a:rPr kumimoji="1" lang="en-US" altLang="ja-JP" sz="1600" dirty="0">
                <a:solidFill>
                  <a:srgbClr val="00B0F0"/>
                </a:solidFill>
                <a:latin typeface="UD デジタル 教科書体 NK-R" panose="02020400000000000000" pitchFamily="18" charset="-128"/>
                <a:ea typeface="UD デジタル 教科書体 NK-R" panose="02020400000000000000" pitchFamily="18" charset="-128"/>
              </a:rPr>
              <a:t>〈</a:t>
            </a:r>
            <a:r>
              <a:rPr kumimoji="1" lang="ja-JP" altLang="en-US" sz="1600" dirty="0">
                <a:solidFill>
                  <a:srgbClr val="00B0F0"/>
                </a:solidFill>
                <a:latin typeface="UD デジタル 教科書体 NK-R" panose="02020400000000000000" pitchFamily="18" charset="-128"/>
                <a:ea typeface="UD デジタル 教科書体 NK-R" panose="02020400000000000000" pitchFamily="18" charset="-128"/>
              </a:rPr>
              <a:t> 出足払い  </a:t>
            </a:r>
            <a:r>
              <a:rPr kumimoji="1" lang="en-US" altLang="ja-JP" sz="1600" dirty="0">
                <a:solidFill>
                  <a:srgbClr val="00B0F0"/>
                </a:solidFill>
                <a:latin typeface="UD デジタル 教科書体 NK-R" panose="02020400000000000000" pitchFamily="18" charset="-128"/>
                <a:ea typeface="UD デジタル 教科書体 NK-R" panose="02020400000000000000" pitchFamily="18" charset="-128"/>
              </a:rPr>
              <a:t>〉</a:t>
            </a:r>
            <a:endParaRPr kumimoji="1" lang="ja-JP" altLang="en-US" sz="1600" dirty="0">
              <a:solidFill>
                <a:srgbClr val="00B0F0"/>
              </a:solidFill>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p:cNvSpPr txBox="1"/>
          <p:nvPr/>
        </p:nvSpPr>
        <p:spPr>
          <a:xfrm>
            <a:off x="4055830" y="2136089"/>
            <a:ext cx="2296202" cy="1323439"/>
          </a:xfrm>
          <a:prstGeom prst="rect">
            <a:avLst/>
          </a:prstGeom>
          <a:noFill/>
        </p:spPr>
        <p:txBody>
          <a:bodyPr wrap="square" rtlCol="0">
            <a:spAutoFit/>
          </a:bodyPr>
          <a:lstStyle/>
          <a:p>
            <a:pPr marL="288000" indent="-288000" algn="just">
              <a:spcAft>
                <a:spcPts val="1200"/>
              </a:spcAft>
              <a:buFont typeface="+mj-lt"/>
              <a:buAutoNum type="arabicPeriod"/>
            </a:pPr>
            <a:r>
              <a:rPr kumimoji="1" lang="ja-JP" altLang="en-US" sz="1600" dirty="0">
                <a:latin typeface="UD デジタル 教科書体 NK-R" panose="02020400000000000000" pitchFamily="18" charset="-128"/>
                <a:ea typeface="UD デジタル 教科書体 NK-R" panose="02020400000000000000" pitchFamily="18" charset="-128"/>
              </a:rPr>
              <a:t>引き手と釣り手で相手を斜め前方に崩す（引き手は腕時計を見るように手首を返す）</a:t>
            </a:r>
          </a:p>
        </p:txBody>
      </p:sp>
      <p:sp>
        <p:nvSpPr>
          <p:cNvPr id="15" name="テキスト ボックス 14"/>
          <p:cNvSpPr txBox="1"/>
          <p:nvPr/>
        </p:nvSpPr>
        <p:spPr>
          <a:xfrm>
            <a:off x="4055830" y="4465828"/>
            <a:ext cx="2296202" cy="1323439"/>
          </a:xfrm>
          <a:prstGeom prst="rect">
            <a:avLst/>
          </a:prstGeom>
          <a:noFill/>
        </p:spPr>
        <p:txBody>
          <a:bodyPr wrap="square" rtlCol="0">
            <a:spAutoFit/>
          </a:bodyPr>
          <a:lstStyle/>
          <a:p>
            <a:pPr marL="288000" indent="-288000" algn="just">
              <a:spcAft>
                <a:spcPts val="1200"/>
              </a:spcAft>
              <a:buFont typeface="+mj-lt"/>
              <a:buAutoNum type="arabicPeriod"/>
            </a:pPr>
            <a:r>
              <a:rPr kumimoji="1" lang="ja-JP" altLang="en-US" sz="1600" dirty="0">
                <a:latin typeface="UD デジタル 教科書体 NK-R" panose="02020400000000000000" pitchFamily="18" charset="-128"/>
                <a:ea typeface="UD デジタル 教科書体 NK-R" panose="02020400000000000000" pitchFamily="18" charset="-128"/>
              </a:rPr>
              <a:t>相手の重心が前足にかかる瞬間や離れる瞬間に払う（タイミングが大切）</a:t>
            </a:r>
            <a:endParaRPr kumimoji="1"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22" name="テキスト ボックス 21"/>
          <p:cNvSpPr txBox="1"/>
          <p:nvPr/>
        </p:nvSpPr>
        <p:spPr>
          <a:xfrm>
            <a:off x="3478930" y="6571798"/>
            <a:ext cx="5665070" cy="276999"/>
          </a:xfrm>
          <a:prstGeom prst="rect">
            <a:avLst/>
          </a:prstGeom>
          <a:noFill/>
        </p:spPr>
        <p:txBody>
          <a:bodyPr wrap="square" rtlCol="0">
            <a:spAutoFit/>
          </a:bodyPr>
          <a:lstStyle/>
          <a:p>
            <a:pPr algn="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 動画は（公財）講道館のホームページより</a:t>
            </a:r>
          </a:p>
        </p:txBody>
      </p:sp>
      <p:pic>
        <p:nvPicPr>
          <p:cNvPr id="25" name="図 24" descr="おもちゃ, 人形, 持つ, 暗い が含まれている画像&#10;&#10;自動的に生成された説明">
            <a:extLst>
              <a:ext uri="{FF2B5EF4-FFF2-40B4-BE49-F238E27FC236}">
                <a16:creationId xmlns:a16="http://schemas.microsoft.com/office/drawing/2014/main" id="{C764BB06-23B0-4F71-B793-1801D9FA677E}"/>
              </a:ext>
            </a:extLst>
          </p:cNvPr>
          <p:cNvPicPr>
            <a:picLocks noChangeAspect="1"/>
          </p:cNvPicPr>
          <p:nvPr/>
        </p:nvPicPr>
        <p:blipFill rotWithShape="1">
          <a:blip r:embed="rId7">
            <a:extLst>
              <a:ext uri="{28A0092B-C50C-407E-A947-70E740481C1C}">
                <a14:useLocalDpi xmlns:a14="http://schemas.microsoft.com/office/drawing/2010/main" val="0"/>
              </a:ext>
            </a:extLst>
          </a:blip>
          <a:srcRect b="49625"/>
          <a:stretch/>
        </p:blipFill>
        <p:spPr>
          <a:xfrm>
            <a:off x="293845" y="752742"/>
            <a:ext cx="1241626" cy="954108"/>
          </a:xfrm>
          <a:prstGeom prst="rect">
            <a:avLst/>
          </a:prstGeom>
        </p:spPr>
      </p:pic>
      <p:sp>
        <p:nvSpPr>
          <p:cNvPr id="26" name="テキスト ボックス 25"/>
          <p:cNvSpPr txBox="1"/>
          <p:nvPr/>
        </p:nvSpPr>
        <p:spPr>
          <a:xfrm>
            <a:off x="6485108" y="2136089"/>
            <a:ext cx="2278953" cy="1569660"/>
          </a:xfrm>
          <a:prstGeom prst="rect">
            <a:avLst/>
          </a:prstGeom>
          <a:noFill/>
        </p:spPr>
        <p:txBody>
          <a:bodyPr wrap="square" rtlCol="0">
            <a:spAutoFit/>
          </a:bodyPr>
          <a:lstStyle/>
          <a:p>
            <a:pPr marL="288000" indent="-288000" algn="just">
              <a:buFont typeface="+mj-lt"/>
              <a:buAutoNum type="arabicPeriod" startAt="2"/>
            </a:pPr>
            <a:r>
              <a:rPr kumimoji="1" lang="ja-JP" altLang="en-US" sz="1600" dirty="0">
                <a:latin typeface="UD デジタル 教科書体 NK-R" panose="02020400000000000000" pitchFamily="18" charset="-128"/>
                <a:ea typeface="UD デジタル 教科書体 NK-R" panose="02020400000000000000" pitchFamily="18" charset="-128"/>
              </a:rPr>
              <a:t>体を回転させ、膝のバネを使って一気に跳ね上げる（相手に近付きすぎると回転できない）</a:t>
            </a:r>
          </a:p>
        </p:txBody>
      </p:sp>
      <p:sp>
        <p:nvSpPr>
          <p:cNvPr id="27" name="テキスト ボックス 26"/>
          <p:cNvSpPr txBox="1"/>
          <p:nvPr/>
        </p:nvSpPr>
        <p:spPr>
          <a:xfrm>
            <a:off x="6485108" y="4436420"/>
            <a:ext cx="2278953" cy="830997"/>
          </a:xfrm>
          <a:prstGeom prst="rect">
            <a:avLst/>
          </a:prstGeom>
          <a:noFill/>
        </p:spPr>
        <p:txBody>
          <a:bodyPr wrap="square" rtlCol="0">
            <a:spAutoFit/>
          </a:bodyPr>
          <a:lstStyle/>
          <a:p>
            <a:pPr marL="288000" indent="-288000" algn="just">
              <a:buFont typeface="+mj-lt"/>
              <a:buAutoNum type="arabicPeriod" startAt="2"/>
            </a:pPr>
            <a:r>
              <a:rPr kumimoji="1" lang="ja-JP" altLang="en-US" sz="1600" dirty="0">
                <a:latin typeface="UD デジタル 教科書体 NK-R" panose="02020400000000000000" pitchFamily="18" charset="-128"/>
                <a:ea typeface="UD デジタル 教科書体 NK-R" panose="02020400000000000000" pitchFamily="18" charset="-128"/>
              </a:rPr>
              <a:t>払うと同時に引き手を外側から内側に一気に押し込む</a:t>
            </a:r>
            <a:endParaRPr kumimoji="1"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29" name="正方形/長方形 28"/>
          <p:cNvSpPr/>
          <p:nvPr/>
        </p:nvSpPr>
        <p:spPr>
          <a:xfrm>
            <a:off x="269332" y="1825895"/>
            <a:ext cx="8603735" cy="47580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algn="ctr"/>
            <a:endPar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30" name="グループ化 29"/>
          <p:cNvGrpSpPr/>
          <p:nvPr/>
        </p:nvGrpSpPr>
        <p:grpSpPr>
          <a:xfrm>
            <a:off x="4853524" y="6115545"/>
            <a:ext cx="3873734" cy="357147"/>
            <a:chOff x="3446852" y="4985797"/>
            <a:chExt cx="3873734" cy="357147"/>
          </a:xfrm>
        </p:grpSpPr>
        <p:sp>
          <p:nvSpPr>
            <p:cNvPr id="31" name="角丸四角形 30"/>
            <p:cNvSpPr/>
            <p:nvPr/>
          </p:nvSpPr>
          <p:spPr>
            <a:xfrm>
              <a:off x="3446852" y="4985797"/>
              <a:ext cx="3873734" cy="35714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400" dirty="0" smtClean="0">
                  <a:solidFill>
                    <a:schemeClr val="tx1"/>
                  </a:solidFill>
                </a:rPr>
                <a:t>写真をクリックして動画を見てみよう！</a:t>
              </a:r>
              <a:endParaRPr kumimoji="1" lang="ja-JP" altLang="en-US" sz="1400" dirty="0">
                <a:solidFill>
                  <a:schemeClr val="tx1"/>
                </a:solidFill>
              </a:endParaRPr>
            </a:p>
          </p:txBody>
        </p:sp>
        <p:pic>
          <p:nvPicPr>
            <p:cNvPr id="32" name="図 31"/>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841647" y="5008531"/>
              <a:ext cx="347191" cy="322221"/>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169750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6</a:t>
            </a:fld>
            <a:endParaRPr kumimoji="1" lang="ja-JP" altLang="en-US"/>
          </a:p>
        </p:txBody>
      </p:sp>
      <p:sp>
        <p:nvSpPr>
          <p:cNvPr id="5" name="正方形/長方形 4"/>
          <p:cNvSpPr/>
          <p:nvPr/>
        </p:nvSpPr>
        <p:spPr>
          <a:xfrm>
            <a:off x="-1348" y="54780"/>
            <a:ext cx="9145348" cy="523220"/>
          </a:xfrm>
          <a:prstGeom prst="rect">
            <a:avLst/>
          </a:prstGeom>
        </p:spPr>
        <p:txBody>
          <a:bodyPr wrap="square">
            <a:spAutoFit/>
          </a:bodyPr>
          <a:lstStyle/>
          <a:p>
            <a:r>
              <a:rPr kumimoji="1" lang="ja-JP" altLang="en-US" sz="2800" dirty="0">
                <a:solidFill>
                  <a:schemeClr val="bg1"/>
                </a:solidFill>
                <a:latin typeface="UD デジタル 教科書体 NP-B" panose="02020700000000000000" pitchFamily="18" charset="-128"/>
                <a:ea typeface="UD デジタル 教科書体 NP-B" panose="02020700000000000000" pitchFamily="18" charset="-128"/>
              </a:rPr>
              <a:t>「知識及び技能編」　技能　 得意技 ②</a:t>
            </a:r>
            <a:endParaRPr kumimoji="1" lang="ja-JP" altLang="en-US" sz="2000"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10" name="正方形/長方形 9"/>
          <p:cNvSpPr/>
          <p:nvPr/>
        </p:nvSpPr>
        <p:spPr>
          <a:xfrm>
            <a:off x="1708305" y="882306"/>
            <a:ext cx="6313474" cy="646331"/>
          </a:xfrm>
          <a:prstGeom prst="rect">
            <a:avLst/>
          </a:prstGeom>
        </p:spPr>
        <p:txBody>
          <a:bodyPr wrap="square" lIns="0" rIns="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　動画で確認したポイントをイメージしながら、一人で行う得意技の「かかり練習」をしてみよう！</a:t>
            </a:r>
          </a:p>
        </p:txBody>
      </p:sp>
      <p:pic>
        <p:nvPicPr>
          <p:cNvPr id="26" name="図 25" descr="おもちゃ, 人形, 持つ, 暗い が含まれている画像&#10;&#10;自動的に生成された説明">
            <a:extLst>
              <a:ext uri="{FF2B5EF4-FFF2-40B4-BE49-F238E27FC236}">
                <a16:creationId xmlns:a16="http://schemas.microsoft.com/office/drawing/2014/main" id="{C764BB06-23B0-4F71-B793-1801D9FA677E}"/>
              </a:ext>
            </a:extLst>
          </p:cNvPr>
          <p:cNvPicPr>
            <a:picLocks noChangeAspect="1"/>
          </p:cNvPicPr>
          <p:nvPr/>
        </p:nvPicPr>
        <p:blipFill rotWithShape="1">
          <a:blip r:embed="rId3">
            <a:extLst>
              <a:ext uri="{28A0092B-C50C-407E-A947-70E740481C1C}">
                <a14:useLocalDpi xmlns:a14="http://schemas.microsoft.com/office/drawing/2010/main" val="0"/>
              </a:ext>
            </a:extLst>
          </a:blip>
          <a:srcRect b="49625"/>
          <a:stretch/>
        </p:blipFill>
        <p:spPr>
          <a:xfrm>
            <a:off x="293845" y="716166"/>
            <a:ext cx="1241626" cy="954108"/>
          </a:xfrm>
          <a:prstGeom prst="rect">
            <a:avLst/>
          </a:prstGeom>
        </p:spPr>
      </p:pic>
      <p:sp>
        <p:nvSpPr>
          <p:cNvPr id="27" name="正方形/長方形 26"/>
          <p:cNvSpPr/>
          <p:nvPr/>
        </p:nvSpPr>
        <p:spPr>
          <a:xfrm>
            <a:off x="270133" y="1943903"/>
            <a:ext cx="8603735" cy="451136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algn="ctr"/>
            <a:endPar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1" name="テキスト ボックス 20"/>
          <p:cNvSpPr txBox="1"/>
          <p:nvPr/>
        </p:nvSpPr>
        <p:spPr>
          <a:xfrm>
            <a:off x="676570" y="5138746"/>
            <a:ext cx="3495367" cy="584775"/>
          </a:xfrm>
          <a:prstGeom prst="rect">
            <a:avLst/>
          </a:prstGeom>
          <a:noFill/>
        </p:spPr>
        <p:txBody>
          <a:bodyPr wrap="square" rtlCol="0">
            <a:spAutoFit/>
          </a:bodyPr>
          <a:lstStyle/>
          <a:p>
            <a:pPr algn="just">
              <a:spcAft>
                <a:spcPts val="1200"/>
              </a:spcAft>
            </a:pPr>
            <a:r>
              <a:rPr kumimoji="1" lang="ja-JP" altLang="en-US" sz="1600" dirty="0">
                <a:latin typeface="UD デジタル 教科書体 NK-R" panose="02020400000000000000" pitchFamily="18" charset="-128"/>
                <a:ea typeface="UD デジタル 教科書体 NK-R" panose="02020400000000000000" pitchFamily="18" charset="-128"/>
              </a:rPr>
              <a:t>斜め前方に崩した相手を下から跳ね上げるイメージで！</a:t>
            </a:r>
          </a:p>
        </p:txBody>
      </p:sp>
      <p:sp>
        <p:nvSpPr>
          <p:cNvPr id="22" name="テキスト ボックス 21"/>
          <p:cNvSpPr txBox="1"/>
          <p:nvPr/>
        </p:nvSpPr>
        <p:spPr>
          <a:xfrm>
            <a:off x="4971924" y="5123424"/>
            <a:ext cx="3493650" cy="584775"/>
          </a:xfrm>
          <a:prstGeom prst="rect">
            <a:avLst/>
          </a:prstGeom>
          <a:noFill/>
        </p:spPr>
        <p:txBody>
          <a:bodyPr wrap="square" rtlCol="0">
            <a:spAutoFit/>
          </a:bodyPr>
          <a:lstStyle/>
          <a:p>
            <a:pPr algn="just">
              <a:spcAft>
                <a:spcPts val="1200"/>
              </a:spcAft>
            </a:pPr>
            <a:r>
              <a:rPr kumimoji="1" lang="ja-JP" altLang="en-US" sz="1600" dirty="0">
                <a:latin typeface="UD デジタル 教科書体 NK-R" panose="02020400000000000000" pitchFamily="18" charset="-128"/>
                <a:ea typeface="UD デジタル 教科書体 NK-R" panose="02020400000000000000" pitchFamily="18" charset="-128"/>
              </a:rPr>
              <a:t>自分の土踏まずで相手のくるぶし辺りを払うイメージで！</a:t>
            </a:r>
          </a:p>
        </p:txBody>
      </p:sp>
      <p:sp>
        <p:nvSpPr>
          <p:cNvPr id="29" name="正方形/長方形 28"/>
          <p:cNvSpPr/>
          <p:nvPr/>
        </p:nvSpPr>
        <p:spPr>
          <a:xfrm>
            <a:off x="270130" y="1943898"/>
            <a:ext cx="4308249" cy="451136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algn="ctr"/>
            <a:endPar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0" name="テキスト ボックス 29"/>
          <p:cNvSpPr txBox="1"/>
          <p:nvPr/>
        </p:nvSpPr>
        <p:spPr>
          <a:xfrm>
            <a:off x="1586225" y="2199269"/>
            <a:ext cx="1607128" cy="338554"/>
          </a:xfrm>
          <a:prstGeom prst="rect">
            <a:avLst/>
          </a:prstGeom>
          <a:noFill/>
        </p:spPr>
        <p:txBody>
          <a:bodyPr wrap="square" rtlCol="0">
            <a:spAutoFit/>
          </a:bodyPr>
          <a:lstStyle/>
          <a:p>
            <a:pPr algn="ctr"/>
            <a:r>
              <a:rPr kumimoji="1" lang="en-US" altLang="ja-JP" sz="1600" dirty="0">
                <a:solidFill>
                  <a:srgbClr val="00B0F0"/>
                </a:solidFill>
                <a:latin typeface="UD デジタル 教科書体 NK-R" panose="02020400000000000000" pitchFamily="18" charset="-128"/>
                <a:ea typeface="UD デジタル 教科書体 NK-R" panose="02020400000000000000" pitchFamily="18" charset="-128"/>
              </a:rPr>
              <a:t>〈</a:t>
            </a:r>
            <a:r>
              <a:rPr kumimoji="1" lang="ja-JP" altLang="en-US" sz="1600" dirty="0">
                <a:solidFill>
                  <a:srgbClr val="00B0F0"/>
                </a:solidFill>
                <a:latin typeface="UD デジタル 教科書体 NK-R" panose="02020400000000000000" pitchFamily="18" charset="-128"/>
                <a:ea typeface="UD デジタル 教科書体 NK-R" panose="02020400000000000000" pitchFamily="18" charset="-128"/>
              </a:rPr>
              <a:t> 内股  </a:t>
            </a:r>
            <a:r>
              <a:rPr kumimoji="1" lang="en-US" altLang="ja-JP" sz="1600" dirty="0">
                <a:solidFill>
                  <a:srgbClr val="00B0F0"/>
                </a:solidFill>
                <a:latin typeface="UD デジタル 教科書体 NK-R" panose="02020400000000000000" pitchFamily="18" charset="-128"/>
                <a:ea typeface="UD デジタル 教科書体 NK-R" panose="02020400000000000000" pitchFamily="18" charset="-128"/>
              </a:rPr>
              <a:t>〉</a:t>
            </a:r>
            <a:endParaRPr kumimoji="1" lang="ja-JP" altLang="en-US" sz="1600" dirty="0">
              <a:solidFill>
                <a:srgbClr val="00B0F0"/>
              </a:solidFill>
              <a:latin typeface="UD デジタル 教科書体 NK-R" panose="02020400000000000000" pitchFamily="18" charset="-128"/>
              <a:ea typeface="UD デジタル 教科書体 NK-R" panose="02020400000000000000" pitchFamily="18" charset="-128"/>
            </a:endParaRPr>
          </a:p>
        </p:txBody>
      </p:sp>
      <p:sp>
        <p:nvSpPr>
          <p:cNvPr id="31" name="テキスト ボックス 30"/>
          <p:cNvSpPr txBox="1"/>
          <p:nvPr/>
        </p:nvSpPr>
        <p:spPr>
          <a:xfrm>
            <a:off x="5922559" y="2199269"/>
            <a:ext cx="1607128" cy="338554"/>
          </a:xfrm>
          <a:prstGeom prst="rect">
            <a:avLst/>
          </a:prstGeom>
          <a:noFill/>
        </p:spPr>
        <p:txBody>
          <a:bodyPr wrap="square" rtlCol="0">
            <a:spAutoFit/>
          </a:bodyPr>
          <a:lstStyle/>
          <a:p>
            <a:pPr algn="ctr"/>
            <a:r>
              <a:rPr kumimoji="1" lang="en-US" altLang="ja-JP" sz="1600" dirty="0">
                <a:solidFill>
                  <a:srgbClr val="00B0F0"/>
                </a:solidFill>
                <a:latin typeface="UD デジタル 教科書体 NK-R" panose="02020400000000000000" pitchFamily="18" charset="-128"/>
                <a:ea typeface="UD デジタル 教科書体 NK-R" panose="02020400000000000000" pitchFamily="18" charset="-128"/>
              </a:rPr>
              <a:t>〈</a:t>
            </a:r>
            <a:r>
              <a:rPr kumimoji="1" lang="ja-JP" altLang="en-US" sz="1600" dirty="0">
                <a:solidFill>
                  <a:srgbClr val="00B0F0"/>
                </a:solidFill>
                <a:latin typeface="UD デジタル 教科書体 NK-R" panose="02020400000000000000" pitchFamily="18" charset="-128"/>
                <a:ea typeface="UD デジタル 教科書体 NK-R" panose="02020400000000000000" pitchFamily="18" charset="-128"/>
              </a:rPr>
              <a:t> 出足払い  </a:t>
            </a:r>
            <a:r>
              <a:rPr kumimoji="1" lang="en-US" altLang="ja-JP" sz="1600" dirty="0">
                <a:solidFill>
                  <a:srgbClr val="00B0F0"/>
                </a:solidFill>
                <a:latin typeface="UD デジタル 教科書体 NK-R" panose="02020400000000000000" pitchFamily="18" charset="-128"/>
                <a:ea typeface="UD デジタル 教科書体 NK-R" panose="02020400000000000000" pitchFamily="18" charset="-128"/>
              </a:rPr>
              <a:t>〉</a:t>
            </a:r>
            <a:endParaRPr kumimoji="1" lang="ja-JP" altLang="en-US" sz="1600" dirty="0">
              <a:solidFill>
                <a:srgbClr val="00B0F0"/>
              </a:solidFill>
              <a:latin typeface="UD デジタル 教科書体 NK-R" panose="02020400000000000000" pitchFamily="18" charset="-128"/>
              <a:ea typeface="UD デジタル 教科書体 NK-R" panose="02020400000000000000" pitchFamily="18" charset="-128"/>
            </a:endParaRPr>
          </a:p>
        </p:txBody>
      </p:sp>
      <p:sp>
        <p:nvSpPr>
          <p:cNvPr id="32" name="正方形/長方形 31"/>
          <p:cNvSpPr/>
          <p:nvPr/>
        </p:nvSpPr>
        <p:spPr>
          <a:xfrm>
            <a:off x="1134870" y="2784569"/>
            <a:ext cx="723275" cy="307777"/>
          </a:xfrm>
          <a:prstGeom prst="rect">
            <a:avLst/>
          </a:prstGeom>
        </p:spPr>
        <p:txBody>
          <a:bodyPr wrap="none">
            <a:spAutoFit/>
          </a:bodyPr>
          <a:lstStyle/>
          <a:p>
            <a:r>
              <a:rPr lang="ja-JP" altLang="en-US" sz="1400" u="sng" dirty="0">
                <a:uFill>
                  <a:solidFill>
                    <a:srgbClr val="FF0000"/>
                  </a:solidFill>
                </a:uFill>
                <a:latin typeface="UD デジタル 教科書体 NK-R" panose="02020400000000000000" pitchFamily="18" charset="-128"/>
                <a:ea typeface="UD デジタル 教科書体 NK-R" panose="02020400000000000000" pitchFamily="18" charset="-128"/>
              </a:rPr>
              <a:t>右組手</a:t>
            </a:r>
          </a:p>
        </p:txBody>
      </p:sp>
      <p:sp>
        <p:nvSpPr>
          <p:cNvPr id="33" name="正方形/長方形 32"/>
          <p:cNvSpPr/>
          <p:nvPr/>
        </p:nvSpPr>
        <p:spPr>
          <a:xfrm>
            <a:off x="5405223" y="2775792"/>
            <a:ext cx="723275" cy="307777"/>
          </a:xfrm>
          <a:prstGeom prst="rect">
            <a:avLst/>
          </a:prstGeom>
        </p:spPr>
        <p:txBody>
          <a:bodyPr wrap="none">
            <a:spAutoFit/>
          </a:bodyPr>
          <a:lstStyle/>
          <a:p>
            <a:r>
              <a:rPr lang="ja-JP" altLang="en-US" sz="1400" u="sng" dirty="0">
                <a:uFill>
                  <a:solidFill>
                    <a:srgbClr val="FF0000"/>
                  </a:solidFill>
                </a:uFill>
                <a:latin typeface="UD デジタル 教科書体 NK-R" panose="02020400000000000000" pitchFamily="18" charset="-128"/>
                <a:ea typeface="UD デジタル 教科書体 NK-R" panose="02020400000000000000" pitchFamily="18" charset="-128"/>
              </a:rPr>
              <a:t>右組手</a:t>
            </a:r>
          </a:p>
        </p:txBody>
      </p:sp>
      <p:sp>
        <p:nvSpPr>
          <p:cNvPr id="34" name="正方形/長方形 33"/>
          <p:cNvSpPr/>
          <p:nvPr/>
        </p:nvSpPr>
        <p:spPr>
          <a:xfrm>
            <a:off x="3068179" y="2780491"/>
            <a:ext cx="723275" cy="307777"/>
          </a:xfrm>
          <a:prstGeom prst="rect">
            <a:avLst/>
          </a:prstGeom>
        </p:spPr>
        <p:txBody>
          <a:bodyPr wrap="none">
            <a:spAutoFit/>
          </a:bodyPr>
          <a:lstStyle/>
          <a:p>
            <a:r>
              <a:rPr lang="ja-JP" altLang="en-US" sz="1400" u="sng" dirty="0">
                <a:uFill>
                  <a:solidFill>
                    <a:srgbClr val="FF0000"/>
                  </a:solidFill>
                </a:uFill>
                <a:latin typeface="UD デジタル 教科書体 NK-R" panose="02020400000000000000" pitchFamily="18" charset="-128"/>
                <a:ea typeface="UD デジタル 教科書体 NK-R" panose="02020400000000000000" pitchFamily="18" charset="-128"/>
              </a:rPr>
              <a:t>左組手</a:t>
            </a:r>
          </a:p>
        </p:txBody>
      </p:sp>
      <p:sp>
        <p:nvSpPr>
          <p:cNvPr id="35" name="正方形/長方形 34"/>
          <p:cNvSpPr/>
          <p:nvPr/>
        </p:nvSpPr>
        <p:spPr>
          <a:xfrm>
            <a:off x="7266182" y="2781821"/>
            <a:ext cx="723275" cy="307777"/>
          </a:xfrm>
          <a:prstGeom prst="rect">
            <a:avLst/>
          </a:prstGeom>
        </p:spPr>
        <p:txBody>
          <a:bodyPr wrap="none">
            <a:spAutoFit/>
          </a:bodyPr>
          <a:lstStyle/>
          <a:p>
            <a:r>
              <a:rPr lang="ja-JP" altLang="en-US" sz="1400" u="sng" dirty="0">
                <a:uFill>
                  <a:solidFill>
                    <a:srgbClr val="FF0000"/>
                  </a:solidFill>
                </a:uFill>
                <a:latin typeface="UD デジタル 教科書体 NK-R" panose="02020400000000000000" pitchFamily="18" charset="-128"/>
                <a:ea typeface="UD デジタル 教科書体 NK-R" panose="02020400000000000000" pitchFamily="18" charset="-128"/>
              </a:rPr>
              <a:t>左組手</a:t>
            </a:r>
          </a:p>
        </p:txBody>
      </p:sp>
      <p:sp>
        <p:nvSpPr>
          <p:cNvPr id="23" name="テキスト ボックス 22"/>
          <p:cNvSpPr txBox="1"/>
          <p:nvPr/>
        </p:nvSpPr>
        <p:spPr>
          <a:xfrm>
            <a:off x="5612525" y="1613049"/>
            <a:ext cx="3261344" cy="307777"/>
          </a:xfrm>
          <a:prstGeom prst="rect">
            <a:avLst/>
          </a:prstGeom>
          <a:noFill/>
        </p:spPr>
        <p:txBody>
          <a:bodyPr wrap="square" rtlCol="0">
            <a:spAutoFit/>
          </a:bodyPr>
          <a:lstStyle/>
          <a:p>
            <a:r>
              <a:rPr kumimoji="1" lang="en-US" altLang="ja-JP" sz="1400" dirty="0">
                <a:solidFill>
                  <a:schemeClr val="bg2">
                    <a:lumMod val="50000"/>
                  </a:schemeClr>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chemeClr val="bg2">
                    <a:lumMod val="50000"/>
                  </a:schemeClr>
                </a:solidFill>
                <a:latin typeface="UD デジタル 教科書体 NK-R" panose="02020400000000000000" pitchFamily="18" charset="-128"/>
                <a:ea typeface="UD デジタル 教科書体 NK-R" panose="02020400000000000000" pitchFamily="18" charset="-128"/>
              </a:rPr>
              <a:t>　得意な組手の方だけでいいよ！</a:t>
            </a:r>
          </a:p>
        </p:txBody>
      </p:sp>
      <p:pic>
        <p:nvPicPr>
          <p:cNvPr id="8" name="図 7">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154" y="3261015"/>
            <a:ext cx="1028844" cy="1829055"/>
          </a:xfrm>
          <a:prstGeom prst="rect">
            <a:avLst/>
          </a:prstGeom>
        </p:spPr>
      </p:pic>
      <p:pic>
        <p:nvPicPr>
          <p:cNvPr id="9" name="図 8">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05350" y="3261015"/>
            <a:ext cx="1028844" cy="1829055"/>
          </a:xfrm>
          <a:prstGeom prst="rect">
            <a:avLst/>
          </a:prstGeom>
        </p:spPr>
      </p:pic>
      <p:pic>
        <p:nvPicPr>
          <p:cNvPr id="11" name="図 10">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33729" y="3261015"/>
            <a:ext cx="1028844" cy="1829055"/>
          </a:xfrm>
          <a:prstGeom prst="rect">
            <a:avLst/>
          </a:prstGeom>
        </p:spPr>
      </p:pic>
      <p:pic>
        <p:nvPicPr>
          <p:cNvPr id="12" name="図 11">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13469" y="3261015"/>
            <a:ext cx="1028844" cy="1829055"/>
          </a:xfrm>
          <a:prstGeom prst="rect">
            <a:avLst/>
          </a:prstGeom>
        </p:spPr>
      </p:pic>
      <p:grpSp>
        <p:nvGrpSpPr>
          <p:cNvPr id="25" name="グループ化 24"/>
          <p:cNvGrpSpPr/>
          <p:nvPr/>
        </p:nvGrpSpPr>
        <p:grpSpPr>
          <a:xfrm>
            <a:off x="1372569" y="5833995"/>
            <a:ext cx="2034440" cy="478547"/>
            <a:chOff x="5643154" y="1972129"/>
            <a:chExt cx="2859302" cy="508045"/>
          </a:xfrm>
        </p:grpSpPr>
        <p:sp>
          <p:nvSpPr>
            <p:cNvPr id="28" name="角丸四角形 27"/>
            <p:cNvSpPr/>
            <p:nvPr/>
          </p:nvSpPr>
          <p:spPr>
            <a:xfrm>
              <a:off x="5643154" y="1972129"/>
              <a:ext cx="2859302"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写真をクリックして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36" name="図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37772" y="1997119"/>
              <a:ext cx="479545" cy="479545"/>
            </a:xfrm>
            <a:prstGeom prst="rect">
              <a:avLst/>
            </a:prstGeom>
          </p:spPr>
          <p:style>
            <a:lnRef idx="1">
              <a:schemeClr val="accent4"/>
            </a:lnRef>
            <a:fillRef idx="2">
              <a:schemeClr val="accent4"/>
            </a:fillRef>
            <a:effectRef idx="1">
              <a:schemeClr val="accent4"/>
            </a:effectRef>
            <a:fontRef idx="minor">
              <a:schemeClr val="dk1"/>
            </a:fontRef>
          </p:style>
        </p:pic>
      </p:grpSp>
      <p:grpSp>
        <p:nvGrpSpPr>
          <p:cNvPr id="37" name="グループ化 36"/>
          <p:cNvGrpSpPr/>
          <p:nvPr/>
        </p:nvGrpSpPr>
        <p:grpSpPr>
          <a:xfrm>
            <a:off x="5708903" y="5831919"/>
            <a:ext cx="2034440" cy="478547"/>
            <a:chOff x="5643154" y="1972129"/>
            <a:chExt cx="2859302" cy="508045"/>
          </a:xfrm>
        </p:grpSpPr>
        <p:sp>
          <p:nvSpPr>
            <p:cNvPr id="38" name="角丸四角形 37"/>
            <p:cNvSpPr/>
            <p:nvPr/>
          </p:nvSpPr>
          <p:spPr>
            <a:xfrm>
              <a:off x="5643154" y="1972129"/>
              <a:ext cx="2859302"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写真をクリックして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39" name="図 3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37772" y="1984175"/>
              <a:ext cx="479545" cy="479545"/>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99105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7</a:t>
            </a:fld>
            <a:endParaRPr kumimoji="1" lang="ja-JP" altLang="en-US"/>
          </a:p>
        </p:txBody>
      </p:sp>
      <p:sp>
        <p:nvSpPr>
          <p:cNvPr id="5" name="正方形/長方形 4"/>
          <p:cNvSpPr/>
          <p:nvPr/>
        </p:nvSpPr>
        <p:spPr>
          <a:xfrm>
            <a:off x="-1348" y="54780"/>
            <a:ext cx="9145348" cy="523220"/>
          </a:xfrm>
          <a:prstGeom prst="rect">
            <a:avLst/>
          </a:prstGeom>
        </p:spPr>
        <p:txBody>
          <a:bodyPr wrap="square">
            <a:spAutoFit/>
          </a:bodyPr>
          <a:lstStyle/>
          <a:p>
            <a:r>
              <a:rPr kumimoji="1" lang="ja-JP" altLang="en-US" sz="2800" dirty="0">
                <a:solidFill>
                  <a:schemeClr val="bg1"/>
                </a:solidFill>
                <a:latin typeface="UD デジタル 教科書体 NP-B" panose="02020700000000000000" pitchFamily="18" charset="-128"/>
                <a:ea typeface="UD デジタル 教科書体 NP-B" panose="02020700000000000000" pitchFamily="18" charset="-128"/>
              </a:rPr>
              <a:t>「知識及び技能編」　技能　 連絡技・変化技</a:t>
            </a:r>
            <a:endParaRPr kumimoji="1" lang="ja-JP" altLang="en-US" sz="2000"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10" name="正方形/長方形 9"/>
          <p:cNvSpPr/>
          <p:nvPr/>
        </p:nvSpPr>
        <p:spPr>
          <a:xfrm>
            <a:off x="1708305" y="882306"/>
            <a:ext cx="6313474" cy="646331"/>
          </a:xfrm>
          <a:prstGeom prst="rect">
            <a:avLst/>
          </a:prstGeom>
        </p:spPr>
        <p:txBody>
          <a:bodyPr wrap="square" lIns="0" rIns="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　相手の動きの変化をイメージしながら、一人で行う連絡技や変化技の「かかり練習」をしてみよう！</a:t>
            </a:r>
          </a:p>
        </p:txBody>
      </p:sp>
      <p:pic>
        <p:nvPicPr>
          <p:cNvPr id="26" name="図 25" descr="おもちゃ, 人形, 持つ, 暗い が含まれている画像&#10;&#10;自動的に生成された説明">
            <a:extLst>
              <a:ext uri="{FF2B5EF4-FFF2-40B4-BE49-F238E27FC236}">
                <a16:creationId xmlns:a16="http://schemas.microsoft.com/office/drawing/2014/main" id="{C764BB06-23B0-4F71-B793-1801D9FA677E}"/>
              </a:ext>
            </a:extLst>
          </p:cNvPr>
          <p:cNvPicPr>
            <a:picLocks noChangeAspect="1"/>
          </p:cNvPicPr>
          <p:nvPr/>
        </p:nvPicPr>
        <p:blipFill rotWithShape="1">
          <a:blip r:embed="rId3">
            <a:extLst>
              <a:ext uri="{28A0092B-C50C-407E-A947-70E740481C1C}">
                <a14:useLocalDpi xmlns:a14="http://schemas.microsoft.com/office/drawing/2010/main" val="0"/>
              </a:ext>
            </a:extLst>
          </a:blip>
          <a:srcRect b="49625"/>
          <a:stretch/>
        </p:blipFill>
        <p:spPr>
          <a:xfrm>
            <a:off x="293845" y="716166"/>
            <a:ext cx="1241626" cy="954108"/>
          </a:xfrm>
          <a:prstGeom prst="rect">
            <a:avLst/>
          </a:prstGeom>
        </p:spPr>
      </p:pic>
      <p:sp>
        <p:nvSpPr>
          <p:cNvPr id="27" name="正方形/長方形 26"/>
          <p:cNvSpPr/>
          <p:nvPr/>
        </p:nvSpPr>
        <p:spPr>
          <a:xfrm>
            <a:off x="270133" y="1943903"/>
            <a:ext cx="8603735" cy="451136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algn="ctr"/>
            <a:endPar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9" name="正方形/長方形 28"/>
          <p:cNvSpPr/>
          <p:nvPr/>
        </p:nvSpPr>
        <p:spPr>
          <a:xfrm>
            <a:off x="270130" y="1943898"/>
            <a:ext cx="4308249" cy="451136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algn="ctr"/>
            <a:endPar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0" name="テキスト ボックス 29"/>
          <p:cNvSpPr txBox="1"/>
          <p:nvPr/>
        </p:nvSpPr>
        <p:spPr>
          <a:xfrm>
            <a:off x="1251866" y="2192739"/>
            <a:ext cx="2474817" cy="338554"/>
          </a:xfrm>
          <a:prstGeom prst="rect">
            <a:avLst/>
          </a:prstGeom>
          <a:noFill/>
        </p:spPr>
        <p:txBody>
          <a:bodyPr wrap="square" rtlCol="0">
            <a:spAutoFit/>
          </a:bodyPr>
          <a:lstStyle/>
          <a:p>
            <a:pPr algn="ctr"/>
            <a:r>
              <a:rPr kumimoji="1" lang="en-US" altLang="ja-JP" sz="1600" dirty="0">
                <a:solidFill>
                  <a:srgbClr val="00B0F0"/>
                </a:solidFill>
                <a:latin typeface="UD デジタル 教科書体 NK-R" panose="02020400000000000000" pitchFamily="18" charset="-128"/>
                <a:ea typeface="UD デジタル 教科書体 NK-R" panose="02020400000000000000" pitchFamily="18" charset="-128"/>
              </a:rPr>
              <a:t>〈</a:t>
            </a:r>
            <a:r>
              <a:rPr kumimoji="1" lang="ja-JP" altLang="en-US" sz="1600" dirty="0">
                <a:solidFill>
                  <a:srgbClr val="00B0F0"/>
                </a:solidFill>
                <a:latin typeface="UD デジタル 教科書体 NK-R" panose="02020400000000000000" pitchFamily="18" charset="-128"/>
                <a:ea typeface="UD デジタル 教科書体 NK-R" panose="02020400000000000000" pitchFamily="18" charset="-128"/>
              </a:rPr>
              <a:t> 内股 → 大内刈り</a:t>
            </a:r>
            <a:r>
              <a:rPr kumimoji="1" lang="en-US" altLang="ja-JP" sz="1600" dirty="0">
                <a:solidFill>
                  <a:srgbClr val="00B0F0"/>
                </a:solidFill>
                <a:latin typeface="UD デジタル 教科書体 NK-R" panose="02020400000000000000" pitchFamily="18" charset="-128"/>
                <a:ea typeface="UD デジタル 教科書体 NK-R" panose="02020400000000000000" pitchFamily="18" charset="-128"/>
              </a:rPr>
              <a:t>〉</a:t>
            </a:r>
            <a:endParaRPr kumimoji="1" lang="ja-JP" altLang="en-US" sz="1600" dirty="0">
              <a:solidFill>
                <a:srgbClr val="00B0F0"/>
              </a:solidFill>
              <a:latin typeface="UD デジタル 教科書体 NK-R" panose="02020400000000000000" pitchFamily="18" charset="-128"/>
              <a:ea typeface="UD デジタル 教科書体 NK-R" panose="02020400000000000000" pitchFamily="18" charset="-128"/>
            </a:endParaRPr>
          </a:p>
        </p:txBody>
      </p:sp>
      <p:sp>
        <p:nvSpPr>
          <p:cNvPr id="31" name="テキスト ボックス 30"/>
          <p:cNvSpPr txBox="1"/>
          <p:nvPr/>
        </p:nvSpPr>
        <p:spPr>
          <a:xfrm>
            <a:off x="4385692" y="2178521"/>
            <a:ext cx="3968776" cy="338554"/>
          </a:xfrm>
          <a:prstGeom prst="rect">
            <a:avLst/>
          </a:prstGeom>
          <a:noFill/>
        </p:spPr>
        <p:txBody>
          <a:bodyPr wrap="square" rtlCol="0">
            <a:spAutoFit/>
          </a:bodyPr>
          <a:lstStyle/>
          <a:p>
            <a:pPr algn="ctr"/>
            <a:r>
              <a:rPr kumimoji="1" lang="en-US" altLang="ja-JP" sz="1600" dirty="0">
                <a:solidFill>
                  <a:srgbClr val="00B0F0"/>
                </a:solidFill>
                <a:latin typeface="UD デジタル 教科書体 NK-R" panose="02020400000000000000" pitchFamily="18" charset="-128"/>
                <a:ea typeface="UD デジタル 教科書体 NK-R" panose="02020400000000000000" pitchFamily="18" charset="-128"/>
              </a:rPr>
              <a:t>〈</a:t>
            </a:r>
            <a:r>
              <a:rPr kumimoji="1" lang="ja-JP" altLang="en-US" sz="1600" dirty="0">
                <a:solidFill>
                  <a:srgbClr val="00B0F0"/>
                </a:solidFill>
                <a:latin typeface="UD デジタル 教科書体 NK-R" panose="02020400000000000000" pitchFamily="18" charset="-128"/>
                <a:ea typeface="UD デジタル 教科書体 NK-R" panose="02020400000000000000" pitchFamily="18" charset="-128"/>
              </a:rPr>
              <a:t> </a:t>
            </a:r>
            <a:r>
              <a:rPr kumimoji="1" lang="ja-JP" altLang="en-US" sz="1600" dirty="0" smtClean="0">
                <a:solidFill>
                  <a:srgbClr val="00B0F0"/>
                </a:solidFill>
                <a:latin typeface="UD デジタル 教科書体 NK-R" panose="02020400000000000000" pitchFamily="18" charset="-128"/>
                <a:ea typeface="UD デジタル 教科書体 NK-R" panose="02020400000000000000" pitchFamily="18" charset="-128"/>
              </a:rPr>
              <a:t>相手の大内刈り </a:t>
            </a:r>
            <a:r>
              <a:rPr kumimoji="1" lang="ja-JP" altLang="en-US" sz="1400" dirty="0" smtClean="0">
                <a:solidFill>
                  <a:srgbClr val="FF0000"/>
                </a:solidFill>
                <a:latin typeface="UD デジタル 教科書体 NK-R" panose="02020400000000000000" pitchFamily="18" charset="-128"/>
                <a:ea typeface="UD デジタル 教科書体 NK-R" panose="02020400000000000000" pitchFamily="18" charset="-128"/>
              </a:rPr>
              <a:t>かわして</a:t>
            </a:r>
            <a:r>
              <a:rPr kumimoji="1" lang="ja-JP" altLang="en-US" sz="1600" dirty="0" smtClean="0">
                <a:solidFill>
                  <a:srgbClr val="00B0F0"/>
                </a:solidFill>
                <a:latin typeface="UD デジタル 教科書体 NK-R" panose="02020400000000000000" pitchFamily="18" charset="-128"/>
                <a:ea typeface="UD デジタル 教科書体 NK-R" panose="02020400000000000000" pitchFamily="18" charset="-128"/>
              </a:rPr>
              <a:t> </a:t>
            </a:r>
            <a:r>
              <a:rPr kumimoji="1" lang="ja-JP" altLang="en-US" sz="1600" dirty="0">
                <a:solidFill>
                  <a:srgbClr val="00B0F0"/>
                </a:solidFill>
                <a:latin typeface="UD デジタル 教科書体 NK-R" panose="02020400000000000000" pitchFamily="18" charset="-128"/>
                <a:ea typeface="UD デジタル 教科書体 NK-R" panose="02020400000000000000" pitchFamily="18" charset="-128"/>
              </a:rPr>
              <a:t>体落とし </a:t>
            </a:r>
            <a:r>
              <a:rPr kumimoji="1" lang="en-US" altLang="ja-JP" sz="1600" dirty="0">
                <a:solidFill>
                  <a:srgbClr val="00B0F0"/>
                </a:solidFill>
                <a:latin typeface="UD デジタル 教科書体 NK-R" panose="02020400000000000000" pitchFamily="18" charset="-128"/>
                <a:ea typeface="UD デジタル 教科書体 NK-R" panose="02020400000000000000" pitchFamily="18" charset="-128"/>
              </a:rPr>
              <a:t>〉</a:t>
            </a:r>
            <a:endParaRPr kumimoji="1" lang="ja-JP" altLang="en-US" sz="1600" dirty="0">
              <a:solidFill>
                <a:srgbClr val="00B0F0"/>
              </a:solidFill>
              <a:latin typeface="UD デジタル 教科書体 NK-R" panose="02020400000000000000" pitchFamily="18" charset="-128"/>
              <a:ea typeface="UD デジタル 教科書体 NK-R" panose="02020400000000000000" pitchFamily="18" charset="-128"/>
            </a:endParaRPr>
          </a:p>
        </p:txBody>
      </p:sp>
      <p:sp>
        <p:nvSpPr>
          <p:cNvPr id="32" name="正方形/長方形 31"/>
          <p:cNvSpPr/>
          <p:nvPr/>
        </p:nvSpPr>
        <p:spPr>
          <a:xfrm>
            <a:off x="1134870" y="2784569"/>
            <a:ext cx="723275" cy="307777"/>
          </a:xfrm>
          <a:prstGeom prst="rect">
            <a:avLst/>
          </a:prstGeom>
        </p:spPr>
        <p:txBody>
          <a:bodyPr wrap="none">
            <a:spAutoFit/>
          </a:bodyPr>
          <a:lstStyle/>
          <a:p>
            <a:r>
              <a:rPr lang="ja-JP" altLang="en-US" sz="1400" u="sng" dirty="0">
                <a:uFill>
                  <a:solidFill>
                    <a:srgbClr val="FF0000"/>
                  </a:solidFill>
                </a:uFill>
                <a:latin typeface="UD デジタル 教科書体 NK-R" panose="02020400000000000000" pitchFamily="18" charset="-128"/>
                <a:ea typeface="UD デジタル 教科書体 NK-R" panose="02020400000000000000" pitchFamily="18" charset="-128"/>
              </a:rPr>
              <a:t>右組手</a:t>
            </a:r>
          </a:p>
        </p:txBody>
      </p:sp>
      <p:sp>
        <p:nvSpPr>
          <p:cNvPr id="33" name="正方形/長方形 32"/>
          <p:cNvSpPr/>
          <p:nvPr/>
        </p:nvSpPr>
        <p:spPr>
          <a:xfrm>
            <a:off x="5405223" y="2775792"/>
            <a:ext cx="723275" cy="307777"/>
          </a:xfrm>
          <a:prstGeom prst="rect">
            <a:avLst/>
          </a:prstGeom>
        </p:spPr>
        <p:txBody>
          <a:bodyPr wrap="none">
            <a:spAutoFit/>
          </a:bodyPr>
          <a:lstStyle/>
          <a:p>
            <a:r>
              <a:rPr lang="ja-JP" altLang="en-US" sz="1400" u="sng" dirty="0">
                <a:uFill>
                  <a:solidFill>
                    <a:srgbClr val="FF0000"/>
                  </a:solidFill>
                </a:uFill>
                <a:latin typeface="UD デジタル 教科書体 NK-R" panose="02020400000000000000" pitchFamily="18" charset="-128"/>
                <a:ea typeface="UD デジタル 教科書体 NK-R" panose="02020400000000000000" pitchFamily="18" charset="-128"/>
              </a:rPr>
              <a:t>右組手</a:t>
            </a:r>
          </a:p>
        </p:txBody>
      </p:sp>
      <p:sp>
        <p:nvSpPr>
          <p:cNvPr id="34" name="正方形/長方形 33"/>
          <p:cNvSpPr/>
          <p:nvPr/>
        </p:nvSpPr>
        <p:spPr>
          <a:xfrm>
            <a:off x="3068179" y="2780491"/>
            <a:ext cx="723275" cy="307777"/>
          </a:xfrm>
          <a:prstGeom prst="rect">
            <a:avLst/>
          </a:prstGeom>
        </p:spPr>
        <p:txBody>
          <a:bodyPr wrap="none">
            <a:spAutoFit/>
          </a:bodyPr>
          <a:lstStyle/>
          <a:p>
            <a:r>
              <a:rPr lang="ja-JP" altLang="en-US" sz="1400" u="sng" dirty="0">
                <a:uFill>
                  <a:solidFill>
                    <a:srgbClr val="FF0000"/>
                  </a:solidFill>
                </a:uFill>
                <a:latin typeface="UD デジタル 教科書体 NK-R" panose="02020400000000000000" pitchFamily="18" charset="-128"/>
                <a:ea typeface="UD デジタル 教科書体 NK-R" panose="02020400000000000000" pitchFamily="18" charset="-128"/>
              </a:rPr>
              <a:t>左組手</a:t>
            </a:r>
          </a:p>
        </p:txBody>
      </p:sp>
      <p:sp>
        <p:nvSpPr>
          <p:cNvPr id="35" name="正方形/長方形 34"/>
          <p:cNvSpPr/>
          <p:nvPr/>
        </p:nvSpPr>
        <p:spPr>
          <a:xfrm>
            <a:off x="7266182" y="2781821"/>
            <a:ext cx="723275" cy="307777"/>
          </a:xfrm>
          <a:prstGeom prst="rect">
            <a:avLst/>
          </a:prstGeom>
        </p:spPr>
        <p:txBody>
          <a:bodyPr wrap="none">
            <a:spAutoFit/>
          </a:bodyPr>
          <a:lstStyle/>
          <a:p>
            <a:r>
              <a:rPr lang="ja-JP" altLang="en-US" sz="1400" u="sng" dirty="0">
                <a:uFill>
                  <a:solidFill>
                    <a:srgbClr val="FF0000"/>
                  </a:solidFill>
                </a:uFill>
                <a:latin typeface="UD デジタル 教科書体 NK-R" panose="02020400000000000000" pitchFamily="18" charset="-128"/>
                <a:ea typeface="UD デジタル 教科書体 NK-R" panose="02020400000000000000" pitchFamily="18" charset="-128"/>
              </a:rPr>
              <a:t>左組手</a:t>
            </a:r>
          </a:p>
        </p:txBody>
      </p:sp>
      <p:sp>
        <p:nvSpPr>
          <p:cNvPr id="28" name="テキスト ボックス 27"/>
          <p:cNvSpPr txBox="1"/>
          <p:nvPr/>
        </p:nvSpPr>
        <p:spPr>
          <a:xfrm>
            <a:off x="678427" y="5282851"/>
            <a:ext cx="3554360" cy="584775"/>
          </a:xfrm>
          <a:prstGeom prst="rect">
            <a:avLst/>
          </a:prstGeom>
          <a:noFill/>
        </p:spPr>
        <p:txBody>
          <a:bodyPr wrap="square" rtlCol="0">
            <a:spAutoFit/>
          </a:bodyPr>
          <a:lstStyle/>
          <a:p>
            <a:pPr algn="just">
              <a:spcAft>
                <a:spcPts val="1200"/>
              </a:spcAft>
            </a:pPr>
            <a:r>
              <a:rPr kumimoji="1" lang="ja-JP" altLang="en-US" sz="1600" dirty="0">
                <a:latin typeface="UD デジタル 教科書体 NK-R" panose="02020400000000000000" pitchFamily="18" charset="-128"/>
                <a:ea typeface="UD デジタル 教科書体 NK-R" panose="02020400000000000000" pitchFamily="18" charset="-128"/>
              </a:rPr>
              <a:t>内股で投げられまいと後方に重心をずらす相手に！</a:t>
            </a:r>
          </a:p>
        </p:txBody>
      </p:sp>
      <p:sp>
        <p:nvSpPr>
          <p:cNvPr id="36" name="テキスト ボックス 35"/>
          <p:cNvSpPr txBox="1"/>
          <p:nvPr/>
        </p:nvSpPr>
        <p:spPr>
          <a:xfrm>
            <a:off x="4986673" y="5280379"/>
            <a:ext cx="3537895" cy="584775"/>
          </a:xfrm>
          <a:prstGeom prst="rect">
            <a:avLst/>
          </a:prstGeom>
          <a:noFill/>
        </p:spPr>
        <p:txBody>
          <a:bodyPr wrap="square" rtlCol="0">
            <a:spAutoFit/>
          </a:bodyPr>
          <a:lstStyle/>
          <a:p>
            <a:pPr algn="just">
              <a:spcAft>
                <a:spcPts val="1200"/>
              </a:spcAft>
            </a:pPr>
            <a:r>
              <a:rPr kumimoji="1" lang="ja-JP" altLang="en-US" sz="1600" dirty="0">
                <a:latin typeface="UD デジタル 教科書体 NK-R" panose="02020400000000000000" pitchFamily="18" charset="-128"/>
                <a:ea typeface="UD デジタル 教科書体 NK-R" panose="02020400000000000000" pitchFamily="18" charset="-128"/>
              </a:rPr>
              <a:t>相手が大内刈りで前に攻めてくる勢いを利用して！</a:t>
            </a:r>
          </a:p>
        </p:txBody>
      </p:sp>
      <p:sp>
        <p:nvSpPr>
          <p:cNvPr id="11" name="楕円 10"/>
          <p:cNvSpPr/>
          <p:nvPr/>
        </p:nvSpPr>
        <p:spPr>
          <a:xfrm>
            <a:off x="3833019" y="2016806"/>
            <a:ext cx="669543" cy="669543"/>
          </a:xfrm>
          <a:prstGeom prst="ellipse">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a:solidFill>
                  <a:srgbClr val="FFFF00"/>
                </a:solidFill>
                <a:latin typeface="UD デジタル 教科書体 N-R" panose="02020400000000000000" pitchFamily="17" charset="-128"/>
                <a:ea typeface="UD デジタル 教科書体 N-R" panose="02020400000000000000" pitchFamily="17" charset="-128"/>
              </a:rPr>
              <a:t>連絡</a:t>
            </a:r>
            <a:r>
              <a:rPr kumimoji="1" lang="ja-JP" altLang="en-US" sz="1400" dirty="0">
                <a:latin typeface="UD デジタル 教科書体 N-R" panose="02020400000000000000" pitchFamily="17" charset="-128"/>
                <a:ea typeface="UD デジタル 教科書体 N-R" panose="02020400000000000000" pitchFamily="17" charset="-128"/>
              </a:rPr>
              <a:t>技</a:t>
            </a:r>
          </a:p>
        </p:txBody>
      </p:sp>
      <p:sp>
        <p:nvSpPr>
          <p:cNvPr id="38" name="楕円 37"/>
          <p:cNvSpPr/>
          <p:nvPr/>
        </p:nvSpPr>
        <p:spPr>
          <a:xfrm>
            <a:off x="8161780" y="2027244"/>
            <a:ext cx="669543" cy="669543"/>
          </a:xfrm>
          <a:prstGeom prst="ellipse">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a:solidFill>
                  <a:srgbClr val="FFFF00"/>
                </a:solidFill>
                <a:latin typeface="UD デジタル 教科書体 N-R" panose="02020400000000000000" pitchFamily="17" charset="-128"/>
                <a:ea typeface="UD デジタル 教科書体 N-R" panose="02020400000000000000" pitchFamily="17" charset="-128"/>
              </a:rPr>
              <a:t>変化</a:t>
            </a:r>
            <a:r>
              <a:rPr kumimoji="1" lang="ja-JP" altLang="en-US" sz="1400" dirty="0">
                <a:latin typeface="UD デジタル 教科書体 N-R" panose="02020400000000000000" pitchFamily="17" charset="-128"/>
                <a:ea typeface="UD デジタル 教科書体 N-R" panose="02020400000000000000" pitchFamily="17" charset="-128"/>
              </a:rPr>
              <a:t>技</a:t>
            </a:r>
          </a:p>
        </p:txBody>
      </p:sp>
      <p:sp>
        <p:nvSpPr>
          <p:cNvPr id="24" name="テキスト ボックス 23"/>
          <p:cNvSpPr txBox="1"/>
          <p:nvPr/>
        </p:nvSpPr>
        <p:spPr>
          <a:xfrm>
            <a:off x="5538953" y="1613049"/>
            <a:ext cx="3334916" cy="307777"/>
          </a:xfrm>
          <a:prstGeom prst="rect">
            <a:avLst/>
          </a:prstGeom>
          <a:noFill/>
        </p:spPr>
        <p:txBody>
          <a:bodyPr wrap="square" rtlCol="0">
            <a:spAutoFit/>
          </a:bodyPr>
          <a:lstStyle/>
          <a:p>
            <a:r>
              <a:rPr kumimoji="1" lang="en-US" altLang="ja-JP" sz="1400" dirty="0">
                <a:solidFill>
                  <a:schemeClr val="bg2">
                    <a:lumMod val="50000"/>
                  </a:schemeClr>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chemeClr val="bg2">
                    <a:lumMod val="50000"/>
                  </a:schemeClr>
                </a:solidFill>
                <a:latin typeface="UD デジタル 教科書体 NK-R" panose="02020400000000000000" pitchFamily="18" charset="-128"/>
                <a:ea typeface="UD デジタル 教科書体 NK-R" panose="02020400000000000000" pitchFamily="18" charset="-128"/>
              </a:rPr>
              <a:t>　得意な組手の方だけでいいよ！</a:t>
            </a:r>
          </a:p>
        </p:txBody>
      </p:sp>
      <p:pic>
        <p:nvPicPr>
          <p:cNvPr id="16" name="図 15">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5803" y="3298367"/>
            <a:ext cx="1024217" cy="1828959"/>
          </a:xfrm>
          <a:prstGeom prst="rect">
            <a:avLst/>
          </a:prstGeom>
        </p:spPr>
      </p:pic>
      <p:pic>
        <p:nvPicPr>
          <p:cNvPr id="17" name="図 16">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17207" y="3298367"/>
            <a:ext cx="1030313" cy="1828959"/>
          </a:xfrm>
          <a:prstGeom prst="rect">
            <a:avLst/>
          </a:prstGeom>
        </p:spPr>
      </p:pic>
      <p:pic>
        <p:nvPicPr>
          <p:cNvPr id="6" name="図 5">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1350" y="3298367"/>
            <a:ext cx="1030313" cy="1828959"/>
          </a:xfrm>
          <a:prstGeom prst="rect">
            <a:avLst/>
          </a:prstGeom>
        </p:spPr>
      </p:pic>
      <p:pic>
        <p:nvPicPr>
          <p:cNvPr id="8" name="図 7">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25641" y="3298367"/>
            <a:ext cx="1030313" cy="1828959"/>
          </a:xfrm>
          <a:prstGeom prst="rect">
            <a:avLst/>
          </a:prstGeom>
        </p:spPr>
      </p:pic>
      <p:grpSp>
        <p:nvGrpSpPr>
          <p:cNvPr id="25" name="グループ化 24"/>
          <p:cNvGrpSpPr/>
          <p:nvPr/>
        </p:nvGrpSpPr>
        <p:grpSpPr>
          <a:xfrm>
            <a:off x="1438387" y="5922171"/>
            <a:ext cx="2034440" cy="478547"/>
            <a:chOff x="5643154" y="1972129"/>
            <a:chExt cx="2859302" cy="508045"/>
          </a:xfrm>
        </p:grpSpPr>
        <p:sp>
          <p:nvSpPr>
            <p:cNvPr id="39" name="角丸四角形 38"/>
            <p:cNvSpPr/>
            <p:nvPr/>
          </p:nvSpPr>
          <p:spPr>
            <a:xfrm>
              <a:off x="5643154" y="1972129"/>
              <a:ext cx="2859302"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写真をクリックして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40" name="図 3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37772" y="1984175"/>
              <a:ext cx="479545" cy="479545"/>
            </a:xfrm>
            <a:prstGeom prst="rect">
              <a:avLst/>
            </a:prstGeom>
          </p:spPr>
          <p:style>
            <a:lnRef idx="1">
              <a:schemeClr val="accent4"/>
            </a:lnRef>
            <a:fillRef idx="2">
              <a:schemeClr val="accent4"/>
            </a:fillRef>
            <a:effectRef idx="1">
              <a:schemeClr val="accent4"/>
            </a:effectRef>
            <a:fontRef idx="minor">
              <a:schemeClr val="dk1"/>
            </a:fontRef>
          </p:style>
        </p:pic>
      </p:grpSp>
      <p:grpSp>
        <p:nvGrpSpPr>
          <p:cNvPr id="41" name="グループ化 40"/>
          <p:cNvGrpSpPr/>
          <p:nvPr/>
        </p:nvGrpSpPr>
        <p:grpSpPr>
          <a:xfrm>
            <a:off x="5738400" y="5933518"/>
            <a:ext cx="2034440" cy="478547"/>
            <a:chOff x="5643154" y="1972129"/>
            <a:chExt cx="2859302" cy="508045"/>
          </a:xfrm>
        </p:grpSpPr>
        <p:sp>
          <p:nvSpPr>
            <p:cNvPr id="42" name="角丸四角形 41"/>
            <p:cNvSpPr/>
            <p:nvPr/>
          </p:nvSpPr>
          <p:spPr>
            <a:xfrm>
              <a:off x="5643154" y="1972129"/>
              <a:ext cx="2859302"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写真をクリックして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43" name="図 4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37772" y="1984175"/>
              <a:ext cx="479545" cy="479545"/>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184423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nodeType="with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500" fill="hold"/>
                                        <p:tgtEl>
                                          <p:spTgt spid="41"/>
                                        </p:tgtEl>
                                        <p:attrNameLst>
                                          <p:attrName>ppt_w</p:attrName>
                                        </p:attrNameLst>
                                      </p:cBhvr>
                                      <p:tavLst>
                                        <p:tav tm="0">
                                          <p:val>
                                            <p:fltVal val="0"/>
                                          </p:val>
                                        </p:tav>
                                        <p:tav tm="100000">
                                          <p:val>
                                            <p:strVal val="#ppt_w"/>
                                          </p:val>
                                        </p:tav>
                                      </p:tavLst>
                                    </p:anim>
                                    <p:anim calcmode="lin" valueType="num">
                                      <p:cBhvr>
                                        <p:cTn id="13" dur="500" fill="hold"/>
                                        <p:tgtEl>
                                          <p:spTgt spid="41"/>
                                        </p:tgtEl>
                                        <p:attrNameLst>
                                          <p:attrName>ppt_h</p:attrName>
                                        </p:attrNameLst>
                                      </p:cBhvr>
                                      <p:tavLst>
                                        <p:tav tm="0">
                                          <p:val>
                                            <p:fltVal val="0"/>
                                          </p:val>
                                        </p:tav>
                                        <p:tav tm="100000">
                                          <p:val>
                                            <p:strVal val="#ppt_h"/>
                                          </p:val>
                                        </p:tav>
                                      </p:tavLst>
                                    </p:anim>
                                    <p:animEffect transition="in" filter="fade">
                                      <p:cBhvr>
                                        <p:cTn id="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2799</TotalTime>
  <Words>1189</Words>
  <Application>Microsoft Office PowerPoint</Application>
  <PresentationFormat>画面に合わせる (4:3)</PresentationFormat>
  <Paragraphs>143</Paragraphs>
  <Slides>8</Slides>
  <Notes>7</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8</vt:i4>
      </vt:variant>
    </vt:vector>
  </HeadingPairs>
  <TitlesOfParts>
    <vt:vector size="21" baseType="lpstr">
      <vt:lpstr>HG創英角ｺﾞｼｯｸUB</vt:lpstr>
      <vt:lpstr>ＭＳ Ｐゴシック</vt:lpstr>
      <vt:lpstr>UD デジタル 教科書体 NK-R</vt:lpstr>
      <vt:lpstr>UD デジタル 教科書体 NP-B</vt:lpstr>
      <vt:lpstr>UD デジタル 教科書体 N-R</vt:lpstr>
      <vt:lpstr>游ゴシック</vt:lpstr>
      <vt:lpstr>游ゴシック Light</vt:lpstr>
      <vt:lpstr>Arial</vt:lpstr>
      <vt:lpstr>Calibri</vt:lpstr>
      <vt:lpstr>Calibri Light</vt:lpstr>
      <vt:lpstr>Wingdings</vt:lpstr>
      <vt:lpstr>Office テーマ</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dc:creator>
  <cp:lastModifiedBy>m</cp:lastModifiedBy>
  <cp:revision>333</cp:revision>
  <cp:lastPrinted>2020-07-08T09:33:01Z</cp:lastPrinted>
  <dcterms:created xsi:type="dcterms:W3CDTF">2019-05-07T09:33:23Z</dcterms:created>
  <dcterms:modified xsi:type="dcterms:W3CDTF">2020-12-16T08:05:19Z</dcterms:modified>
</cp:coreProperties>
</file>