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352" r:id="rId2"/>
    <p:sldId id="340" r:id="rId3"/>
    <p:sldId id="341" r:id="rId4"/>
    <p:sldId id="342" r:id="rId5"/>
    <p:sldId id="343" r:id="rId6"/>
    <p:sldId id="344" r:id="rId7"/>
    <p:sldId id="345" r:id="rId8"/>
    <p:sldId id="346" r:id="rId9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4BA"/>
    <a:srgbClr val="9ECB7F"/>
    <a:srgbClr val="C2E0AE"/>
    <a:srgbClr val="2A6BA6"/>
    <a:srgbClr val="009A46"/>
    <a:srgbClr val="D2E7C3"/>
    <a:srgbClr val="7FB957"/>
    <a:srgbClr val="93C571"/>
    <a:srgbClr val="89BF65"/>
    <a:srgbClr val="85B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44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06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589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A96C-3BB3-4ED6-B43F-46F5610ABEE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54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A96C-3BB3-4ED6-B43F-46F5610ABE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053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A96C-3BB3-4ED6-B43F-46F5610ABEE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A96C-3BB3-4ED6-B43F-46F5610ABEE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244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13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77241" y="1338220"/>
            <a:ext cx="6772212" cy="10215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26544" y="2714138"/>
            <a:ext cx="7073607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器械運動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「鉄棒</a:t>
            </a:r>
            <a:r>
              <a:rPr kumimoji="1" lang="ja-JP" altLang="en-US" sz="8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ja-JP" altLang="en-US" sz="6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1036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377" y="5072128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718793" y="6005369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en-US" altLang="ja-JP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1449" y="1478442"/>
            <a:ext cx="8701617" cy="40841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体力編</a:t>
            </a:r>
            <a:endParaRPr kumimoji="1" lang="en-US" altLang="ja-JP" sz="8000" dirty="0"/>
          </a:p>
          <a:p>
            <a:endParaRPr kumimoji="1" lang="en-US" altLang="ja-JP" sz="2400" dirty="0"/>
          </a:p>
          <a:p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　　  鉄棒運動に</a:t>
            </a:r>
            <a:r>
              <a:rPr kumimoji="1" lang="ja-JP" altLang="en-US" sz="4000" dirty="0"/>
              <a:t>関連して</a:t>
            </a:r>
            <a:r>
              <a:rPr kumimoji="1" lang="ja-JP" altLang="en-US" sz="4000" dirty="0" smtClean="0"/>
              <a:t>高まる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　体力</a:t>
            </a:r>
            <a:r>
              <a:rPr kumimoji="1" lang="ja-JP" altLang="en-US" sz="4000" dirty="0"/>
              <a:t>要素を理解し、</a:t>
            </a:r>
            <a:r>
              <a:rPr kumimoji="1" lang="ja-JP" altLang="en-US" sz="4000" dirty="0" smtClean="0"/>
              <a:t>それぞれ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　      の体力</a:t>
            </a:r>
            <a:r>
              <a:rPr kumimoji="1" lang="ja-JP" altLang="en-US" sz="4000" dirty="0"/>
              <a:t>を高めるための運動</a:t>
            </a:r>
            <a:r>
              <a:rPr kumimoji="1" lang="ja-JP" altLang="en-US" sz="4000" dirty="0" smtClean="0"/>
              <a:t>に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　      取り組もう</a:t>
            </a:r>
            <a:r>
              <a:rPr kumimoji="1" lang="ja-JP" altLang="en-US" sz="4000" dirty="0"/>
              <a:t>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17304" y="-5125"/>
            <a:ext cx="9161304" cy="1036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8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38300" y="1792842"/>
            <a:ext cx="6099660" cy="33597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600" dirty="0" smtClean="0"/>
              <a:t>腹筋を使って体を鉄棒に乗せる感覚，回転に入る感覚をイメージしよう。　</a:t>
            </a:r>
            <a:endParaRPr lang="en-US" altLang="ja-JP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612019" y="549583"/>
            <a:ext cx="7903331" cy="560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鉄棒運動に</a:t>
            </a:r>
            <a:r>
              <a:rPr kumimoji="1" lang="ja-JP" altLang="en-US" sz="2800" dirty="0"/>
              <a:t>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570043" y="975227"/>
            <a:ext cx="5918351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/>
              <a:t>筋力（腹筋）・回転の感覚</a:t>
            </a:r>
            <a:endParaRPr kumimoji="1" lang="en-US" altLang="ja-JP" sz="3200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8300" y="5650201"/>
            <a:ext cx="5850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①マット（ふとん等）に仰向けに寝て，端を両手でつかむ。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②肘が上を向くように曲げる。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③マット（ふとん等）を握ったまま両脚を引き上げる。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④つま先を頭上の床につける。</a:t>
            </a:r>
            <a:endParaRPr kumimoji="1" lang="en-US" altLang="ja-JP" sz="1400" dirty="0" smtClean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16" y="2237530"/>
            <a:ext cx="4550228" cy="341267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17" y="2246912"/>
            <a:ext cx="4550228" cy="34126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8" y="2236957"/>
            <a:ext cx="4542206" cy="340665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7" y="2249486"/>
            <a:ext cx="4542207" cy="340665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15" y="2248346"/>
            <a:ext cx="4550229" cy="341267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5" y="2234787"/>
            <a:ext cx="4542209" cy="340665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4" y="2245477"/>
            <a:ext cx="4542210" cy="34066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3" y="2244042"/>
            <a:ext cx="4564754" cy="342356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33" y="2198913"/>
            <a:ext cx="4587296" cy="3440471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6544491" y="5904414"/>
            <a:ext cx="1892481" cy="4963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クリックすると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動きが見られます。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3755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2019" y="614898"/>
            <a:ext cx="7903331" cy="5706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鉄棒運動に</a:t>
            </a:r>
            <a:r>
              <a:rPr kumimoji="1" lang="ja-JP" altLang="en-US" sz="2800" dirty="0"/>
              <a:t>関連して高まる体力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605044" y="1146349"/>
            <a:ext cx="5916606" cy="61067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/>
              <a:t>筋力（支える力）</a:t>
            </a:r>
            <a:endParaRPr kumimoji="1" lang="en-US" altLang="ja-JP" sz="32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45213" y="2301541"/>
            <a:ext cx="5417737" cy="14773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51654" y="1812605"/>
            <a:ext cx="7421638" cy="33703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400" dirty="0" smtClean="0"/>
              <a:t>前方支持回転の基本動作であるツバメ（鉄棒上でひじを伸ばした状態で止まる）の練習になります。　</a:t>
            </a:r>
            <a:endParaRPr lang="en-US" altLang="ja-JP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8300" y="5950646"/>
            <a:ext cx="5850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①肘を伸ばして，しっかり体を支えます。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②腰から下の力を抜き，腕の力だけで進みます。</a:t>
            </a:r>
            <a:endParaRPr kumimoji="1" lang="en-US" altLang="ja-JP" sz="1400" dirty="0" smtClean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09" y="2263289"/>
            <a:ext cx="4916476" cy="368735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09" y="2253855"/>
            <a:ext cx="4916476" cy="368735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09" y="2258571"/>
            <a:ext cx="4916476" cy="368735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09" y="2263288"/>
            <a:ext cx="4916476" cy="3687357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109" y="2271632"/>
            <a:ext cx="4916476" cy="3687357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6316709" y="6007918"/>
            <a:ext cx="1892481" cy="4963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クリックすると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動きが見られます。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93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2019" y="575709"/>
            <a:ext cx="7903331" cy="560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鉄棒運動に</a:t>
            </a:r>
            <a:r>
              <a:rPr kumimoji="1" lang="ja-JP" altLang="en-US" sz="2800" dirty="0"/>
              <a:t>関連して高まる体力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570044" y="1001353"/>
            <a:ext cx="5916606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/>
              <a:t>筋力（鉄棒をひきつける力）①</a:t>
            </a:r>
            <a:endParaRPr kumimoji="1" lang="en-US" altLang="ja-JP" sz="32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20028" y="2179876"/>
            <a:ext cx="5645275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36724" y="1727527"/>
            <a:ext cx="7053248" cy="3758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600" dirty="0" smtClean="0"/>
              <a:t>ダンベルの代わりにペットボトルを使い，上腕二頭筋を鍛えよう。</a:t>
            </a:r>
            <a:r>
              <a:rPr lang="en-US" altLang="ja-JP" sz="1600" dirty="0" smtClean="0"/>
              <a:t>【</a:t>
            </a:r>
            <a:r>
              <a:rPr lang="ja-JP" altLang="en-US" sz="1600" dirty="0" smtClean="0"/>
              <a:t>ワンハンドロウ</a:t>
            </a:r>
            <a:r>
              <a:rPr lang="en-US" altLang="ja-JP" sz="1600" dirty="0" smtClean="0"/>
              <a:t>】</a:t>
            </a:r>
            <a:endParaRPr lang="en-US" altLang="ja-JP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46859" y="5415067"/>
            <a:ext cx="58500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①椅子や台を用意し，右手（左手），右膝（左膝）を台に着き，左足（右足）を床に着く。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②ペットボトルを持っている側の肘が体より上がるように上に引く。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③引いた肘は１秒キープした後，ゆっくり下ろす。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④１５回を目標に行う。</a:t>
            </a:r>
            <a:endParaRPr kumimoji="1" lang="en-US" altLang="ja-JP" sz="14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67100"/>
            <a:ext cx="4174071" cy="313055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78584"/>
            <a:ext cx="4174071" cy="313055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87121"/>
            <a:ext cx="4174071" cy="313055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81001"/>
            <a:ext cx="4174071" cy="313055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75023"/>
            <a:ext cx="4174071" cy="313055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312" y="2176153"/>
            <a:ext cx="4174071" cy="3130553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6197491" y="6108156"/>
            <a:ext cx="1892481" cy="4963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クリックすると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動きが見られます。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8471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2019" y="575709"/>
            <a:ext cx="7903331" cy="560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鉄棒運動に</a:t>
            </a:r>
            <a:r>
              <a:rPr kumimoji="1" lang="ja-JP" altLang="en-US" sz="2800" dirty="0"/>
              <a:t>関連して高まる体力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570044" y="1001353"/>
            <a:ext cx="5916606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/>
              <a:t>筋力（鉄棒をひきつける力）②</a:t>
            </a:r>
            <a:endParaRPr kumimoji="1" lang="en-US" altLang="ja-JP" sz="32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9268" y="2218486"/>
            <a:ext cx="5645275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53974" y="1727527"/>
            <a:ext cx="6948746" cy="41503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600" dirty="0" smtClean="0"/>
              <a:t>ダンベルの代わりにペットボトルを使い，上腕二頭筋を鍛えよう。</a:t>
            </a:r>
            <a:r>
              <a:rPr lang="en-US" altLang="ja-JP" sz="1600" dirty="0" smtClean="0"/>
              <a:t>【</a:t>
            </a:r>
            <a:r>
              <a:rPr lang="ja-JP" altLang="en-US" sz="1600" dirty="0" smtClean="0"/>
              <a:t>アームカール</a:t>
            </a:r>
            <a:r>
              <a:rPr lang="en-US" altLang="ja-JP" sz="1600" dirty="0" smtClean="0"/>
              <a:t>】</a:t>
            </a:r>
            <a:endParaRPr lang="en-US" altLang="ja-JP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19348" y="2834039"/>
            <a:ext cx="39787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①ペットボトルを両手に持つ。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②ゆっくりと肘を曲げる。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③ペットボトルを顔の高さで１秒キープする。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④３秒かけて元の位置に戻す。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⑤１５回を目標に行う。</a:t>
            </a:r>
            <a:endParaRPr kumimoji="1" lang="en-US" altLang="ja-JP" sz="14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5533" y="2766336"/>
            <a:ext cx="4307523" cy="323064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8310" y="2744907"/>
            <a:ext cx="4265023" cy="319876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7134" y="2752791"/>
            <a:ext cx="4274434" cy="320582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3564" y="2770304"/>
            <a:ext cx="4302988" cy="322724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2995" y="2775404"/>
            <a:ext cx="4307525" cy="323064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6632" y="2756902"/>
            <a:ext cx="4270440" cy="3202830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6217919" y="5980412"/>
            <a:ext cx="1892481" cy="4963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クリックすると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動きが見られます。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963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2019" y="575709"/>
            <a:ext cx="7903331" cy="560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鉄棒運動に</a:t>
            </a:r>
            <a:r>
              <a:rPr kumimoji="1" lang="ja-JP" altLang="en-US" sz="2800" dirty="0"/>
              <a:t>関連して高まる体力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181318" y="1841831"/>
            <a:ext cx="6764059" cy="42454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3600" u="sng" dirty="0" smtClean="0"/>
          </a:p>
          <a:p>
            <a:pPr algn="ctr"/>
            <a:r>
              <a:rPr kumimoji="1" lang="ja-JP" altLang="en-US" sz="4400" u="sng" dirty="0" smtClean="0"/>
              <a:t>鉄棒に生かせる運動を</a:t>
            </a:r>
            <a:endParaRPr kumimoji="1" lang="en-US" altLang="ja-JP" sz="4400" u="sng" dirty="0" smtClean="0"/>
          </a:p>
          <a:p>
            <a:pPr algn="ctr"/>
            <a:endParaRPr kumimoji="1" lang="en-US" altLang="ja-JP" sz="4400" u="sng" dirty="0" smtClean="0"/>
          </a:p>
          <a:p>
            <a:pPr algn="ctr"/>
            <a:r>
              <a:rPr kumimoji="1" lang="ja-JP" altLang="en-US" sz="4400" u="sng" dirty="0" smtClean="0"/>
              <a:t>自分で工夫してみよう。</a:t>
            </a:r>
            <a:endParaRPr kumimoji="1" lang="en-US" altLang="ja-JP" sz="4400" u="sng" dirty="0" smtClean="0"/>
          </a:p>
          <a:p>
            <a:pPr algn="ctr"/>
            <a:endParaRPr kumimoji="1" lang="en-US" altLang="ja-JP" sz="3600" dirty="0" smtClean="0"/>
          </a:p>
          <a:p>
            <a:r>
              <a:rPr kumimoji="1" lang="ja-JP" altLang="en-US" sz="3600" dirty="0" smtClean="0"/>
              <a:t>　　</a:t>
            </a:r>
            <a:r>
              <a:rPr kumimoji="1" lang="ja-JP" altLang="en-US" sz="2400" dirty="0" smtClean="0"/>
              <a:t>例：肩の可動域を高める運動，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体を支持する力を高める運動，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手首を返す力を高める運動 等</a:t>
            </a:r>
            <a:r>
              <a:rPr kumimoji="1" lang="en-US" altLang="ja-JP" sz="2400" dirty="0" smtClean="0"/>
              <a:t>      </a:t>
            </a:r>
            <a:r>
              <a:rPr kumimoji="1" lang="ja-JP" altLang="en-US" sz="2400" dirty="0" smtClean="0"/>
              <a:t>　　　</a:t>
            </a:r>
            <a:endParaRPr kumimoji="1" lang="en-US" altLang="ja-JP" sz="3600" dirty="0" smtClean="0"/>
          </a:p>
          <a:p>
            <a:pPr algn="ctr"/>
            <a:endParaRPr kumimoji="1" lang="en-US" altLang="ja-JP" sz="3600" u="sng" dirty="0"/>
          </a:p>
        </p:txBody>
      </p:sp>
    </p:spTree>
    <p:extLst>
      <p:ext uri="{BB962C8B-B14F-4D97-AF65-F5344CB8AC3E}">
        <p14:creationId xmlns:p14="http://schemas.microsoft.com/office/powerpoint/2010/main" val="42676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209" y="1502207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45224"/>
              </p:ext>
            </p:extLst>
          </p:nvPr>
        </p:nvGraphicFramePr>
        <p:xfrm>
          <a:off x="545112" y="1477562"/>
          <a:ext cx="7870284" cy="5243914"/>
        </p:xfrm>
        <a:graphic>
          <a:graphicData uri="http://schemas.openxmlformats.org/drawingml/2006/table">
            <a:tbl>
              <a:tblPr/>
              <a:tblGrid>
                <a:gridCol w="59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2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80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体力を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高める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取組</a:t>
                      </a:r>
                    </a:p>
                  </a:txBody>
                  <a:tcPr marL="6613" marR="6613" marT="6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実施月日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意識したこと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運動メニュー（時間／回数／セット数）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達成度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月　　日（　）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◎　○　△</a:t>
                      </a:r>
                    </a:p>
                  </a:txBody>
                  <a:tcPr marL="6613" marR="6613" marT="6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83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学習の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振返り</a:t>
                      </a:r>
                    </a:p>
                  </a:txBody>
                  <a:tcPr marL="6613" marR="6613" marT="6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自己評価　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※</a:t>
                      </a:r>
                      <a:b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（　） とても積極的に取り組めた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（  ） 積極的に取り組めた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（  ） あまり積極的に取り組むことができなかった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 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(  )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　積極的に取り組むことができなかった</a:t>
                      </a:r>
                    </a:p>
                  </a:txBody>
                  <a:tcPr marL="6613" marR="6613" marT="66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79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/>
                        </a:rPr>
                        <a:t>家庭学習に関する感想など</a:t>
                      </a:r>
                    </a:p>
                  </a:txBody>
                  <a:tcPr marL="6613" marR="6613" marT="66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668819" y="807044"/>
            <a:ext cx="4475181" cy="5163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実施したことを学習カードに記入しよう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0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645</Words>
  <Application>Microsoft Office PowerPoint</Application>
  <PresentationFormat>画面に合わせる (4:3)</PresentationFormat>
  <Paragraphs>112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HGS創英角ﾎﾟｯﾌﾟ体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2020-09-18T07:06:57Z</dcterms:created>
  <dcterms:modified xsi:type="dcterms:W3CDTF">2020-12-16T06:51:46Z</dcterms:modified>
</cp:coreProperties>
</file>