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9"/>
  </p:notesMasterIdLst>
  <p:sldIdLst>
    <p:sldId id="351" r:id="rId2"/>
    <p:sldId id="353" r:id="rId3"/>
    <p:sldId id="360" r:id="rId4"/>
    <p:sldId id="357" r:id="rId5"/>
    <p:sldId id="361" r:id="rId6"/>
    <p:sldId id="352" r:id="rId7"/>
    <p:sldId id="356" r:id="rId8"/>
    <p:sldId id="317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4BA"/>
    <a:srgbClr val="9ECB7F"/>
    <a:srgbClr val="C2E0AE"/>
    <a:srgbClr val="2A6BA6"/>
    <a:srgbClr val="009A46"/>
    <a:srgbClr val="D2E7C3"/>
    <a:srgbClr val="7FB957"/>
    <a:srgbClr val="93C571"/>
    <a:srgbClr val="89BF65"/>
    <a:srgbClr val="85B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984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209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878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358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40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89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865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917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685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373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7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99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966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693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616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059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56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068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644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92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32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66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71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40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68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14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45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z_cs4Ldnh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x5Aw5vfB3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oxyKYwF-l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m-7bdrmz-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77241" y="1338220"/>
            <a:ext cx="6772212" cy="10215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中学校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保健体育（体育分野）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第３学年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26544" y="2609634"/>
            <a:ext cx="7073607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器械運動</a:t>
            </a:r>
            <a:endParaRPr kumimoji="1" lang="en-US" altLang="ja-JP" sz="4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8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「鉄棒</a:t>
            </a:r>
            <a:r>
              <a:rPr kumimoji="1" lang="ja-JP" altLang="en-US" sz="8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運動</a:t>
            </a:r>
            <a:r>
              <a:rPr kumimoji="1" lang="ja-JP" altLang="en-US" sz="8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  <a:endParaRPr kumimoji="1" lang="ja-JP" altLang="en-US" sz="6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7566" y="4865252"/>
            <a:ext cx="9026434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思考力、判断力、表現力等編</a:t>
            </a:r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718793" y="6005369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lang="en-US" altLang="ja-JP" dirty="0">
                <a:solidFill>
                  <a:schemeClr val="tx1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0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前転グループ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4386432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前方伸膝支持回転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720" y="2804534"/>
            <a:ext cx="6671256" cy="288006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86192" y="276136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①頭は遠くを通す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92273" y="4818841"/>
            <a:ext cx="1628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③体をくの字にしたまま回転する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2687" y="543041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②手首を返す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40714" y="2689662"/>
            <a:ext cx="185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④足を勢いよく下げない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22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前転グループ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5184923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支持跳び越し下り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4057"/>
            <a:ext cx="9144000" cy="450797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893421" y="2297749"/>
            <a:ext cx="257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②足を後ろに振り上げながらしりをあげる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33703" y="5251641"/>
            <a:ext cx="185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③着地してから手を離す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4745" y="2754221"/>
            <a:ext cx="196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①片手を逆手に持ちかえる</a:t>
            </a:r>
            <a:endParaRPr kumimoji="1" lang="ja-JP" alt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7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前方足掛け回転グループ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3703852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前方膝掛け回転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953" y="2668888"/>
            <a:ext cx="6687529" cy="320616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43390" y="2484222"/>
            <a:ext cx="159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  <a:r>
              <a:rPr kumimoji="1" lang="ja-JP" altLang="en-US" dirty="0" smtClean="0"/>
              <a:t>腕を伸ばし、しりを上げる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38271" y="4951726"/>
            <a:ext cx="185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④鉄棒にひざをかけて回転する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91209" y="4706930"/>
            <a:ext cx="159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③勢いよく体を前方に倒す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4385" y="4237804"/>
            <a:ext cx="159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①逆手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03966" y="2668888"/>
            <a:ext cx="181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⑤</a:t>
            </a:r>
            <a:r>
              <a:rPr kumimoji="1" lang="ja-JP" altLang="en-US" dirty="0" smtClean="0"/>
              <a:t>手首を返しながら起き上がる</a:t>
            </a:r>
            <a:endParaRPr kumimoji="1" lang="ja-JP" alt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7304" y="0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49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前方足掛け回転グループ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4" y="1238010"/>
            <a:ext cx="4412191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err="1" smtClean="0">
                <a:solidFill>
                  <a:schemeClr val="tx1"/>
                </a:solidFill>
              </a:rPr>
              <a:t>前方もも掛け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回転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27" y="2154057"/>
            <a:ext cx="8440341" cy="398306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376573" y="2423773"/>
            <a:ext cx="159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④</a:t>
            </a:r>
            <a:r>
              <a:rPr kumimoji="1" lang="ja-JP" altLang="en-US" dirty="0" smtClean="0"/>
              <a:t>勢いよく体を前方に倒す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00477" y="4798169"/>
            <a:ext cx="1598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⑥手首を返しながら起き上がる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87585" y="4761532"/>
            <a:ext cx="1498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③後ろ足のも</a:t>
            </a:r>
            <a:r>
              <a:rPr kumimoji="1" lang="ja-JP" altLang="en-US" dirty="0" err="1" smtClean="0"/>
              <a:t>もを</a:t>
            </a:r>
            <a:r>
              <a:rPr kumimoji="1" lang="ja-JP" altLang="en-US" dirty="0" smtClean="0"/>
              <a:t>鉄棒につける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74548" y="2501607"/>
            <a:ext cx="1598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⑤鉄棒を脚ではさむようにして回転する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074" y="2271914"/>
            <a:ext cx="159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  <a:r>
              <a:rPr kumimoji="1" lang="ja-JP" altLang="en-US" dirty="0" smtClean="0"/>
              <a:t>腕を伸ばし、しりを上げる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4745" y="3382010"/>
            <a:ext cx="159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①逆手</a:t>
            </a:r>
            <a:endParaRPr kumimoji="1" lang="ja-JP" alt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17304" y="-10609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9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前方足掛け回転グループ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3703852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膝掛け上がり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3642"/>
            <a:ext cx="9144000" cy="353994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4745" y="2738030"/>
            <a:ext cx="149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①懸垂振動をする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56263" y="2599530"/>
            <a:ext cx="163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②振りもどる瞬間に足先を入れる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8271" y="4358621"/>
            <a:ext cx="1441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③ひざ裏をかける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79391" y="2038146"/>
            <a:ext cx="1428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④足を振り下げると同時に手首を返して起き上がる</a:t>
            </a:r>
            <a:endParaRPr kumimoji="1" lang="ja-JP" alt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3301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前方足掛け回転グループ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3703852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err="1">
                <a:solidFill>
                  <a:schemeClr val="tx1"/>
                </a:solidFill>
              </a:rPr>
              <a:t>　</a:t>
            </a:r>
            <a:r>
              <a:rPr kumimoji="1" lang="ja-JP" altLang="en-US" sz="3600" dirty="0" err="1" smtClean="0">
                <a:solidFill>
                  <a:schemeClr val="tx1"/>
                </a:solidFill>
              </a:rPr>
              <a:t>もも掛け上がり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3642"/>
            <a:ext cx="9144000" cy="36538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1372" y="2406347"/>
            <a:ext cx="191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①肩を鉄棒より前に振り出す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0142" y="4776059"/>
            <a:ext cx="179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②前から後ろに振れもどると同時に足を鉄棒に近づける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01122" y="2416839"/>
            <a:ext cx="176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</a:t>
            </a:r>
            <a:r>
              <a:rPr kumimoji="1" lang="ja-JP" altLang="en-US" dirty="0" smtClean="0"/>
              <a:t>足を手と手の間に通す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7174" y="4776059"/>
            <a:ext cx="170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⑤脚を伸ばして下に振る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02184" y="4593104"/>
            <a:ext cx="1659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④も</a:t>
            </a:r>
            <a:r>
              <a:rPr kumimoji="1" lang="ja-JP" altLang="en-US" dirty="0" err="1" smtClean="0"/>
              <a:t>もを</a:t>
            </a:r>
            <a:r>
              <a:rPr kumimoji="1" lang="ja-JP" altLang="en-US" dirty="0" smtClean="0"/>
              <a:t>鉄棒にかけるようにする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30983" y="2203642"/>
            <a:ext cx="16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⑥も</a:t>
            </a:r>
            <a:r>
              <a:rPr kumimoji="1" lang="ja-JP" altLang="en-US" dirty="0" err="1" smtClean="0"/>
              <a:t>もで</a:t>
            </a:r>
            <a:r>
              <a:rPr kumimoji="1" lang="ja-JP" altLang="en-US" dirty="0" smtClean="0"/>
              <a:t>鉄棒を押さえる</a:t>
            </a:r>
            <a:endParaRPr kumimoji="1" lang="ja-JP" alt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49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前方足掛け回転グループ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3703852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け上がり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99" y="2882911"/>
            <a:ext cx="8268237" cy="271786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4745" y="2833049"/>
            <a:ext cx="3523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①肩の振れもどりを利用しながら足をひきつけ、手首の返しを使い、一気に上がる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19342" y="4700665"/>
            <a:ext cx="167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②バンザイの姿勢になる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58456" y="4642890"/>
            <a:ext cx="149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③肩と腰を曲げる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89716" y="4266255"/>
            <a:ext cx="180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④少し腰を曲げたままにする</a:t>
            </a:r>
            <a:endParaRPr kumimoji="1" lang="ja-JP" alt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21470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6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後転グループ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3271605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後方支持回転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6889"/>
            <a:ext cx="9144000" cy="238474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67015" y="4864197"/>
            <a:ext cx="172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①足を後方に振り上げ、勢いをつける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09190" y="2871190"/>
            <a:ext cx="161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②鉄棒を見る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56748" y="4725697"/>
            <a:ext cx="1837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③腹をつくと同時に体を丸め、後方回転する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50994" y="4541031"/>
            <a:ext cx="185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④鉄棒をはさむ</a:t>
            </a:r>
            <a:endParaRPr kumimoji="1" lang="ja-JP" alt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19592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8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後転グループ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4257644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後方伸膝支持回転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34660"/>
            <a:ext cx="9144000" cy="243371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4745" y="4245039"/>
            <a:ext cx="1604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①足を後方にして、背中を反らせる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98404" y="4783785"/>
            <a:ext cx="2095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②腹がついてから腰を曲げて後方回転する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3465" y="2791434"/>
            <a:ext cx="180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③体が反らないように回転する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41102" y="5006787"/>
            <a:ext cx="2208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④鉄棒を引き寄せ、手首を返す</a:t>
            </a:r>
            <a:endParaRPr kumimoji="1" lang="ja-JP" alt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991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後転グループ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4334917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後方浮き支持回転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9973"/>
            <a:ext cx="9144000" cy="229659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353" y="4349759"/>
            <a:ext cx="149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①鉄棒を下に押す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85813" y="2785297"/>
            <a:ext cx="1574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③体をくの字にしたまま回転する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17591" y="4517901"/>
            <a:ext cx="1498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②腹が鉄棒につく前に腰を曲げ、勢いよく後方回転する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53803" y="4605762"/>
            <a:ext cx="176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④手首を返す</a:t>
            </a:r>
            <a:endParaRPr kumimoji="1" lang="ja-JP" alt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8652" y="-54414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6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2" y="1738239"/>
            <a:ext cx="9106678" cy="513893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49954" y="145835"/>
            <a:ext cx="8035638" cy="15114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　前方支持回転がうまくできていません。どこがいけないのでしょうか？</a:t>
            </a:r>
            <a:endParaRPr kumimoji="1" lang="en-US" altLang="ja-JP" sz="32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154548" y="147540"/>
            <a:ext cx="8794709" cy="147111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54548" y="6209017"/>
            <a:ext cx="2722055" cy="508045"/>
            <a:chOff x="5643154" y="1972129"/>
            <a:chExt cx="2859302" cy="508045"/>
          </a:xfrm>
        </p:grpSpPr>
        <p:sp>
          <p:nvSpPr>
            <p:cNvPr id="11" name="角丸四角形 10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1021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後転グループ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5571289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後ろ振り跳びひねり下り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05"/>
          <a:stretch/>
        </p:blipFill>
        <p:spPr>
          <a:xfrm>
            <a:off x="789210" y="2142796"/>
            <a:ext cx="7531830" cy="431669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076137" y="2653559"/>
            <a:ext cx="168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④ひざを曲げて着地する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93421" y="4210817"/>
            <a:ext cx="1561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②後方に脚を振り上げて、体を浮かせる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7999" y="4210817"/>
            <a:ext cx="1699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③腕で鉄棒を押しながら体をひねる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8947" y="2191894"/>
            <a:ext cx="184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①脚を伸ばしたまま前方へ出す</a:t>
            </a:r>
            <a:endParaRPr kumimoji="1" lang="ja-JP" alt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336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kern="0" noProof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課題と練習方法</a:t>
            </a:r>
            <a:endParaRPr lang="en-US" altLang="ja-JP" sz="4000" b="1" kern="0" noProof="0" dirty="0" smtClean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後転グループ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4322038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棒下振り出し下り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9977"/>
            <a:ext cx="9144000" cy="279585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71207" y="4922498"/>
            <a:ext cx="21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①腰で反動をつけ、体を後方に引き上げる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1601" y="4586401"/>
            <a:ext cx="206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②上体を反らし、鉄棒を押しはなす</a:t>
            </a:r>
            <a:endParaRPr kumimoji="1" lang="ja-JP" alt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5096" y="152403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9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後方足掛け回転グループ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3703852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後方膝掛け回転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5360"/>
            <a:ext cx="9144000" cy="324607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038271" y="4997471"/>
            <a:ext cx="229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③鉄棒をはさむようにして回転する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37600" y="4686015"/>
            <a:ext cx="1498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①足と肩を矢印方向に動かす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70953" y="2274480"/>
            <a:ext cx="209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②鉄棒を押しながら体を勢いよく後ろに倒す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09504" y="2551479"/>
            <a:ext cx="204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④手首を返しながら起き上がる</a:t>
            </a:r>
            <a:endParaRPr kumimoji="1" lang="ja-JP" altLang="en-US" dirty="0"/>
          </a:p>
        </p:txBody>
      </p:sp>
      <p:sp>
        <p:nvSpPr>
          <p:cNvPr id="17" name="右矢印 16"/>
          <p:cNvSpPr/>
          <p:nvPr/>
        </p:nvSpPr>
        <p:spPr>
          <a:xfrm rot="1483209" flipV="1">
            <a:off x="660362" y="4677381"/>
            <a:ext cx="324843" cy="1244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 rot="9084946" flipV="1">
            <a:off x="659197" y="3003277"/>
            <a:ext cx="324843" cy="1244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17304" y="0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6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後方足掛け回転グループ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4167492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err="1" smtClean="0">
                <a:solidFill>
                  <a:schemeClr val="tx1"/>
                </a:solidFill>
              </a:rPr>
              <a:t>後方もも掛け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回転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3642"/>
            <a:ext cx="9144000" cy="2904327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 rot="8518140" flipV="1">
            <a:off x="428543" y="3216514"/>
            <a:ext cx="324843" cy="1244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36359" y="2227448"/>
            <a:ext cx="149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②勢いよく後方に倒す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80652" y="2556098"/>
            <a:ext cx="2282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</a:t>
            </a:r>
            <a:r>
              <a:rPr kumimoji="1" lang="ja-JP" altLang="en-US" dirty="0" smtClean="0"/>
              <a:t>鉄棒を脚ではさむようにして回転する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9491" y="4385881"/>
            <a:ext cx="1498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①足と肩を矢印方向へ動かす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35259" y="4847546"/>
            <a:ext cx="182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④手首を返しながら起き上がる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 rot="18571004" flipV="1">
            <a:off x="1802781" y="4025384"/>
            <a:ext cx="324843" cy="1244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30548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20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懸垂グループ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057554" y="1238010"/>
            <a:ext cx="5957655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懸垂振動（順手・片逆手）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696" y="2685701"/>
            <a:ext cx="6761408" cy="354434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449345" y="5330227"/>
            <a:ext cx="149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④足を振り上げる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01350" y="4525385"/>
            <a:ext cx="173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③体を弓なりに反らす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25290" y="3005002"/>
            <a:ext cx="166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②体をくの字に曲げる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2591" y="5056441"/>
            <a:ext cx="149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①足先から振り下ろす</a:t>
            </a:r>
            <a:endParaRPr kumimoji="1" lang="ja-JP" alt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46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懸垂グループ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3819762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懸垂振動ひねり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71" y="2909036"/>
            <a:ext cx="8397025" cy="276382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78050" y="4187780"/>
            <a:ext cx="17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③体をひねり前振りになる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00821" y="2614343"/>
            <a:ext cx="159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②体をひねり始める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54036" y="5111110"/>
            <a:ext cx="1795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①足を伸ばしたまま体を上げていく</a:t>
            </a:r>
            <a:endParaRPr kumimoji="1" lang="ja-JP" alt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7304" y="-310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9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懸垂グループ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4334917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後ろ振り跳び下り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59" y="2154057"/>
            <a:ext cx="6825803" cy="443027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36499" y="2271610"/>
            <a:ext cx="179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①脚を</a:t>
            </a:r>
            <a:r>
              <a:rPr kumimoji="1" lang="ja-JP" altLang="en-US" dirty="0"/>
              <a:t>伸</a:t>
            </a:r>
            <a:r>
              <a:rPr kumimoji="1" lang="ja-JP" altLang="en-US" dirty="0" smtClean="0"/>
              <a:t>ばしたまま前方へ出す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16629" y="4206776"/>
            <a:ext cx="1665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②後方に脚を振り上げて、体を浮かせる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14042" y="2426318"/>
            <a:ext cx="240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③鉄棒</a:t>
            </a:r>
            <a:r>
              <a:rPr kumimoji="1" lang="ja-JP" altLang="en-US" smtClean="0"/>
              <a:t>を突きはなし</a:t>
            </a:r>
            <a:r>
              <a:rPr kumimoji="1" lang="ja-JP" altLang="en-US" dirty="0" smtClean="0"/>
              <a:t>後方に着地する</a:t>
            </a:r>
            <a:endParaRPr kumimoji="1" lang="ja-JP" alt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7304" y="0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4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懸垂グループ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3806883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前振り跳び下り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459"/>
            <a:ext cx="9144000" cy="338412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4745" y="5131095"/>
            <a:ext cx="188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①脚を</a:t>
            </a:r>
            <a:r>
              <a:rPr kumimoji="1" lang="ja-JP" altLang="en-US" dirty="0"/>
              <a:t>伸</a:t>
            </a:r>
            <a:r>
              <a:rPr kumimoji="1" lang="ja-JP" altLang="en-US" dirty="0" smtClean="0"/>
              <a:t>ばしたまま振り上げる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63348" y="3843388"/>
            <a:ext cx="211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②腕を突き出して体を反らせる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86152" y="2524104"/>
            <a:ext cx="167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③鉄棒を後ろに突き放す</a:t>
            </a:r>
            <a:endParaRPr kumimoji="1" lang="ja-JP" alt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3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75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9061"/>
            <a:ext cx="9106678" cy="513893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49954" y="81440"/>
            <a:ext cx="8035638" cy="16144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　</a:t>
            </a:r>
            <a:r>
              <a:rPr kumimoji="1" lang="ja-JP" altLang="en-US" sz="4000" dirty="0" smtClean="0"/>
              <a:t>スローモーションでもう一度！</a:t>
            </a:r>
            <a:endParaRPr kumimoji="1" lang="en-US" altLang="ja-JP" sz="40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154548" y="147540"/>
            <a:ext cx="8794709" cy="147111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28336" y="6229113"/>
            <a:ext cx="2722055" cy="508045"/>
            <a:chOff x="5643154" y="1972129"/>
            <a:chExt cx="2859302" cy="508045"/>
          </a:xfrm>
        </p:grpSpPr>
        <p:sp>
          <p:nvSpPr>
            <p:cNvPr id="8" name="角丸四角形 7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0152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3" y="1724574"/>
            <a:ext cx="9102323" cy="513342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25007" y="18748"/>
            <a:ext cx="8035638" cy="17058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　前方支持回転がうまくできました</a:t>
            </a:r>
            <a:r>
              <a:rPr kumimoji="1" lang="ja-JP" altLang="en-US" sz="3200" dirty="0" smtClean="0"/>
              <a:t>。前の映像</a:t>
            </a:r>
            <a:r>
              <a:rPr kumimoji="1" lang="ja-JP" altLang="en-US" sz="3200" dirty="0"/>
              <a:t>と比べて、何が違いますか</a:t>
            </a:r>
            <a:r>
              <a:rPr kumimoji="1" lang="ja-JP" altLang="en-US" sz="3200" dirty="0" smtClean="0"/>
              <a:t>？</a:t>
            </a:r>
            <a:endParaRPr kumimoji="1" lang="en-US" altLang="ja-JP" sz="32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193185" y="137552"/>
            <a:ext cx="8794709" cy="147111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93185" y="6229112"/>
            <a:ext cx="2722055" cy="508045"/>
            <a:chOff x="5643154" y="1972129"/>
            <a:chExt cx="2859302" cy="508045"/>
          </a:xfrm>
        </p:grpSpPr>
        <p:sp>
          <p:nvSpPr>
            <p:cNvPr id="8" name="角丸四角形 7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924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3" y="1727468"/>
            <a:ext cx="9097193" cy="513053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25007" y="70265"/>
            <a:ext cx="8035638" cy="15899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　</a:t>
            </a:r>
            <a:r>
              <a:rPr kumimoji="1" lang="ja-JP" altLang="en-US" sz="4000" dirty="0" smtClean="0"/>
              <a:t>スローモーションでもう一度！</a:t>
            </a:r>
            <a:endParaRPr kumimoji="1" lang="en-US" altLang="ja-JP" sz="40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193185" y="137552"/>
            <a:ext cx="8794709" cy="147111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93185" y="6196292"/>
            <a:ext cx="2722055" cy="508045"/>
            <a:chOff x="5643154" y="1972129"/>
            <a:chExt cx="2859302" cy="508045"/>
          </a:xfrm>
        </p:grpSpPr>
        <p:sp>
          <p:nvSpPr>
            <p:cNvPr id="8" name="角丸四角形 7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0911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562075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前転グループ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611501"/>
            <a:ext cx="3271605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前方支持回転</a:t>
            </a:r>
            <a:endParaRPr kumimoji="1" lang="en-US" altLang="ja-JP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1052"/>
            <a:ext cx="9144000" cy="273712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009104" y="26916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①頭は遠くを通す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1876" y="5001426"/>
            <a:ext cx="1702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③にぎり直して腰を鉄棒におしつける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95438" y="4615137"/>
            <a:ext cx="179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②鉄棒をはさんでかかえこむ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57712"/>
              </p:ext>
            </p:extLst>
          </p:nvPr>
        </p:nvGraphicFramePr>
        <p:xfrm>
          <a:off x="654177" y="5958335"/>
          <a:ext cx="7480300" cy="85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グループ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見つけた課題番号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練習する時に気を付けること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前転グループ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前方支持回転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28067" y="5463091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「鉄棒運動チェックカード自分用」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34054" y="3957201"/>
            <a:ext cx="2217705" cy="1370244"/>
          </a:xfrm>
          <a:prstGeom prst="wedgeRoundRectCallout">
            <a:avLst>
              <a:gd name="adj1" fmla="val 84646"/>
              <a:gd name="adj2" fmla="val 129321"/>
              <a:gd name="adj3" fmla="val 16667"/>
            </a:avLst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見つけた課題番号を記入します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94745" y="44506"/>
            <a:ext cx="8614404" cy="13482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①ポイントカードをもとに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見つけた課題</a:t>
            </a:r>
            <a:r>
              <a:rPr kumimoji="1" lang="ja-JP" altLang="en-US" sz="3200" dirty="0">
                <a:solidFill>
                  <a:schemeClr val="tx1"/>
                </a:solidFill>
              </a:rPr>
              <a:t>番号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を学習カードに記入しましょう。</a:t>
            </a:r>
            <a:endParaRPr kumimoji="1"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94745" y="108901"/>
            <a:ext cx="8794709" cy="126207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2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前転グループ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3271605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前方支持回転</a:t>
            </a:r>
            <a:endParaRPr kumimoji="1" lang="en-US" altLang="ja-JP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440"/>
            <a:ext cx="9144000" cy="273712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009104" y="23310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①頭は遠くを通す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1876" y="4640814"/>
            <a:ext cx="1702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③にぎり直して腰を鉄棒におしつける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95438" y="4254525"/>
            <a:ext cx="179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②鉄棒をはさんでかかえこむ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654177" y="5597723"/>
          <a:ext cx="7480300" cy="85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グループ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見つけた課題番号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練習する時に気を付けること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前転グループ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前方支持回転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28067" y="5102479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「鉄棒運動チェックカード自分用」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5017121" y="3155529"/>
            <a:ext cx="3701875" cy="1370244"/>
          </a:xfrm>
          <a:prstGeom prst="wedgeRoundRectCallout">
            <a:avLst>
              <a:gd name="adj1" fmla="val -29071"/>
              <a:gd name="adj2" fmla="val 158458"/>
              <a:gd name="adj3" fmla="val 16667"/>
            </a:avLst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練習するときに気を付けることを自分なりの言葉で記入します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9298" y="25383"/>
            <a:ext cx="8761826" cy="11011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②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練習</a:t>
            </a:r>
            <a:r>
              <a:rPr kumimoji="1" lang="ja-JP" altLang="en-US" sz="2800" dirty="0">
                <a:solidFill>
                  <a:schemeClr val="tx1"/>
                </a:solidFill>
              </a:rPr>
              <a:t>するときに気を付けることを自分なりの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言葉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で学習カードに記入しましょう。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94745" y="44506"/>
            <a:ext cx="8794709" cy="1036453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5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94744" y="2460498"/>
            <a:ext cx="8678800" cy="11713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①他の技についても「ポイントカード」を参考に、自分の課題を見つけます。</a:t>
            </a:r>
            <a:endParaRPr kumimoji="1" lang="en-US" altLang="ja-JP" sz="32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94744" y="3592058"/>
            <a:ext cx="8678800" cy="10878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②練習するときに気を付けることを自分なりの言葉で考えます。</a:t>
            </a:r>
            <a:endParaRPr kumimoji="1" lang="en-US" altLang="ja-JP" sz="32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194744" y="4640092"/>
            <a:ext cx="8678800" cy="1182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③</a:t>
            </a:r>
            <a:r>
              <a:rPr kumimoji="1" lang="ja-JP" altLang="en-US" sz="3200" dirty="0" smtClean="0"/>
              <a:t>「自分用」と同じよう</a:t>
            </a:r>
            <a:r>
              <a:rPr kumimoji="1" lang="ja-JP" altLang="en-US" sz="3200" dirty="0"/>
              <a:t>に「ポイントカード」を参考に、仲間</a:t>
            </a:r>
            <a:r>
              <a:rPr kumimoji="1" lang="ja-JP" altLang="en-US" sz="3200" dirty="0" smtClean="0"/>
              <a:t>の課題も見つけます。</a:t>
            </a:r>
            <a:endParaRPr kumimoji="1" lang="en-US" altLang="ja-JP" sz="32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194744" y="5782470"/>
            <a:ext cx="8678800" cy="10878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④</a:t>
            </a:r>
            <a:r>
              <a:rPr kumimoji="1" lang="ja-JP" altLang="en-US" sz="3200" dirty="0" smtClean="0"/>
              <a:t>練習するときに仲間にどんな声をかけるとよいか考えます。</a:t>
            </a:r>
            <a:endParaRPr kumimoji="1" lang="en-US" altLang="ja-JP" sz="3200" dirty="0" smtClean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4425" y="0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ポイントカードの使い方</a:t>
            </a:r>
            <a:endParaRPr lang="en-US" altLang="ja-JP" sz="6000" b="1" kern="0" noProof="0" dirty="0" smtClean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3031" y="1144708"/>
            <a:ext cx="8937937" cy="1171349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☆授業が始まったら、以下のようにポイントカードを使います。</a:t>
            </a:r>
            <a:endParaRPr kumimoji="1"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7065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1036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ポイントカード</a:t>
            </a:r>
            <a:endParaRPr lang="en-US" altLang="ja-JP" sz="6000" b="1" kern="0" noProof="0" dirty="0" smtClean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94745" y="1188584"/>
            <a:ext cx="2698676" cy="81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前転グループ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86345" y="1238010"/>
            <a:ext cx="3271605" cy="714805"/>
          </a:xfrm>
          <a:prstGeom prst="roundRect">
            <a:avLst>
              <a:gd name="adj" fmla="val 1128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前方支持回転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440"/>
            <a:ext cx="9144000" cy="273712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009104" y="23310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①頭は遠くを通す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1876" y="4640814"/>
            <a:ext cx="1799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③にぎり直して腰を鉄棒におしつける</a:t>
            </a:r>
            <a:endParaRPr kumimoji="1" lang="en-US" altLang="ja-JP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95438" y="4254525"/>
            <a:ext cx="20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②鉄棒をはさんでかかえこむ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5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1122</Words>
  <Application>Microsoft Office PowerPoint</Application>
  <PresentationFormat>画面に合わせる (4:3)</PresentationFormat>
  <Paragraphs>213</Paragraphs>
  <Slides>27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5" baseType="lpstr"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2020-09-18T07:06:57Z</dcterms:created>
  <dcterms:modified xsi:type="dcterms:W3CDTF">2020-12-17T08:16:55Z</dcterms:modified>
</cp:coreProperties>
</file>