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97" r:id="rId2"/>
    <p:sldId id="283" r:id="rId3"/>
    <p:sldId id="284" r:id="rId4"/>
    <p:sldId id="286" r:id="rId5"/>
    <p:sldId id="287" r:id="rId6"/>
    <p:sldId id="288" r:id="rId7"/>
    <p:sldId id="289" r:id="rId8"/>
    <p:sldId id="298" r:id="rId9"/>
    <p:sldId id="291" r:id="rId10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a" initials="o" lastIdx="1" clrIdx="0">
    <p:extLst>
      <p:ext uri="{19B8F6BF-5375-455C-9EA6-DF929625EA0E}">
        <p15:presenceInfo xmlns:p15="http://schemas.microsoft.com/office/powerpoint/2012/main" userId="o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12" autoAdjust="0"/>
    <p:restoredTop sz="94660"/>
  </p:normalViewPr>
  <p:slideViewPr>
    <p:cSldViewPr snapToGrid="0">
      <p:cViewPr varScale="1">
        <p:scale>
          <a:sx n="73" d="100"/>
          <a:sy n="73" d="100"/>
        </p:scale>
        <p:origin x="11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420" cy="497676"/>
          </a:xfrm>
          <a:prstGeom prst="rect">
            <a:avLst/>
          </a:prstGeom>
        </p:spPr>
        <p:txBody>
          <a:bodyPr vert="horz" lIns="90571" tIns="45286" rIns="90571" bIns="4528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210" y="0"/>
            <a:ext cx="2949420" cy="497676"/>
          </a:xfrm>
          <a:prstGeom prst="rect">
            <a:avLst/>
          </a:prstGeom>
        </p:spPr>
        <p:txBody>
          <a:bodyPr vert="horz" lIns="90571" tIns="45286" rIns="90571" bIns="45286" rtlCol="0"/>
          <a:lstStyle>
            <a:lvl1pPr algn="r">
              <a:defRPr sz="1200"/>
            </a:lvl1pPr>
          </a:lstStyle>
          <a:p>
            <a:fld id="{F9B2AD86-1CBF-4313-B33E-CDCFA61431CC}" type="datetimeFigureOut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1662"/>
            <a:ext cx="2949420" cy="497676"/>
          </a:xfrm>
          <a:prstGeom prst="rect">
            <a:avLst/>
          </a:prstGeom>
        </p:spPr>
        <p:txBody>
          <a:bodyPr vert="horz" lIns="90571" tIns="45286" rIns="90571" bIns="4528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210" y="9441662"/>
            <a:ext cx="2949420" cy="497676"/>
          </a:xfrm>
          <a:prstGeom prst="rect">
            <a:avLst/>
          </a:prstGeom>
        </p:spPr>
        <p:txBody>
          <a:bodyPr vert="horz" lIns="90571" tIns="45286" rIns="90571" bIns="45286" rtlCol="0" anchor="b"/>
          <a:lstStyle>
            <a:lvl1pPr algn="r">
              <a:defRPr sz="1200"/>
            </a:lvl1pPr>
          </a:lstStyle>
          <a:p>
            <a:fld id="{1302CD04-5838-4555-9147-83DCDEB462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2096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8693"/>
          </a:xfrm>
          <a:prstGeom prst="rect">
            <a:avLst/>
          </a:prstGeom>
        </p:spPr>
        <p:txBody>
          <a:bodyPr vert="horz" lIns="91441" tIns="45720" rIns="91441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7" cy="498693"/>
          </a:xfrm>
          <a:prstGeom prst="rect">
            <a:avLst/>
          </a:prstGeom>
        </p:spPr>
        <p:txBody>
          <a:bodyPr vert="horz" lIns="91441" tIns="45720" rIns="91441" bIns="45720" rtlCol="0"/>
          <a:lstStyle>
            <a:lvl1pPr algn="r">
              <a:defRPr sz="1200"/>
            </a:lvl1pPr>
          </a:lstStyle>
          <a:p>
            <a:fld id="{5FBD121F-19E0-4D63-8EE5-CB4DDC548DEF}" type="datetimeFigureOut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1" tIns="45720" rIns="91441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1" tIns="45720" rIns="91441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787" cy="498692"/>
          </a:xfrm>
          <a:prstGeom prst="rect">
            <a:avLst/>
          </a:prstGeom>
        </p:spPr>
        <p:txBody>
          <a:bodyPr vert="horz" lIns="91441" tIns="45720" rIns="91441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7" cy="498692"/>
          </a:xfrm>
          <a:prstGeom prst="rect">
            <a:avLst/>
          </a:prstGeom>
        </p:spPr>
        <p:txBody>
          <a:bodyPr vert="horz" lIns="91441" tIns="45720" rIns="91441" bIns="45720" rtlCol="0" anchor="b"/>
          <a:lstStyle>
            <a:lvl1pPr algn="r">
              <a:defRPr sz="1200"/>
            </a:lvl1pPr>
          </a:lstStyle>
          <a:p>
            <a:fld id="{679BA96C-3BB3-4ED6-B43F-46F5610ABE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5524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4588" y="1233488"/>
            <a:ext cx="4435475" cy="3327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2857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2857">
                <a:defRPr/>
              </a:pPr>
              <a:t>1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3918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4588" y="1233488"/>
            <a:ext cx="4435475" cy="3327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2857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2857">
                <a:defRPr/>
              </a:pPr>
              <a:t>2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4045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4588" y="1233488"/>
            <a:ext cx="4435475" cy="3327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2857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2857">
                <a:defRPr/>
              </a:pPr>
              <a:t>3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9820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4588" y="1233488"/>
            <a:ext cx="4435475" cy="3327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2857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2857">
                <a:defRPr/>
              </a:pPr>
              <a:t>4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8496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4588" y="1233488"/>
            <a:ext cx="4435475" cy="3327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2857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2857">
                <a:defRPr/>
              </a:pPr>
              <a:t>5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6678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4588" y="1233488"/>
            <a:ext cx="4435475" cy="3327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2857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2857">
                <a:defRPr/>
              </a:pPr>
              <a:t>6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7588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4588" y="1233488"/>
            <a:ext cx="4435475" cy="3327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2857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2857">
                <a:defRPr/>
              </a:pPr>
              <a:t>7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4301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4588" y="1233488"/>
            <a:ext cx="4435475" cy="3327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2857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2857">
                <a:defRPr/>
              </a:pPr>
              <a:t>8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456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4588" y="1233488"/>
            <a:ext cx="4435475" cy="3327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2857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2857">
                <a:defRPr/>
              </a:pPr>
              <a:t>9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2963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59B4-FE3D-46E7-BA8A-5E955373D974}" type="datetime1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1488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7234-8D0C-4BDF-A135-B3E5D946F9C8}" type="datetime1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825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4E73-DD5A-4EF3-BD9D-431A0BCFC66E}" type="datetime1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4914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CFB7A-FB65-40F0-AF6E-6D01B90AB162}" type="datetime1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5911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35D51-73D9-47FA-AC2A-3143C4968F6F}" type="datetime1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6331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2B49-21B3-461C-BC2A-20D6B0FDA386}" type="datetime1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160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9B35-1D90-44B7-8C20-EA9BAAE43785}" type="datetime1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9336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3E42-AAA8-4095-B1B1-74331AD8F7A7}" type="datetime1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883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14C4-2AB1-4B42-BE2C-5E524FEAD5D2}" type="datetime1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427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0068-C949-4E9C-9CDA-9A2AD3A349D3}" type="datetime1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3470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600B-6BE8-4EAE-AF8E-A90EE6295AB5}" type="datetime1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7634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72F2B-1FE5-482C-B762-C8819CDC24AD}" type="datetime1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586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s://youtu.be/YpOrtOl4m3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s://youtu.be/XEHmHB-tK-0" TargetMode="External"/><Relationship Id="rId18" Type="http://schemas.openxmlformats.org/officeDocument/2006/relationships/oleObject" Target="../embeddings/oleObject1.bin"/><Relationship Id="rId3" Type="http://schemas.openxmlformats.org/officeDocument/2006/relationships/notesSlide" Target="../notesSlides/notesSlide7.xml"/><Relationship Id="rId7" Type="http://schemas.openxmlformats.org/officeDocument/2006/relationships/hyperlink" Target="https://youtu.be/NYi-wMmCtSU" TargetMode="External"/><Relationship Id="rId12" Type="http://schemas.openxmlformats.org/officeDocument/2006/relationships/image" Target="../media/image9.png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11" Type="http://schemas.openxmlformats.org/officeDocument/2006/relationships/hyperlink" Target="https://youtu.be/rVaFkX06iTw" TargetMode="External"/><Relationship Id="rId5" Type="http://schemas.openxmlformats.org/officeDocument/2006/relationships/hyperlink" Target="https://youtu.be/w6SJMkE_-mo" TargetMode="External"/><Relationship Id="rId15" Type="http://schemas.openxmlformats.org/officeDocument/2006/relationships/hyperlink" Target="https://youtu.be/l7CCIc4hrow" TargetMode="External"/><Relationship Id="rId10" Type="http://schemas.openxmlformats.org/officeDocument/2006/relationships/image" Target="../media/image8.png"/><Relationship Id="rId19" Type="http://schemas.openxmlformats.org/officeDocument/2006/relationships/image" Target="../media/image5.emf"/><Relationship Id="rId4" Type="http://schemas.openxmlformats.org/officeDocument/2006/relationships/image" Target="../media/image1.JPG"/><Relationship Id="rId9" Type="http://schemas.openxmlformats.org/officeDocument/2006/relationships/hyperlink" Target="https://youtu.be/V2NmaN5Ih7w" TargetMode="External"/><Relationship Id="rId1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13" Type="http://schemas.openxmlformats.org/officeDocument/2006/relationships/oleObject" Target="../embeddings/oleObject2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4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hyperlink" Target="https://youtu.be/k06eHfrLGCY" TargetMode="External"/><Relationship Id="rId11" Type="http://schemas.openxmlformats.org/officeDocument/2006/relationships/image" Target="../media/image17.JPG"/><Relationship Id="rId5" Type="http://schemas.openxmlformats.org/officeDocument/2006/relationships/image" Target="../media/image13.png"/><Relationship Id="rId10" Type="http://schemas.openxmlformats.org/officeDocument/2006/relationships/image" Target="../media/image16.JPG"/><Relationship Id="rId4" Type="http://schemas.openxmlformats.org/officeDocument/2006/relationships/hyperlink" Target="https://youtu.be/8w7QcUmZw1A" TargetMode="External"/><Relationship Id="rId9" Type="http://schemas.openxmlformats.org/officeDocument/2006/relationships/image" Target="../media/image15.JPG"/><Relationship Id="rId1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6755" y="2661436"/>
            <a:ext cx="7708595" cy="192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60942" y="919201"/>
            <a:ext cx="8595359" cy="149181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小学校 体育（運動領域）</a:t>
            </a:r>
            <a:endParaRPr kumimoji="1" lang="en-US" altLang="ja-JP" sz="36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kumimoji="1" lang="en-US" altLang="ja-JP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〔</a:t>
            </a:r>
            <a:r>
              <a:rPr kumimoji="1" lang="ja-JP" altLang="en-US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第１学年</a:t>
            </a:r>
            <a:r>
              <a:rPr kumimoji="1" lang="ja-JP" altLang="en-US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及び</a:t>
            </a:r>
            <a:r>
              <a:rPr kumimoji="1" lang="ja-JP" altLang="en-US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第２学年</a:t>
            </a:r>
            <a:r>
              <a:rPr kumimoji="1" lang="en-US" altLang="ja-JP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〕</a:t>
            </a:r>
            <a:endParaRPr kumimoji="1" lang="ja-JP" altLang="en-US" sz="36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-17304" y="2291485"/>
            <a:ext cx="9143999" cy="253980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体つくりの運動</a:t>
            </a:r>
            <a:r>
              <a:rPr kumimoji="1" lang="ja-JP" altLang="en-US" sz="40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遊び</a:t>
            </a:r>
            <a:endParaRPr kumimoji="1" lang="en-US" altLang="ja-JP" sz="40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endParaRPr kumimoji="1" lang="en-US" altLang="ja-JP" sz="6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kumimoji="1" lang="ja-JP" altLang="en-US" sz="44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「体ほぐしの運動遊び・</a:t>
            </a:r>
            <a:endParaRPr kumimoji="1" lang="en-US" altLang="ja-JP" sz="44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r"/>
            <a:r>
              <a:rPr kumimoji="1" lang="ja-JP" altLang="en-US" sz="44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多様</a:t>
            </a:r>
            <a:r>
              <a:rPr kumimoji="1" lang="ja-JP" altLang="en-US" sz="44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な動きをつくる運動遊び」</a:t>
            </a:r>
            <a:endParaRPr kumimoji="1" lang="en-US" altLang="ja-JP" sz="44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66182" y="4651061"/>
            <a:ext cx="8389740" cy="131560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【</a:t>
            </a:r>
            <a:r>
              <a:rPr kumimoji="1" lang="ja-JP" altLang="en-US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知識及び技能編</a:t>
            </a:r>
            <a:r>
              <a:rPr kumimoji="1" lang="en-US" altLang="ja-JP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】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883732" y="6206086"/>
            <a:ext cx="3042458" cy="5153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学習時間の目安：約</a:t>
            </a:r>
            <a:r>
              <a:rPr kumimoji="1" lang="en-US" altLang="ja-JP" dirty="0" smtClean="0">
                <a:solidFill>
                  <a:schemeClr val="tx1"/>
                </a:solidFill>
              </a:rPr>
              <a:t>15</a:t>
            </a:r>
            <a:r>
              <a:rPr kumimoji="1" lang="ja-JP" altLang="en-US" dirty="0" smtClean="0">
                <a:solidFill>
                  <a:schemeClr val="tx1"/>
                </a:solidFill>
              </a:rPr>
              <a:t>分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28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209" y="2523299"/>
            <a:ext cx="8572277" cy="88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00790" y="1539153"/>
            <a:ext cx="8406090" cy="30542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48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-2850" y="2183448"/>
            <a:ext cx="9143999" cy="329141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9600" b="1" dirty="0" smtClean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知　識</a:t>
            </a:r>
            <a:r>
              <a:rPr kumimoji="1" lang="ja-JP" altLang="en-US" sz="6600" b="1" dirty="0" smtClean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kumimoji="1" lang="ja-JP" altLang="en-US" sz="6600" b="1" dirty="0">
              <a:solidFill>
                <a:srgbClr val="00B05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886890" y="2639445"/>
            <a:ext cx="3571059" cy="654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600" dirty="0" smtClean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3600" dirty="0" err="1" smtClean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ち　　　</a:t>
            </a:r>
            <a:r>
              <a:rPr kumimoji="1" lang="ja-JP" altLang="en-US" sz="3600" dirty="0" err="1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3600" dirty="0" smtClean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し き　</a:t>
            </a:r>
            <a:endParaRPr kumimoji="1" lang="ja-JP" altLang="en-US" sz="3600" dirty="0">
              <a:solidFill>
                <a:srgbClr val="00B05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3" t="7080" r="23214" b="8393"/>
          <a:stretch/>
        </p:blipFill>
        <p:spPr>
          <a:xfrm>
            <a:off x="6711170" y="4021374"/>
            <a:ext cx="1995710" cy="259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08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0" y="784711"/>
            <a:ext cx="7325205" cy="112764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8000" dirty="0" err="1" smtClean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うんどう</a:t>
            </a:r>
            <a:r>
              <a:rPr kumimoji="1" lang="ja-JP" altLang="en-US" sz="5400" dirty="0" err="1" smtClean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</a:t>
            </a:r>
            <a:r>
              <a:rPr kumimoji="1" lang="ja-JP" altLang="en-US" sz="5400" dirty="0" smtClean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すると</a:t>
            </a:r>
            <a:r>
              <a:rPr kumimoji="1" lang="ja-JP" altLang="en-US" sz="6600" dirty="0" smtClean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kumimoji="1" lang="ja-JP" altLang="en-US" sz="6600" dirty="0">
              <a:solidFill>
                <a:srgbClr val="00B05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289282" y="1858060"/>
            <a:ext cx="7583081" cy="11802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8000" dirty="0" smtClean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こころ</a:t>
            </a:r>
            <a:r>
              <a:rPr kumimoji="1" lang="ja-JP" altLang="en-US" sz="4000" dirty="0" smtClean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　</a:t>
            </a:r>
            <a:r>
              <a:rPr kumimoji="1" lang="ja-JP" altLang="en-US" sz="8000" dirty="0" smtClean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からだ</a:t>
            </a:r>
            <a:r>
              <a:rPr kumimoji="1" lang="ja-JP" altLang="en-US" sz="4000" dirty="0" smtClean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</a:t>
            </a:r>
            <a:endParaRPr kumimoji="1" lang="en-US" altLang="ja-JP" sz="4000" dirty="0" smtClean="0">
              <a:solidFill>
                <a:srgbClr val="00B05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595407" y="3844918"/>
            <a:ext cx="3654299" cy="2727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/>
              <a:t>みてみよう動画</a:t>
            </a:r>
            <a:endParaRPr kumimoji="1" lang="ja-JP" altLang="en-US" b="1" dirty="0"/>
          </a:p>
        </p:txBody>
      </p:sp>
      <p:sp>
        <p:nvSpPr>
          <p:cNvPr id="4" name="円形吹き出し 3"/>
          <p:cNvSpPr/>
          <p:nvPr/>
        </p:nvSpPr>
        <p:spPr>
          <a:xfrm>
            <a:off x="6638991" y="3642439"/>
            <a:ext cx="1606732" cy="1018130"/>
          </a:xfrm>
          <a:prstGeom prst="wedgeEllipseCallout">
            <a:avLst>
              <a:gd name="adj1" fmla="val -67987"/>
              <a:gd name="adj2" fmla="val 29141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たのしい</a:t>
            </a:r>
            <a:endParaRPr kumimoji="1" lang="ja-JP" altLang="en-US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17" name="円形吹き出し 16"/>
          <p:cNvSpPr/>
          <p:nvPr/>
        </p:nvSpPr>
        <p:spPr>
          <a:xfrm>
            <a:off x="6638991" y="4660569"/>
            <a:ext cx="1943476" cy="1018130"/>
          </a:xfrm>
          <a:prstGeom prst="wedgeEllipseCallout">
            <a:avLst>
              <a:gd name="adj1" fmla="val -64658"/>
              <a:gd name="adj2" fmla="val 2198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おもしろい</a:t>
            </a:r>
            <a:endParaRPr kumimoji="1" lang="ja-JP" altLang="en-US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18" name="円形吹き出し 17"/>
          <p:cNvSpPr/>
          <p:nvPr/>
        </p:nvSpPr>
        <p:spPr>
          <a:xfrm>
            <a:off x="6682455" y="5785796"/>
            <a:ext cx="2210344" cy="1072204"/>
          </a:xfrm>
          <a:prstGeom prst="wedgeEllipseCallout">
            <a:avLst>
              <a:gd name="adj1" fmla="val -64147"/>
              <a:gd name="adj2" fmla="val -33532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むずかしい</a:t>
            </a:r>
            <a:endParaRPr kumimoji="1" lang="ja-JP" altLang="en-US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19" name="円形吹き出し 18"/>
          <p:cNvSpPr/>
          <p:nvPr/>
        </p:nvSpPr>
        <p:spPr>
          <a:xfrm>
            <a:off x="277209" y="3532120"/>
            <a:ext cx="2021074" cy="1018130"/>
          </a:xfrm>
          <a:prstGeom prst="wedgeEllipseCallout">
            <a:avLst>
              <a:gd name="adj1" fmla="val 64390"/>
              <a:gd name="adj2" fmla="val 49670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からだが</a:t>
            </a:r>
            <a:endParaRPr kumimoji="1" lang="en-US" altLang="ja-JP" dirty="0" smtClean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pPr algn="ctr"/>
            <a:r>
              <a:rPr kumimoji="1" lang="ja-JP" altLang="en-US" dirty="0" smtClean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あったか</a:t>
            </a:r>
            <a:r>
              <a:rPr kumimoji="1" lang="ja-JP" altLang="en-US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い</a:t>
            </a:r>
          </a:p>
        </p:txBody>
      </p:sp>
      <p:sp>
        <p:nvSpPr>
          <p:cNvPr id="20" name="円形吹き出し 19"/>
          <p:cNvSpPr/>
          <p:nvPr/>
        </p:nvSpPr>
        <p:spPr>
          <a:xfrm>
            <a:off x="96183" y="5651786"/>
            <a:ext cx="2191178" cy="1018130"/>
          </a:xfrm>
          <a:prstGeom prst="wedgeEllipseCallout">
            <a:avLst>
              <a:gd name="adj1" fmla="val 70270"/>
              <a:gd name="adj2" fmla="val -50406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ドキドキが</a:t>
            </a:r>
            <a:endParaRPr kumimoji="1" lang="en-US" altLang="ja-JP" dirty="0" smtClean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pPr algn="ctr"/>
            <a:r>
              <a:rPr kumimoji="1" lang="ja-JP" altLang="en-US" dirty="0" smtClean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はやくな</a:t>
            </a:r>
            <a:r>
              <a:rPr kumimoji="1" lang="ja-JP" altLang="en-US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った</a:t>
            </a:r>
          </a:p>
        </p:txBody>
      </p:sp>
      <p:sp>
        <p:nvSpPr>
          <p:cNvPr id="21" name="円形吹き出し 20"/>
          <p:cNvSpPr/>
          <p:nvPr/>
        </p:nvSpPr>
        <p:spPr>
          <a:xfrm>
            <a:off x="277209" y="4631142"/>
            <a:ext cx="2178608" cy="1018130"/>
          </a:xfrm>
          <a:prstGeom prst="wedgeEllipseCallout">
            <a:avLst>
              <a:gd name="adj1" fmla="val 58330"/>
              <a:gd name="adj2" fmla="val 915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あせがでた</a:t>
            </a:r>
            <a:endParaRPr kumimoji="1" lang="ja-JP" altLang="en-US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153989" y="2901062"/>
            <a:ext cx="5056933" cy="9438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4000" dirty="0" smtClean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へんかが　あるよ！</a:t>
            </a:r>
            <a:endParaRPr kumimoji="1" lang="ja-JP" altLang="en-US" sz="3600" dirty="0">
              <a:solidFill>
                <a:srgbClr val="00B05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3" t="7080" r="23214" b="8393"/>
          <a:stretch/>
        </p:blipFill>
        <p:spPr>
          <a:xfrm>
            <a:off x="7744163" y="774722"/>
            <a:ext cx="1302652" cy="1639928"/>
          </a:xfrm>
          <a:prstGeom prst="rect">
            <a:avLst/>
          </a:prstGeom>
        </p:spPr>
      </p:pic>
      <p:pic>
        <p:nvPicPr>
          <p:cNvPr id="7" name="図 6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6329" y="3846607"/>
            <a:ext cx="3643377" cy="273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87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横巻き 3"/>
          <p:cNvSpPr/>
          <p:nvPr/>
        </p:nvSpPr>
        <p:spPr>
          <a:xfrm>
            <a:off x="402658" y="2234231"/>
            <a:ext cx="8321380" cy="4081057"/>
          </a:xfrm>
          <a:prstGeom prst="horizontalScroll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222069" y="664653"/>
            <a:ext cx="5519954" cy="981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 dirty="0" smtClean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こころや　からだの</a:t>
            </a:r>
            <a:r>
              <a:rPr kumimoji="1" lang="ja-JP" altLang="en-US" sz="4800" b="1" dirty="0" smtClean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kumimoji="1" lang="ja-JP" altLang="en-US" sz="4800" b="1" dirty="0">
              <a:solidFill>
                <a:srgbClr val="00B05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103868" y="2634811"/>
            <a:ext cx="5799909" cy="12603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きづいたことを</a:t>
            </a:r>
            <a:endParaRPr kumimoji="1" lang="ja-JP" altLang="en-US" sz="4800" dirty="0">
              <a:solidFill>
                <a:schemeClr val="tx1">
                  <a:lumMod val="95000"/>
                  <a:lumOff val="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054828" y="3568837"/>
            <a:ext cx="5465077" cy="1011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ワークシート①</a:t>
            </a:r>
            <a:r>
              <a:rPr kumimoji="1" lang="ja-JP" alt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</a:t>
            </a:r>
            <a:endParaRPr kumimoji="1" lang="en-US" altLang="ja-JP" sz="4800" dirty="0" smtClean="0">
              <a:solidFill>
                <a:schemeClr val="tx1">
                  <a:lumMod val="95000"/>
                  <a:lumOff val="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287618" y="4376869"/>
            <a:ext cx="4183247" cy="1011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48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きろくしよう。</a:t>
            </a:r>
            <a:endParaRPr kumimoji="1" lang="ja-JP" altLang="en-US" sz="48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672047" y="1506690"/>
            <a:ext cx="6936376" cy="948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 dirty="0" smtClean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へんか</a:t>
            </a:r>
            <a:r>
              <a:rPr kumimoji="1" lang="ja-JP" altLang="en-US" sz="3600" dirty="0" smtClean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　</a:t>
            </a:r>
            <a:r>
              <a:rPr kumimoji="1" lang="ja-JP" altLang="en-US" sz="3600" b="1" dirty="0" smtClean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みつけられたかな。</a:t>
            </a:r>
            <a:r>
              <a:rPr kumimoji="1" lang="ja-JP" altLang="en-US" sz="4000" dirty="0" smtClean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kumimoji="1" lang="ja-JP" altLang="en-US" sz="4000" dirty="0">
              <a:solidFill>
                <a:srgbClr val="00B05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4425022" y="1886892"/>
            <a:ext cx="4090328" cy="6946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4000" b="1" dirty="0">
              <a:solidFill>
                <a:srgbClr val="00B05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3" t="7080" r="23214" b="8393"/>
          <a:stretch/>
        </p:blipFill>
        <p:spPr>
          <a:xfrm>
            <a:off x="8114777" y="774011"/>
            <a:ext cx="1045029" cy="131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0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209" y="2523299"/>
            <a:ext cx="8572277" cy="88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00790" y="1539153"/>
            <a:ext cx="8406090" cy="30542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48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-17304" y="2183448"/>
            <a:ext cx="9093138" cy="329141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9600" b="1" dirty="0" smtClean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運　動</a:t>
            </a:r>
            <a:r>
              <a:rPr kumimoji="1" lang="ja-JP" altLang="en-US" sz="6600" b="1" dirty="0" smtClean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kumimoji="1" lang="ja-JP" altLang="en-US" sz="6600" b="1" dirty="0">
              <a:solidFill>
                <a:srgbClr val="00B05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813413" y="2639445"/>
            <a:ext cx="3644537" cy="654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600" dirty="0" smtClean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うん　　　 どう　</a:t>
            </a:r>
            <a:endParaRPr kumimoji="1" lang="ja-JP" altLang="en-US" sz="3600" dirty="0">
              <a:solidFill>
                <a:srgbClr val="00B05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0" t="5333" r="12286" b="21333"/>
          <a:stretch/>
        </p:blipFill>
        <p:spPr>
          <a:xfrm>
            <a:off x="10552" y="3237386"/>
            <a:ext cx="2484681" cy="359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36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209" y="2523299"/>
            <a:ext cx="8572277" cy="88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00790" y="1539153"/>
            <a:ext cx="8406090" cy="30542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48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1" y="4001779"/>
            <a:ext cx="9143999" cy="11832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6600" b="1" dirty="0" smtClean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やってみよう！　</a:t>
            </a:r>
            <a:endParaRPr kumimoji="1" lang="ja-JP" altLang="en-US" sz="6600" b="1" dirty="0">
              <a:solidFill>
                <a:srgbClr val="00B05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322655" y="2755591"/>
            <a:ext cx="6828568" cy="654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600" dirty="0" smtClean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kumimoji="1" lang="ja-JP" altLang="en-US" sz="3600" dirty="0">
              <a:solidFill>
                <a:srgbClr val="00B05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64939" y="1741527"/>
            <a:ext cx="8684548" cy="11832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6600" b="1" dirty="0" smtClean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いろいろな　うごきを　</a:t>
            </a:r>
            <a:endParaRPr kumimoji="1" lang="ja-JP" altLang="en-US" sz="6600" b="1" dirty="0">
              <a:solidFill>
                <a:srgbClr val="00B05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3" t="7080" r="23214" b="8393"/>
          <a:stretch/>
        </p:blipFill>
        <p:spPr>
          <a:xfrm>
            <a:off x="7380514" y="4621944"/>
            <a:ext cx="1773099" cy="223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6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653144" y="-126813"/>
            <a:ext cx="7862206" cy="1011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いろいろな　うごきが　あるよ①　</a:t>
            </a:r>
            <a:endParaRPr kumimoji="1" lang="ja-JP" altLang="en-US" sz="36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角丸四角形吹き出し 4"/>
          <p:cNvSpPr/>
          <p:nvPr/>
        </p:nvSpPr>
        <p:spPr>
          <a:xfrm>
            <a:off x="-2393146" y="101950"/>
            <a:ext cx="1911890" cy="2129371"/>
          </a:xfrm>
          <a:prstGeom prst="wedgeRoundRectCallout">
            <a:avLst>
              <a:gd name="adj1" fmla="val 62859"/>
              <a:gd name="adj2" fmla="val 211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ここに動画を入れ、いろいろな動き紹介をしつつ、動きを知る。</a:t>
            </a:r>
            <a:endParaRPr kumimoji="1" lang="ja-JP" altLang="en-US" dirty="0"/>
          </a:p>
        </p:txBody>
      </p:sp>
      <p:sp>
        <p:nvSpPr>
          <p:cNvPr id="21" name="角丸四角形吹き出し 20"/>
          <p:cNvSpPr/>
          <p:nvPr/>
        </p:nvSpPr>
        <p:spPr>
          <a:xfrm>
            <a:off x="9542380" y="2681767"/>
            <a:ext cx="1844520" cy="1110629"/>
          </a:xfrm>
          <a:prstGeom prst="wedgeRoundRectCallout">
            <a:avLst>
              <a:gd name="adj1" fmla="val -67702"/>
              <a:gd name="adj2" fmla="val -70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動きは①→③で少し難しくしていく</a:t>
            </a:r>
            <a:endParaRPr kumimoji="1" lang="ja-JP" altLang="en-US" dirty="0"/>
          </a:p>
        </p:txBody>
      </p:sp>
      <p:sp>
        <p:nvSpPr>
          <p:cNvPr id="14" name="角丸四角形吹き出し 13"/>
          <p:cNvSpPr/>
          <p:nvPr/>
        </p:nvSpPr>
        <p:spPr>
          <a:xfrm>
            <a:off x="-2413977" y="2595740"/>
            <a:ext cx="1997118" cy="1567764"/>
          </a:xfrm>
          <a:prstGeom prst="wedgeRoundRectCallout">
            <a:avLst>
              <a:gd name="adj1" fmla="val 61444"/>
              <a:gd name="adj2" fmla="val -198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ここのアイコンをクリックすると動画が全画面で再生される。</a:t>
            </a:r>
            <a:endParaRPr kumimoji="1" lang="en-US" altLang="ja-JP" dirty="0" smtClean="0"/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3" t="7080" r="23214" b="8393"/>
          <a:stretch/>
        </p:blipFill>
        <p:spPr>
          <a:xfrm>
            <a:off x="7688236" y="785485"/>
            <a:ext cx="1231793" cy="1550723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3733969" y="1166636"/>
            <a:ext cx="492443" cy="12279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かかし①</a:t>
            </a:r>
            <a:endParaRPr kumimoji="1"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802244" y="5052567"/>
            <a:ext cx="492443" cy="12279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かかし③</a:t>
            </a:r>
            <a:endParaRPr kumimoji="1"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753984" y="3138594"/>
            <a:ext cx="492443" cy="12279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かかし②</a:t>
            </a:r>
            <a:endParaRPr kumimoji="1"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505954" y="1144329"/>
            <a:ext cx="492443" cy="149118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ゆりかご①</a:t>
            </a:r>
            <a:endParaRPr kumimoji="1"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505957" y="3126413"/>
            <a:ext cx="492443" cy="149118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ゆりかご②</a:t>
            </a:r>
            <a:endParaRPr kumimoji="1"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505957" y="5108497"/>
            <a:ext cx="492443" cy="149118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ゆりかご③</a:t>
            </a:r>
            <a:endParaRPr kumimoji="1"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2" name="図 11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5168" y="884194"/>
            <a:ext cx="2334970" cy="1749704"/>
          </a:xfrm>
          <a:prstGeom prst="rect">
            <a:avLst/>
          </a:prstGeom>
        </p:spPr>
      </p:pic>
      <p:pic>
        <p:nvPicPr>
          <p:cNvPr id="30" name="図 29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2731" y="2857184"/>
            <a:ext cx="2334970" cy="1749704"/>
          </a:xfrm>
          <a:prstGeom prst="rect">
            <a:avLst/>
          </a:prstGeom>
        </p:spPr>
      </p:pic>
      <p:pic>
        <p:nvPicPr>
          <p:cNvPr id="32" name="図 31">
            <a:hlinkClick r:id="rId9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85779" y="4888298"/>
            <a:ext cx="2328874" cy="1749704"/>
          </a:xfrm>
          <a:prstGeom prst="rect">
            <a:avLst/>
          </a:prstGeom>
        </p:spPr>
      </p:pic>
      <p:pic>
        <p:nvPicPr>
          <p:cNvPr id="37" name="図 36">
            <a:hlinkClick r:id="rId11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98397" y="906685"/>
            <a:ext cx="2298391" cy="1725318"/>
          </a:xfrm>
          <a:prstGeom prst="rect">
            <a:avLst/>
          </a:prstGeom>
        </p:spPr>
      </p:pic>
      <p:pic>
        <p:nvPicPr>
          <p:cNvPr id="38" name="図 37">
            <a:hlinkClick r:id="rId13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85991" y="2895475"/>
            <a:ext cx="2328874" cy="1743607"/>
          </a:xfrm>
          <a:prstGeom prst="rect">
            <a:avLst/>
          </a:prstGeom>
        </p:spPr>
      </p:pic>
      <p:pic>
        <p:nvPicPr>
          <p:cNvPr id="39" name="図 38">
            <a:hlinkClick r:id="rId15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85991" y="4892205"/>
            <a:ext cx="2298391" cy="1725318"/>
          </a:xfrm>
          <a:prstGeom prst="rect">
            <a:avLst/>
          </a:prstGeom>
        </p:spPr>
      </p:pic>
      <p:sp>
        <p:nvSpPr>
          <p:cNvPr id="15" name="角丸四角形吹き出し 14"/>
          <p:cNvSpPr/>
          <p:nvPr/>
        </p:nvSpPr>
        <p:spPr>
          <a:xfrm>
            <a:off x="-2141382" y="4888298"/>
            <a:ext cx="1562984" cy="1788701"/>
          </a:xfrm>
          <a:prstGeom prst="wedgeRoundRectCallout">
            <a:avLst>
              <a:gd name="adj1" fmla="val 77849"/>
              <a:gd name="adj2" fmla="val -28746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dirty="0" smtClean="0"/>
              <a:t>かかしは片足立ちで、回転したりジャンプしたりする動き</a:t>
            </a:r>
            <a:endParaRPr kumimoji="1" lang="ja-JP" altLang="en-US" sz="1600" dirty="0"/>
          </a:p>
        </p:txBody>
      </p:sp>
      <p:sp>
        <p:nvSpPr>
          <p:cNvPr id="16" name="角丸四角形吹き出し 15"/>
          <p:cNvSpPr/>
          <p:nvPr/>
        </p:nvSpPr>
        <p:spPr>
          <a:xfrm>
            <a:off x="9616934" y="906685"/>
            <a:ext cx="1695412" cy="1613985"/>
          </a:xfrm>
          <a:prstGeom prst="wedgeRoundRectCallout">
            <a:avLst>
              <a:gd name="adj1" fmla="val -71251"/>
              <a:gd name="adj2" fmla="val -29474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dirty="0" smtClean="0"/>
              <a:t>ゆりかごは、あおむけから背中を使って揺れる動き</a:t>
            </a:r>
            <a:endParaRPr kumimoji="1" lang="ja-JP" altLang="en-US" sz="1600" dirty="0"/>
          </a:p>
        </p:txBody>
      </p:sp>
      <p:grpSp>
        <p:nvGrpSpPr>
          <p:cNvPr id="43" name="グループ化 42"/>
          <p:cNvGrpSpPr/>
          <p:nvPr/>
        </p:nvGrpSpPr>
        <p:grpSpPr>
          <a:xfrm>
            <a:off x="7458745" y="2408338"/>
            <a:ext cx="2108757" cy="1176015"/>
            <a:chOff x="6959230" y="1674483"/>
            <a:chExt cx="2108757" cy="1176015"/>
          </a:xfrm>
        </p:grpSpPr>
        <p:grpSp>
          <p:nvGrpSpPr>
            <p:cNvPr id="44" name="グループ化 43"/>
            <p:cNvGrpSpPr/>
            <p:nvPr/>
          </p:nvGrpSpPr>
          <p:grpSpPr>
            <a:xfrm>
              <a:off x="6959230" y="1674483"/>
              <a:ext cx="1605271" cy="701320"/>
              <a:chOff x="7395512" y="569583"/>
              <a:chExt cx="1605271" cy="701320"/>
            </a:xfrm>
          </p:grpSpPr>
          <p:sp>
            <p:nvSpPr>
              <p:cNvPr id="46" name="角丸四角形 45"/>
              <p:cNvSpPr/>
              <p:nvPr/>
            </p:nvSpPr>
            <p:spPr>
              <a:xfrm>
                <a:off x="7395512" y="569583"/>
                <a:ext cx="1605271" cy="701320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47" name="図 46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76493" y="658098"/>
                <a:ext cx="524290" cy="524290"/>
              </a:xfrm>
              <a:prstGeom prst="rect">
                <a:avLst/>
              </a:prstGeom>
            </p:spPr>
          </p:pic>
        </p:grpSp>
        <p:graphicFrame>
          <p:nvGraphicFramePr>
            <p:cNvPr id="45" name="オブジェクト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23158026"/>
                </p:ext>
              </p:extLst>
            </p:nvPr>
          </p:nvGraphicFramePr>
          <p:xfrm>
            <a:off x="7066234" y="1724077"/>
            <a:ext cx="2001753" cy="11264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文書" r:id="rId18" imgW="3586026" imgH="1432518" progId="Word.Document.12">
                    <p:embed/>
                  </p:oleObj>
                </mc:Choice>
                <mc:Fallback>
                  <p:oleObj name="文書" r:id="rId18" imgW="3586026" imgH="1432518" progId="Word.Document.12">
                    <p:embed/>
                    <p:pic>
                      <p:nvPicPr>
                        <p:cNvPr id="46" name="オブジェクト 45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7066234" y="1724077"/>
                          <a:ext cx="2001753" cy="112642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05982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7526" y="4891581"/>
            <a:ext cx="2334970" cy="1749704"/>
          </a:xfrm>
          <a:prstGeom prst="rect">
            <a:avLst/>
          </a:prstGeom>
        </p:spPr>
      </p:pic>
      <p:pic>
        <p:nvPicPr>
          <p:cNvPr id="4" name="図 3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7526" y="990526"/>
            <a:ext cx="2334970" cy="1749704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653144" y="-126813"/>
            <a:ext cx="7862206" cy="1011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いろいろな　うごきが　あるよ②　</a:t>
            </a:r>
            <a:endParaRPr kumimoji="1" lang="ja-JP" altLang="en-US" sz="36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3" t="7080" r="23214" b="8393"/>
          <a:stretch/>
        </p:blipFill>
        <p:spPr>
          <a:xfrm>
            <a:off x="7672996" y="785485"/>
            <a:ext cx="1231793" cy="1550723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3677803" y="1166636"/>
            <a:ext cx="492443" cy="14501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バランス①</a:t>
            </a:r>
            <a:endParaRPr kumimoji="1"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726063" y="5052567"/>
            <a:ext cx="492443" cy="15471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バランス③</a:t>
            </a:r>
            <a:endParaRPr kumimoji="1"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726063" y="3138594"/>
            <a:ext cx="492443" cy="15004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バランス②</a:t>
            </a:r>
            <a:endParaRPr kumimoji="1"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495099" y="1144329"/>
            <a:ext cx="492443" cy="149118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ジャンプ①</a:t>
            </a:r>
            <a:endParaRPr kumimoji="1"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495103" y="3126413"/>
            <a:ext cx="492443" cy="149118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ジャンプ②</a:t>
            </a:r>
            <a:endParaRPr kumimoji="1"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495102" y="5108497"/>
            <a:ext cx="492443" cy="149118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ジャンプ③</a:t>
            </a:r>
            <a:endParaRPr kumimoji="1"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4" name="角丸四角形吹き出し 23"/>
          <p:cNvSpPr/>
          <p:nvPr/>
        </p:nvSpPr>
        <p:spPr>
          <a:xfrm>
            <a:off x="9576295" y="1223096"/>
            <a:ext cx="1853980" cy="1719677"/>
          </a:xfrm>
          <a:prstGeom prst="wedgeRoundRectCallout">
            <a:avLst>
              <a:gd name="adj1" fmla="val -61182"/>
              <a:gd name="adj2" fmla="val -20504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dirty="0" smtClean="0"/>
              <a:t>「ジャンプ」は、リズムジャンプやジャンプしながらひねりを加えた動き</a:t>
            </a:r>
            <a:endParaRPr kumimoji="1" lang="ja-JP" altLang="en-US" sz="1600" dirty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815" y="1014308"/>
            <a:ext cx="2334970" cy="1751228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634" y="2942773"/>
            <a:ext cx="2332939" cy="1749704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634" y="4886298"/>
            <a:ext cx="2339983" cy="1754987"/>
          </a:xfrm>
          <a:prstGeom prst="rect">
            <a:avLst/>
          </a:prstGeom>
        </p:spPr>
      </p:pic>
      <p:sp>
        <p:nvSpPr>
          <p:cNvPr id="23" name="角丸四角形吹き出し 22"/>
          <p:cNvSpPr/>
          <p:nvPr/>
        </p:nvSpPr>
        <p:spPr>
          <a:xfrm>
            <a:off x="-2202068" y="1144329"/>
            <a:ext cx="1828772" cy="1310619"/>
          </a:xfrm>
          <a:prstGeom prst="wedgeRoundRectCallout">
            <a:avLst>
              <a:gd name="adj1" fmla="val 63936"/>
              <a:gd name="adj2" fmla="val -16347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dirty="0" smtClean="0"/>
              <a:t>「ばらんす」は、片足で立ちながら手や足で倒れないようにする動き</a:t>
            </a:r>
            <a:endParaRPr kumimoji="1" lang="ja-JP" altLang="en-US" sz="1600" dirty="0"/>
          </a:p>
        </p:txBody>
      </p:sp>
      <p:sp>
        <p:nvSpPr>
          <p:cNvPr id="20" name="角丸四角形吹き出し 19"/>
          <p:cNvSpPr/>
          <p:nvPr/>
        </p:nvSpPr>
        <p:spPr>
          <a:xfrm>
            <a:off x="-2370414" y="3125278"/>
            <a:ext cx="1997118" cy="2106347"/>
          </a:xfrm>
          <a:prstGeom prst="wedgeRoundRectCallout">
            <a:avLst>
              <a:gd name="adj1" fmla="val 61444"/>
              <a:gd name="adj2" fmla="val -198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ここのアイコンをクリックすると動画が全画面で再生される。</a:t>
            </a:r>
            <a:endParaRPr kumimoji="1" lang="en-US" altLang="ja-JP" dirty="0" smtClean="0"/>
          </a:p>
          <a:p>
            <a:r>
              <a:rPr kumimoji="1" lang="ja-JP" altLang="en-US" dirty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バランス</a:t>
            </a:r>
            <a:r>
              <a:rPr kumimoji="1" lang="ja-JP" altLang="en-US" dirty="0" smtClean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のみ</a:t>
            </a:r>
            <a:endParaRPr kumimoji="1" lang="en-US" altLang="ja-JP" dirty="0" smtClean="0">
              <a:solidFill>
                <a:srgbClr val="FFFF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r>
              <a:rPr kumimoji="1" lang="ja-JP" altLang="en-US" dirty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写真</a:t>
            </a:r>
            <a:r>
              <a:rPr kumimoji="1" lang="ja-JP" altLang="en-US" dirty="0" smtClean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です。</a:t>
            </a:r>
            <a:endParaRPr kumimoji="1" lang="en-US" altLang="ja-JP" dirty="0" smtClean="0">
              <a:solidFill>
                <a:srgbClr val="FFFF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pic>
        <p:nvPicPr>
          <p:cNvPr id="21" name="図 20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5036" y="2942773"/>
            <a:ext cx="2334970" cy="1749704"/>
          </a:xfrm>
          <a:prstGeom prst="rect">
            <a:avLst/>
          </a:prstGeom>
        </p:spPr>
      </p:pic>
      <p:grpSp>
        <p:nvGrpSpPr>
          <p:cNvPr id="30" name="グループ化 29"/>
          <p:cNvGrpSpPr/>
          <p:nvPr/>
        </p:nvGrpSpPr>
        <p:grpSpPr>
          <a:xfrm>
            <a:off x="7458745" y="2408338"/>
            <a:ext cx="2108757" cy="1176015"/>
            <a:chOff x="6959230" y="1674483"/>
            <a:chExt cx="2108757" cy="1176015"/>
          </a:xfrm>
        </p:grpSpPr>
        <p:grpSp>
          <p:nvGrpSpPr>
            <p:cNvPr id="31" name="グループ化 30"/>
            <p:cNvGrpSpPr/>
            <p:nvPr/>
          </p:nvGrpSpPr>
          <p:grpSpPr>
            <a:xfrm>
              <a:off x="6959230" y="1674483"/>
              <a:ext cx="1605271" cy="701320"/>
              <a:chOff x="7395512" y="569583"/>
              <a:chExt cx="1605271" cy="701320"/>
            </a:xfrm>
          </p:grpSpPr>
          <p:sp>
            <p:nvSpPr>
              <p:cNvPr id="33" name="角丸四角形 32"/>
              <p:cNvSpPr/>
              <p:nvPr/>
            </p:nvSpPr>
            <p:spPr>
              <a:xfrm>
                <a:off x="7395512" y="569583"/>
                <a:ext cx="1605271" cy="701320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4" name="図 3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76493" y="658098"/>
                <a:ext cx="524290" cy="524290"/>
              </a:xfrm>
              <a:prstGeom prst="rect">
                <a:avLst/>
              </a:prstGeom>
            </p:spPr>
          </p:pic>
        </p:grpSp>
        <p:graphicFrame>
          <p:nvGraphicFramePr>
            <p:cNvPr id="32" name="オブジェクト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67208219"/>
                </p:ext>
              </p:extLst>
            </p:nvPr>
          </p:nvGraphicFramePr>
          <p:xfrm>
            <a:off x="7066234" y="1724077"/>
            <a:ext cx="2001753" cy="11264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" name="文書" r:id="rId13" imgW="3586026" imgH="1432518" progId="Word.Document.12">
                    <p:embed/>
                  </p:oleObj>
                </mc:Choice>
                <mc:Fallback>
                  <p:oleObj name="文書" r:id="rId13" imgW="3586026" imgH="1432518" progId="Word.Document.12">
                    <p:embed/>
                    <p:pic>
                      <p:nvPicPr>
                        <p:cNvPr id="45" name="オブジェクト 44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7066234" y="1724077"/>
                          <a:ext cx="2001753" cy="112642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17323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横巻き 3"/>
          <p:cNvSpPr/>
          <p:nvPr/>
        </p:nvSpPr>
        <p:spPr>
          <a:xfrm>
            <a:off x="528120" y="3866807"/>
            <a:ext cx="8218392" cy="2873484"/>
          </a:xfrm>
          <a:prstGeom prst="horizontalScroll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169820" y="740507"/>
            <a:ext cx="9144000" cy="12603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800" b="1" dirty="0" smtClean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いろいろな　うごきが　あるね。　</a:t>
            </a:r>
            <a:endParaRPr kumimoji="1" lang="ja-JP" altLang="en-US" sz="4800" b="1" dirty="0">
              <a:solidFill>
                <a:srgbClr val="00B05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701584" y="4246709"/>
            <a:ext cx="6275615" cy="92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じぶんの　うごきを</a:t>
            </a:r>
            <a:endParaRPr kumimoji="1" lang="ja-JP" altLang="en-US" sz="4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863826" y="4792781"/>
            <a:ext cx="5622824" cy="1011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ワークシート②</a:t>
            </a:r>
            <a:r>
              <a:rPr kumimoji="1" lang="ja-JP" altLang="en-US" sz="4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</a:t>
            </a:r>
            <a:endParaRPr kumimoji="1" lang="en-US" altLang="ja-JP" sz="40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563265" y="5446897"/>
            <a:ext cx="4183247" cy="1011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4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きろくしよう</a:t>
            </a:r>
            <a:endParaRPr kumimoji="1" lang="ja-JP" altLang="en-US" sz="4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324794" y="1696251"/>
            <a:ext cx="7190556" cy="940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b="1" dirty="0" smtClean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◎</a:t>
            </a:r>
            <a:r>
              <a:rPr kumimoji="1" lang="en-US" altLang="ja-JP" sz="3200" b="1" dirty="0" smtClean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r>
              <a:rPr kumimoji="1" lang="ja-JP" altLang="en-US" sz="3200" b="1" dirty="0" smtClean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うまく　できたよ</a:t>
            </a:r>
            <a:endParaRPr kumimoji="1" lang="en-US" altLang="ja-JP" sz="3200" b="1" dirty="0" smtClean="0">
              <a:solidFill>
                <a:srgbClr val="00B05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324794" y="2789932"/>
            <a:ext cx="5628756" cy="7711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b="1" dirty="0" smtClean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△</a:t>
            </a:r>
            <a:r>
              <a:rPr kumimoji="1" lang="en-US" altLang="ja-JP" sz="32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r>
              <a:rPr kumimoji="1" lang="ja-JP" altLang="en-US" sz="3200" b="1" dirty="0" smtClean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あまり　できなかった　　</a:t>
            </a:r>
            <a:r>
              <a:rPr kumimoji="1" lang="ja-JP" altLang="en-US" sz="4800" b="1" dirty="0" smtClean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kumimoji="1" lang="ja-JP" altLang="en-US" sz="4800" b="1" dirty="0">
              <a:solidFill>
                <a:srgbClr val="00B05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324794" y="3332193"/>
            <a:ext cx="6887144" cy="7764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b="1" dirty="0" smtClean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kumimoji="1" lang="en-US" altLang="ja-JP" sz="3200" b="1" dirty="0" smtClean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r>
              <a:rPr kumimoji="1" lang="ja-JP" altLang="en-US" sz="3200" b="1" dirty="0" err="1" smtClean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れん</a:t>
            </a:r>
            <a:r>
              <a:rPr kumimoji="1" lang="ja-JP" altLang="en-US" sz="3200" b="1" dirty="0" smtClean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しゅうしたら　できそうだ</a:t>
            </a:r>
            <a:r>
              <a:rPr kumimoji="1" lang="ja-JP" altLang="en-US" sz="4800" b="1" dirty="0" smtClean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kumimoji="1" lang="ja-JP" altLang="en-US" sz="4800" b="1" dirty="0">
              <a:solidFill>
                <a:srgbClr val="00B05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324794" y="2236595"/>
            <a:ext cx="2889910" cy="9448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b="1" dirty="0" smtClean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〇</a:t>
            </a:r>
            <a:r>
              <a:rPr kumimoji="1" lang="en-US" altLang="ja-JP" sz="32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r>
              <a:rPr kumimoji="1" lang="ja-JP" altLang="en-US" sz="3200" b="1" dirty="0" smtClean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できた</a:t>
            </a:r>
            <a:r>
              <a:rPr kumimoji="1" lang="ja-JP" altLang="en-US" sz="32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よ</a:t>
            </a:r>
            <a:endParaRPr kumimoji="1" lang="en-US" altLang="ja-JP" sz="3200" b="1" dirty="0" smtClean="0">
              <a:solidFill>
                <a:srgbClr val="00B05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352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1319</TotalTime>
  <Words>365</Words>
  <Application>Microsoft Office PowerPoint</Application>
  <PresentationFormat>画面に合わせる (4:3)</PresentationFormat>
  <Paragraphs>82</Paragraphs>
  <Slides>9</Slides>
  <Notes>9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23" baseType="lpstr">
      <vt:lpstr>ＤＦ特太ゴシック体</vt:lpstr>
      <vt:lpstr>ＤＨＰ特太ゴシック体</vt:lpstr>
      <vt:lpstr>HGP創英角ｺﾞｼｯｸUB</vt:lpstr>
      <vt:lpstr>HGS創英角ﾎﾟｯﾌﾟ体</vt:lpstr>
      <vt:lpstr>HG丸ｺﾞｼｯｸM-PRO</vt:lpstr>
      <vt:lpstr>HG創英角ｺﾞｼｯｸUB</vt:lpstr>
      <vt:lpstr>ＭＳ Ｐゴシック</vt:lpstr>
      <vt:lpstr>游ゴシック</vt:lpstr>
      <vt:lpstr>游ゴシック Light</vt:lpstr>
      <vt:lpstr>Arial</vt:lpstr>
      <vt:lpstr>Calibri</vt:lpstr>
      <vt:lpstr>Calibri Light</vt:lpstr>
      <vt:lpstr>Office テーマ</vt:lpstr>
      <vt:lpstr>文書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</dc:creator>
  <cp:lastModifiedBy>m</cp:lastModifiedBy>
  <cp:revision>142</cp:revision>
  <cp:lastPrinted>2020-10-24T08:29:21Z</cp:lastPrinted>
  <dcterms:created xsi:type="dcterms:W3CDTF">2019-05-07T09:33:23Z</dcterms:created>
  <dcterms:modified xsi:type="dcterms:W3CDTF">2020-12-16T05:50:52Z</dcterms:modified>
</cp:coreProperties>
</file>