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1" r:id="rId5"/>
    <p:sldId id="263" r:id="rId6"/>
    <p:sldId id="265" r:id="rId7"/>
    <p:sldId id="270" r:id="rId8"/>
    <p:sldId id="272" r:id="rId9"/>
    <p:sldId id="274" r:id="rId10"/>
    <p:sldId id="273" r:id="rId11"/>
    <p:sldId id="266" r:id="rId12"/>
    <p:sldId id="267" r:id="rId13"/>
    <p:sldId id="268" r:id="rId14"/>
    <p:sldId id="260" r:id="rId15"/>
    <p:sldId id="269" r:id="rId16"/>
    <p:sldId id="277" r:id="rId17"/>
    <p:sldId id="278" r:id="rId18"/>
    <p:sldId id="279" r:id="rId19"/>
    <p:sldId id="280" r:id="rId20"/>
    <p:sldId id="281" r:id="rId21"/>
    <p:sldId id="288" r:id="rId22"/>
    <p:sldId id="297" r:id="rId23"/>
    <p:sldId id="290" r:id="rId24"/>
    <p:sldId id="291" r:id="rId25"/>
    <p:sldId id="282" r:id="rId26"/>
    <p:sldId id="283" r:id="rId27"/>
    <p:sldId id="292" r:id="rId28"/>
    <p:sldId id="293" r:id="rId29"/>
    <p:sldId id="294" r:id="rId30"/>
    <p:sldId id="295" r:id="rId31"/>
    <p:sldId id="285" r:id="rId32"/>
    <p:sldId id="296" r:id="rId33"/>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林 拓" initials="松林" lastIdx="3" clrIdx="0">
    <p:extLst>
      <p:ext uri="{19B8F6BF-5375-455C-9EA6-DF929625EA0E}">
        <p15:presenceInfo xmlns:p15="http://schemas.microsoft.com/office/powerpoint/2012/main" userId="41961a5bba3b7e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60"/>
  </p:normalViewPr>
  <p:slideViewPr>
    <p:cSldViewPr snapToGrid="0">
      <p:cViewPr varScale="1">
        <p:scale>
          <a:sx n="115" d="100"/>
          <a:sy n="115" d="100"/>
        </p:scale>
        <p:origin x="2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17511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384007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C1EC37-2925-4501-8EBD-912A580ABC1C}"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434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1061480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C1EC37-2925-4501-8EBD-912A580ABC1C}"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560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2652858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3985137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162961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264852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84869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163378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427704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236723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135642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17828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12E84A-8A29-49A7-A1FC-28EBBF72E3BC}" type="datetimeFigureOut">
              <a:rPr kumimoji="1" lang="ja-JP" altLang="en-US" smtClean="0"/>
              <a:t>2020/12/3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23673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912E84A-8A29-49A7-A1FC-28EBBF72E3BC}" type="datetimeFigureOut">
              <a:rPr kumimoji="1" lang="ja-JP" altLang="en-US" smtClean="0"/>
              <a:t>2020/12/3</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C1EC37-2925-4501-8EBD-912A580ABC1C}" type="slidenum">
              <a:rPr kumimoji="1" lang="ja-JP" altLang="en-US" smtClean="0"/>
              <a:t>‹#›</a:t>
            </a:fld>
            <a:endParaRPr kumimoji="1" lang="ja-JP" altLang="en-US"/>
          </a:p>
        </p:txBody>
      </p:sp>
    </p:spTree>
    <p:extLst>
      <p:ext uri="{BB962C8B-B14F-4D97-AF65-F5344CB8AC3E}">
        <p14:creationId xmlns:p14="http://schemas.microsoft.com/office/powerpoint/2010/main" val="2183363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UGz5UlkFSA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CwhnKB4PH6Y"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DVZ-XUJGT-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G2-SN4AIZ9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CT9r9WWkU7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G3COYN-UI7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29099" y="2730287"/>
            <a:ext cx="9144000" cy="1094971"/>
          </a:xfrm>
        </p:spPr>
        <p:txBody>
          <a:bodyPr>
            <a:normAutofit fontScale="90000"/>
          </a:bodyPr>
          <a:lstStyle/>
          <a:p>
            <a:pPr algn="ctr"/>
            <a:r>
              <a:rPr kumimoji="1" lang="ja-JP" altLang="en-US" sz="7200" b="1" dirty="0">
                <a:effectLst>
                  <a:innerShdw blurRad="63500" dist="50800" dir="13500000">
                    <a:prstClr val="black">
                      <a:alpha val="50000"/>
                    </a:prstClr>
                  </a:innerShdw>
                </a:effectLst>
              </a:rPr>
              <a:t>器械</a:t>
            </a:r>
            <a:r>
              <a:rPr kumimoji="1" lang="ja-JP" altLang="en-US" sz="7200" b="1" dirty="0" smtClean="0">
                <a:effectLst>
                  <a:innerShdw blurRad="63500" dist="50800" dir="13500000">
                    <a:prstClr val="black">
                      <a:alpha val="50000"/>
                    </a:prstClr>
                  </a:innerShdw>
                </a:effectLst>
              </a:rPr>
              <a:t>運動</a:t>
            </a:r>
            <a:endParaRPr kumimoji="1" lang="ja-JP" altLang="en-US" sz="7200" b="1" dirty="0">
              <a:effectLst>
                <a:innerShdw blurRad="63500" dist="50800" dir="13500000">
                  <a:prstClr val="black">
                    <a:alpha val="50000"/>
                  </a:prstClr>
                </a:innerShdw>
              </a:effectLst>
            </a:endParaRPr>
          </a:p>
        </p:txBody>
      </p:sp>
      <p:sp>
        <p:nvSpPr>
          <p:cNvPr id="3" name="サブタイトル 2"/>
          <p:cNvSpPr>
            <a:spLocks noGrp="1"/>
          </p:cNvSpPr>
          <p:nvPr>
            <p:ph type="subTitle" idx="1"/>
          </p:nvPr>
        </p:nvSpPr>
        <p:spPr>
          <a:xfrm>
            <a:off x="2409855" y="3825258"/>
            <a:ext cx="7372288" cy="1094971"/>
          </a:xfrm>
        </p:spPr>
        <p:txBody>
          <a:bodyPr>
            <a:noAutofit/>
          </a:bodyPr>
          <a:lstStyle/>
          <a:p>
            <a:pPr algn="ctr"/>
            <a:r>
              <a:rPr kumimoji="1" lang="ja-JP" altLang="en-US" sz="6600" dirty="0">
                <a:effectLst>
                  <a:outerShdw blurRad="38100" dist="38100" dir="2700000" algn="tl">
                    <a:srgbClr val="000000">
                      <a:alpha val="43137"/>
                    </a:srgbClr>
                  </a:outerShdw>
                </a:effectLst>
              </a:rPr>
              <a:t>「跳び箱運動」</a:t>
            </a:r>
          </a:p>
        </p:txBody>
      </p:sp>
      <p:sp>
        <p:nvSpPr>
          <p:cNvPr id="4" name="タイトル 1"/>
          <p:cNvSpPr txBox="1">
            <a:spLocks/>
          </p:cNvSpPr>
          <p:nvPr/>
        </p:nvSpPr>
        <p:spPr>
          <a:xfrm>
            <a:off x="1486486" y="684554"/>
            <a:ext cx="9144000" cy="862893"/>
          </a:xfrm>
          <a:prstGeom prst="rect">
            <a:avLst/>
          </a:prstGeom>
        </p:spPr>
        <p:txBody>
          <a:bodyPr vert="horz" lIns="91440" tIns="45720" rIns="91440" bIns="45720" rtlCol="0" anchor="b">
            <a:normAutofit/>
          </a:bodyPr>
          <a:lstStyle>
            <a:lvl1pPr algn="l" defTabSz="4572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a:effectLst>
                  <a:innerShdw blurRad="63500" dist="50800" dir="13500000">
                    <a:prstClr val="black">
                      <a:alpha val="50000"/>
                    </a:prstClr>
                  </a:innerShdw>
                </a:effectLst>
              </a:rPr>
              <a:t>高等学校　保健体育（体育分野）</a:t>
            </a:r>
          </a:p>
        </p:txBody>
      </p:sp>
      <p:sp>
        <p:nvSpPr>
          <p:cNvPr id="7" name="タイトル 1"/>
          <p:cNvSpPr txBox="1">
            <a:spLocks/>
          </p:cNvSpPr>
          <p:nvPr/>
        </p:nvSpPr>
        <p:spPr>
          <a:xfrm>
            <a:off x="3119543" y="1520419"/>
            <a:ext cx="5501543" cy="862893"/>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000" b="1" dirty="0">
                <a:effectLst>
                  <a:innerShdw blurRad="63500" dist="50800" dir="13500000">
                    <a:prstClr val="black">
                      <a:alpha val="50000"/>
                    </a:prstClr>
                  </a:innerShdw>
                </a:effectLst>
              </a:rPr>
              <a:t>〔</a:t>
            </a:r>
            <a:r>
              <a:rPr lang="ja-JP" altLang="en-US" sz="4000" b="1" dirty="0">
                <a:effectLst>
                  <a:innerShdw blurRad="63500" dist="50800" dir="13500000">
                    <a:prstClr val="black">
                      <a:alpha val="50000"/>
                    </a:prstClr>
                  </a:innerShdw>
                </a:effectLst>
              </a:rPr>
              <a:t>入学年次</a:t>
            </a:r>
            <a:r>
              <a:rPr lang="en-US" altLang="ja-JP" sz="4000" b="1" dirty="0">
                <a:effectLst>
                  <a:innerShdw blurRad="63500" dist="50800" dir="13500000">
                    <a:prstClr val="black">
                      <a:alpha val="50000"/>
                    </a:prstClr>
                  </a:innerShdw>
                </a:effectLst>
              </a:rPr>
              <a:t>〕</a:t>
            </a:r>
            <a:endParaRPr lang="ja-JP" altLang="en-US" sz="4000" b="1" dirty="0">
              <a:effectLst>
                <a:innerShdw blurRad="63500" dist="50800" dir="13500000">
                  <a:prstClr val="black">
                    <a:alpha val="50000"/>
                  </a:prstClr>
                </a:innerShdw>
              </a:effectLst>
            </a:endParaRPr>
          </a:p>
        </p:txBody>
      </p:sp>
      <p:sp>
        <p:nvSpPr>
          <p:cNvPr id="8" name="Rectangle 2">
            <a:extLst>
              <a:ext uri="{FF2B5EF4-FFF2-40B4-BE49-F238E27FC236}">
                <a16:creationId xmlns:a16="http://schemas.microsoft.com/office/drawing/2014/main" id="{E20B3FEB-7BD8-417A-938D-5D154CDA443D}"/>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9" name="サブタイトル 2">
            <a:extLst>
              <a:ext uri="{FF2B5EF4-FFF2-40B4-BE49-F238E27FC236}">
                <a16:creationId xmlns:a16="http://schemas.microsoft.com/office/drawing/2014/main" id="{5DF17BA8-E82A-4521-BCCC-77C7AF4480CE}"/>
              </a:ext>
            </a:extLst>
          </p:cNvPr>
          <p:cNvSpPr txBox="1">
            <a:spLocks/>
          </p:cNvSpPr>
          <p:nvPr/>
        </p:nvSpPr>
        <p:spPr>
          <a:xfrm>
            <a:off x="2184171" y="5219228"/>
            <a:ext cx="7372288" cy="109497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kumimoji="1"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kumimoji="1" sz="1200" kern="1200">
                <a:solidFill>
                  <a:schemeClr val="tx1">
                    <a:tint val="75000"/>
                  </a:schemeClr>
                </a:solidFill>
                <a:latin typeface="+mn-lt"/>
                <a:ea typeface="+mn-ea"/>
                <a:cs typeface="+mn-cs"/>
              </a:defRPr>
            </a:lvl9pPr>
          </a:lstStyle>
          <a:p>
            <a:pPr algn="ctr"/>
            <a:r>
              <a:rPr lang="en-US" altLang="ja-JP" sz="4800" dirty="0">
                <a:latin typeface="+mj-ea"/>
                <a:ea typeface="+mj-ea"/>
              </a:rPr>
              <a:t>【</a:t>
            </a:r>
            <a:r>
              <a:rPr lang="ja-JP" altLang="en-US" sz="4800" dirty="0" smtClean="0">
                <a:latin typeface="+mj-ea"/>
                <a:ea typeface="+mj-ea"/>
              </a:rPr>
              <a:t>知識及び技能編</a:t>
            </a:r>
            <a:r>
              <a:rPr lang="en-US" altLang="ja-JP" sz="4800" dirty="0">
                <a:latin typeface="+mj-ea"/>
                <a:ea typeface="+mj-ea"/>
              </a:rPr>
              <a:t>】</a:t>
            </a:r>
            <a:endParaRPr lang="ja-JP" altLang="en-US" sz="4800" dirty="0">
              <a:latin typeface="+mj-ea"/>
              <a:ea typeface="+mj-ea"/>
            </a:endParaRPr>
          </a:p>
        </p:txBody>
      </p:sp>
      <p:sp>
        <p:nvSpPr>
          <p:cNvPr id="5" name="正方形/長方形 4"/>
          <p:cNvSpPr/>
          <p:nvPr/>
        </p:nvSpPr>
        <p:spPr>
          <a:xfrm>
            <a:off x="8882743" y="5892801"/>
            <a:ext cx="2931886" cy="7203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smtClean="0"/>
              <a:t>30</a:t>
            </a:r>
            <a:r>
              <a:rPr kumimoji="1" lang="ja-JP" altLang="en-US" dirty="0" smtClean="0"/>
              <a:t>分</a:t>
            </a:r>
            <a:endParaRPr kumimoji="1" lang="ja-JP" altLang="en-US" dirty="0"/>
          </a:p>
        </p:txBody>
      </p:sp>
    </p:spTree>
    <p:extLst>
      <p:ext uri="{BB962C8B-B14F-4D97-AF65-F5344CB8AC3E}">
        <p14:creationId xmlns:p14="http://schemas.microsoft.com/office/powerpoint/2010/main" val="125777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a:bodyPr>
          <a:lstStyle/>
          <a:p>
            <a:r>
              <a:rPr lang="ja-JP" altLang="en-US" sz="6000" dirty="0"/>
              <a:t>運動観察の方法</a:t>
            </a:r>
            <a:endParaRPr kumimoji="1" lang="ja-JP" altLang="en-US" sz="6000" dirty="0"/>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592925" y="2996522"/>
            <a:ext cx="8323948" cy="3247523"/>
          </a:xfrm>
          <a:solidFill>
            <a:schemeClr val="bg1"/>
          </a:solidFill>
          <a:ln w="28575">
            <a:noFill/>
          </a:ln>
        </p:spPr>
        <p:txBody>
          <a:bodyPr anchor="ctr">
            <a:normAutofit/>
          </a:bodyPr>
          <a:lstStyle/>
          <a:p>
            <a:pPr marL="514350" indent="-514350">
              <a:buFont typeface="+mj-lt"/>
              <a:buAutoNum type="arabicPeriod"/>
            </a:pPr>
            <a:r>
              <a:rPr kumimoji="1" lang="ja-JP" altLang="en-US" sz="3200" dirty="0" smtClean="0">
                <a:solidFill>
                  <a:schemeClr val="tx1"/>
                </a:solidFill>
              </a:rPr>
              <a:t>技の５つの構成</a:t>
            </a:r>
            <a:r>
              <a:rPr kumimoji="1" lang="ja-JP" altLang="en-US" sz="3200" dirty="0">
                <a:solidFill>
                  <a:schemeClr val="tx1"/>
                </a:solidFill>
              </a:rPr>
              <a:t>要素ごとに見る</a:t>
            </a:r>
            <a:endParaRPr kumimoji="1" lang="en-US" altLang="ja-JP" sz="3200" dirty="0">
              <a:solidFill>
                <a:schemeClr val="tx1"/>
              </a:solidFill>
            </a:endParaRPr>
          </a:p>
          <a:p>
            <a:pPr marL="514350" indent="-514350">
              <a:buFont typeface="+mj-lt"/>
              <a:buAutoNum type="arabicPeriod"/>
            </a:pPr>
            <a:r>
              <a:rPr kumimoji="1" lang="ja-JP" altLang="en-US" sz="3200" dirty="0">
                <a:solidFill>
                  <a:schemeClr val="tx1"/>
                </a:solidFill>
              </a:rPr>
              <a:t>技の一連の</a:t>
            </a:r>
            <a:r>
              <a:rPr kumimoji="1" lang="ja-JP" altLang="en-US" sz="3200" dirty="0" smtClean="0">
                <a:solidFill>
                  <a:schemeClr val="tx1"/>
                </a:solidFill>
              </a:rPr>
              <a:t>動きの滑らかさと安定を見る</a:t>
            </a:r>
            <a:endParaRPr kumimoji="1" lang="en-US" altLang="ja-JP" sz="3200" dirty="0">
              <a:solidFill>
                <a:schemeClr val="tx1"/>
              </a:solidFill>
            </a:endParaRPr>
          </a:p>
          <a:p>
            <a:pPr marL="514350" indent="-514350">
              <a:buFont typeface="+mj-lt"/>
              <a:buAutoNum type="arabicPeriod"/>
            </a:pPr>
            <a:r>
              <a:rPr lang="ja-JP" altLang="en-US" sz="3200" dirty="0">
                <a:solidFill>
                  <a:schemeClr val="tx1"/>
                </a:solidFill>
              </a:rPr>
              <a:t>自己の取り組むべき技術的な課題を発見する</a:t>
            </a:r>
            <a:endParaRPr kumimoji="1" lang="ja-JP" altLang="en-US" dirty="0">
              <a:solidFill>
                <a:schemeClr val="tx1"/>
              </a:solidFill>
            </a:endParaRPr>
          </a:p>
        </p:txBody>
      </p:sp>
      <p:sp>
        <p:nvSpPr>
          <p:cNvPr id="4" name="コンテンツ プレースホルダー 2">
            <a:extLst>
              <a:ext uri="{FF2B5EF4-FFF2-40B4-BE49-F238E27FC236}">
                <a16:creationId xmlns:a16="http://schemas.microsoft.com/office/drawing/2014/main" id="{D1F2230F-88E6-4442-BD07-909119D79E2F}"/>
              </a:ext>
            </a:extLst>
          </p:cNvPr>
          <p:cNvSpPr txBox="1">
            <a:spLocks/>
          </p:cNvSpPr>
          <p:nvPr/>
        </p:nvSpPr>
        <p:spPr>
          <a:xfrm>
            <a:off x="2592925" y="1905000"/>
            <a:ext cx="7238972" cy="1091523"/>
          </a:xfrm>
          <a:prstGeom prst="rect">
            <a:avLst/>
          </a:prstGeom>
          <a:ln w="28575">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3200" dirty="0"/>
              <a:t>跳び箱運動における技の観察の観点と課題の発見</a:t>
            </a:r>
          </a:p>
        </p:txBody>
      </p:sp>
      <p:sp>
        <p:nvSpPr>
          <p:cNvPr id="5" name="Rectangle 2">
            <a:extLst>
              <a:ext uri="{FF2B5EF4-FFF2-40B4-BE49-F238E27FC236}">
                <a16:creationId xmlns:a16="http://schemas.microsoft.com/office/drawing/2014/main" id="{45F3A529-63E7-4AAA-8121-442FDD9B26EF}"/>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78676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a:bodyPr>
          <a:lstStyle/>
          <a:p>
            <a:r>
              <a:rPr lang="ja-JP" altLang="en-US" sz="6000" dirty="0"/>
              <a:t>運動観察の方法</a:t>
            </a:r>
            <a:endParaRPr kumimoji="1" lang="ja-JP" altLang="en-US" sz="6000" dirty="0"/>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592925" y="2785144"/>
            <a:ext cx="7013196" cy="3380764"/>
          </a:xfrm>
          <a:solidFill>
            <a:schemeClr val="bg1"/>
          </a:solidFill>
          <a:ln w="28575">
            <a:solidFill>
              <a:schemeClr val="accent2">
                <a:lumMod val="50000"/>
              </a:schemeClr>
            </a:solidFill>
          </a:ln>
        </p:spPr>
        <p:txBody>
          <a:bodyPr anchor="ctr">
            <a:normAutofit/>
          </a:bodyPr>
          <a:lstStyle/>
          <a:p>
            <a:r>
              <a:rPr lang="ja-JP" altLang="en-US" sz="2800" dirty="0">
                <a:solidFill>
                  <a:schemeClr val="tx1"/>
                </a:solidFill>
              </a:rPr>
              <a:t>「助走」はどうか？</a:t>
            </a:r>
            <a:endParaRPr lang="en-US" altLang="ja-JP" sz="2800" dirty="0">
              <a:solidFill>
                <a:schemeClr val="tx1"/>
              </a:solidFill>
            </a:endParaRPr>
          </a:p>
          <a:p>
            <a:r>
              <a:rPr lang="ja-JP" altLang="en-US" sz="2800" dirty="0">
                <a:solidFill>
                  <a:schemeClr val="tx1"/>
                </a:solidFill>
              </a:rPr>
              <a:t>「</a:t>
            </a:r>
            <a:r>
              <a:rPr lang="ja-JP" altLang="en-US" sz="2800" dirty="0" smtClean="0">
                <a:solidFill>
                  <a:schemeClr val="tx1"/>
                </a:solidFill>
              </a:rPr>
              <a:t>踏み切り」</a:t>
            </a:r>
            <a:r>
              <a:rPr lang="ja-JP" altLang="en-US" sz="2800" dirty="0">
                <a:solidFill>
                  <a:schemeClr val="tx1"/>
                </a:solidFill>
              </a:rPr>
              <a:t>はどうか？</a:t>
            </a:r>
            <a:endParaRPr lang="en-US" altLang="ja-JP" sz="2800" dirty="0">
              <a:solidFill>
                <a:schemeClr val="tx1"/>
              </a:solidFill>
            </a:endParaRPr>
          </a:p>
          <a:p>
            <a:r>
              <a:rPr lang="ja-JP" altLang="en-US" sz="2800" dirty="0">
                <a:solidFill>
                  <a:schemeClr val="tx1"/>
                </a:solidFill>
              </a:rPr>
              <a:t>「着手」はどうか？</a:t>
            </a:r>
            <a:endParaRPr lang="en-US" altLang="ja-JP" sz="2800" dirty="0">
              <a:solidFill>
                <a:schemeClr val="tx1"/>
              </a:solidFill>
            </a:endParaRPr>
          </a:p>
          <a:p>
            <a:r>
              <a:rPr lang="ja-JP" altLang="en-US" sz="2800" dirty="0">
                <a:solidFill>
                  <a:schemeClr val="tx1"/>
                </a:solidFill>
              </a:rPr>
              <a:t>「跳び越し」はどうか？</a:t>
            </a:r>
            <a:endParaRPr lang="en-US" altLang="ja-JP" sz="2800" dirty="0">
              <a:solidFill>
                <a:schemeClr val="tx1"/>
              </a:solidFill>
            </a:endParaRPr>
          </a:p>
          <a:p>
            <a:r>
              <a:rPr lang="ja-JP" altLang="en-US" sz="2800" dirty="0">
                <a:solidFill>
                  <a:schemeClr val="tx1"/>
                </a:solidFill>
              </a:rPr>
              <a:t>「着地」はどうか？</a:t>
            </a:r>
            <a:endParaRPr kumimoji="1" lang="en-US" altLang="ja-JP" sz="2800" dirty="0">
              <a:solidFill>
                <a:schemeClr val="tx1"/>
              </a:solidFill>
            </a:endParaRPr>
          </a:p>
        </p:txBody>
      </p:sp>
      <p:sp>
        <p:nvSpPr>
          <p:cNvPr id="5" name="テキスト ボックス 4">
            <a:extLst>
              <a:ext uri="{FF2B5EF4-FFF2-40B4-BE49-F238E27FC236}">
                <a16:creationId xmlns:a16="http://schemas.microsoft.com/office/drawing/2014/main" id="{CDCBB49E-F254-459A-9992-78DA34EAB797}"/>
              </a:ext>
            </a:extLst>
          </p:cNvPr>
          <p:cNvSpPr txBox="1"/>
          <p:nvPr/>
        </p:nvSpPr>
        <p:spPr>
          <a:xfrm>
            <a:off x="2533476" y="1905000"/>
            <a:ext cx="6941013" cy="584775"/>
          </a:xfrm>
          <a:prstGeom prst="rect">
            <a:avLst/>
          </a:prstGeom>
          <a:noFill/>
        </p:spPr>
        <p:txBody>
          <a:bodyPr wrap="square" rtlCol="0">
            <a:spAutoFit/>
          </a:bodyPr>
          <a:lstStyle/>
          <a:p>
            <a:r>
              <a:rPr kumimoji="1" lang="ja-JP" altLang="en-US" sz="3200" b="1" dirty="0">
                <a:solidFill>
                  <a:schemeClr val="tx1"/>
                </a:solidFill>
              </a:rPr>
              <a:t>１．技の５つの構成要素ごとに見る</a:t>
            </a:r>
            <a:endParaRPr kumimoji="1" lang="ja-JP" altLang="en-US" sz="3200" b="1" dirty="0"/>
          </a:p>
        </p:txBody>
      </p:sp>
      <p:sp>
        <p:nvSpPr>
          <p:cNvPr id="6" name="Rectangle 2">
            <a:extLst>
              <a:ext uri="{FF2B5EF4-FFF2-40B4-BE49-F238E27FC236}">
                <a16:creationId xmlns:a16="http://schemas.microsoft.com/office/drawing/2014/main" id="{94FDC148-C177-4E22-B31E-84C2416265F1}"/>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57323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a:bodyPr>
          <a:lstStyle/>
          <a:p>
            <a:r>
              <a:rPr lang="ja-JP" altLang="en-US" sz="6000" dirty="0"/>
              <a:t>運動観察の方法</a:t>
            </a:r>
            <a:endParaRPr kumimoji="1" lang="ja-JP" altLang="en-US" sz="6000" dirty="0"/>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430737" y="2843868"/>
            <a:ext cx="8483339" cy="2207103"/>
          </a:xfrm>
          <a:solidFill>
            <a:schemeClr val="bg1"/>
          </a:solidFill>
          <a:ln w="28575">
            <a:solidFill>
              <a:schemeClr val="accent2">
                <a:lumMod val="50000"/>
              </a:schemeClr>
            </a:solidFill>
          </a:ln>
        </p:spPr>
        <p:txBody>
          <a:bodyPr anchor="t">
            <a:normAutofit/>
          </a:bodyPr>
          <a:lstStyle/>
          <a:p>
            <a:endParaRPr kumimoji="1" lang="en-US" altLang="ja-JP" sz="2800" dirty="0">
              <a:solidFill>
                <a:schemeClr val="tx1"/>
              </a:solidFill>
            </a:endParaRPr>
          </a:p>
          <a:p>
            <a:r>
              <a:rPr lang="ja-JP" altLang="en-US" sz="2800" dirty="0" smtClean="0">
                <a:solidFill>
                  <a:schemeClr val="tx1"/>
                </a:solidFill>
              </a:rPr>
              <a:t>技</a:t>
            </a:r>
            <a:r>
              <a:rPr lang="ja-JP" altLang="en-US" sz="2800" dirty="0">
                <a:solidFill>
                  <a:schemeClr val="tx1"/>
                </a:solidFill>
              </a:rPr>
              <a:t>を繰り返し行っても，その技に求められる動き方が，いつでも動きが途切れずにできるか？</a:t>
            </a:r>
            <a:endParaRPr kumimoji="1" lang="en-US" altLang="ja-JP" sz="2800" dirty="0">
              <a:solidFill>
                <a:schemeClr val="tx1"/>
              </a:solidFill>
            </a:endParaRPr>
          </a:p>
        </p:txBody>
      </p:sp>
      <p:sp>
        <p:nvSpPr>
          <p:cNvPr id="5" name="テキスト ボックス 4">
            <a:extLst>
              <a:ext uri="{FF2B5EF4-FFF2-40B4-BE49-F238E27FC236}">
                <a16:creationId xmlns:a16="http://schemas.microsoft.com/office/drawing/2014/main" id="{42A0D054-E554-478C-B6C9-EF009F26A1CC}"/>
              </a:ext>
            </a:extLst>
          </p:cNvPr>
          <p:cNvSpPr txBox="1"/>
          <p:nvPr/>
        </p:nvSpPr>
        <p:spPr>
          <a:xfrm>
            <a:off x="2155371" y="1905000"/>
            <a:ext cx="8381646" cy="592645"/>
          </a:xfrm>
          <a:prstGeom prst="rect">
            <a:avLst/>
          </a:prstGeom>
          <a:noFill/>
        </p:spPr>
        <p:txBody>
          <a:bodyPr wrap="square" rtlCol="0">
            <a:spAutoFit/>
          </a:bodyPr>
          <a:lstStyle/>
          <a:p>
            <a:r>
              <a:rPr kumimoji="1" lang="ja-JP" altLang="en-US" sz="3200" b="1" dirty="0">
                <a:solidFill>
                  <a:schemeClr val="tx1"/>
                </a:solidFill>
              </a:rPr>
              <a:t>２．技の一連の動きの滑らかさと安定を見る</a:t>
            </a:r>
            <a:endParaRPr kumimoji="1" lang="ja-JP" altLang="en-US" sz="3200" b="1" dirty="0"/>
          </a:p>
        </p:txBody>
      </p:sp>
      <p:sp>
        <p:nvSpPr>
          <p:cNvPr id="6" name="Rectangle 2">
            <a:extLst>
              <a:ext uri="{FF2B5EF4-FFF2-40B4-BE49-F238E27FC236}">
                <a16:creationId xmlns:a16="http://schemas.microsoft.com/office/drawing/2014/main" id="{DC2601C8-2CC6-4499-9FE3-CE314007F2D9}"/>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47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a:bodyPr>
          <a:lstStyle/>
          <a:p>
            <a:r>
              <a:rPr lang="ja-JP" altLang="en-US" sz="6000" dirty="0"/>
              <a:t>運動観察の方法</a:t>
            </a:r>
            <a:endParaRPr kumimoji="1" lang="ja-JP" altLang="en-US" sz="6000" dirty="0"/>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430737" y="3070371"/>
            <a:ext cx="8483339" cy="2995740"/>
          </a:xfrm>
          <a:solidFill>
            <a:schemeClr val="bg1"/>
          </a:solidFill>
          <a:ln w="28575">
            <a:solidFill>
              <a:schemeClr val="accent2">
                <a:lumMod val="50000"/>
              </a:schemeClr>
            </a:solidFill>
          </a:ln>
        </p:spPr>
        <p:txBody>
          <a:bodyPr anchor="t">
            <a:normAutofit/>
          </a:bodyPr>
          <a:lstStyle/>
          <a:p>
            <a:endParaRPr kumimoji="1" lang="en-US" altLang="ja-JP" sz="2800" dirty="0">
              <a:solidFill>
                <a:schemeClr val="tx1"/>
              </a:solidFill>
            </a:endParaRPr>
          </a:p>
          <a:p>
            <a:r>
              <a:rPr kumimoji="1" lang="ja-JP" altLang="en-US" sz="2800" dirty="0">
                <a:solidFill>
                  <a:schemeClr val="tx1"/>
                </a:solidFill>
              </a:rPr>
              <a:t>技の</a:t>
            </a:r>
            <a:r>
              <a:rPr lang="en-US" altLang="ja-JP" sz="2800" dirty="0">
                <a:solidFill>
                  <a:schemeClr val="tx1"/>
                </a:solidFill>
              </a:rPr>
              <a:t>5</a:t>
            </a:r>
            <a:r>
              <a:rPr lang="ja-JP" altLang="en-US" sz="2800" dirty="0">
                <a:solidFill>
                  <a:schemeClr val="tx1"/>
                </a:solidFill>
              </a:rPr>
              <a:t>つの構成</a:t>
            </a:r>
            <a:r>
              <a:rPr kumimoji="1" lang="ja-JP" altLang="en-US" sz="2800" dirty="0">
                <a:solidFill>
                  <a:schemeClr val="tx1"/>
                </a:solidFill>
              </a:rPr>
              <a:t>要素や全体を通して課題を挙げる</a:t>
            </a:r>
            <a:endParaRPr kumimoji="1" lang="en-US" altLang="ja-JP" sz="2800" dirty="0">
              <a:solidFill>
                <a:schemeClr val="tx1"/>
              </a:solidFill>
            </a:endParaRPr>
          </a:p>
          <a:p>
            <a:pPr marL="0" indent="0">
              <a:buNone/>
            </a:pPr>
            <a:endParaRPr kumimoji="1" lang="en-US" altLang="ja-JP" sz="2800" dirty="0">
              <a:solidFill>
                <a:schemeClr val="tx1"/>
              </a:solidFill>
            </a:endParaRPr>
          </a:p>
          <a:p>
            <a:r>
              <a:rPr lang="ja-JP" altLang="en-US" sz="2800" dirty="0">
                <a:solidFill>
                  <a:schemeClr val="tx1"/>
                </a:solidFill>
              </a:rPr>
              <a:t>挙げた</a:t>
            </a:r>
            <a:r>
              <a:rPr kumimoji="1" lang="ja-JP" altLang="en-US" sz="2800" dirty="0">
                <a:solidFill>
                  <a:schemeClr val="tx1"/>
                </a:solidFill>
              </a:rPr>
              <a:t>課題をグループ内で共有する</a:t>
            </a:r>
            <a:endParaRPr kumimoji="1" lang="ja-JP" altLang="en-US" dirty="0"/>
          </a:p>
        </p:txBody>
      </p:sp>
      <p:sp>
        <p:nvSpPr>
          <p:cNvPr id="5" name="テキスト ボックス 4">
            <a:extLst>
              <a:ext uri="{FF2B5EF4-FFF2-40B4-BE49-F238E27FC236}">
                <a16:creationId xmlns:a16="http://schemas.microsoft.com/office/drawing/2014/main" id="{32F208EA-3538-438D-BB63-C601B8E4CE86}"/>
              </a:ext>
            </a:extLst>
          </p:cNvPr>
          <p:cNvSpPr txBox="1"/>
          <p:nvPr/>
        </p:nvSpPr>
        <p:spPr>
          <a:xfrm>
            <a:off x="2011680" y="1905000"/>
            <a:ext cx="9183189" cy="1077218"/>
          </a:xfrm>
          <a:prstGeom prst="rect">
            <a:avLst/>
          </a:prstGeom>
          <a:noFill/>
        </p:spPr>
        <p:txBody>
          <a:bodyPr wrap="square" rtlCol="0">
            <a:spAutoFit/>
          </a:bodyPr>
          <a:lstStyle/>
          <a:p>
            <a:r>
              <a:rPr kumimoji="1" lang="ja-JP" altLang="en-US" sz="3200" b="1" dirty="0"/>
              <a:t>３</a:t>
            </a:r>
            <a:r>
              <a:rPr lang="ja-JP" altLang="en-US" sz="3200" b="1" dirty="0"/>
              <a:t>．自己の取り組むべき技術的な課題を発見する</a:t>
            </a:r>
          </a:p>
          <a:p>
            <a:endParaRPr kumimoji="1" lang="ja-JP" altLang="en-US" sz="3200" b="1" dirty="0"/>
          </a:p>
        </p:txBody>
      </p:sp>
      <p:sp>
        <p:nvSpPr>
          <p:cNvPr id="6" name="Rectangle 2">
            <a:extLst>
              <a:ext uri="{FF2B5EF4-FFF2-40B4-BE49-F238E27FC236}">
                <a16:creationId xmlns:a16="http://schemas.microsoft.com/office/drawing/2014/main" id="{14D81627-3EE8-4FBF-85D7-627871AEA3AD}"/>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4760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6C418332-4841-415F-B7F0-6340027EEB67}"/>
              </a:ext>
            </a:extLst>
          </p:cNvPr>
          <p:cNvSpPr txBox="1">
            <a:spLocks/>
          </p:cNvSpPr>
          <p:nvPr/>
        </p:nvSpPr>
        <p:spPr>
          <a:xfrm>
            <a:off x="2656513" y="1996579"/>
            <a:ext cx="8416955" cy="4152551"/>
          </a:xfrm>
          <a:prstGeom prst="rect">
            <a:avLst/>
          </a:prstGeom>
          <a:solidFill>
            <a:schemeClr val="bg1"/>
          </a:solidFill>
          <a:ln w="28575">
            <a:solidFill>
              <a:schemeClr val="accent2">
                <a:lumMod val="50000"/>
              </a:schemeClr>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3200" dirty="0"/>
              <a:t>跳び箱運動における演技を行う上での課題を解決する方法の例</a:t>
            </a:r>
          </a:p>
        </p:txBody>
      </p:sp>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a:bodyPr>
          <a:lstStyle/>
          <a:p>
            <a:r>
              <a:rPr kumimoji="1" lang="ja-JP" altLang="en-US" sz="6000" dirty="0"/>
              <a:t>課題解決の方法</a:t>
            </a:r>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656513" y="3095785"/>
            <a:ext cx="8416955" cy="3053346"/>
          </a:xfrm>
          <a:ln w="28575">
            <a:solidFill>
              <a:schemeClr val="accent2">
                <a:lumMod val="50000"/>
              </a:schemeClr>
            </a:solidFill>
          </a:ln>
        </p:spPr>
        <p:txBody>
          <a:bodyPr/>
          <a:lstStyle/>
          <a:p>
            <a:r>
              <a:rPr kumimoji="1" lang="ja-JP" altLang="en-US" sz="2400" dirty="0">
                <a:solidFill>
                  <a:schemeClr val="tx1"/>
                </a:solidFill>
              </a:rPr>
              <a:t>跳び箱運動における助走、</a:t>
            </a:r>
            <a:r>
              <a:rPr kumimoji="1" lang="ja-JP" altLang="en-US" sz="2400" dirty="0" smtClean="0">
                <a:solidFill>
                  <a:schemeClr val="tx1"/>
                </a:solidFill>
              </a:rPr>
              <a:t>踏み切り、</a:t>
            </a:r>
            <a:r>
              <a:rPr kumimoji="1" lang="ja-JP" altLang="en-US" sz="2400" dirty="0">
                <a:solidFill>
                  <a:schemeClr val="tx1"/>
                </a:solidFill>
              </a:rPr>
              <a:t>着手、跳び越し、着地の技の構成要素ごとに分析し、課題</a:t>
            </a:r>
            <a:r>
              <a:rPr kumimoji="1" lang="ja-JP" altLang="en-US" sz="2400" dirty="0" smtClean="0">
                <a:solidFill>
                  <a:schemeClr val="tx1"/>
                </a:solidFill>
              </a:rPr>
              <a:t>を見付け、</a:t>
            </a:r>
            <a:r>
              <a:rPr kumimoji="1" lang="ja-JP" altLang="en-US" sz="2400" dirty="0">
                <a:solidFill>
                  <a:schemeClr val="tx1"/>
                </a:solidFill>
              </a:rPr>
              <a:t>ポイントを意識して練習する。</a:t>
            </a:r>
            <a:endParaRPr kumimoji="1" lang="en-US" altLang="ja-JP" sz="2400" dirty="0">
              <a:solidFill>
                <a:schemeClr val="tx1"/>
              </a:solidFill>
            </a:endParaRPr>
          </a:p>
          <a:p>
            <a:r>
              <a:rPr kumimoji="1" lang="ja-JP" altLang="en-US" sz="2400" dirty="0">
                <a:solidFill>
                  <a:schemeClr val="tx1"/>
                </a:solidFill>
              </a:rPr>
              <a:t>技の一連の動きを滑らかにする。</a:t>
            </a:r>
            <a:endParaRPr kumimoji="1" lang="en-US" altLang="ja-JP" sz="2400" dirty="0">
              <a:solidFill>
                <a:schemeClr val="tx1"/>
              </a:solidFill>
            </a:endParaRPr>
          </a:p>
          <a:p>
            <a:r>
              <a:rPr lang="ja-JP" altLang="en-US" sz="2400" dirty="0">
                <a:solidFill>
                  <a:schemeClr val="tx1"/>
                </a:solidFill>
              </a:rPr>
              <a:t>課題を解決するために必要な筋力や柔軟性、巧緻性、敏捷性、平衡性などの体力を身</a:t>
            </a:r>
            <a:r>
              <a:rPr lang="ja-JP" altLang="en-US" sz="2400" dirty="0" smtClean="0">
                <a:solidFill>
                  <a:schemeClr val="tx1"/>
                </a:solidFill>
              </a:rPr>
              <a:t>に付ける。</a:t>
            </a:r>
            <a:endParaRPr lang="en-US" altLang="ja-JP" sz="2400" dirty="0">
              <a:solidFill>
                <a:schemeClr val="tx1"/>
              </a:solidFill>
            </a:endParaRPr>
          </a:p>
          <a:p>
            <a:pPr marL="0" indent="0">
              <a:buNone/>
            </a:pPr>
            <a:r>
              <a:rPr kumimoji="1" lang="ja-JP" altLang="en-US" sz="2400" dirty="0">
                <a:solidFill>
                  <a:srgbClr val="FF0000"/>
                </a:solidFill>
              </a:rPr>
              <a:t>　　　　　　　　　　　　　　　　　　　　　　　</a:t>
            </a:r>
            <a:r>
              <a:rPr kumimoji="1" lang="ja-JP" altLang="en-US" sz="2400" dirty="0">
                <a:solidFill>
                  <a:schemeClr val="tx1"/>
                </a:solidFill>
              </a:rPr>
              <a:t>など</a:t>
            </a:r>
            <a:endParaRPr kumimoji="1" lang="en-US" altLang="ja-JP" sz="2400" dirty="0">
              <a:solidFill>
                <a:schemeClr val="tx1"/>
              </a:solidFill>
            </a:endParaRPr>
          </a:p>
          <a:p>
            <a:endParaRPr kumimoji="1" lang="ja-JP" altLang="en-US" dirty="0"/>
          </a:p>
        </p:txBody>
      </p:sp>
      <p:sp>
        <p:nvSpPr>
          <p:cNvPr id="5" name="Rectangle 2">
            <a:extLst>
              <a:ext uri="{FF2B5EF4-FFF2-40B4-BE49-F238E27FC236}">
                <a16:creationId xmlns:a16="http://schemas.microsoft.com/office/drawing/2014/main" id="{10FFE0DB-43F7-4B82-BE7F-D3560B96F52B}"/>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14453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6C418332-4841-415F-B7F0-6340027EEB67}"/>
              </a:ext>
            </a:extLst>
          </p:cNvPr>
          <p:cNvSpPr txBox="1">
            <a:spLocks/>
          </p:cNvSpPr>
          <p:nvPr/>
        </p:nvSpPr>
        <p:spPr>
          <a:xfrm>
            <a:off x="2656513" y="1996580"/>
            <a:ext cx="8416955" cy="3775046"/>
          </a:xfrm>
          <a:prstGeom prst="rect">
            <a:avLst/>
          </a:prstGeom>
          <a:solidFill>
            <a:schemeClr val="bg1"/>
          </a:solidFill>
          <a:ln w="28575">
            <a:solidFill>
              <a:schemeClr val="accent2">
                <a:lumMod val="50000"/>
              </a:schemeClr>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3200" dirty="0"/>
              <a:t>跳び箱運動における演技を行う上で必要な</a:t>
            </a:r>
            <a:endParaRPr lang="en-US" altLang="ja-JP" sz="3200" dirty="0"/>
          </a:p>
          <a:p>
            <a:pPr marL="0" indent="0">
              <a:buFont typeface="Wingdings 3" charset="2"/>
              <a:buNone/>
            </a:pPr>
            <a:r>
              <a:rPr lang="ja-JP" altLang="en-US" sz="3200" dirty="0"/>
              <a:t>体力はどのようなものがあるか考えよう</a:t>
            </a:r>
          </a:p>
        </p:txBody>
      </p:sp>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a:bodyPr>
          <a:lstStyle/>
          <a:p>
            <a:r>
              <a:rPr kumimoji="1" lang="ja-JP" altLang="en-US" sz="6000" dirty="0"/>
              <a:t>課題解決の方法</a:t>
            </a:r>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656513" y="3095783"/>
            <a:ext cx="8416955" cy="2675843"/>
          </a:xfrm>
          <a:ln w="28575">
            <a:solidFill>
              <a:schemeClr val="accent2">
                <a:lumMod val="50000"/>
              </a:schemeClr>
            </a:solidFill>
          </a:ln>
        </p:spPr>
        <p:txBody>
          <a:bodyPr/>
          <a:lstStyle/>
          <a:p>
            <a:endParaRPr lang="en-US" altLang="ja-JP" dirty="0">
              <a:solidFill>
                <a:srgbClr val="FF0000"/>
              </a:solidFill>
            </a:endParaRPr>
          </a:p>
          <a:p>
            <a:pPr marL="0" indent="0">
              <a:buNone/>
            </a:pPr>
            <a:endParaRPr kumimoji="1" lang="ja-JP" altLang="en-US" dirty="0"/>
          </a:p>
        </p:txBody>
      </p:sp>
      <p:sp>
        <p:nvSpPr>
          <p:cNvPr id="5" name="Rectangle 2">
            <a:extLst>
              <a:ext uri="{FF2B5EF4-FFF2-40B4-BE49-F238E27FC236}">
                <a16:creationId xmlns:a16="http://schemas.microsoft.com/office/drawing/2014/main" id="{CD4DE5A1-7BB1-416E-ACE6-864337A19A0D}"/>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6" name="角丸四角形吹き出し 2">
            <a:extLst>
              <a:ext uri="{FF2B5EF4-FFF2-40B4-BE49-F238E27FC236}">
                <a16:creationId xmlns:a16="http://schemas.microsoft.com/office/drawing/2014/main" id="{FF9CCAFE-E599-4B41-9670-F6A634557C9C}"/>
              </a:ext>
            </a:extLst>
          </p:cNvPr>
          <p:cNvSpPr/>
          <p:nvPr/>
        </p:nvSpPr>
        <p:spPr>
          <a:xfrm>
            <a:off x="6750342" y="6099040"/>
            <a:ext cx="2796330" cy="536652"/>
          </a:xfrm>
          <a:prstGeom prst="wedgeRoundRectCallout">
            <a:avLst>
              <a:gd name="adj1" fmla="val 29167"/>
              <a:gd name="adj2" fmla="val -9659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t>学習カードに記入しよう</a:t>
            </a:r>
          </a:p>
        </p:txBody>
      </p:sp>
    </p:spTree>
    <p:extLst>
      <p:ext uri="{BB962C8B-B14F-4D97-AF65-F5344CB8AC3E}">
        <p14:creationId xmlns:p14="http://schemas.microsoft.com/office/powerpoint/2010/main" val="172693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6C418332-4841-415F-B7F0-6340027EEB67}"/>
              </a:ext>
            </a:extLst>
          </p:cNvPr>
          <p:cNvSpPr txBox="1">
            <a:spLocks/>
          </p:cNvSpPr>
          <p:nvPr/>
        </p:nvSpPr>
        <p:spPr>
          <a:xfrm>
            <a:off x="2346159" y="2165683"/>
            <a:ext cx="8727310" cy="4335783"/>
          </a:xfrm>
          <a:prstGeom prst="rect">
            <a:avLst/>
          </a:prstGeom>
          <a:solidFill>
            <a:schemeClr val="bg1"/>
          </a:solidFill>
          <a:ln w="28575">
            <a:solidFill>
              <a:schemeClr val="accent2">
                <a:lumMod val="50000"/>
              </a:schemeClr>
            </a:solidFill>
          </a:ln>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200" dirty="0"/>
              <a:t>　発表会の運営を考える上でのポイント</a:t>
            </a:r>
            <a:endParaRPr lang="en-US" altLang="ja-JP" sz="3200" dirty="0"/>
          </a:p>
        </p:txBody>
      </p:sp>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a:xfrm>
            <a:off x="2592925" y="624109"/>
            <a:ext cx="8911687" cy="1421259"/>
          </a:xfrm>
        </p:spPr>
        <p:txBody>
          <a:bodyPr>
            <a:normAutofit/>
          </a:bodyPr>
          <a:lstStyle/>
          <a:p>
            <a:r>
              <a:rPr kumimoji="1" lang="ja-JP" altLang="en-US" sz="6000" dirty="0"/>
              <a:t>発表会の行い方</a:t>
            </a:r>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346158" y="2731168"/>
            <a:ext cx="8727310" cy="3770300"/>
          </a:xfrm>
          <a:ln w="28575">
            <a:solidFill>
              <a:schemeClr val="accent2">
                <a:lumMod val="50000"/>
              </a:schemeClr>
            </a:solidFill>
          </a:ln>
        </p:spPr>
        <p:txBody>
          <a:bodyPr anchor="ctr">
            <a:normAutofit/>
          </a:bodyPr>
          <a:lstStyle/>
          <a:p>
            <a:r>
              <a:rPr kumimoji="1" lang="ja-JP" altLang="en-US" sz="1400" dirty="0">
                <a:solidFill>
                  <a:schemeClr val="tx1"/>
                </a:solidFill>
              </a:rPr>
              <a:t>形式（個人戦・</a:t>
            </a:r>
            <a:r>
              <a:rPr lang="ja-JP" altLang="en-US" sz="1400" dirty="0">
                <a:solidFill>
                  <a:schemeClr val="tx1"/>
                </a:solidFill>
              </a:rPr>
              <a:t>団体戦・課題別・演技別・</a:t>
            </a:r>
            <a:r>
              <a:rPr kumimoji="1" lang="ja-JP" altLang="en-US" sz="1400" dirty="0">
                <a:solidFill>
                  <a:schemeClr val="tx1"/>
                </a:solidFill>
              </a:rPr>
              <a:t>その他）</a:t>
            </a:r>
            <a:endParaRPr kumimoji="1" lang="en-US" altLang="ja-JP" sz="1400" dirty="0">
              <a:solidFill>
                <a:schemeClr val="tx1"/>
              </a:solidFill>
            </a:endParaRPr>
          </a:p>
          <a:p>
            <a:pPr marL="0" indent="0">
              <a:buNone/>
            </a:pPr>
            <a:endParaRPr kumimoji="1" lang="en-US" altLang="ja-JP" sz="1400" dirty="0">
              <a:solidFill>
                <a:schemeClr val="tx1"/>
              </a:solidFill>
            </a:endParaRPr>
          </a:p>
          <a:p>
            <a:r>
              <a:rPr kumimoji="1" lang="ja-JP" altLang="en-US" sz="1400" dirty="0">
                <a:solidFill>
                  <a:schemeClr val="tx1"/>
                </a:solidFill>
              </a:rPr>
              <a:t>評価方式（教員・審査員・自己採点・演技者以外など）</a:t>
            </a:r>
            <a:endParaRPr kumimoji="1" lang="en-US" altLang="ja-JP" sz="1400" dirty="0">
              <a:solidFill>
                <a:schemeClr val="tx1"/>
              </a:solidFill>
            </a:endParaRPr>
          </a:p>
          <a:p>
            <a:endParaRPr kumimoji="1" lang="en-US" altLang="ja-JP" sz="1400" dirty="0">
              <a:solidFill>
                <a:schemeClr val="tx1"/>
              </a:solidFill>
            </a:endParaRPr>
          </a:p>
          <a:p>
            <a:r>
              <a:rPr lang="ja-JP" altLang="en-US" sz="1400" dirty="0">
                <a:solidFill>
                  <a:schemeClr val="tx1"/>
                </a:solidFill>
              </a:rPr>
              <a:t>得点配分</a:t>
            </a:r>
            <a:endParaRPr lang="en-US" altLang="ja-JP" sz="1400" dirty="0">
              <a:solidFill>
                <a:schemeClr val="tx1"/>
              </a:solidFill>
            </a:endParaRPr>
          </a:p>
          <a:p>
            <a:endParaRPr kumimoji="1" lang="en-US" altLang="ja-JP" sz="1400" dirty="0">
              <a:solidFill>
                <a:schemeClr val="tx1"/>
              </a:solidFill>
            </a:endParaRPr>
          </a:p>
          <a:p>
            <a:r>
              <a:rPr lang="ja-JP" altLang="en-US" sz="1400" dirty="0">
                <a:solidFill>
                  <a:schemeClr val="tx1"/>
                </a:solidFill>
              </a:rPr>
              <a:t>演技の順番</a:t>
            </a:r>
            <a:endParaRPr lang="en-US" altLang="ja-JP" sz="1400" dirty="0">
              <a:solidFill>
                <a:schemeClr val="tx1"/>
              </a:solidFill>
            </a:endParaRPr>
          </a:p>
          <a:p>
            <a:endParaRPr lang="en-US" altLang="ja-JP" sz="1400" dirty="0">
              <a:solidFill>
                <a:schemeClr val="tx1"/>
              </a:solidFill>
            </a:endParaRPr>
          </a:p>
          <a:p>
            <a:r>
              <a:rPr lang="ja-JP" altLang="en-US" sz="1400" dirty="0">
                <a:solidFill>
                  <a:schemeClr val="tx1"/>
                </a:solidFill>
              </a:rPr>
              <a:t>実施場所の配置など</a:t>
            </a:r>
            <a:endParaRPr kumimoji="1" lang="en-US" altLang="ja-JP" sz="1400" dirty="0">
              <a:solidFill>
                <a:schemeClr val="tx1"/>
              </a:solidFill>
            </a:endParaRPr>
          </a:p>
          <a:p>
            <a:pPr marL="0" indent="0">
              <a:buNone/>
            </a:pPr>
            <a:endParaRPr kumimoji="1" lang="ja-JP" altLang="en-US" sz="2400" dirty="0"/>
          </a:p>
        </p:txBody>
      </p:sp>
      <p:sp>
        <p:nvSpPr>
          <p:cNvPr id="5" name="テキスト ボックス 4"/>
          <p:cNvSpPr txBox="1"/>
          <p:nvPr/>
        </p:nvSpPr>
        <p:spPr>
          <a:xfrm>
            <a:off x="2808513" y="3043646"/>
            <a:ext cx="169817" cy="513023"/>
          </a:xfrm>
          <a:prstGeom prst="rect">
            <a:avLst/>
          </a:prstGeom>
          <a:noFill/>
        </p:spPr>
        <p:txBody>
          <a:bodyPr wrap="square" rtlCol="0">
            <a:spAutoFit/>
          </a:bodyPr>
          <a:lstStyle/>
          <a:p>
            <a:endParaRPr kumimoji="1" lang="ja-JP" altLang="en-US" dirty="0"/>
          </a:p>
        </p:txBody>
      </p:sp>
      <p:sp>
        <p:nvSpPr>
          <p:cNvPr id="6" name="Rectangle 2">
            <a:extLst>
              <a:ext uri="{FF2B5EF4-FFF2-40B4-BE49-F238E27FC236}">
                <a16:creationId xmlns:a16="http://schemas.microsoft.com/office/drawing/2014/main" id="{038F9AD3-8BDF-4DA6-A636-2CFBD7D22F08}"/>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837922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25" y="624110"/>
            <a:ext cx="8911687" cy="1509490"/>
          </a:xfrm>
        </p:spPr>
        <p:txBody>
          <a:bodyPr>
            <a:noAutofit/>
          </a:bodyPr>
          <a:lstStyle/>
          <a:p>
            <a:r>
              <a:rPr lang="ja-JP" altLang="en-US" sz="6600" dirty="0"/>
              <a:t>「知識及び技能」編</a:t>
            </a:r>
            <a:br>
              <a:rPr lang="ja-JP" altLang="en-US" sz="6600" dirty="0"/>
            </a:br>
            <a:r>
              <a:rPr lang="ja-JP" altLang="en-US" sz="6600" dirty="0"/>
              <a:t/>
            </a:r>
            <a:br>
              <a:rPr lang="ja-JP" altLang="en-US" sz="6600" dirty="0"/>
            </a:br>
            <a:endParaRPr lang="ja-JP" altLang="en-US" sz="6600" dirty="0"/>
          </a:p>
        </p:txBody>
      </p:sp>
      <p:sp>
        <p:nvSpPr>
          <p:cNvPr id="3" name="コンテンツ プレースホルダー 2"/>
          <p:cNvSpPr>
            <a:spLocks noGrp="1"/>
          </p:cNvSpPr>
          <p:nvPr>
            <p:ph idx="1"/>
          </p:nvPr>
        </p:nvSpPr>
        <p:spPr>
          <a:xfrm>
            <a:off x="2932173" y="2315361"/>
            <a:ext cx="6327654" cy="3587472"/>
          </a:xfrm>
        </p:spPr>
        <p:txBody>
          <a:bodyPr>
            <a:normAutofit/>
          </a:bodyPr>
          <a:lstStyle/>
          <a:p>
            <a:pPr marL="0" indent="0" algn="ctr">
              <a:buNone/>
            </a:pPr>
            <a:r>
              <a:rPr kumimoji="1" lang="ja-JP" altLang="en-US" sz="8000" b="1" dirty="0">
                <a:solidFill>
                  <a:prstClr val="black">
                    <a:lumMod val="85000"/>
                    <a:lumOff val="15000"/>
                  </a:prstClr>
                </a:solidFill>
                <a:cs typeface="+mj-cs"/>
              </a:rPr>
              <a:t>技　能</a:t>
            </a:r>
            <a:endParaRPr kumimoji="1" lang="ja-JP" altLang="en-US" sz="8000" b="1" dirty="0"/>
          </a:p>
        </p:txBody>
      </p:sp>
      <p:sp>
        <p:nvSpPr>
          <p:cNvPr id="6" name="Rectangle 2">
            <a:extLst>
              <a:ext uri="{FF2B5EF4-FFF2-40B4-BE49-F238E27FC236}">
                <a16:creationId xmlns:a16="http://schemas.microsoft.com/office/drawing/2014/main" id="{CADDDFD6-2FE4-44D7-91DB-830ACF62E0B5}"/>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1" y="2980805"/>
            <a:ext cx="2104264" cy="3103789"/>
          </a:xfrm>
          <a:prstGeom prst="rect">
            <a:avLst/>
          </a:prstGeom>
        </p:spPr>
      </p:pic>
    </p:spTree>
    <p:extLst>
      <p:ext uri="{BB962C8B-B14F-4D97-AF65-F5344CB8AC3E}">
        <p14:creationId xmlns:p14="http://schemas.microsoft.com/office/powerpoint/2010/main" val="1337546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図 4" descr="レンガの壁&#10;&#10;自動的に生成された説明">
            <a:extLst>
              <a:ext uri="{FF2B5EF4-FFF2-40B4-BE49-F238E27FC236}">
                <a16:creationId xmlns:a16="http://schemas.microsoft.com/office/drawing/2014/main" id="{E42FED2A-4189-49B1-B3AC-CD7F70B71120}"/>
              </a:ext>
            </a:extLst>
          </p:cNvPr>
          <p:cNvPicPr>
            <a:picLocks noChangeAspect="1"/>
          </p:cNvPicPr>
          <p:nvPr/>
        </p:nvPicPr>
        <p:blipFill rotWithShape="1">
          <a:blip r:embed="rId2">
            <a:extLst>
              <a:ext uri="{28A0092B-C50C-407E-A947-70E740481C1C}">
                <a14:useLocalDpi xmlns:a14="http://schemas.microsoft.com/office/drawing/2010/main" val="0"/>
              </a:ext>
            </a:extLst>
          </a:blip>
          <a:srcRect t="8791" r="2" b="2887"/>
          <a:stretch/>
        </p:blipFill>
        <p:spPr>
          <a:xfrm>
            <a:off x="4485556" y="0"/>
            <a:ext cx="7706443" cy="6857990"/>
          </a:xfrm>
          <a:prstGeom prst="rect">
            <a:avLst/>
          </a:prstGeom>
        </p:spPr>
      </p:pic>
      <p:sp useBgFill="1">
        <p:nvSpPr>
          <p:cNvPr id="10" name="Freeform: Shape 9">
            <a:extLst>
              <a:ext uri="{FF2B5EF4-FFF2-40B4-BE49-F238E27FC236}">
                <a16:creationId xmlns:a16="http://schemas.microsoft.com/office/drawing/2014/main" id="{23C7736A-5A08-4021-9AB6-390DFF506A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タイトル 1">
            <a:extLst>
              <a:ext uri="{FF2B5EF4-FFF2-40B4-BE49-F238E27FC236}">
                <a16:creationId xmlns:a16="http://schemas.microsoft.com/office/drawing/2014/main" id="{8297BA48-CB19-4BE7-B93C-129E74EDD445}"/>
              </a:ext>
            </a:extLst>
          </p:cNvPr>
          <p:cNvSpPr>
            <a:spLocks noGrp="1"/>
          </p:cNvSpPr>
          <p:nvPr>
            <p:ph type="title"/>
          </p:nvPr>
        </p:nvSpPr>
        <p:spPr>
          <a:xfrm>
            <a:off x="535525" y="624110"/>
            <a:ext cx="4623955" cy="1280890"/>
          </a:xfrm>
        </p:spPr>
        <p:txBody>
          <a:bodyPr>
            <a:normAutofit/>
          </a:bodyPr>
          <a:lstStyle/>
          <a:p>
            <a:r>
              <a:rPr kumimoji="1" lang="ja-JP" altLang="en-US" b="1" dirty="0">
                <a:solidFill>
                  <a:srgbClr val="FF0000"/>
                </a:solidFill>
              </a:rPr>
              <a:t>跳び箱</a:t>
            </a:r>
            <a:r>
              <a:rPr kumimoji="1" lang="ja-JP" altLang="en-US" b="1" dirty="0" smtClean="0">
                <a:solidFill>
                  <a:srgbClr val="FF0000"/>
                </a:solidFill>
              </a:rPr>
              <a:t>運動</a:t>
            </a:r>
            <a:r>
              <a:rPr lang="ja-JP" altLang="en-US" b="1" dirty="0" smtClean="0">
                <a:solidFill>
                  <a:srgbClr val="FF0000"/>
                </a:solidFill>
              </a:rPr>
              <a:t>における</a:t>
            </a:r>
            <a:r>
              <a:rPr lang="ja-JP" altLang="en-US" b="1" dirty="0">
                <a:solidFill>
                  <a:srgbClr val="FF0000"/>
                </a:solidFill>
              </a:rPr>
              <a:t>技能</a:t>
            </a:r>
            <a:r>
              <a:rPr kumimoji="1" lang="ja-JP" altLang="en-US" b="1" dirty="0" smtClean="0">
                <a:solidFill>
                  <a:srgbClr val="FF0000"/>
                </a:solidFill>
              </a:rPr>
              <a:t>と</a:t>
            </a:r>
            <a:r>
              <a:rPr kumimoji="1" lang="ja-JP" altLang="en-US" b="1" dirty="0">
                <a:solidFill>
                  <a:srgbClr val="FF0000"/>
                </a:solidFill>
              </a:rPr>
              <a:t>は</a:t>
            </a:r>
          </a:p>
        </p:txBody>
      </p:sp>
      <p:sp>
        <p:nvSpPr>
          <p:cNvPr id="12" name="Rectangle 11">
            <a:extLst>
              <a:ext uri="{FF2B5EF4-FFF2-40B4-BE49-F238E27FC236}">
                <a16:creationId xmlns:a16="http://schemas.microsoft.com/office/drawing/2014/main" id="{433DF4D3-8A35-461A-ABE0-F56B78A13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a:extLst>
              <a:ext uri="{FF2B5EF4-FFF2-40B4-BE49-F238E27FC236}">
                <a16:creationId xmlns:a16="http://schemas.microsoft.com/office/drawing/2014/main" id="{5464729B-3C48-4C49-AD56-1D2632B7EEAA}"/>
              </a:ext>
            </a:extLst>
          </p:cNvPr>
          <p:cNvSpPr>
            <a:spLocks noGrp="1"/>
          </p:cNvSpPr>
          <p:nvPr>
            <p:ph idx="1"/>
          </p:nvPr>
        </p:nvSpPr>
        <p:spPr>
          <a:xfrm>
            <a:off x="535525" y="2634143"/>
            <a:ext cx="6259557" cy="2505416"/>
          </a:xfrm>
        </p:spPr>
        <p:txBody>
          <a:bodyPr>
            <a:normAutofit/>
          </a:bodyPr>
          <a:lstStyle/>
          <a:p>
            <a:r>
              <a:rPr lang="ja-JP" altLang="en-US" sz="2800" dirty="0"/>
              <a:t>基本的な</a:t>
            </a:r>
            <a:r>
              <a:rPr lang="ja-JP" altLang="en-US" sz="2800" dirty="0" smtClean="0"/>
              <a:t>技を行う</a:t>
            </a:r>
            <a:endParaRPr lang="en-US" altLang="ja-JP" sz="2800" dirty="0" smtClean="0"/>
          </a:p>
          <a:p>
            <a:r>
              <a:rPr lang="ja-JP" altLang="en-US" sz="2800" dirty="0" smtClean="0"/>
              <a:t>滑らか</a:t>
            </a:r>
            <a:r>
              <a:rPr lang="ja-JP" altLang="en-US" sz="2800" dirty="0"/>
              <a:t>に安定して行う</a:t>
            </a:r>
            <a:endParaRPr lang="en-US" altLang="ja-JP" sz="2800" dirty="0"/>
          </a:p>
          <a:p>
            <a:r>
              <a:rPr lang="ja-JP" altLang="en-US" sz="2800" dirty="0"/>
              <a:t>条件を変えた技を行う</a:t>
            </a:r>
            <a:endParaRPr lang="en-US" altLang="ja-JP" sz="2800" dirty="0"/>
          </a:p>
          <a:p>
            <a:r>
              <a:rPr lang="ja-JP" altLang="en-US" sz="2800" dirty="0"/>
              <a:t>発展技を</a:t>
            </a:r>
            <a:r>
              <a:rPr lang="ja-JP" altLang="en-US" sz="2800" dirty="0" smtClean="0"/>
              <a:t>行う</a:t>
            </a:r>
            <a:endParaRPr lang="en-US" altLang="ja-JP" sz="2800" dirty="0" smtClean="0"/>
          </a:p>
          <a:p>
            <a:pPr marL="0" indent="0">
              <a:buNone/>
            </a:pPr>
            <a:endParaRPr lang="en-US" altLang="ja-JP" sz="2800" dirty="0"/>
          </a:p>
          <a:p>
            <a:pPr marL="0" indent="0">
              <a:buNone/>
            </a:pPr>
            <a:endParaRPr lang="en-US" altLang="ja-JP" sz="2800" dirty="0"/>
          </a:p>
          <a:p>
            <a:pPr marL="0" indent="0">
              <a:buNone/>
            </a:pPr>
            <a:endParaRPr kumimoji="1" lang="en-US" altLang="ja-JP" sz="2800" dirty="0"/>
          </a:p>
          <a:p>
            <a:endParaRPr kumimoji="1" lang="en-US" altLang="ja-JP" dirty="0"/>
          </a:p>
          <a:p>
            <a:endParaRPr kumimoji="1" lang="en-US" altLang="ja-JP" dirty="0"/>
          </a:p>
          <a:p>
            <a:endParaRPr kumimoji="1" lang="en-US" altLang="ja-JP" dirty="0"/>
          </a:p>
          <a:p>
            <a:endParaRPr kumimoji="1" lang="ja-JP" altLang="en-US" dirty="0"/>
          </a:p>
        </p:txBody>
      </p:sp>
      <p:sp>
        <p:nvSpPr>
          <p:cNvPr id="7" name="Rectangle 2">
            <a:extLst>
              <a:ext uri="{FF2B5EF4-FFF2-40B4-BE49-F238E27FC236}">
                <a16:creationId xmlns:a16="http://schemas.microsoft.com/office/drawing/2014/main" id="{2C0ADA89-EC95-4547-9FBA-FE102FDBCA1F}"/>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58232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a:xfrm>
            <a:off x="2270235" y="1322582"/>
            <a:ext cx="8911687" cy="1280890"/>
          </a:xfrm>
        </p:spPr>
        <p:txBody>
          <a:bodyPr>
            <a:normAutofit fontScale="90000"/>
          </a:bodyPr>
          <a:lstStyle/>
          <a:p>
            <a:r>
              <a:rPr lang="ja-JP" altLang="en-US" sz="6000" dirty="0"/>
              <a:t>基本的な</a:t>
            </a:r>
            <a:r>
              <a:rPr lang="ja-JP" altLang="en-US" sz="6000" dirty="0" smtClean="0"/>
              <a:t>技を行う</a:t>
            </a:r>
            <a:r>
              <a:rPr lang="en-US" altLang="ja-JP" sz="6000" dirty="0"/>
              <a:t/>
            </a:r>
            <a:br>
              <a:rPr lang="en-US" altLang="ja-JP" sz="6000" dirty="0"/>
            </a:br>
            <a:endParaRPr kumimoji="1" lang="ja-JP" altLang="en-US" sz="6000" dirty="0"/>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144111" y="2946048"/>
            <a:ext cx="8238485" cy="2318485"/>
          </a:xfrm>
          <a:ln w="28575">
            <a:noFill/>
          </a:ln>
        </p:spPr>
        <p:txBody>
          <a:bodyPr>
            <a:normAutofit/>
          </a:bodyPr>
          <a:lstStyle/>
          <a:p>
            <a:pPr marL="0" indent="0">
              <a:buNone/>
            </a:pPr>
            <a:r>
              <a:rPr kumimoji="1" lang="ja-JP" altLang="en-US" sz="3200" dirty="0" smtClean="0"/>
              <a:t>各種目の系の技の中で基本的な運動課題をもつ技で、中学校第３学年までに学習した</a:t>
            </a:r>
            <a:r>
              <a:rPr kumimoji="1" lang="ja-JP" altLang="en-US" sz="3200" dirty="0" smtClean="0"/>
              <a:t>技を行うこと。</a:t>
            </a:r>
            <a:endParaRPr kumimoji="1" lang="ja-JP" altLang="en-US" sz="3200" dirty="0"/>
          </a:p>
        </p:txBody>
      </p:sp>
      <p:sp>
        <p:nvSpPr>
          <p:cNvPr id="8" name="Rectangle 2">
            <a:extLst>
              <a:ext uri="{FF2B5EF4-FFF2-40B4-BE49-F238E27FC236}">
                <a16:creationId xmlns:a16="http://schemas.microsoft.com/office/drawing/2014/main" id="{5D0126CF-0D40-413F-8417-62DD12F1FF50}"/>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1672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25" y="1399468"/>
            <a:ext cx="8911687" cy="1509490"/>
          </a:xfrm>
        </p:spPr>
        <p:txBody>
          <a:bodyPr>
            <a:noAutofit/>
          </a:bodyPr>
          <a:lstStyle/>
          <a:p>
            <a:r>
              <a:rPr lang="ja-JP" altLang="en-US" sz="6600" dirty="0"/>
              <a:t>「知識及び技能」編</a:t>
            </a:r>
            <a:br>
              <a:rPr lang="ja-JP" altLang="en-US" sz="6600" dirty="0"/>
            </a:br>
            <a:r>
              <a:rPr lang="ja-JP" altLang="en-US" sz="6600" dirty="0"/>
              <a:t/>
            </a:r>
            <a:br>
              <a:rPr lang="ja-JP" altLang="en-US" sz="6600" dirty="0"/>
            </a:br>
            <a:endParaRPr lang="ja-JP" altLang="en-US" sz="6600" dirty="0"/>
          </a:p>
        </p:txBody>
      </p:sp>
      <p:sp>
        <p:nvSpPr>
          <p:cNvPr id="3" name="コンテンツ プレースホルダー 2"/>
          <p:cNvSpPr>
            <a:spLocks noGrp="1"/>
          </p:cNvSpPr>
          <p:nvPr>
            <p:ph idx="1"/>
          </p:nvPr>
        </p:nvSpPr>
        <p:spPr>
          <a:xfrm>
            <a:off x="2932172" y="3082305"/>
            <a:ext cx="6327654" cy="3587472"/>
          </a:xfrm>
        </p:spPr>
        <p:txBody>
          <a:bodyPr>
            <a:normAutofit/>
          </a:bodyPr>
          <a:lstStyle/>
          <a:p>
            <a:pPr marL="0" indent="0" algn="ctr">
              <a:buNone/>
            </a:pPr>
            <a:r>
              <a:rPr lang="ja-JP" altLang="en-US" sz="8000" b="1" dirty="0">
                <a:solidFill>
                  <a:prstClr val="black">
                    <a:lumMod val="85000"/>
                    <a:lumOff val="15000"/>
                  </a:prstClr>
                </a:solidFill>
                <a:cs typeface="+mj-cs"/>
              </a:rPr>
              <a:t>知　識</a:t>
            </a:r>
            <a:endParaRPr kumimoji="1" lang="ja-JP" altLang="en-US" sz="8000" b="1" dirty="0"/>
          </a:p>
        </p:txBody>
      </p:sp>
      <p:sp>
        <p:nvSpPr>
          <p:cNvPr id="6" name="Rectangle 2">
            <a:extLst>
              <a:ext uri="{FF2B5EF4-FFF2-40B4-BE49-F238E27FC236}">
                <a16:creationId xmlns:a16="http://schemas.microsoft.com/office/drawing/2014/main" id="{9E06533B-BE39-4450-B6AC-77F15156671C}"/>
              </a:ext>
            </a:extLst>
          </p:cNvPr>
          <p:cNvSpPr>
            <a:spLocks noChangeArrowheads="1"/>
          </p:cNvSpPr>
          <p:nvPr/>
        </p:nvSpPr>
        <p:spPr bwMode="auto">
          <a:xfrm>
            <a:off x="0" y="0"/>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629" y="3205571"/>
            <a:ext cx="2104264" cy="3103789"/>
          </a:xfrm>
          <a:prstGeom prst="rect">
            <a:avLst/>
          </a:prstGeom>
        </p:spPr>
      </p:pic>
    </p:spTree>
    <p:extLst>
      <p:ext uri="{BB962C8B-B14F-4D97-AF65-F5344CB8AC3E}">
        <p14:creationId xmlns:p14="http://schemas.microsoft.com/office/powerpoint/2010/main" val="3875845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a:xfrm>
            <a:off x="2214553" y="1207434"/>
            <a:ext cx="8911687" cy="1280890"/>
          </a:xfrm>
        </p:spPr>
        <p:txBody>
          <a:bodyPr>
            <a:normAutofit fontScale="90000"/>
          </a:bodyPr>
          <a:lstStyle/>
          <a:p>
            <a:r>
              <a:rPr lang="ja-JP" altLang="en-US" sz="6000" dirty="0" smtClean="0"/>
              <a:t>滑らかに安定して行う</a:t>
            </a:r>
            <a:r>
              <a:rPr lang="en-US" altLang="ja-JP" sz="6000" dirty="0"/>
              <a:t/>
            </a:r>
            <a:br>
              <a:rPr lang="en-US" altLang="ja-JP" sz="6000" dirty="0"/>
            </a:br>
            <a:endParaRPr kumimoji="1" lang="ja-JP" altLang="en-US" sz="6000" dirty="0"/>
          </a:p>
        </p:txBody>
      </p:sp>
      <p:sp>
        <p:nvSpPr>
          <p:cNvPr id="9" name="Rectangle 2">
            <a:extLst>
              <a:ext uri="{FF2B5EF4-FFF2-40B4-BE49-F238E27FC236}">
                <a16:creationId xmlns:a16="http://schemas.microsoft.com/office/drawing/2014/main" id="{95A1A900-FDE5-4975-B17E-CB719313EC9A}"/>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0"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144111" y="2946048"/>
            <a:ext cx="8379802" cy="2318485"/>
          </a:xfrm>
          <a:ln w="28575">
            <a:noFill/>
          </a:ln>
        </p:spPr>
        <p:txBody>
          <a:bodyPr>
            <a:normAutofit/>
          </a:bodyPr>
          <a:lstStyle/>
          <a:p>
            <a:pPr marL="0" indent="0">
              <a:buNone/>
            </a:pPr>
            <a:r>
              <a:rPr lang="ja-JP" altLang="en-US" sz="3200" dirty="0"/>
              <a:t>技</a:t>
            </a:r>
            <a:r>
              <a:rPr lang="ja-JP" altLang="en-US" sz="3200" dirty="0" smtClean="0"/>
              <a:t>を繰り返し行っても、その技に求められる動き方が、いつ</a:t>
            </a:r>
            <a:r>
              <a:rPr lang="ja-JP" altLang="en-US" sz="3200" dirty="0" smtClean="0"/>
              <a:t>でも途切れず</a:t>
            </a:r>
            <a:r>
              <a:rPr lang="ja-JP" altLang="en-US" sz="3200" dirty="0" smtClean="0"/>
              <a:t>に続けてできること。</a:t>
            </a:r>
            <a:endParaRPr kumimoji="1" lang="ja-JP" altLang="en-US" sz="3200" dirty="0"/>
          </a:p>
        </p:txBody>
      </p:sp>
    </p:spTree>
    <p:extLst>
      <p:ext uri="{BB962C8B-B14F-4D97-AF65-F5344CB8AC3E}">
        <p14:creationId xmlns:p14="http://schemas.microsoft.com/office/powerpoint/2010/main" val="456139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E69C03B-0CB7-4EB3-BBB4-C269821C33D5}"/>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ACEB406E-DF17-4792-98E4-0F666880C31A}"/>
              </a:ext>
            </a:extLst>
          </p:cNvPr>
          <p:cNvSpPr>
            <a:spLocks noGrp="1"/>
          </p:cNvSpPr>
          <p:nvPr>
            <p:ph type="title"/>
          </p:nvPr>
        </p:nvSpPr>
        <p:spPr>
          <a:xfrm>
            <a:off x="2214553" y="1207434"/>
            <a:ext cx="8911687" cy="1280890"/>
          </a:xfrm>
        </p:spPr>
        <p:txBody>
          <a:bodyPr>
            <a:normAutofit fontScale="90000"/>
          </a:bodyPr>
          <a:lstStyle/>
          <a:p>
            <a:r>
              <a:rPr lang="ja-JP" altLang="en-US" sz="6000" dirty="0"/>
              <a:t>条件</a:t>
            </a:r>
            <a:r>
              <a:rPr lang="ja-JP" altLang="en-US" sz="6000" dirty="0" smtClean="0"/>
              <a:t>を変えた技を行う</a:t>
            </a:r>
            <a:r>
              <a:rPr lang="en-US" altLang="ja-JP" sz="6000" dirty="0"/>
              <a:t/>
            </a:r>
            <a:br>
              <a:rPr lang="en-US" altLang="ja-JP" sz="6000" dirty="0"/>
            </a:br>
            <a:endParaRPr kumimoji="1" lang="ja-JP" altLang="en-US" sz="6000" dirty="0"/>
          </a:p>
        </p:txBody>
      </p:sp>
      <p:sp>
        <p:nvSpPr>
          <p:cNvPr id="12"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144111" y="2946048"/>
            <a:ext cx="8169042" cy="2318485"/>
          </a:xfrm>
          <a:ln w="28575">
            <a:noFill/>
          </a:ln>
        </p:spPr>
        <p:txBody>
          <a:bodyPr>
            <a:normAutofit/>
          </a:bodyPr>
          <a:lstStyle/>
          <a:p>
            <a:pPr marL="0" indent="0">
              <a:buNone/>
            </a:pPr>
            <a:r>
              <a:rPr lang="ja-JP" altLang="en-US" sz="3200" dirty="0" smtClean="0"/>
              <a:t>同じ技でも</a:t>
            </a:r>
            <a:r>
              <a:rPr lang="ja-JP" altLang="en-US" sz="3200" dirty="0" smtClean="0"/>
              <a:t>、着手位置、指導などの条件を変えて行うこと。</a:t>
            </a:r>
            <a:endParaRPr kumimoji="1" lang="ja-JP" altLang="en-US" sz="3200" dirty="0"/>
          </a:p>
        </p:txBody>
      </p:sp>
    </p:spTree>
    <p:extLst>
      <p:ext uri="{BB962C8B-B14F-4D97-AF65-F5344CB8AC3E}">
        <p14:creationId xmlns:p14="http://schemas.microsoft.com/office/powerpoint/2010/main" val="2993948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E69C03B-0CB7-4EB3-BBB4-C269821C33D5}"/>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ACEB406E-DF17-4792-98E4-0F666880C31A}"/>
              </a:ext>
            </a:extLst>
          </p:cNvPr>
          <p:cNvSpPr>
            <a:spLocks noGrp="1"/>
          </p:cNvSpPr>
          <p:nvPr>
            <p:ph type="title"/>
          </p:nvPr>
        </p:nvSpPr>
        <p:spPr>
          <a:xfrm>
            <a:off x="2214553" y="1207434"/>
            <a:ext cx="8911687" cy="1280890"/>
          </a:xfrm>
        </p:spPr>
        <p:txBody>
          <a:bodyPr>
            <a:normAutofit fontScale="90000"/>
          </a:bodyPr>
          <a:lstStyle/>
          <a:p>
            <a:r>
              <a:rPr lang="ja-JP" altLang="en-US" sz="6000" dirty="0"/>
              <a:t>発展</a:t>
            </a:r>
            <a:r>
              <a:rPr lang="ja-JP" altLang="en-US" sz="6000" dirty="0" smtClean="0"/>
              <a:t>技を行う</a:t>
            </a:r>
            <a:r>
              <a:rPr lang="en-US" altLang="ja-JP" sz="6000" dirty="0"/>
              <a:t/>
            </a:r>
            <a:br>
              <a:rPr lang="en-US" altLang="ja-JP" sz="6000" dirty="0"/>
            </a:br>
            <a:endParaRPr kumimoji="1" lang="ja-JP" altLang="en-US" sz="6000" dirty="0"/>
          </a:p>
        </p:txBody>
      </p:sp>
      <p:sp>
        <p:nvSpPr>
          <p:cNvPr id="12"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144111" y="2946048"/>
            <a:ext cx="7498653" cy="2318485"/>
          </a:xfrm>
          <a:ln w="28575">
            <a:noFill/>
          </a:ln>
        </p:spPr>
        <p:txBody>
          <a:bodyPr>
            <a:normAutofit/>
          </a:bodyPr>
          <a:lstStyle/>
          <a:p>
            <a:pPr marL="0" indent="0">
              <a:buNone/>
            </a:pPr>
            <a:r>
              <a:rPr lang="ja-JP" altLang="en-US" sz="3200" dirty="0" smtClean="0"/>
              <a:t>系</a:t>
            </a:r>
            <a:r>
              <a:rPr lang="ja-JP" altLang="en-US" sz="3200" dirty="0" smtClean="0"/>
              <a:t>、グループ</a:t>
            </a:r>
            <a:r>
              <a:rPr lang="ja-JP" altLang="en-US" sz="3200" dirty="0" smtClean="0"/>
              <a:t>の基本的な技から発展した技を行うこと。</a:t>
            </a:r>
            <a:endParaRPr kumimoji="1" lang="ja-JP" altLang="en-US" sz="3200" dirty="0"/>
          </a:p>
        </p:txBody>
      </p:sp>
    </p:spTree>
    <p:extLst>
      <p:ext uri="{BB962C8B-B14F-4D97-AF65-F5344CB8AC3E}">
        <p14:creationId xmlns:p14="http://schemas.microsoft.com/office/powerpoint/2010/main" val="3125727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2925" y="624110"/>
            <a:ext cx="8911687" cy="1509490"/>
          </a:xfrm>
        </p:spPr>
        <p:txBody>
          <a:bodyPr>
            <a:noAutofit/>
          </a:bodyPr>
          <a:lstStyle/>
          <a:p>
            <a:r>
              <a:rPr lang="ja-JP" altLang="en-US" sz="6600" dirty="0"/>
              <a:t>　</a:t>
            </a:r>
            <a:r>
              <a:rPr lang="ja-JP" altLang="en-US" sz="8000" dirty="0"/>
              <a:t>「</a:t>
            </a:r>
            <a:r>
              <a:rPr lang="ja-JP" altLang="en-US" sz="8000" dirty="0" smtClean="0"/>
              <a:t>技能」編</a:t>
            </a:r>
            <a:r>
              <a:rPr lang="ja-JP" altLang="en-US" sz="8000" dirty="0"/>
              <a:t/>
            </a:r>
            <a:br>
              <a:rPr lang="ja-JP" altLang="en-US" sz="8000" dirty="0"/>
            </a:br>
            <a:r>
              <a:rPr lang="ja-JP" altLang="en-US" sz="8000" dirty="0"/>
              <a:t/>
            </a:r>
            <a:br>
              <a:rPr lang="ja-JP" altLang="en-US" sz="8000" dirty="0"/>
            </a:br>
            <a:endParaRPr lang="ja-JP" altLang="en-US" sz="8000" dirty="0"/>
          </a:p>
        </p:txBody>
      </p:sp>
      <p:sp>
        <p:nvSpPr>
          <p:cNvPr id="4" name="正方形/長方形 3"/>
          <p:cNvSpPr/>
          <p:nvPr/>
        </p:nvSpPr>
        <p:spPr>
          <a:xfrm>
            <a:off x="2592925" y="2486897"/>
            <a:ext cx="8035636" cy="3670663"/>
          </a:xfrm>
          <a:prstGeom prst="rect">
            <a:avLst/>
          </a:prstGeom>
          <a:solidFill>
            <a:sysClr val="window" lastClr="FFFFFF"/>
          </a:solidFill>
          <a:ln w="127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0" b="0" i="0" u="none" strike="noStrike" kern="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5" name="サブタイトル 2"/>
          <p:cNvSpPr txBox="1">
            <a:spLocks/>
          </p:cNvSpPr>
          <p:nvPr/>
        </p:nvSpPr>
        <p:spPr>
          <a:xfrm>
            <a:off x="2592925" y="3173823"/>
            <a:ext cx="8035636" cy="2827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ja-JP" altLang="en-US" sz="4000" dirty="0">
                <a:solidFill>
                  <a:prstClr val="black"/>
                </a:solidFill>
                <a:latin typeface="メイリオ" panose="020B0604030504040204" pitchFamily="50" charset="-128"/>
                <a:ea typeface="メイリオ" panose="020B0604030504040204" pitchFamily="50" charset="-128"/>
              </a:rPr>
              <a:t>家庭でできる跳び箱運動に関する技能の課題</a:t>
            </a: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に</a:t>
            </a:r>
            <a:r>
              <a:rPr kumimoji="1" lang="ja-JP" altLang="en-US" sz="4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取り組もう</a:t>
            </a:r>
            <a:r>
              <a:rPr kumimoji="1" lang="ja-JP" altLang="en-US"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en-US" altLang="ja-JP" sz="4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 name="Rectangle 2">
            <a:extLst>
              <a:ext uri="{FF2B5EF4-FFF2-40B4-BE49-F238E27FC236}">
                <a16:creationId xmlns:a16="http://schemas.microsoft.com/office/drawing/2014/main" id="{857886CC-C12A-423A-B114-BBDC4CC677FF}"/>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938709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3144" y="483328"/>
            <a:ext cx="10672353" cy="1084216"/>
          </a:xfrm>
        </p:spPr>
        <p:txBody>
          <a:bodyPr>
            <a:normAutofit/>
          </a:bodyPr>
          <a:lstStyle/>
          <a:p>
            <a:r>
              <a:rPr kumimoji="1" lang="ja-JP" altLang="en-US" sz="4800" b="1" dirty="0"/>
              <a:t>跳び箱運動に関連した運動</a:t>
            </a:r>
          </a:p>
        </p:txBody>
      </p:sp>
      <p:sp>
        <p:nvSpPr>
          <p:cNvPr id="3" name="サブタイトル 2"/>
          <p:cNvSpPr>
            <a:spLocks noGrp="1"/>
          </p:cNvSpPr>
          <p:nvPr>
            <p:ph type="subTitle" idx="1"/>
          </p:nvPr>
        </p:nvSpPr>
        <p:spPr>
          <a:xfrm>
            <a:off x="1662544" y="1881051"/>
            <a:ext cx="9780519" cy="4023360"/>
          </a:xfrm>
        </p:spPr>
        <p:txBody>
          <a:bodyPr>
            <a:normAutofit fontScale="92500" lnSpcReduction="10000"/>
          </a:bodyPr>
          <a:lstStyle/>
          <a:p>
            <a:pPr algn="l"/>
            <a:endParaRPr kumimoji="1" lang="en-US" altLang="ja-JP" b="1" dirty="0"/>
          </a:p>
          <a:p>
            <a:pPr algn="l"/>
            <a:r>
              <a:rPr kumimoji="1" lang="ja-JP" altLang="en-US" sz="3200" b="1" dirty="0">
                <a:solidFill>
                  <a:schemeClr val="tx1">
                    <a:lumMod val="75000"/>
                    <a:lumOff val="25000"/>
                  </a:schemeClr>
                </a:solidFill>
              </a:rPr>
              <a:t>１　「踏み切り」の技能を身</a:t>
            </a:r>
            <a:r>
              <a:rPr kumimoji="1" lang="ja-JP" altLang="en-US" sz="3200" b="1" dirty="0" smtClean="0">
                <a:solidFill>
                  <a:schemeClr val="tx1">
                    <a:lumMod val="75000"/>
                    <a:lumOff val="25000"/>
                  </a:schemeClr>
                </a:solidFill>
              </a:rPr>
              <a:t>に付けよう！</a:t>
            </a:r>
            <a:endParaRPr kumimoji="1" lang="en-US" altLang="ja-JP" sz="3200" b="1" dirty="0">
              <a:solidFill>
                <a:schemeClr val="tx1">
                  <a:lumMod val="75000"/>
                  <a:lumOff val="25000"/>
                </a:schemeClr>
              </a:solidFill>
            </a:endParaRPr>
          </a:p>
          <a:p>
            <a:pPr algn="l"/>
            <a:endParaRPr kumimoji="1" lang="en-US" altLang="ja-JP" sz="3200" b="1" dirty="0">
              <a:solidFill>
                <a:schemeClr val="tx1">
                  <a:lumMod val="75000"/>
                  <a:lumOff val="25000"/>
                </a:schemeClr>
              </a:solidFill>
            </a:endParaRPr>
          </a:p>
          <a:p>
            <a:pPr algn="l"/>
            <a:r>
              <a:rPr kumimoji="1" lang="ja-JP" altLang="en-US" b="1" dirty="0">
                <a:solidFill>
                  <a:schemeClr val="tx1">
                    <a:lumMod val="75000"/>
                    <a:lumOff val="25000"/>
                  </a:schemeClr>
                </a:solidFill>
              </a:rPr>
              <a:t>①　腕支持屈伸ジャンプ</a:t>
            </a:r>
            <a:r>
              <a:rPr kumimoji="1" lang="ja-JP" altLang="en-US" dirty="0">
                <a:solidFill>
                  <a:schemeClr val="tx1">
                    <a:lumMod val="75000"/>
                    <a:lumOff val="25000"/>
                  </a:schemeClr>
                </a:solidFill>
              </a:rPr>
              <a:t>　　　　　　　　　　　　　　　　　　　　　</a:t>
            </a:r>
            <a:endParaRPr kumimoji="1" lang="en-US" altLang="ja-JP" dirty="0">
              <a:solidFill>
                <a:schemeClr val="tx1">
                  <a:lumMod val="75000"/>
                  <a:lumOff val="25000"/>
                </a:schemeClr>
              </a:solidFill>
            </a:endParaRPr>
          </a:p>
          <a:p>
            <a:pPr algn="l"/>
            <a:r>
              <a:rPr kumimoji="1" lang="ja-JP" altLang="en-US" dirty="0">
                <a:solidFill>
                  <a:schemeClr val="tx1">
                    <a:lumMod val="75000"/>
                    <a:lumOff val="25000"/>
                  </a:schemeClr>
                </a:solidFill>
              </a:rPr>
              <a:t>（机に両手</a:t>
            </a:r>
            <a:r>
              <a:rPr kumimoji="1" lang="ja-JP" altLang="en-US" dirty="0" smtClean="0">
                <a:solidFill>
                  <a:schemeClr val="tx1">
                    <a:lumMod val="75000"/>
                    <a:lumOff val="25000"/>
                  </a:schemeClr>
                </a:solidFill>
              </a:rPr>
              <a:t>を着き、</a:t>
            </a:r>
            <a:r>
              <a:rPr kumimoji="1" lang="ja-JP" altLang="en-US" dirty="0">
                <a:solidFill>
                  <a:schemeClr val="tx1">
                    <a:lumMod val="75000"/>
                    <a:lumOff val="25000"/>
                  </a:schemeClr>
                </a:solidFill>
              </a:rPr>
              <a:t>屈伸して両足ジャンプ）</a:t>
            </a:r>
            <a:endParaRPr kumimoji="1" lang="en-US" altLang="ja-JP" dirty="0">
              <a:solidFill>
                <a:schemeClr val="tx1">
                  <a:lumMod val="75000"/>
                  <a:lumOff val="25000"/>
                </a:schemeClr>
              </a:solidFill>
            </a:endParaRPr>
          </a:p>
          <a:p>
            <a:pPr algn="l"/>
            <a:r>
              <a:rPr lang="ja-JP" altLang="en-US" dirty="0">
                <a:solidFill>
                  <a:schemeClr val="tx1">
                    <a:lumMod val="75000"/>
                    <a:lumOff val="25000"/>
                  </a:schemeClr>
                </a:solidFill>
              </a:rPr>
              <a:t>＊　両足でしっかりと</a:t>
            </a:r>
            <a:r>
              <a:rPr lang="ja-JP" altLang="en-US" dirty="0" smtClean="0">
                <a:solidFill>
                  <a:schemeClr val="tx1">
                    <a:lumMod val="75000"/>
                    <a:lumOff val="25000"/>
                  </a:schemeClr>
                </a:solidFill>
              </a:rPr>
              <a:t>踏み切りましょう。</a:t>
            </a:r>
            <a:endParaRPr lang="en-US" altLang="ja-JP" dirty="0">
              <a:solidFill>
                <a:schemeClr val="tx1">
                  <a:lumMod val="75000"/>
                  <a:lumOff val="25000"/>
                </a:schemeClr>
              </a:solidFill>
            </a:endParaRPr>
          </a:p>
          <a:p>
            <a:pPr algn="l"/>
            <a:endParaRPr kumimoji="1" lang="en-US" altLang="ja-JP" dirty="0">
              <a:solidFill>
                <a:schemeClr val="tx1">
                  <a:lumMod val="75000"/>
                  <a:lumOff val="25000"/>
                </a:schemeClr>
              </a:solidFill>
            </a:endParaRPr>
          </a:p>
          <a:p>
            <a:pPr algn="l"/>
            <a:r>
              <a:rPr kumimoji="1" lang="ja-JP" altLang="en-US" b="1" dirty="0">
                <a:solidFill>
                  <a:schemeClr val="tx1">
                    <a:lumMod val="75000"/>
                    <a:lumOff val="25000"/>
                  </a:schemeClr>
                </a:solidFill>
              </a:rPr>
              <a:t>②　腕支持屈伸開脚ジャンプ</a:t>
            </a:r>
            <a:endParaRPr kumimoji="1" lang="en-US" altLang="ja-JP" b="1" dirty="0">
              <a:solidFill>
                <a:schemeClr val="tx1">
                  <a:lumMod val="75000"/>
                  <a:lumOff val="25000"/>
                </a:schemeClr>
              </a:solidFill>
            </a:endParaRPr>
          </a:p>
          <a:p>
            <a:pPr algn="l"/>
            <a:r>
              <a:rPr lang="ja-JP" altLang="en-US" dirty="0">
                <a:solidFill>
                  <a:schemeClr val="tx1">
                    <a:lumMod val="75000"/>
                    <a:lumOff val="25000"/>
                  </a:schemeClr>
                </a:solidFill>
              </a:rPr>
              <a:t>（机に両手</a:t>
            </a:r>
            <a:r>
              <a:rPr lang="ja-JP" altLang="en-US" dirty="0" smtClean="0">
                <a:solidFill>
                  <a:schemeClr val="tx1">
                    <a:lumMod val="75000"/>
                    <a:lumOff val="25000"/>
                  </a:schemeClr>
                </a:solidFill>
              </a:rPr>
              <a:t>を着き、</a:t>
            </a:r>
            <a:r>
              <a:rPr lang="ja-JP" altLang="en-US" dirty="0">
                <a:solidFill>
                  <a:schemeClr val="tx1">
                    <a:lumMod val="75000"/>
                    <a:lumOff val="25000"/>
                  </a:schemeClr>
                </a:solidFill>
              </a:rPr>
              <a:t>屈伸して両足開脚ジャンプ）</a:t>
            </a:r>
            <a:endParaRPr lang="en-US" altLang="ja-JP" dirty="0">
              <a:solidFill>
                <a:schemeClr val="tx1">
                  <a:lumMod val="75000"/>
                  <a:lumOff val="25000"/>
                </a:schemeClr>
              </a:solidFill>
            </a:endParaRPr>
          </a:p>
          <a:p>
            <a:pPr algn="l"/>
            <a:r>
              <a:rPr lang="ja-JP" altLang="en-US" dirty="0">
                <a:solidFill>
                  <a:schemeClr val="tx1">
                    <a:lumMod val="75000"/>
                    <a:lumOff val="25000"/>
                  </a:schemeClr>
                </a:solidFill>
              </a:rPr>
              <a:t>＊　両足でしっかりと踏み切り、腰を高く</a:t>
            </a:r>
            <a:r>
              <a:rPr lang="ja-JP" altLang="en-US" dirty="0" smtClean="0">
                <a:solidFill>
                  <a:schemeClr val="tx1">
                    <a:lumMod val="75000"/>
                    <a:lumOff val="25000"/>
                  </a:schemeClr>
                </a:solidFill>
              </a:rPr>
              <a:t>浮かしましょう。</a:t>
            </a:r>
            <a:endParaRPr lang="en-US" altLang="ja-JP" dirty="0">
              <a:solidFill>
                <a:schemeClr val="tx1">
                  <a:lumMod val="75000"/>
                  <a:lumOff val="25000"/>
                </a:schemeClr>
              </a:solidFill>
            </a:endParaRPr>
          </a:p>
          <a:p>
            <a:pPr algn="l"/>
            <a:endParaRPr kumimoji="1" lang="en-US" altLang="ja-JP" dirty="0"/>
          </a:p>
        </p:txBody>
      </p:sp>
      <p:sp>
        <p:nvSpPr>
          <p:cNvPr id="4" name="正方形/長方形 3"/>
          <p:cNvSpPr/>
          <p:nvPr/>
        </p:nvSpPr>
        <p:spPr>
          <a:xfrm>
            <a:off x="535576" y="1972490"/>
            <a:ext cx="10907488" cy="403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F094085A-F8E9-498F-946E-517156F68061}"/>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469252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1">
            <a:extLst>
              <a:ext uri="{FF2B5EF4-FFF2-40B4-BE49-F238E27FC236}">
                <a16:creationId xmlns:a16="http://schemas.microsoft.com/office/drawing/2014/main" id="{5C18B5C5-16BC-4823-8921-C35466304B29}"/>
              </a:ext>
            </a:extLst>
          </p:cNvPr>
          <p:cNvSpPr>
            <a:spLocks noGrp="1"/>
          </p:cNvSpPr>
          <p:nvPr>
            <p:ph idx="1"/>
          </p:nvPr>
        </p:nvSpPr>
        <p:spPr>
          <a:xfrm>
            <a:off x="1339362" y="5815698"/>
            <a:ext cx="9144000" cy="420001"/>
          </a:xfrm>
        </p:spPr>
        <p:txBody>
          <a:bodyPr vert="horz" lIns="91440" tIns="45720" rIns="91440" bIns="45720" rtlCol="0">
            <a:normAutofit/>
          </a:bodyPr>
          <a:lstStyle/>
          <a:p>
            <a:pPr marL="0" indent="0" algn="ctr">
              <a:buNone/>
            </a:pPr>
            <a:r>
              <a:rPr lang="en-US" altLang="ja-JP" sz="2000" b="1" dirty="0">
                <a:solidFill>
                  <a:srgbClr val="0070C0"/>
                </a:solidFill>
                <a:latin typeface="+mn-ea"/>
              </a:rPr>
              <a:t>①</a:t>
            </a:r>
            <a:r>
              <a:rPr lang="ja-JP" altLang="en-US" sz="2000" b="1" dirty="0">
                <a:solidFill>
                  <a:srgbClr val="0070C0"/>
                </a:solidFill>
                <a:latin typeface="+mn-ea"/>
              </a:rPr>
              <a:t>　腕支持屈伸ジャンプ</a:t>
            </a:r>
            <a:endParaRPr kumimoji="1" lang="en-US" altLang="ja-JP" sz="2000" dirty="0">
              <a:solidFill>
                <a:srgbClr val="0070C0"/>
              </a:solidFill>
              <a:latin typeface="+mn-ea"/>
            </a:endParaRPr>
          </a:p>
        </p:txBody>
      </p:sp>
      <p:pic>
        <p:nvPicPr>
          <p:cNvPr id="3" name="図 2">
            <a:hlinkClick r:id="rId2"/>
            <a:extLst>
              <a:ext uri="{FF2B5EF4-FFF2-40B4-BE49-F238E27FC236}">
                <a16:creationId xmlns:a16="http://schemas.microsoft.com/office/drawing/2014/main" id="{B51EAA5B-8875-49C4-AFFD-CCE848CCC03E}"/>
              </a:ext>
            </a:extLst>
          </p:cNvPr>
          <p:cNvPicPr>
            <a:picLocks noChangeAspect="1"/>
          </p:cNvPicPr>
          <p:nvPr/>
        </p:nvPicPr>
        <p:blipFill>
          <a:blip r:embed="rId3"/>
          <a:stretch>
            <a:fillRect/>
          </a:stretch>
        </p:blipFill>
        <p:spPr>
          <a:xfrm>
            <a:off x="2528069" y="888274"/>
            <a:ext cx="7649121" cy="4258764"/>
          </a:xfrm>
          <a:prstGeom prst="rect">
            <a:avLst/>
          </a:prstGeom>
        </p:spPr>
      </p:pic>
      <p:sp>
        <p:nvSpPr>
          <p:cNvPr id="5" name="Rectangle 2">
            <a:extLst>
              <a:ext uri="{FF2B5EF4-FFF2-40B4-BE49-F238E27FC236}">
                <a16:creationId xmlns:a16="http://schemas.microsoft.com/office/drawing/2014/main" id="{DD6ED09F-6AEA-460F-B163-34EBC845B983}"/>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p:cNvGrpSpPr/>
          <p:nvPr/>
        </p:nvGrpSpPr>
        <p:grpSpPr>
          <a:xfrm>
            <a:off x="8558432" y="5621010"/>
            <a:ext cx="3108960" cy="653142"/>
            <a:chOff x="5643154" y="1959429"/>
            <a:chExt cx="3265715" cy="653142"/>
          </a:xfrm>
          <a:solidFill>
            <a:schemeClr val="accent2">
              <a:lumMod val="40000"/>
              <a:lumOff val="60000"/>
            </a:schemeClr>
          </a:solidFill>
        </p:grpSpPr>
        <p:sp>
          <p:nvSpPr>
            <p:cNvPr id="10" name="角丸四角形 9"/>
            <p:cNvSpPr/>
            <p:nvPr/>
          </p:nvSpPr>
          <p:spPr>
            <a:xfrm>
              <a:off x="5643154" y="1959429"/>
              <a:ext cx="3265715" cy="653142"/>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写真をクリックして</a:t>
              </a:r>
              <a:endParaRPr lang="en-US" altLang="ja-JP" dirty="0" smtClean="0">
                <a:solidFill>
                  <a:schemeClr val="tx1"/>
                </a:solidFill>
              </a:endParaRPr>
            </a:p>
            <a:p>
              <a:r>
                <a:rPr lang="ja-JP" altLang="en-US" dirty="0" smtClean="0">
                  <a:solidFill>
                    <a:schemeClr val="tx1"/>
                  </a:solidFill>
                </a:rPr>
                <a:t>動画を見てみよう！</a:t>
              </a:r>
              <a:endParaRPr kumimoji="1" lang="ja-JP" altLang="en-US" dirty="0">
                <a:solidFill>
                  <a:schemeClr val="tx1"/>
                </a:solidFill>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272" y="1987929"/>
              <a:ext cx="596141" cy="596141"/>
            </a:xfrm>
            <a:prstGeom prst="rect">
              <a:avLst/>
            </a:prstGeom>
            <a:grpFill/>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94722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62774E4-607F-4C1B-B2C7-09E55F55A5E0}"/>
              </a:ext>
            </a:extLst>
          </p:cNvPr>
          <p:cNvSpPr>
            <a:spLocks noGrp="1"/>
          </p:cNvSpPr>
          <p:nvPr>
            <p:ph idx="1"/>
          </p:nvPr>
        </p:nvSpPr>
        <p:spPr>
          <a:xfrm>
            <a:off x="1339362" y="5815698"/>
            <a:ext cx="9144000" cy="420001"/>
          </a:xfrm>
        </p:spPr>
        <p:txBody>
          <a:bodyPr vert="horz" lIns="91440" tIns="45720" rIns="91440" bIns="45720" rtlCol="0">
            <a:normAutofit/>
          </a:bodyPr>
          <a:lstStyle/>
          <a:p>
            <a:pPr marL="0" indent="0" algn="ctr">
              <a:buNone/>
            </a:pPr>
            <a:r>
              <a:rPr lang="en-US" altLang="ja-JP" sz="2000" b="1" dirty="0">
                <a:solidFill>
                  <a:srgbClr val="0070C0"/>
                </a:solidFill>
                <a:latin typeface="+mn-ea"/>
              </a:rPr>
              <a:t>②</a:t>
            </a:r>
            <a:r>
              <a:rPr lang="ja-JP" altLang="en-US" sz="2000" b="1" dirty="0">
                <a:solidFill>
                  <a:srgbClr val="0070C0"/>
                </a:solidFill>
                <a:latin typeface="+mn-ea"/>
              </a:rPr>
              <a:t>　腕支持屈伸開脚ジャンプ</a:t>
            </a:r>
            <a:endParaRPr lang="en-US" altLang="ja-JP" sz="2000" b="1" dirty="0">
              <a:solidFill>
                <a:srgbClr val="0070C0"/>
              </a:solidFill>
              <a:latin typeface="+mn-ea"/>
            </a:endParaRPr>
          </a:p>
        </p:txBody>
      </p:sp>
      <p:pic>
        <p:nvPicPr>
          <p:cNvPr id="3" name="図 2">
            <a:hlinkClick r:id="rId2"/>
            <a:extLst>
              <a:ext uri="{FF2B5EF4-FFF2-40B4-BE49-F238E27FC236}">
                <a16:creationId xmlns:a16="http://schemas.microsoft.com/office/drawing/2014/main" id="{657BE864-AFE6-48E7-9199-D502466B1F49}"/>
              </a:ext>
            </a:extLst>
          </p:cNvPr>
          <p:cNvPicPr>
            <a:picLocks noChangeAspect="1"/>
          </p:cNvPicPr>
          <p:nvPr/>
        </p:nvPicPr>
        <p:blipFill>
          <a:blip r:embed="rId3"/>
          <a:stretch>
            <a:fillRect/>
          </a:stretch>
        </p:blipFill>
        <p:spPr>
          <a:xfrm>
            <a:off x="2357710" y="915896"/>
            <a:ext cx="8031748" cy="4374560"/>
          </a:xfrm>
          <a:prstGeom prst="rect">
            <a:avLst/>
          </a:prstGeom>
        </p:spPr>
      </p:pic>
      <p:sp>
        <p:nvSpPr>
          <p:cNvPr id="5" name="Rectangle 2">
            <a:extLst>
              <a:ext uri="{FF2B5EF4-FFF2-40B4-BE49-F238E27FC236}">
                <a16:creationId xmlns:a16="http://schemas.microsoft.com/office/drawing/2014/main" id="{7A26D3AD-10D3-46BF-8A2A-C477E9B35E47}"/>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nvGrpSpPr>
          <p:cNvPr id="6" name="グループ化 5"/>
          <p:cNvGrpSpPr/>
          <p:nvPr/>
        </p:nvGrpSpPr>
        <p:grpSpPr>
          <a:xfrm>
            <a:off x="8558432" y="5621010"/>
            <a:ext cx="3108960" cy="653142"/>
            <a:chOff x="5643154" y="1959429"/>
            <a:chExt cx="3265715" cy="653142"/>
          </a:xfrm>
          <a:solidFill>
            <a:schemeClr val="accent2">
              <a:lumMod val="40000"/>
              <a:lumOff val="60000"/>
            </a:schemeClr>
          </a:solidFill>
        </p:grpSpPr>
        <p:sp>
          <p:nvSpPr>
            <p:cNvPr id="7" name="角丸四角形 6"/>
            <p:cNvSpPr/>
            <p:nvPr/>
          </p:nvSpPr>
          <p:spPr>
            <a:xfrm>
              <a:off x="5643154" y="1959429"/>
              <a:ext cx="3265715" cy="653142"/>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写真をクリックして</a:t>
              </a:r>
              <a:endParaRPr lang="en-US" altLang="ja-JP" dirty="0" smtClean="0">
                <a:solidFill>
                  <a:schemeClr val="tx1"/>
                </a:solidFill>
              </a:endParaRPr>
            </a:p>
            <a:p>
              <a:r>
                <a:rPr lang="ja-JP" altLang="en-US" dirty="0" smtClean="0">
                  <a:solidFill>
                    <a:schemeClr val="tx1"/>
                  </a:solidFill>
                </a:rPr>
                <a:t>動画を見てみよう！</a:t>
              </a:r>
              <a:endParaRPr kumimoji="1" lang="ja-JP" altLang="en-US" dirty="0">
                <a:solidFill>
                  <a:schemeClr val="tx1"/>
                </a:solidFill>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272" y="1987929"/>
              <a:ext cx="596141" cy="596141"/>
            </a:xfrm>
            <a:prstGeom prst="rect">
              <a:avLst/>
            </a:prstGeom>
            <a:grpFill/>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6238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3144" y="483328"/>
            <a:ext cx="10672353" cy="1084216"/>
          </a:xfrm>
        </p:spPr>
        <p:txBody>
          <a:bodyPr>
            <a:normAutofit/>
          </a:bodyPr>
          <a:lstStyle/>
          <a:p>
            <a:r>
              <a:rPr kumimoji="1" lang="ja-JP" altLang="en-US" sz="4800" b="1" dirty="0"/>
              <a:t>跳び箱運動に関連した運動</a:t>
            </a:r>
          </a:p>
        </p:txBody>
      </p:sp>
      <p:sp>
        <p:nvSpPr>
          <p:cNvPr id="3" name="サブタイトル 2"/>
          <p:cNvSpPr>
            <a:spLocks noGrp="1"/>
          </p:cNvSpPr>
          <p:nvPr>
            <p:ph type="subTitle" idx="1"/>
          </p:nvPr>
        </p:nvSpPr>
        <p:spPr>
          <a:xfrm>
            <a:off x="653144" y="1881051"/>
            <a:ext cx="10789920" cy="4023360"/>
          </a:xfrm>
        </p:spPr>
        <p:txBody>
          <a:bodyPr>
            <a:normAutofit fontScale="92500" lnSpcReduction="10000"/>
          </a:bodyPr>
          <a:lstStyle/>
          <a:p>
            <a:pPr algn="l"/>
            <a:endParaRPr kumimoji="1" lang="en-US" altLang="ja-JP" b="1" dirty="0"/>
          </a:p>
          <a:p>
            <a:pPr algn="l"/>
            <a:r>
              <a:rPr kumimoji="1" lang="ja-JP" altLang="en-US" sz="3200" b="1" dirty="0"/>
              <a:t>２　「着手」</a:t>
            </a:r>
            <a:r>
              <a:rPr kumimoji="1" lang="en-US" altLang="ja-JP" sz="3200" b="1" dirty="0"/>
              <a:t>…</a:t>
            </a:r>
            <a:r>
              <a:rPr kumimoji="1" lang="ja-JP" altLang="en-US" sz="3200" b="1" dirty="0"/>
              <a:t>手で突き放す技能を身に付けよう！</a:t>
            </a:r>
            <a:endParaRPr kumimoji="1" lang="en-US" altLang="ja-JP" sz="3200" b="1" dirty="0"/>
          </a:p>
          <a:p>
            <a:pPr algn="l"/>
            <a:endParaRPr kumimoji="1" lang="en-US" altLang="ja-JP" sz="3200" b="1" dirty="0"/>
          </a:p>
          <a:p>
            <a:pPr algn="l"/>
            <a:r>
              <a:rPr kumimoji="1" lang="ja-JP" altLang="en-US" b="1" dirty="0" smtClean="0"/>
              <a:t>　　　　　　　　③</a:t>
            </a:r>
            <a:r>
              <a:rPr kumimoji="1" lang="ja-JP" altLang="en-US" b="1" dirty="0"/>
              <a:t>　壁腕立て両手合わせ　</a:t>
            </a:r>
            <a:r>
              <a:rPr kumimoji="1" lang="ja-JP" altLang="en-US" dirty="0"/>
              <a:t>　　　　　　　　　　　　　　　　　　　　</a:t>
            </a:r>
            <a:endParaRPr kumimoji="1" lang="en-US" altLang="ja-JP" dirty="0"/>
          </a:p>
          <a:p>
            <a:pPr algn="l"/>
            <a:r>
              <a:rPr kumimoji="1" lang="ja-JP" altLang="en-US" dirty="0" smtClean="0"/>
              <a:t>　　　　　　　　　　（</a:t>
            </a:r>
            <a:r>
              <a:rPr kumimoji="1" lang="ja-JP" altLang="en-US" dirty="0"/>
              <a:t>壁を使っての腕立て伏せ）</a:t>
            </a:r>
            <a:endParaRPr kumimoji="1" lang="en-US" altLang="ja-JP" dirty="0"/>
          </a:p>
          <a:p>
            <a:pPr algn="l"/>
            <a:r>
              <a:rPr lang="ja-JP" altLang="en-US" dirty="0" smtClean="0"/>
              <a:t>　　　　　　　　　　＊</a:t>
            </a:r>
            <a:r>
              <a:rPr lang="ja-JP" altLang="en-US" dirty="0"/>
              <a:t>　手の着き方や位置に気を</a:t>
            </a:r>
            <a:r>
              <a:rPr lang="ja-JP" altLang="en-US" dirty="0" smtClean="0"/>
              <a:t>付けましょう。</a:t>
            </a:r>
            <a:endParaRPr kumimoji="1" lang="en-US" altLang="ja-JP" dirty="0"/>
          </a:p>
          <a:p>
            <a:pPr algn="l"/>
            <a:endParaRPr lang="en-US" altLang="ja-JP" dirty="0"/>
          </a:p>
          <a:p>
            <a:pPr algn="l"/>
            <a:r>
              <a:rPr kumimoji="1" lang="ja-JP" altLang="en-US" b="1" dirty="0" smtClean="0"/>
              <a:t>　　　　　　　　④</a:t>
            </a:r>
            <a:r>
              <a:rPr kumimoji="1" lang="ja-JP" altLang="en-US" b="1" dirty="0"/>
              <a:t>　直立姿勢→壁腕立てプッシュ→直立姿勢</a:t>
            </a:r>
            <a:endParaRPr kumimoji="1" lang="en-US" altLang="ja-JP" b="1" dirty="0"/>
          </a:p>
          <a:p>
            <a:pPr algn="l"/>
            <a:r>
              <a:rPr kumimoji="1" lang="ja-JP" altLang="en-US" dirty="0" smtClean="0"/>
              <a:t>　　　　　　　　　　（</a:t>
            </a:r>
            <a:r>
              <a:rPr kumimoji="1" lang="ja-JP" altLang="en-US" dirty="0"/>
              <a:t>腕を曲げて壁を強く押して上体を起こす）</a:t>
            </a:r>
            <a:endParaRPr kumimoji="1" lang="en-US" altLang="ja-JP" dirty="0"/>
          </a:p>
          <a:p>
            <a:pPr algn="l"/>
            <a:r>
              <a:rPr lang="ja-JP" altLang="en-US" dirty="0" smtClean="0"/>
              <a:t>　　　　　　　　　　＊</a:t>
            </a:r>
            <a:r>
              <a:rPr lang="ja-JP" altLang="en-US" dirty="0"/>
              <a:t>　壁を押す力を意識</a:t>
            </a:r>
            <a:r>
              <a:rPr lang="ja-JP" altLang="en-US" dirty="0" smtClean="0"/>
              <a:t>しましょう。</a:t>
            </a:r>
            <a:endParaRPr kumimoji="1" lang="en-US" altLang="ja-JP" dirty="0"/>
          </a:p>
        </p:txBody>
      </p:sp>
      <p:sp>
        <p:nvSpPr>
          <p:cNvPr id="4" name="正方形/長方形 3"/>
          <p:cNvSpPr/>
          <p:nvPr/>
        </p:nvSpPr>
        <p:spPr>
          <a:xfrm>
            <a:off x="535576" y="1881051"/>
            <a:ext cx="10907488" cy="4121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74C6C2A2-6559-40A1-86C7-C65D1ED1D93B}"/>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87248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2C7EE9F1-CAC7-4390-9456-9C377ED5D0EA}"/>
              </a:ext>
            </a:extLst>
          </p:cNvPr>
          <p:cNvSpPr>
            <a:spLocks noGrp="1"/>
          </p:cNvSpPr>
          <p:nvPr>
            <p:ph idx="1"/>
          </p:nvPr>
        </p:nvSpPr>
        <p:spPr>
          <a:xfrm>
            <a:off x="1339362" y="5815698"/>
            <a:ext cx="9144000" cy="420001"/>
          </a:xfrm>
        </p:spPr>
        <p:txBody>
          <a:bodyPr vert="horz" lIns="91440" tIns="45720" rIns="91440" bIns="45720" rtlCol="0">
            <a:normAutofit/>
          </a:bodyPr>
          <a:lstStyle/>
          <a:p>
            <a:pPr marL="0" indent="0" algn="ctr">
              <a:buNone/>
            </a:pPr>
            <a:r>
              <a:rPr kumimoji="1" lang="en-US" altLang="ja-JP" sz="2000" b="1" dirty="0">
                <a:solidFill>
                  <a:srgbClr val="0070C0"/>
                </a:solidFill>
                <a:latin typeface="+mn-ea"/>
              </a:rPr>
              <a:t>③</a:t>
            </a:r>
            <a:r>
              <a:rPr kumimoji="1" lang="ja-JP" altLang="en-US" sz="2000" b="1" dirty="0">
                <a:solidFill>
                  <a:srgbClr val="0070C0"/>
                </a:solidFill>
                <a:latin typeface="+mn-ea"/>
              </a:rPr>
              <a:t>　壁腕立て伏せ</a:t>
            </a:r>
          </a:p>
        </p:txBody>
      </p:sp>
      <p:pic>
        <p:nvPicPr>
          <p:cNvPr id="3" name="図 2">
            <a:hlinkClick r:id="rId2"/>
            <a:extLst>
              <a:ext uri="{FF2B5EF4-FFF2-40B4-BE49-F238E27FC236}">
                <a16:creationId xmlns:a16="http://schemas.microsoft.com/office/drawing/2014/main" id="{FE7F3EBF-5E2A-4D98-B64E-FB57341E56EA}"/>
              </a:ext>
            </a:extLst>
          </p:cNvPr>
          <p:cNvPicPr>
            <a:picLocks noChangeAspect="1"/>
          </p:cNvPicPr>
          <p:nvPr/>
        </p:nvPicPr>
        <p:blipFill>
          <a:blip r:embed="rId3"/>
          <a:stretch>
            <a:fillRect/>
          </a:stretch>
        </p:blipFill>
        <p:spPr>
          <a:xfrm>
            <a:off x="2864030" y="1409350"/>
            <a:ext cx="7070295" cy="3875714"/>
          </a:xfrm>
          <a:prstGeom prst="rect">
            <a:avLst/>
          </a:prstGeom>
        </p:spPr>
      </p:pic>
      <p:sp>
        <p:nvSpPr>
          <p:cNvPr id="5" name="Rectangle 2">
            <a:extLst>
              <a:ext uri="{FF2B5EF4-FFF2-40B4-BE49-F238E27FC236}">
                <a16:creationId xmlns:a16="http://schemas.microsoft.com/office/drawing/2014/main" id="{3C624203-36B4-489B-931B-E64161921C6E}"/>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nvGrpSpPr>
          <p:cNvPr id="6" name="グループ化 5"/>
          <p:cNvGrpSpPr/>
          <p:nvPr/>
        </p:nvGrpSpPr>
        <p:grpSpPr>
          <a:xfrm>
            <a:off x="8558432" y="5621010"/>
            <a:ext cx="3108960" cy="653142"/>
            <a:chOff x="5643154" y="1959429"/>
            <a:chExt cx="3265715" cy="653142"/>
          </a:xfrm>
          <a:solidFill>
            <a:schemeClr val="accent2">
              <a:lumMod val="40000"/>
              <a:lumOff val="60000"/>
            </a:schemeClr>
          </a:solidFill>
        </p:grpSpPr>
        <p:sp>
          <p:nvSpPr>
            <p:cNvPr id="7" name="角丸四角形 6"/>
            <p:cNvSpPr/>
            <p:nvPr/>
          </p:nvSpPr>
          <p:spPr>
            <a:xfrm>
              <a:off x="5643154" y="1959429"/>
              <a:ext cx="3265715" cy="653142"/>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写真をクリックして</a:t>
              </a:r>
              <a:endParaRPr lang="en-US" altLang="ja-JP" dirty="0" smtClean="0">
                <a:solidFill>
                  <a:schemeClr val="tx1"/>
                </a:solidFill>
              </a:endParaRPr>
            </a:p>
            <a:p>
              <a:r>
                <a:rPr lang="ja-JP" altLang="en-US" dirty="0" smtClean="0">
                  <a:solidFill>
                    <a:schemeClr val="tx1"/>
                  </a:solidFill>
                </a:rPr>
                <a:t>動画を見てみよう！</a:t>
              </a:r>
              <a:endParaRPr kumimoji="1" lang="ja-JP" altLang="en-US" dirty="0">
                <a:solidFill>
                  <a:schemeClr val="tx1"/>
                </a:solidFill>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272" y="1987929"/>
              <a:ext cx="596141" cy="596141"/>
            </a:xfrm>
            <a:prstGeom prst="rect">
              <a:avLst/>
            </a:prstGeom>
            <a:grpFill/>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93236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B4955DD-7AAA-4DBA-8DCF-2E181500115A}"/>
              </a:ext>
            </a:extLst>
          </p:cNvPr>
          <p:cNvSpPr>
            <a:spLocks noGrp="1"/>
          </p:cNvSpPr>
          <p:nvPr>
            <p:ph idx="1"/>
          </p:nvPr>
        </p:nvSpPr>
        <p:spPr>
          <a:xfrm>
            <a:off x="1339362" y="5815698"/>
            <a:ext cx="9144000" cy="420001"/>
          </a:xfrm>
        </p:spPr>
        <p:txBody>
          <a:bodyPr vert="horz" lIns="91440" tIns="45720" rIns="91440" bIns="45720" rtlCol="0">
            <a:normAutofit/>
          </a:bodyPr>
          <a:lstStyle/>
          <a:p>
            <a:pPr marL="0" indent="0" algn="ctr">
              <a:buNone/>
            </a:pPr>
            <a:r>
              <a:rPr lang="ja-JP" altLang="en-US" sz="2000" b="1" dirty="0">
                <a:solidFill>
                  <a:srgbClr val="0070C0"/>
                </a:solidFill>
                <a:latin typeface="+mn-ea"/>
              </a:rPr>
              <a:t>④</a:t>
            </a:r>
            <a:r>
              <a:rPr kumimoji="1" lang="ja-JP" altLang="en-US" sz="2000" b="1" dirty="0">
                <a:solidFill>
                  <a:srgbClr val="0070C0"/>
                </a:solidFill>
                <a:latin typeface="+mn-ea"/>
              </a:rPr>
              <a:t>　壁腕立て伏せプッシュ</a:t>
            </a:r>
          </a:p>
        </p:txBody>
      </p:sp>
      <p:pic>
        <p:nvPicPr>
          <p:cNvPr id="3" name="図 2">
            <a:hlinkClick r:id="rId2"/>
            <a:extLst>
              <a:ext uri="{FF2B5EF4-FFF2-40B4-BE49-F238E27FC236}">
                <a16:creationId xmlns:a16="http://schemas.microsoft.com/office/drawing/2014/main" id="{32F07D6E-B892-4C0E-B69E-2CA02C6CA20B}"/>
              </a:ext>
            </a:extLst>
          </p:cNvPr>
          <p:cNvPicPr>
            <a:picLocks noChangeAspect="1"/>
          </p:cNvPicPr>
          <p:nvPr/>
        </p:nvPicPr>
        <p:blipFill>
          <a:blip r:embed="rId3"/>
          <a:stretch>
            <a:fillRect/>
          </a:stretch>
        </p:blipFill>
        <p:spPr>
          <a:xfrm>
            <a:off x="2577192" y="1170915"/>
            <a:ext cx="7366411" cy="4171794"/>
          </a:xfrm>
          <a:prstGeom prst="rect">
            <a:avLst/>
          </a:prstGeom>
        </p:spPr>
      </p:pic>
      <p:sp>
        <p:nvSpPr>
          <p:cNvPr id="5" name="Rectangle 2">
            <a:extLst>
              <a:ext uri="{FF2B5EF4-FFF2-40B4-BE49-F238E27FC236}">
                <a16:creationId xmlns:a16="http://schemas.microsoft.com/office/drawing/2014/main" id="{4BB57F42-AD30-4063-AC14-123DC7D4AB61}"/>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nvGrpSpPr>
          <p:cNvPr id="6" name="グループ化 5"/>
          <p:cNvGrpSpPr/>
          <p:nvPr/>
        </p:nvGrpSpPr>
        <p:grpSpPr>
          <a:xfrm>
            <a:off x="8558432" y="5621010"/>
            <a:ext cx="3108960" cy="653142"/>
            <a:chOff x="5643154" y="1959429"/>
            <a:chExt cx="3265715" cy="653142"/>
          </a:xfrm>
          <a:solidFill>
            <a:schemeClr val="accent2">
              <a:lumMod val="40000"/>
              <a:lumOff val="60000"/>
            </a:schemeClr>
          </a:solidFill>
        </p:grpSpPr>
        <p:sp>
          <p:nvSpPr>
            <p:cNvPr id="7" name="角丸四角形 6"/>
            <p:cNvSpPr/>
            <p:nvPr/>
          </p:nvSpPr>
          <p:spPr>
            <a:xfrm>
              <a:off x="5643154" y="1959429"/>
              <a:ext cx="3265715" cy="653142"/>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写真をクリックして</a:t>
              </a:r>
              <a:endParaRPr lang="en-US" altLang="ja-JP" dirty="0" smtClean="0">
                <a:solidFill>
                  <a:schemeClr val="tx1"/>
                </a:solidFill>
              </a:endParaRPr>
            </a:p>
            <a:p>
              <a:r>
                <a:rPr lang="ja-JP" altLang="en-US" dirty="0" smtClean="0">
                  <a:solidFill>
                    <a:schemeClr val="tx1"/>
                  </a:solidFill>
                </a:rPr>
                <a:t>動画を見てみよう！</a:t>
              </a:r>
              <a:endParaRPr kumimoji="1" lang="ja-JP" altLang="en-US" dirty="0">
                <a:solidFill>
                  <a:schemeClr val="tx1"/>
                </a:solidFill>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272" y="1987929"/>
              <a:ext cx="596141" cy="596141"/>
            </a:xfrm>
            <a:prstGeom prst="rect">
              <a:avLst/>
            </a:prstGeom>
            <a:grpFill/>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6839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図 4" descr="レンガの壁&#10;&#10;自動的に生成された説明">
            <a:extLst>
              <a:ext uri="{FF2B5EF4-FFF2-40B4-BE49-F238E27FC236}">
                <a16:creationId xmlns:a16="http://schemas.microsoft.com/office/drawing/2014/main" id="{E42FED2A-4189-49B1-B3AC-CD7F70B71120}"/>
              </a:ext>
            </a:extLst>
          </p:cNvPr>
          <p:cNvPicPr>
            <a:picLocks noChangeAspect="1"/>
          </p:cNvPicPr>
          <p:nvPr/>
        </p:nvPicPr>
        <p:blipFill rotWithShape="1">
          <a:blip r:embed="rId2">
            <a:extLst>
              <a:ext uri="{28A0092B-C50C-407E-A947-70E740481C1C}">
                <a14:useLocalDpi xmlns:a14="http://schemas.microsoft.com/office/drawing/2010/main" val="0"/>
              </a:ext>
            </a:extLst>
          </a:blip>
          <a:srcRect t="8791" r="2" b="2887"/>
          <a:stretch/>
        </p:blipFill>
        <p:spPr>
          <a:xfrm>
            <a:off x="4485557" y="10"/>
            <a:ext cx="7706443" cy="6857990"/>
          </a:xfrm>
          <a:prstGeom prst="rect">
            <a:avLst/>
          </a:prstGeom>
        </p:spPr>
      </p:pic>
      <p:sp useBgFill="1">
        <p:nvSpPr>
          <p:cNvPr id="10" name="Freeform: Shape 9">
            <a:extLst>
              <a:ext uri="{FF2B5EF4-FFF2-40B4-BE49-F238E27FC236}">
                <a16:creationId xmlns:a16="http://schemas.microsoft.com/office/drawing/2014/main" id="{23C7736A-5A08-4021-9AB6-390DFF506A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タイトル 1">
            <a:extLst>
              <a:ext uri="{FF2B5EF4-FFF2-40B4-BE49-F238E27FC236}">
                <a16:creationId xmlns:a16="http://schemas.microsoft.com/office/drawing/2014/main" id="{8297BA48-CB19-4BE7-B93C-129E74EDD445}"/>
              </a:ext>
            </a:extLst>
          </p:cNvPr>
          <p:cNvSpPr>
            <a:spLocks noGrp="1"/>
          </p:cNvSpPr>
          <p:nvPr>
            <p:ph type="title"/>
          </p:nvPr>
        </p:nvSpPr>
        <p:spPr>
          <a:xfrm>
            <a:off x="535525" y="624110"/>
            <a:ext cx="4623955" cy="1280890"/>
          </a:xfrm>
        </p:spPr>
        <p:txBody>
          <a:bodyPr>
            <a:normAutofit/>
          </a:bodyPr>
          <a:lstStyle/>
          <a:p>
            <a:r>
              <a:rPr kumimoji="1" lang="ja-JP" altLang="en-US" b="1" dirty="0">
                <a:solidFill>
                  <a:srgbClr val="FF0000"/>
                </a:solidFill>
              </a:rPr>
              <a:t>跳び箱運動に</a:t>
            </a:r>
            <a:r>
              <a:rPr kumimoji="1" lang="ja-JP" altLang="en-US" b="1" dirty="0" smtClean="0">
                <a:solidFill>
                  <a:srgbClr val="FF0000"/>
                </a:solidFill>
              </a:rPr>
              <a:t>おいて理解する知識</a:t>
            </a:r>
            <a:r>
              <a:rPr kumimoji="1" lang="ja-JP" altLang="en-US" b="1" dirty="0">
                <a:solidFill>
                  <a:srgbClr val="FF0000"/>
                </a:solidFill>
              </a:rPr>
              <a:t>とは</a:t>
            </a:r>
          </a:p>
        </p:txBody>
      </p:sp>
      <p:sp>
        <p:nvSpPr>
          <p:cNvPr id="12" name="Rectangle 11">
            <a:extLst>
              <a:ext uri="{FF2B5EF4-FFF2-40B4-BE49-F238E27FC236}">
                <a16:creationId xmlns:a16="http://schemas.microsoft.com/office/drawing/2014/main" id="{433DF4D3-8A35-461A-ABE0-F56B78A137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コンテンツ プレースホルダー 2">
            <a:extLst>
              <a:ext uri="{FF2B5EF4-FFF2-40B4-BE49-F238E27FC236}">
                <a16:creationId xmlns:a16="http://schemas.microsoft.com/office/drawing/2014/main" id="{5464729B-3C48-4C49-AD56-1D2632B7EEAA}"/>
              </a:ext>
            </a:extLst>
          </p:cNvPr>
          <p:cNvSpPr>
            <a:spLocks noGrp="1"/>
          </p:cNvSpPr>
          <p:nvPr>
            <p:ph idx="1"/>
          </p:nvPr>
        </p:nvSpPr>
        <p:spPr>
          <a:xfrm>
            <a:off x="535525" y="2348409"/>
            <a:ext cx="5932387" cy="4248728"/>
          </a:xfrm>
        </p:spPr>
        <p:txBody>
          <a:bodyPr>
            <a:normAutofit/>
          </a:bodyPr>
          <a:lstStyle/>
          <a:p>
            <a:r>
              <a:rPr kumimoji="1" lang="ja-JP" altLang="en-US" sz="2800" dirty="0"/>
              <a:t>技の名称や行い方を理解する</a:t>
            </a:r>
            <a:endParaRPr kumimoji="1" lang="en-US" altLang="ja-JP" sz="2800" dirty="0"/>
          </a:p>
          <a:p>
            <a:r>
              <a:rPr lang="ja-JP" altLang="en-US" sz="2800" dirty="0"/>
              <a:t>運動観察の方法を理解する</a:t>
            </a:r>
            <a:endParaRPr lang="en-US" altLang="ja-JP" sz="2800" dirty="0"/>
          </a:p>
          <a:p>
            <a:r>
              <a:rPr lang="ja-JP" altLang="en-US" sz="2800" dirty="0"/>
              <a:t>体力の高め方</a:t>
            </a:r>
            <a:r>
              <a:rPr kumimoji="1" lang="ja-JP" altLang="en-US" sz="2800" dirty="0"/>
              <a:t>を理解する</a:t>
            </a:r>
            <a:endParaRPr kumimoji="1" lang="en-US" altLang="ja-JP" sz="2800" dirty="0"/>
          </a:p>
          <a:p>
            <a:r>
              <a:rPr kumimoji="1" lang="ja-JP" altLang="en-US" sz="2800" dirty="0"/>
              <a:t>発表会や競技会の行い方を</a:t>
            </a:r>
            <a:endParaRPr kumimoji="1" lang="en-US" altLang="ja-JP" sz="2800" dirty="0"/>
          </a:p>
          <a:p>
            <a:pPr marL="0" indent="0">
              <a:buNone/>
            </a:pPr>
            <a:r>
              <a:rPr lang="ja-JP" altLang="en-US" sz="2800" dirty="0"/>
              <a:t>　</a:t>
            </a:r>
            <a:r>
              <a:rPr kumimoji="1" lang="ja-JP" altLang="en-US" sz="2800" dirty="0"/>
              <a:t>理解する</a:t>
            </a:r>
            <a:endParaRPr kumimoji="1" lang="en-US" altLang="ja-JP" sz="2800" dirty="0"/>
          </a:p>
          <a:p>
            <a:endParaRPr kumimoji="1" lang="en-US" altLang="ja-JP" dirty="0"/>
          </a:p>
          <a:p>
            <a:endParaRPr kumimoji="1" lang="en-US" altLang="ja-JP" dirty="0"/>
          </a:p>
          <a:p>
            <a:endParaRPr kumimoji="1" lang="en-US" altLang="ja-JP" dirty="0"/>
          </a:p>
          <a:p>
            <a:endParaRPr kumimoji="1" lang="ja-JP" altLang="en-US" dirty="0"/>
          </a:p>
        </p:txBody>
      </p:sp>
      <p:sp>
        <p:nvSpPr>
          <p:cNvPr id="7" name="Rectangle 2">
            <a:extLst>
              <a:ext uri="{FF2B5EF4-FFF2-40B4-BE49-F238E27FC236}">
                <a16:creationId xmlns:a16="http://schemas.microsoft.com/office/drawing/2014/main" id="{F07FD4BD-B5BC-4AE6-954B-3AF22C1CDB01}"/>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38392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3144" y="483328"/>
            <a:ext cx="10672353" cy="1084216"/>
          </a:xfrm>
        </p:spPr>
        <p:txBody>
          <a:bodyPr>
            <a:normAutofit/>
          </a:bodyPr>
          <a:lstStyle/>
          <a:p>
            <a:r>
              <a:rPr kumimoji="1" lang="ja-JP" altLang="en-US" sz="4800" b="1" dirty="0"/>
              <a:t>跳び箱運動に関連した運動</a:t>
            </a:r>
          </a:p>
        </p:txBody>
      </p:sp>
      <p:sp>
        <p:nvSpPr>
          <p:cNvPr id="3" name="サブタイトル 2"/>
          <p:cNvSpPr>
            <a:spLocks noGrp="1"/>
          </p:cNvSpPr>
          <p:nvPr>
            <p:ph type="subTitle" idx="1"/>
          </p:nvPr>
        </p:nvSpPr>
        <p:spPr>
          <a:xfrm>
            <a:off x="535576" y="1881051"/>
            <a:ext cx="10907488" cy="4023360"/>
          </a:xfrm>
        </p:spPr>
        <p:txBody>
          <a:bodyPr>
            <a:normAutofit fontScale="92500" lnSpcReduction="10000"/>
          </a:bodyPr>
          <a:lstStyle/>
          <a:p>
            <a:pPr algn="l"/>
            <a:endParaRPr kumimoji="1" lang="en-US" altLang="ja-JP" b="1" dirty="0"/>
          </a:p>
          <a:p>
            <a:pPr algn="l"/>
            <a:r>
              <a:rPr kumimoji="1" lang="ja-JP" altLang="en-US" sz="3200" b="1" dirty="0"/>
              <a:t>３　「踏み切り・着手・着地」</a:t>
            </a:r>
            <a:r>
              <a:rPr kumimoji="1" lang="en-US" altLang="ja-JP" sz="3200" b="1" dirty="0"/>
              <a:t>…</a:t>
            </a:r>
            <a:r>
              <a:rPr kumimoji="1" lang="ja-JP" altLang="en-US" sz="3200" b="1" dirty="0"/>
              <a:t>一連の技能を身</a:t>
            </a:r>
            <a:r>
              <a:rPr kumimoji="1" lang="ja-JP" altLang="en-US" sz="3200" b="1" dirty="0" smtClean="0"/>
              <a:t>に付けよう！</a:t>
            </a:r>
            <a:endParaRPr kumimoji="1" lang="en-US" altLang="ja-JP" sz="3200" b="1" dirty="0"/>
          </a:p>
          <a:p>
            <a:pPr algn="l"/>
            <a:endParaRPr kumimoji="1" lang="en-US" altLang="ja-JP" sz="3200" b="1" dirty="0"/>
          </a:p>
          <a:p>
            <a:pPr algn="l"/>
            <a:r>
              <a:rPr kumimoji="1" lang="ja-JP" altLang="en-US" b="1" dirty="0" smtClean="0"/>
              <a:t>　　　　　　⑤</a:t>
            </a:r>
            <a:r>
              <a:rPr kumimoji="1" lang="ja-JP" altLang="en-US" b="1" dirty="0"/>
              <a:t>　</a:t>
            </a:r>
            <a:r>
              <a:rPr lang="ja-JP" altLang="en-US" b="1" dirty="0"/>
              <a:t>両足</a:t>
            </a:r>
            <a:r>
              <a:rPr kumimoji="1" lang="ja-JP" altLang="en-US" b="1" dirty="0"/>
              <a:t>屈伸ジャンプ→腕支持→着地</a:t>
            </a:r>
            <a:r>
              <a:rPr kumimoji="1" lang="ja-JP" altLang="en-US" dirty="0"/>
              <a:t>　　　　　　　　　　　　　　　　　　　　　</a:t>
            </a:r>
            <a:endParaRPr kumimoji="1" lang="en-US" altLang="ja-JP" dirty="0"/>
          </a:p>
          <a:p>
            <a:pPr algn="l"/>
            <a:r>
              <a:rPr kumimoji="1" lang="ja-JP" altLang="en-US" dirty="0" smtClean="0"/>
              <a:t>　　　　　　　（</a:t>
            </a:r>
            <a:r>
              <a:rPr kumimoji="1" lang="ja-JP" altLang="en-US" dirty="0"/>
              <a:t>両足屈伸ジャンプから机を両手で押して、両足着地をする）</a:t>
            </a:r>
            <a:endParaRPr kumimoji="1" lang="en-US" altLang="ja-JP" dirty="0"/>
          </a:p>
          <a:p>
            <a:pPr algn="l"/>
            <a:endParaRPr lang="en-US" altLang="ja-JP" dirty="0"/>
          </a:p>
          <a:p>
            <a:pPr algn="l"/>
            <a:r>
              <a:rPr kumimoji="1" lang="ja-JP" altLang="en-US" b="1" dirty="0" smtClean="0"/>
              <a:t>　　　　　　⑥</a:t>
            </a:r>
            <a:r>
              <a:rPr lang="ja-JP" altLang="en-US" b="1" dirty="0"/>
              <a:t>　その場足踏み→両足屈伸ジャンプ→腕支持</a:t>
            </a:r>
            <a:r>
              <a:rPr kumimoji="1" lang="ja-JP" altLang="en-US" b="1" dirty="0"/>
              <a:t>開脚→着地</a:t>
            </a:r>
            <a:endParaRPr kumimoji="1" lang="en-US" altLang="ja-JP" b="1" dirty="0"/>
          </a:p>
          <a:p>
            <a:pPr algn="l"/>
            <a:r>
              <a:rPr lang="ja-JP" altLang="en-US" dirty="0" smtClean="0"/>
              <a:t>　　　　　　　（</a:t>
            </a:r>
            <a:r>
              <a:rPr lang="ja-JP" altLang="en-US" dirty="0"/>
              <a:t>⑤の動作にその場足踏みと両足開脚を加える）</a:t>
            </a:r>
            <a:endParaRPr lang="en-US" altLang="ja-JP" dirty="0"/>
          </a:p>
          <a:p>
            <a:pPr algn="l"/>
            <a:endParaRPr lang="en-US" altLang="ja-JP" dirty="0"/>
          </a:p>
          <a:p>
            <a:pPr algn="l"/>
            <a:r>
              <a:rPr lang="ja-JP" altLang="en-US" dirty="0" smtClean="0"/>
              <a:t>　　　　　　＊</a:t>
            </a:r>
            <a:r>
              <a:rPr lang="ja-JP" altLang="en-US" dirty="0"/>
              <a:t>　一連の動きが滑らかになるようにしましょう。</a:t>
            </a:r>
            <a:endParaRPr lang="en-US" altLang="ja-JP" dirty="0"/>
          </a:p>
          <a:p>
            <a:pPr algn="l"/>
            <a:endParaRPr kumimoji="1" lang="en-US" altLang="ja-JP" dirty="0"/>
          </a:p>
        </p:txBody>
      </p:sp>
      <p:sp>
        <p:nvSpPr>
          <p:cNvPr id="4" name="正方形/長方形 3"/>
          <p:cNvSpPr/>
          <p:nvPr/>
        </p:nvSpPr>
        <p:spPr>
          <a:xfrm>
            <a:off x="535576" y="1972490"/>
            <a:ext cx="10907488" cy="403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BBD9D0C8-B47C-4E9C-A7E7-FAA013BBDA7F}"/>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452737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7EF0F8B9-CE92-4798-8323-2F31AF58009C}"/>
              </a:ext>
            </a:extLst>
          </p:cNvPr>
          <p:cNvSpPr>
            <a:spLocks noGrp="1"/>
          </p:cNvSpPr>
          <p:nvPr>
            <p:ph idx="1"/>
          </p:nvPr>
        </p:nvSpPr>
        <p:spPr>
          <a:xfrm>
            <a:off x="1339362" y="5815698"/>
            <a:ext cx="9144000" cy="420001"/>
          </a:xfrm>
        </p:spPr>
        <p:txBody>
          <a:bodyPr vert="horz" lIns="91440" tIns="45720" rIns="91440" bIns="45720" rtlCol="0">
            <a:normAutofit/>
          </a:bodyPr>
          <a:lstStyle/>
          <a:p>
            <a:pPr marL="0" indent="0" algn="ctr">
              <a:buNone/>
            </a:pPr>
            <a:r>
              <a:rPr kumimoji="1" lang="en-US" altLang="ja-JP" sz="2000" dirty="0">
                <a:solidFill>
                  <a:srgbClr val="0070C0"/>
                </a:solidFill>
                <a:latin typeface="+mn-ea"/>
              </a:rPr>
              <a:t>⑤</a:t>
            </a:r>
            <a:r>
              <a:rPr kumimoji="1" lang="ja-JP" altLang="en-US" sz="2000" dirty="0">
                <a:solidFill>
                  <a:srgbClr val="0070C0"/>
                </a:solidFill>
                <a:latin typeface="+mn-ea"/>
              </a:rPr>
              <a:t>　</a:t>
            </a:r>
            <a:r>
              <a:rPr lang="ja-JP" altLang="en-US" sz="2000" b="1" dirty="0">
                <a:solidFill>
                  <a:srgbClr val="0070C0"/>
                </a:solidFill>
                <a:latin typeface="+mn-ea"/>
              </a:rPr>
              <a:t>両足屈伸ジャンプ→腕支持ジャンプ→着地</a:t>
            </a:r>
            <a:r>
              <a:rPr lang="ja-JP" altLang="en-US" sz="2000" dirty="0">
                <a:solidFill>
                  <a:srgbClr val="2F6FCE"/>
                </a:solidFill>
              </a:rPr>
              <a:t>　</a:t>
            </a:r>
            <a:endParaRPr kumimoji="1" lang="en-US" altLang="ja-JP" sz="2000" dirty="0">
              <a:solidFill>
                <a:srgbClr val="2F6FCE"/>
              </a:solidFill>
            </a:endParaRPr>
          </a:p>
        </p:txBody>
      </p:sp>
      <p:pic>
        <p:nvPicPr>
          <p:cNvPr id="3" name="図 2">
            <a:hlinkClick r:id="rId2"/>
            <a:extLst>
              <a:ext uri="{FF2B5EF4-FFF2-40B4-BE49-F238E27FC236}">
                <a16:creationId xmlns:a16="http://schemas.microsoft.com/office/drawing/2014/main" id="{F5225692-33CC-4288-BEE6-AB14EB45C943}"/>
              </a:ext>
            </a:extLst>
          </p:cNvPr>
          <p:cNvPicPr>
            <a:picLocks noChangeAspect="1"/>
          </p:cNvPicPr>
          <p:nvPr/>
        </p:nvPicPr>
        <p:blipFill>
          <a:blip r:embed="rId3"/>
          <a:stretch>
            <a:fillRect/>
          </a:stretch>
        </p:blipFill>
        <p:spPr>
          <a:xfrm>
            <a:off x="2648357" y="1170915"/>
            <a:ext cx="7569590" cy="4210982"/>
          </a:xfrm>
          <a:prstGeom prst="rect">
            <a:avLst/>
          </a:prstGeom>
        </p:spPr>
      </p:pic>
      <p:sp>
        <p:nvSpPr>
          <p:cNvPr id="5" name="Rectangle 2">
            <a:extLst>
              <a:ext uri="{FF2B5EF4-FFF2-40B4-BE49-F238E27FC236}">
                <a16:creationId xmlns:a16="http://schemas.microsoft.com/office/drawing/2014/main" id="{B5BB3481-943F-42CB-8F2C-D5BC8F425CBD}"/>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nvGrpSpPr>
          <p:cNvPr id="6" name="グループ化 5"/>
          <p:cNvGrpSpPr/>
          <p:nvPr/>
        </p:nvGrpSpPr>
        <p:grpSpPr>
          <a:xfrm>
            <a:off x="8928882" y="5668345"/>
            <a:ext cx="3108960" cy="653142"/>
            <a:chOff x="5643154" y="1959429"/>
            <a:chExt cx="3265715" cy="653142"/>
          </a:xfrm>
          <a:solidFill>
            <a:schemeClr val="accent2">
              <a:lumMod val="40000"/>
              <a:lumOff val="60000"/>
            </a:schemeClr>
          </a:solidFill>
        </p:grpSpPr>
        <p:sp>
          <p:nvSpPr>
            <p:cNvPr id="7" name="角丸四角形 6"/>
            <p:cNvSpPr/>
            <p:nvPr/>
          </p:nvSpPr>
          <p:spPr>
            <a:xfrm>
              <a:off x="5643154" y="1959429"/>
              <a:ext cx="3265715" cy="653142"/>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写真をクリックして</a:t>
              </a:r>
              <a:endParaRPr lang="en-US" altLang="ja-JP" dirty="0" smtClean="0">
                <a:solidFill>
                  <a:schemeClr val="tx1"/>
                </a:solidFill>
              </a:endParaRPr>
            </a:p>
            <a:p>
              <a:r>
                <a:rPr lang="ja-JP" altLang="en-US" dirty="0" smtClean="0">
                  <a:solidFill>
                    <a:schemeClr val="tx1"/>
                  </a:solidFill>
                </a:rPr>
                <a:t>動画を見てみよう！</a:t>
              </a:r>
              <a:endParaRPr kumimoji="1" lang="ja-JP" altLang="en-US" dirty="0">
                <a:solidFill>
                  <a:schemeClr val="tx1"/>
                </a:solidFill>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272" y="1987929"/>
              <a:ext cx="596141" cy="596141"/>
            </a:xfrm>
            <a:prstGeom prst="rect">
              <a:avLst/>
            </a:prstGeom>
            <a:grpFill/>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0272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78AD9E9D-6E56-4646-97BA-74EE2B0A64A1}"/>
              </a:ext>
            </a:extLst>
          </p:cNvPr>
          <p:cNvSpPr>
            <a:spLocks noGrp="1"/>
          </p:cNvSpPr>
          <p:nvPr>
            <p:ph idx="1"/>
          </p:nvPr>
        </p:nvSpPr>
        <p:spPr>
          <a:xfrm>
            <a:off x="1339362" y="5579725"/>
            <a:ext cx="9144000" cy="420001"/>
          </a:xfrm>
        </p:spPr>
        <p:txBody>
          <a:bodyPr vert="horz" lIns="91440" tIns="45720" rIns="91440" bIns="45720" rtlCol="0">
            <a:normAutofit/>
          </a:bodyPr>
          <a:lstStyle/>
          <a:p>
            <a:pPr marL="0" indent="0" algn="ctr">
              <a:buNone/>
            </a:pPr>
            <a:r>
              <a:rPr kumimoji="1" lang="en-US" altLang="ja-JP" sz="2000" dirty="0">
                <a:solidFill>
                  <a:srgbClr val="0070C0"/>
                </a:solidFill>
                <a:latin typeface="+mj-ea"/>
                <a:ea typeface="+mj-ea"/>
              </a:rPr>
              <a:t>⑥</a:t>
            </a:r>
            <a:r>
              <a:rPr kumimoji="1" lang="ja-JP" altLang="en-US" sz="2000" dirty="0">
                <a:solidFill>
                  <a:srgbClr val="0070C0"/>
                </a:solidFill>
                <a:latin typeface="+mj-ea"/>
                <a:ea typeface="+mj-ea"/>
              </a:rPr>
              <a:t>　</a:t>
            </a:r>
            <a:r>
              <a:rPr lang="ja-JP" altLang="en-US" sz="2000" b="1" dirty="0">
                <a:solidFill>
                  <a:srgbClr val="0070C0"/>
                </a:solidFill>
                <a:latin typeface="+mj-ea"/>
                <a:ea typeface="+mj-ea"/>
              </a:rPr>
              <a:t>その場足踏み→両足屈伸ジャンプ→腕支持開脚ジャンプ→着地</a:t>
            </a:r>
            <a:r>
              <a:rPr lang="ja-JP" altLang="en-US" sz="2000" dirty="0">
                <a:solidFill>
                  <a:srgbClr val="0070C0"/>
                </a:solidFill>
                <a:latin typeface="+mj-ea"/>
                <a:ea typeface="+mj-ea"/>
              </a:rPr>
              <a:t>　</a:t>
            </a:r>
            <a:endParaRPr kumimoji="1" lang="en-US" altLang="ja-JP" sz="2000" dirty="0">
              <a:solidFill>
                <a:srgbClr val="0070C0"/>
              </a:solidFill>
              <a:latin typeface="+mj-ea"/>
              <a:ea typeface="+mj-ea"/>
            </a:endParaRPr>
          </a:p>
        </p:txBody>
      </p:sp>
      <p:pic>
        <p:nvPicPr>
          <p:cNvPr id="5" name="図 4">
            <a:hlinkClick r:id="rId2"/>
            <a:extLst>
              <a:ext uri="{FF2B5EF4-FFF2-40B4-BE49-F238E27FC236}">
                <a16:creationId xmlns:a16="http://schemas.microsoft.com/office/drawing/2014/main" id="{DC7CACE4-C79F-4F45-9B3C-1F4609F4C1E1}"/>
              </a:ext>
            </a:extLst>
          </p:cNvPr>
          <p:cNvPicPr>
            <a:picLocks noChangeAspect="1"/>
          </p:cNvPicPr>
          <p:nvPr/>
        </p:nvPicPr>
        <p:blipFill>
          <a:blip r:embed="rId3"/>
          <a:stretch>
            <a:fillRect/>
          </a:stretch>
        </p:blipFill>
        <p:spPr>
          <a:xfrm>
            <a:off x="2309132" y="1170915"/>
            <a:ext cx="7573736" cy="4139438"/>
          </a:xfrm>
          <a:prstGeom prst="rect">
            <a:avLst/>
          </a:prstGeom>
        </p:spPr>
      </p:pic>
      <p:sp>
        <p:nvSpPr>
          <p:cNvPr id="6" name="Rectangle 2">
            <a:extLst>
              <a:ext uri="{FF2B5EF4-FFF2-40B4-BE49-F238E27FC236}">
                <a16:creationId xmlns:a16="http://schemas.microsoft.com/office/drawing/2014/main" id="{00D8D529-5E05-4A36-9C2B-55487FE64255}"/>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nvGrpSpPr>
          <p:cNvPr id="7" name="グループ化 6"/>
          <p:cNvGrpSpPr/>
          <p:nvPr/>
        </p:nvGrpSpPr>
        <p:grpSpPr>
          <a:xfrm>
            <a:off x="8928882" y="5999726"/>
            <a:ext cx="3108960" cy="653142"/>
            <a:chOff x="5643154" y="1959429"/>
            <a:chExt cx="3265715" cy="653142"/>
          </a:xfrm>
          <a:solidFill>
            <a:schemeClr val="accent2">
              <a:lumMod val="40000"/>
              <a:lumOff val="60000"/>
            </a:schemeClr>
          </a:solidFill>
        </p:grpSpPr>
        <p:sp>
          <p:nvSpPr>
            <p:cNvPr id="8" name="角丸四角形 7"/>
            <p:cNvSpPr/>
            <p:nvPr/>
          </p:nvSpPr>
          <p:spPr>
            <a:xfrm>
              <a:off x="5643154" y="1959429"/>
              <a:ext cx="3265715" cy="653142"/>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写真をクリックして</a:t>
              </a:r>
              <a:endParaRPr lang="en-US" altLang="ja-JP" dirty="0" smtClean="0">
                <a:solidFill>
                  <a:schemeClr val="tx1"/>
                </a:solidFill>
              </a:endParaRPr>
            </a:p>
            <a:p>
              <a:r>
                <a:rPr lang="ja-JP" altLang="en-US" dirty="0" smtClean="0">
                  <a:solidFill>
                    <a:schemeClr val="tx1"/>
                  </a:solidFill>
                </a:rPr>
                <a:t>動画を見てみよう！</a:t>
              </a:r>
              <a:endParaRPr kumimoji="1" lang="ja-JP" altLang="en-US" dirty="0">
                <a:solidFill>
                  <a:schemeClr val="tx1"/>
                </a:solidFill>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272" y="1987929"/>
              <a:ext cx="596141" cy="596141"/>
            </a:xfrm>
            <a:prstGeom prst="rect">
              <a:avLst/>
            </a:prstGeom>
            <a:grpFill/>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56823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a:bodyPr>
          <a:lstStyle/>
          <a:p>
            <a:r>
              <a:rPr lang="ja-JP" altLang="en-US" sz="6000" dirty="0"/>
              <a:t>技の名称や行い方</a:t>
            </a:r>
            <a:endParaRPr kumimoji="1" lang="ja-JP" altLang="en-US" sz="6000" dirty="0"/>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673291" y="1827846"/>
            <a:ext cx="7427054" cy="1280890"/>
          </a:xfrm>
          <a:ln w="28575">
            <a:noFill/>
          </a:ln>
        </p:spPr>
        <p:txBody>
          <a:bodyPr>
            <a:normAutofit/>
          </a:bodyPr>
          <a:lstStyle/>
          <a:p>
            <a:pPr marL="0" indent="0">
              <a:buNone/>
            </a:pPr>
            <a:r>
              <a:rPr kumimoji="1" lang="ja-JP" altLang="en-US" sz="3200" dirty="0"/>
              <a:t>跳び箱運動における技は大きく</a:t>
            </a:r>
            <a:r>
              <a:rPr kumimoji="1" lang="en-US" altLang="ja-JP" sz="3200" dirty="0"/>
              <a:t>2</a:t>
            </a:r>
            <a:r>
              <a:rPr kumimoji="1" lang="ja-JP" altLang="en-US" sz="3200" dirty="0"/>
              <a:t>つの系・グループに分類される</a:t>
            </a:r>
          </a:p>
        </p:txBody>
      </p:sp>
      <p:sp>
        <p:nvSpPr>
          <p:cNvPr id="4" name="テキスト ボックス 3">
            <a:extLst>
              <a:ext uri="{FF2B5EF4-FFF2-40B4-BE49-F238E27FC236}">
                <a16:creationId xmlns:a16="http://schemas.microsoft.com/office/drawing/2014/main" id="{0B94E19A-0756-4663-82DF-E132C9AB355B}"/>
              </a:ext>
            </a:extLst>
          </p:cNvPr>
          <p:cNvSpPr txBox="1"/>
          <p:nvPr/>
        </p:nvSpPr>
        <p:spPr>
          <a:xfrm>
            <a:off x="3110915" y="3125828"/>
            <a:ext cx="6989429" cy="584775"/>
          </a:xfrm>
          <a:prstGeom prst="rect">
            <a:avLst/>
          </a:prstGeom>
          <a:noFill/>
        </p:spPr>
        <p:txBody>
          <a:bodyPr wrap="square" rtlCol="0">
            <a:spAutoFit/>
          </a:bodyPr>
          <a:lstStyle/>
          <a:p>
            <a:r>
              <a:rPr kumimoji="1" lang="ja-JP" altLang="en-US" sz="3200" b="1" dirty="0"/>
              <a:t>切り返し系・切り返し</a:t>
            </a:r>
            <a:r>
              <a:rPr kumimoji="1" lang="ja-JP" altLang="en-US" sz="3200" b="1" dirty="0" smtClean="0"/>
              <a:t>跳びグループ</a:t>
            </a:r>
            <a:endParaRPr kumimoji="1" lang="ja-JP" altLang="en-US" sz="3200" b="1" dirty="0"/>
          </a:p>
        </p:txBody>
      </p:sp>
      <p:sp>
        <p:nvSpPr>
          <p:cNvPr id="6" name="テキスト ボックス 5">
            <a:extLst>
              <a:ext uri="{FF2B5EF4-FFF2-40B4-BE49-F238E27FC236}">
                <a16:creationId xmlns:a16="http://schemas.microsoft.com/office/drawing/2014/main" id="{1BBCD871-8E7A-43FC-A6D3-3355807360B0}"/>
              </a:ext>
            </a:extLst>
          </p:cNvPr>
          <p:cNvSpPr txBox="1"/>
          <p:nvPr/>
        </p:nvSpPr>
        <p:spPr>
          <a:xfrm>
            <a:off x="3010248" y="5040380"/>
            <a:ext cx="6535024" cy="584775"/>
          </a:xfrm>
          <a:prstGeom prst="rect">
            <a:avLst/>
          </a:prstGeom>
          <a:noFill/>
        </p:spPr>
        <p:txBody>
          <a:bodyPr wrap="square" rtlCol="0">
            <a:spAutoFit/>
          </a:bodyPr>
          <a:lstStyle/>
          <a:p>
            <a:r>
              <a:rPr kumimoji="1" lang="ja-JP" altLang="en-US" sz="3200" b="1" dirty="0"/>
              <a:t>回転系・回転</a:t>
            </a:r>
            <a:r>
              <a:rPr kumimoji="1" lang="ja-JP" altLang="en-US" sz="3200" b="1" dirty="0" smtClean="0"/>
              <a:t>跳びグループ</a:t>
            </a:r>
            <a:endParaRPr kumimoji="1" lang="ja-JP" altLang="en-US" sz="3200" b="1" dirty="0"/>
          </a:p>
        </p:txBody>
      </p:sp>
      <p:sp>
        <p:nvSpPr>
          <p:cNvPr id="7" name="正方形/長方形 6">
            <a:extLst>
              <a:ext uri="{FF2B5EF4-FFF2-40B4-BE49-F238E27FC236}">
                <a16:creationId xmlns:a16="http://schemas.microsoft.com/office/drawing/2014/main" id="{8DD991B8-7396-4825-B501-2FA050C001B5}"/>
              </a:ext>
            </a:extLst>
          </p:cNvPr>
          <p:cNvSpPr/>
          <p:nvPr/>
        </p:nvSpPr>
        <p:spPr>
          <a:xfrm>
            <a:off x="2355907" y="3108736"/>
            <a:ext cx="7843707" cy="3422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200" b="1" dirty="0">
                <a:solidFill>
                  <a:schemeClr val="tx1"/>
                </a:solidFill>
              </a:rPr>
              <a:t>１</a:t>
            </a:r>
            <a:r>
              <a:rPr lang="en-US" altLang="ja-JP" sz="3200" b="1" dirty="0">
                <a:solidFill>
                  <a:schemeClr val="tx1"/>
                </a:solidFill>
              </a:rPr>
              <a:t>.</a:t>
            </a:r>
            <a:endParaRPr kumimoji="1" lang="en-US" altLang="ja-JP" sz="3200" b="1" dirty="0">
              <a:solidFill>
                <a:schemeClr val="tx1"/>
              </a:solidFill>
            </a:endParaRPr>
          </a:p>
          <a:p>
            <a:endParaRPr lang="en-US" altLang="ja-JP" sz="3200" b="1" dirty="0">
              <a:solidFill>
                <a:schemeClr val="tx1"/>
              </a:solidFill>
            </a:endParaRPr>
          </a:p>
          <a:p>
            <a:endParaRPr kumimoji="1" lang="en-US" altLang="ja-JP" sz="3200" b="1" dirty="0">
              <a:solidFill>
                <a:schemeClr val="tx1"/>
              </a:solidFill>
            </a:endParaRPr>
          </a:p>
          <a:p>
            <a:endParaRPr kumimoji="1" lang="en-US" altLang="ja-JP" sz="3200" b="1" dirty="0">
              <a:solidFill>
                <a:schemeClr val="tx1"/>
              </a:solidFill>
            </a:endParaRPr>
          </a:p>
          <a:p>
            <a:r>
              <a:rPr lang="ja-JP" altLang="en-US" sz="3200" b="1" dirty="0">
                <a:solidFill>
                  <a:schemeClr val="tx1"/>
                </a:solidFill>
              </a:rPr>
              <a:t>２</a:t>
            </a:r>
            <a:r>
              <a:rPr lang="en-US" altLang="ja-JP" sz="3200" b="1" dirty="0">
                <a:solidFill>
                  <a:schemeClr val="tx1"/>
                </a:solidFill>
              </a:rPr>
              <a:t>.</a:t>
            </a:r>
          </a:p>
          <a:p>
            <a:endParaRPr lang="en-US" altLang="ja-JP" sz="3200" b="1" dirty="0">
              <a:solidFill>
                <a:schemeClr val="tx1"/>
              </a:solidFill>
            </a:endParaRPr>
          </a:p>
        </p:txBody>
      </p:sp>
      <p:sp>
        <p:nvSpPr>
          <p:cNvPr id="8" name="コンテンツ プレースホルダー 2">
            <a:extLst>
              <a:ext uri="{FF2B5EF4-FFF2-40B4-BE49-F238E27FC236}">
                <a16:creationId xmlns:a16="http://schemas.microsoft.com/office/drawing/2014/main" id="{B37AFC9A-E5A4-4878-9F96-BCD331B6595A}"/>
              </a:ext>
            </a:extLst>
          </p:cNvPr>
          <p:cNvSpPr txBox="1">
            <a:spLocks/>
          </p:cNvSpPr>
          <p:nvPr/>
        </p:nvSpPr>
        <p:spPr>
          <a:xfrm>
            <a:off x="2807325" y="3928508"/>
            <a:ext cx="7293020" cy="584775"/>
          </a:xfrm>
          <a:prstGeom prst="rect">
            <a:avLst/>
          </a:prstGeom>
          <a:solidFill>
            <a:schemeClr val="bg1"/>
          </a:solidFill>
          <a:ln w="19050">
            <a:solidFill>
              <a:schemeClr val="accent2">
                <a:lumMod val="50000"/>
              </a:schemeClr>
            </a:solidFill>
          </a:ln>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solidFill>
                  <a:schemeClr val="tx1"/>
                </a:solidFill>
              </a:rPr>
              <a:t>跳び箱上に支持して回転方向を切り替えて跳び越す</a:t>
            </a:r>
          </a:p>
        </p:txBody>
      </p:sp>
      <p:sp>
        <p:nvSpPr>
          <p:cNvPr id="10" name="コンテンツ プレースホルダー 2">
            <a:extLst>
              <a:ext uri="{FF2B5EF4-FFF2-40B4-BE49-F238E27FC236}">
                <a16:creationId xmlns:a16="http://schemas.microsoft.com/office/drawing/2014/main" id="{9704E3C3-273B-4392-8C3E-ACD4EA0335EE}"/>
              </a:ext>
            </a:extLst>
          </p:cNvPr>
          <p:cNvSpPr txBox="1">
            <a:spLocks/>
          </p:cNvSpPr>
          <p:nvPr/>
        </p:nvSpPr>
        <p:spPr>
          <a:xfrm>
            <a:off x="2807325" y="5843060"/>
            <a:ext cx="7293020" cy="584775"/>
          </a:xfrm>
          <a:prstGeom prst="rect">
            <a:avLst/>
          </a:prstGeom>
          <a:solidFill>
            <a:schemeClr val="bg1"/>
          </a:solidFill>
          <a:ln w="19050">
            <a:solidFill>
              <a:schemeClr val="accent2">
                <a:lumMod val="50000"/>
              </a:schemeClr>
            </a:solidFill>
          </a:ln>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sz="2400" dirty="0">
                <a:solidFill>
                  <a:schemeClr val="tx1"/>
                </a:solidFill>
              </a:rPr>
              <a:t>跳び箱の上を回転しながら跳び越す</a:t>
            </a:r>
          </a:p>
        </p:txBody>
      </p:sp>
      <p:sp>
        <p:nvSpPr>
          <p:cNvPr id="9" name="Rectangle 2">
            <a:extLst>
              <a:ext uri="{FF2B5EF4-FFF2-40B4-BE49-F238E27FC236}">
                <a16:creationId xmlns:a16="http://schemas.microsoft.com/office/drawing/2014/main" id="{B7D49CFC-42F8-4D91-8E0E-E919394841EC}"/>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1926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fontScale="90000"/>
          </a:bodyPr>
          <a:lstStyle/>
          <a:p>
            <a:r>
              <a:rPr lang="ja-JP" altLang="en-US" sz="6000" dirty="0" smtClean="0"/>
              <a:t>基本的な技</a:t>
            </a:r>
            <a:r>
              <a:rPr lang="ja-JP" altLang="en-US" sz="6000" dirty="0"/>
              <a:t>の名称や行い方</a:t>
            </a:r>
            <a:endParaRPr kumimoji="1" lang="ja-JP" altLang="en-US" sz="6000" dirty="0"/>
          </a:p>
        </p:txBody>
      </p:sp>
      <p:sp>
        <p:nvSpPr>
          <p:cNvPr id="4" name="テキスト ボックス 3">
            <a:extLst>
              <a:ext uri="{FF2B5EF4-FFF2-40B4-BE49-F238E27FC236}">
                <a16:creationId xmlns:a16="http://schemas.microsoft.com/office/drawing/2014/main" id="{D64E0C01-824C-4A00-B382-333210B139C8}"/>
              </a:ext>
            </a:extLst>
          </p:cNvPr>
          <p:cNvSpPr txBox="1"/>
          <p:nvPr/>
        </p:nvSpPr>
        <p:spPr>
          <a:xfrm>
            <a:off x="2296825" y="1823832"/>
            <a:ext cx="8368403" cy="584775"/>
          </a:xfrm>
          <a:prstGeom prst="rect">
            <a:avLst/>
          </a:prstGeom>
          <a:noFill/>
        </p:spPr>
        <p:txBody>
          <a:bodyPr wrap="square" rtlCol="0">
            <a:spAutoFit/>
          </a:bodyPr>
          <a:lstStyle/>
          <a:p>
            <a:r>
              <a:rPr lang="ja-JP" altLang="en-US" sz="3200" b="1" dirty="0"/>
              <a:t>１</a:t>
            </a:r>
            <a:r>
              <a:rPr lang="en-US" altLang="ja-JP" sz="3200" b="1" dirty="0"/>
              <a:t>.</a:t>
            </a:r>
            <a:r>
              <a:rPr kumimoji="1" lang="ja-JP" altLang="en-US" sz="3200" b="1" dirty="0"/>
              <a:t>切り返し系・切り返し</a:t>
            </a:r>
            <a:r>
              <a:rPr kumimoji="1" lang="ja-JP" altLang="en-US" sz="3200" b="1" dirty="0" smtClean="0"/>
              <a:t>跳びグループ</a:t>
            </a:r>
            <a:endParaRPr kumimoji="1" lang="ja-JP" altLang="en-US" sz="3200" b="1" dirty="0"/>
          </a:p>
        </p:txBody>
      </p:sp>
      <p:sp>
        <p:nvSpPr>
          <p:cNvPr id="6" name="コンテンツ プレースホルダー 5">
            <a:extLst>
              <a:ext uri="{FF2B5EF4-FFF2-40B4-BE49-F238E27FC236}">
                <a16:creationId xmlns:a16="http://schemas.microsoft.com/office/drawing/2014/main" id="{5EF1E650-06A9-4AB5-A086-2FA6275A8272}"/>
              </a:ext>
            </a:extLst>
          </p:cNvPr>
          <p:cNvSpPr>
            <a:spLocks noGrp="1"/>
          </p:cNvSpPr>
          <p:nvPr>
            <p:ph idx="1"/>
          </p:nvPr>
        </p:nvSpPr>
        <p:spPr>
          <a:xfrm>
            <a:off x="2546581" y="2558642"/>
            <a:ext cx="3426380" cy="4152192"/>
          </a:xfrm>
        </p:spPr>
        <p:txBody>
          <a:bodyPr/>
          <a:lstStyle/>
          <a:p>
            <a:pPr marL="0" indent="0">
              <a:buNone/>
            </a:pPr>
            <a:r>
              <a:rPr lang="en-US" altLang="ja-JP" sz="2400" dirty="0"/>
              <a:t>【</a:t>
            </a:r>
            <a:r>
              <a:rPr lang="ja-JP" altLang="en-US" sz="2400" dirty="0"/>
              <a:t>基本技の名称</a:t>
            </a:r>
            <a:r>
              <a:rPr lang="en-US" altLang="ja-JP" sz="2400" dirty="0"/>
              <a:t>】</a:t>
            </a:r>
          </a:p>
          <a:p>
            <a:endParaRPr lang="en-US" altLang="ja-JP" dirty="0"/>
          </a:p>
          <a:p>
            <a:endParaRPr lang="en-US" altLang="ja-JP" dirty="0"/>
          </a:p>
          <a:p>
            <a:pPr marL="0" indent="0">
              <a:buNone/>
            </a:pPr>
            <a:endParaRPr lang="en-US" altLang="ja-JP" dirty="0"/>
          </a:p>
          <a:p>
            <a:pPr marL="0" indent="0">
              <a:buNone/>
            </a:pPr>
            <a:endParaRPr lang="en-US" altLang="ja-JP" dirty="0"/>
          </a:p>
        </p:txBody>
      </p:sp>
      <p:sp>
        <p:nvSpPr>
          <p:cNvPr id="7" name="コンテンツ プレースホルダー 5">
            <a:extLst>
              <a:ext uri="{FF2B5EF4-FFF2-40B4-BE49-F238E27FC236}">
                <a16:creationId xmlns:a16="http://schemas.microsoft.com/office/drawing/2014/main" id="{2BE4AD07-CF1F-44AE-9A17-8478D45BE5FC}"/>
              </a:ext>
            </a:extLst>
          </p:cNvPr>
          <p:cNvSpPr txBox="1">
            <a:spLocks/>
          </p:cNvSpPr>
          <p:nvPr/>
        </p:nvSpPr>
        <p:spPr>
          <a:xfrm>
            <a:off x="7323589" y="2558642"/>
            <a:ext cx="3775046" cy="41521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en-US" altLang="ja-JP" sz="2400" dirty="0"/>
              <a:t>【</a:t>
            </a:r>
            <a:r>
              <a:rPr lang="ja-JP" altLang="en-US" sz="2400" dirty="0"/>
              <a:t>技のポイント</a:t>
            </a:r>
            <a:r>
              <a:rPr lang="en-US" altLang="ja-JP" sz="2400" dirty="0"/>
              <a:t>】</a:t>
            </a:r>
          </a:p>
          <a:p>
            <a:pPr marL="0" indent="0">
              <a:buNone/>
            </a:pPr>
            <a:endParaRPr lang="ja-JP" altLang="en-US" dirty="0"/>
          </a:p>
        </p:txBody>
      </p:sp>
      <p:sp>
        <p:nvSpPr>
          <p:cNvPr id="8" name="正方形/長方形 7">
            <a:extLst>
              <a:ext uri="{FF2B5EF4-FFF2-40B4-BE49-F238E27FC236}">
                <a16:creationId xmlns:a16="http://schemas.microsoft.com/office/drawing/2014/main" id="{3331A99C-0D32-4915-ABAE-D4A220580036}"/>
              </a:ext>
            </a:extLst>
          </p:cNvPr>
          <p:cNvSpPr/>
          <p:nvPr/>
        </p:nvSpPr>
        <p:spPr>
          <a:xfrm>
            <a:off x="2790738" y="3209115"/>
            <a:ext cx="2796330" cy="76339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開脚跳び</a:t>
            </a:r>
          </a:p>
        </p:txBody>
      </p:sp>
      <p:sp>
        <p:nvSpPr>
          <p:cNvPr id="10" name="正方形/長方形 9">
            <a:extLst>
              <a:ext uri="{FF2B5EF4-FFF2-40B4-BE49-F238E27FC236}">
                <a16:creationId xmlns:a16="http://schemas.microsoft.com/office/drawing/2014/main" id="{435A504D-91AE-42B6-9DC6-D3450258DD4D}"/>
              </a:ext>
            </a:extLst>
          </p:cNvPr>
          <p:cNvSpPr/>
          <p:nvPr/>
        </p:nvSpPr>
        <p:spPr>
          <a:xfrm>
            <a:off x="2790738" y="5034662"/>
            <a:ext cx="2796330" cy="76339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かかえ込み跳び</a:t>
            </a:r>
          </a:p>
        </p:txBody>
      </p:sp>
      <p:sp>
        <p:nvSpPr>
          <p:cNvPr id="12" name="正方形/長方形 11">
            <a:extLst>
              <a:ext uri="{FF2B5EF4-FFF2-40B4-BE49-F238E27FC236}">
                <a16:creationId xmlns:a16="http://schemas.microsoft.com/office/drawing/2014/main" id="{B57E6442-0335-45DD-9135-E9EC344CE6CC}"/>
              </a:ext>
            </a:extLst>
          </p:cNvPr>
          <p:cNvSpPr/>
          <p:nvPr/>
        </p:nvSpPr>
        <p:spPr>
          <a:xfrm>
            <a:off x="7323589" y="3209488"/>
            <a:ext cx="3598877" cy="147541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solidFill>
                <a:srgbClr val="FF0000"/>
              </a:solidFill>
            </a:endParaRPr>
          </a:p>
        </p:txBody>
      </p:sp>
      <p:sp>
        <p:nvSpPr>
          <p:cNvPr id="14" name="正方形/長方形 13">
            <a:extLst>
              <a:ext uri="{FF2B5EF4-FFF2-40B4-BE49-F238E27FC236}">
                <a16:creationId xmlns:a16="http://schemas.microsoft.com/office/drawing/2014/main" id="{33CC6279-0038-4D2E-8B08-4F43FE05E134}"/>
              </a:ext>
            </a:extLst>
          </p:cNvPr>
          <p:cNvSpPr/>
          <p:nvPr/>
        </p:nvSpPr>
        <p:spPr>
          <a:xfrm>
            <a:off x="7323589" y="5090166"/>
            <a:ext cx="3598877" cy="147541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11AB8017-7060-4CFC-B3DB-77B60F6F047B}"/>
              </a:ext>
            </a:extLst>
          </p:cNvPr>
          <p:cNvSpPr/>
          <p:nvPr/>
        </p:nvSpPr>
        <p:spPr>
          <a:xfrm>
            <a:off x="5891782" y="3320203"/>
            <a:ext cx="1187566" cy="501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81EA4DD-E1D8-42D3-9F7E-9AA6AE78B003}"/>
              </a:ext>
            </a:extLst>
          </p:cNvPr>
          <p:cNvSpPr/>
          <p:nvPr/>
        </p:nvSpPr>
        <p:spPr>
          <a:xfrm>
            <a:off x="5891782" y="5165553"/>
            <a:ext cx="1187566" cy="501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吹き出し 2"/>
          <p:cNvSpPr/>
          <p:nvPr/>
        </p:nvSpPr>
        <p:spPr>
          <a:xfrm>
            <a:off x="4166173" y="4121889"/>
            <a:ext cx="2796330" cy="676614"/>
          </a:xfrm>
          <a:prstGeom prst="wedgeRoundRectCallout">
            <a:avLst>
              <a:gd name="adj1" fmla="val 29167"/>
              <a:gd name="adj2" fmla="val -9659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t>技について調べて</a:t>
            </a:r>
            <a:endParaRPr kumimoji="1" lang="en-US" altLang="ja-JP" sz="1600" dirty="0"/>
          </a:p>
          <a:p>
            <a:pPr algn="ctr"/>
            <a:r>
              <a:rPr kumimoji="1" lang="ja-JP" altLang="en-US" sz="1600" dirty="0"/>
              <a:t>学習カードに記入しよう</a:t>
            </a:r>
          </a:p>
        </p:txBody>
      </p:sp>
      <p:sp>
        <p:nvSpPr>
          <p:cNvPr id="13" name="Rectangle 2">
            <a:extLst>
              <a:ext uri="{FF2B5EF4-FFF2-40B4-BE49-F238E27FC236}">
                <a16:creationId xmlns:a16="http://schemas.microsoft.com/office/drawing/2014/main" id="{62FABD51-7135-4BC3-9BBF-15196A4E4B03}"/>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0688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nodePh="1">
                                  <p:stCondLst>
                                    <p:cond delay="0"/>
                                  </p:stCondLst>
                                  <p:endCondLst>
                                    <p:cond evt="begin" delay="0">
                                      <p:tn val="15"/>
                                    </p:cond>
                                  </p:end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fontScale="90000"/>
          </a:bodyPr>
          <a:lstStyle/>
          <a:p>
            <a:r>
              <a:rPr lang="ja-JP" altLang="en-US" sz="6000" dirty="0" smtClean="0"/>
              <a:t>基本的な技</a:t>
            </a:r>
            <a:r>
              <a:rPr lang="ja-JP" altLang="en-US" sz="6000" dirty="0"/>
              <a:t>の名称や行い方</a:t>
            </a:r>
            <a:endParaRPr kumimoji="1" lang="ja-JP" altLang="en-US" sz="6000" dirty="0"/>
          </a:p>
        </p:txBody>
      </p:sp>
      <p:sp>
        <p:nvSpPr>
          <p:cNvPr id="4" name="テキスト ボックス 3">
            <a:extLst>
              <a:ext uri="{FF2B5EF4-FFF2-40B4-BE49-F238E27FC236}">
                <a16:creationId xmlns:a16="http://schemas.microsoft.com/office/drawing/2014/main" id="{D64E0C01-824C-4A00-B382-333210B139C8}"/>
              </a:ext>
            </a:extLst>
          </p:cNvPr>
          <p:cNvSpPr txBox="1"/>
          <p:nvPr/>
        </p:nvSpPr>
        <p:spPr>
          <a:xfrm>
            <a:off x="2475629" y="1799384"/>
            <a:ext cx="6535024" cy="584775"/>
          </a:xfrm>
          <a:prstGeom prst="rect">
            <a:avLst/>
          </a:prstGeom>
          <a:noFill/>
        </p:spPr>
        <p:txBody>
          <a:bodyPr wrap="square" rtlCol="0">
            <a:spAutoFit/>
          </a:bodyPr>
          <a:lstStyle/>
          <a:p>
            <a:r>
              <a:rPr lang="ja-JP" altLang="en-US" sz="3200" b="1" dirty="0"/>
              <a:t>２</a:t>
            </a:r>
            <a:r>
              <a:rPr lang="en-US" altLang="ja-JP" sz="3200" b="1" dirty="0"/>
              <a:t>.</a:t>
            </a:r>
            <a:r>
              <a:rPr kumimoji="1" lang="ja-JP" altLang="en-US" sz="3200" b="1" dirty="0"/>
              <a:t>回転系・回転</a:t>
            </a:r>
            <a:r>
              <a:rPr kumimoji="1" lang="ja-JP" altLang="en-US" sz="3200" b="1" dirty="0" smtClean="0"/>
              <a:t>跳びグループ</a:t>
            </a:r>
            <a:endParaRPr kumimoji="1" lang="ja-JP" altLang="en-US" sz="3200" b="1" dirty="0"/>
          </a:p>
        </p:txBody>
      </p:sp>
      <p:sp>
        <p:nvSpPr>
          <p:cNvPr id="6" name="コンテンツ プレースホルダー 5">
            <a:extLst>
              <a:ext uri="{FF2B5EF4-FFF2-40B4-BE49-F238E27FC236}">
                <a16:creationId xmlns:a16="http://schemas.microsoft.com/office/drawing/2014/main" id="{5EF1E650-06A9-4AB5-A086-2FA6275A8272}"/>
              </a:ext>
            </a:extLst>
          </p:cNvPr>
          <p:cNvSpPr>
            <a:spLocks noGrp="1"/>
          </p:cNvSpPr>
          <p:nvPr>
            <p:ph idx="1"/>
          </p:nvPr>
        </p:nvSpPr>
        <p:spPr>
          <a:xfrm>
            <a:off x="2546581" y="2558642"/>
            <a:ext cx="3426380" cy="4152192"/>
          </a:xfrm>
        </p:spPr>
        <p:txBody>
          <a:bodyPr/>
          <a:lstStyle/>
          <a:p>
            <a:pPr marL="0" indent="0">
              <a:buNone/>
            </a:pPr>
            <a:r>
              <a:rPr lang="en-US" altLang="ja-JP" sz="2400" dirty="0"/>
              <a:t>【</a:t>
            </a:r>
            <a:r>
              <a:rPr lang="ja-JP" altLang="en-US" sz="2400" dirty="0"/>
              <a:t>基本技の名称</a:t>
            </a:r>
            <a:r>
              <a:rPr lang="en-US" altLang="ja-JP" sz="2400" dirty="0"/>
              <a:t>】</a:t>
            </a:r>
          </a:p>
          <a:p>
            <a:endParaRPr lang="en-US" altLang="ja-JP" dirty="0"/>
          </a:p>
          <a:p>
            <a:endParaRPr lang="en-US" altLang="ja-JP" dirty="0"/>
          </a:p>
          <a:p>
            <a:pPr marL="0" indent="0">
              <a:buNone/>
            </a:pPr>
            <a:endParaRPr lang="en-US" altLang="ja-JP" dirty="0"/>
          </a:p>
          <a:p>
            <a:pPr marL="0" indent="0">
              <a:buNone/>
            </a:pPr>
            <a:endParaRPr lang="en-US" altLang="ja-JP" dirty="0"/>
          </a:p>
        </p:txBody>
      </p:sp>
      <p:sp>
        <p:nvSpPr>
          <p:cNvPr id="7" name="コンテンツ プレースホルダー 5">
            <a:extLst>
              <a:ext uri="{FF2B5EF4-FFF2-40B4-BE49-F238E27FC236}">
                <a16:creationId xmlns:a16="http://schemas.microsoft.com/office/drawing/2014/main" id="{2BE4AD07-CF1F-44AE-9A17-8478D45BE5FC}"/>
              </a:ext>
            </a:extLst>
          </p:cNvPr>
          <p:cNvSpPr txBox="1">
            <a:spLocks/>
          </p:cNvSpPr>
          <p:nvPr/>
        </p:nvSpPr>
        <p:spPr>
          <a:xfrm>
            <a:off x="7323589" y="2558642"/>
            <a:ext cx="3816991" cy="41521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en-US" altLang="ja-JP" sz="2400" dirty="0"/>
              <a:t>【</a:t>
            </a:r>
            <a:r>
              <a:rPr lang="ja-JP" altLang="en-US" sz="2400" dirty="0"/>
              <a:t>技のポイント</a:t>
            </a:r>
            <a:r>
              <a:rPr lang="en-US" altLang="ja-JP" sz="2400" dirty="0"/>
              <a:t>】</a:t>
            </a:r>
          </a:p>
          <a:p>
            <a:pPr marL="0" indent="0">
              <a:buNone/>
            </a:pPr>
            <a:endParaRPr lang="ja-JP" altLang="en-US" dirty="0"/>
          </a:p>
        </p:txBody>
      </p:sp>
      <p:sp>
        <p:nvSpPr>
          <p:cNvPr id="10" name="正方形/長方形 9">
            <a:extLst>
              <a:ext uri="{FF2B5EF4-FFF2-40B4-BE49-F238E27FC236}">
                <a16:creationId xmlns:a16="http://schemas.microsoft.com/office/drawing/2014/main" id="{435A504D-91AE-42B6-9DC6-D3450258DD4D}"/>
              </a:ext>
            </a:extLst>
          </p:cNvPr>
          <p:cNvSpPr/>
          <p:nvPr/>
        </p:nvSpPr>
        <p:spPr>
          <a:xfrm>
            <a:off x="2592925" y="3306132"/>
            <a:ext cx="2796330" cy="119922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前方屈腕倒立</a:t>
            </a:r>
            <a:endParaRPr kumimoji="1" lang="en-US" altLang="ja-JP" sz="2800" dirty="0">
              <a:solidFill>
                <a:schemeClr val="tx1"/>
              </a:solidFill>
            </a:endParaRPr>
          </a:p>
          <a:p>
            <a:pPr algn="ctr"/>
            <a:r>
              <a:rPr kumimoji="1" lang="ja-JP" altLang="en-US" sz="2800" dirty="0">
                <a:solidFill>
                  <a:schemeClr val="tx1"/>
                </a:solidFill>
              </a:rPr>
              <a:t>回転跳び</a:t>
            </a:r>
          </a:p>
        </p:txBody>
      </p:sp>
      <p:sp>
        <p:nvSpPr>
          <p:cNvPr id="12" name="正方形/長方形 11">
            <a:extLst>
              <a:ext uri="{FF2B5EF4-FFF2-40B4-BE49-F238E27FC236}">
                <a16:creationId xmlns:a16="http://schemas.microsoft.com/office/drawing/2014/main" id="{B57E6442-0335-45DD-9135-E9EC344CE6CC}"/>
              </a:ext>
            </a:extLst>
          </p:cNvPr>
          <p:cNvSpPr/>
          <p:nvPr/>
        </p:nvSpPr>
        <p:spPr>
          <a:xfrm>
            <a:off x="7323589" y="3209488"/>
            <a:ext cx="3598877" cy="164773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11AB8017-7060-4CFC-B3DB-77B60F6F047B}"/>
              </a:ext>
            </a:extLst>
          </p:cNvPr>
          <p:cNvSpPr/>
          <p:nvPr/>
        </p:nvSpPr>
        <p:spPr>
          <a:xfrm>
            <a:off x="5861202" y="3624526"/>
            <a:ext cx="1187566" cy="501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2">
            <a:extLst>
              <a:ext uri="{FF2B5EF4-FFF2-40B4-BE49-F238E27FC236}">
                <a16:creationId xmlns:a16="http://schemas.microsoft.com/office/drawing/2014/main" id="{A31D0B63-8CC2-41C5-ADFD-B27D07D1AFF5}"/>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6" name="角丸四角形吹き出し 2">
            <a:extLst>
              <a:ext uri="{FF2B5EF4-FFF2-40B4-BE49-F238E27FC236}">
                <a16:creationId xmlns:a16="http://schemas.microsoft.com/office/drawing/2014/main" id="{2A435C56-0A85-4915-BE8C-C0B32FD41FFC}"/>
              </a:ext>
            </a:extLst>
          </p:cNvPr>
          <p:cNvSpPr/>
          <p:nvPr/>
        </p:nvSpPr>
        <p:spPr>
          <a:xfrm>
            <a:off x="4141006" y="4719441"/>
            <a:ext cx="2796330" cy="676614"/>
          </a:xfrm>
          <a:prstGeom prst="wedgeRoundRectCallout">
            <a:avLst>
              <a:gd name="adj1" fmla="val 29167"/>
              <a:gd name="adj2" fmla="val -9659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t>技について調べて</a:t>
            </a:r>
            <a:endParaRPr kumimoji="1" lang="en-US" altLang="ja-JP" sz="1600" dirty="0"/>
          </a:p>
          <a:p>
            <a:pPr algn="ctr"/>
            <a:r>
              <a:rPr kumimoji="1" lang="ja-JP" altLang="en-US" sz="1600" dirty="0"/>
              <a:t>学習カードに記入しよう</a:t>
            </a:r>
          </a:p>
        </p:txBody>
      </p:sp>
    </p:spTree>
    <p:extLst>
      <p:ext uri="{BB962C8B-B14F-4D97-AF65-F5344CB8AC3E}">
        <p14:creationId xmlns:p14="http://schemas.microsoft.com/office/powerpoint/2010/main" val="252359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fontScale="90000"/>
          </a:bodyPr>
          <a:lstStyle/>
          <a:p>
            <a:r>
              <a:rPr lang="ja-JP" altLang="en-US" sz="6000" dirty="0" smtClean="0"/>
              <a:t>発展的な技</a:t>
            </a:r>
            <a:r>
              <a:rPr lang="ja-JP" altLang="en-US" sz="6000" dirty="0"/>
              <a:t>の名称や行い方</a:t>
            </a:r>
            <a:endParaRPr kumimoji="1" lang="ja-JP" altLang="en-US" sz="6000" dirty="0"/>
          </a:p>
        </p:txBody>
      </p:sp>
      <p:sp>
        <p:nvSpPr>
          <p:cNvPr id="4" name="テキスト ボックス 3">
            <a:extLst>
              <a:ext uri="{FF2B5EF4-FFF2-40B4-BE49-F238E27FC236}">
                <a16:creationId xmlns:a16="http://schemas.microsoft.com/office/drawing/2014/main" id="{D64E0C01-824C-4A00-B382-333210B139C8}"/>
              </a:ext>
            </a:extLst>
          </p:cNvPr>
          <p:cNvSpPr txBox="1"/>
          <p:nvPr/>
        </p:nvSpPr>
        <p:spPr>
          <a:xfrm>
            <a:off x="2319555" y="1837563"/>
            <a:ext cx="8029789" cy="584775"/>
          </a:xfrm>
          <a:prstGeom prst="rect">
            <a:avLst/>
          </a:prstGeom>
          <a:noFill/>
        </p:spPr>
        <p:txBody>
          <a:bodyPr wrap="square" rtlCol="0">
            <a:spAutoFit/>
          </a:bodyPr>
          <a:lstStyle/>
          <a:p>
            <a:r>
              <a:rPr lang="ja-JP" altLang="en-US" sz="3200" b="1" dirty="0"/>
              <a:t>３</a:t>
            </a:r>
            <a:r>
              <a:rPr lang="en-US" altLang="ja-JP" sz="3200" b="1" dirty="0"/>
              <a:t>.</a:t>
            </a:r>
            <a:r>
              <a:rPr kumimoji="1" lang="ja-JP" altLang="en-US" sz="3200" b="1" dirty="0"/>
              <a:t>切り返し系・切り返し</a:t>
            </a:r>
            <a:r>
              <a:rPr kumimoji="1" lang="ja-JP" altLang="en-US" sz="3200" b="1" dirty="0" smtClean="0"/>
              <a:t>跳びグループ</a:t>
            </a:r>
            <a:endParaRPr kumimoji="1" lang="ja-JP" altLang="en-US" sz="3200" b="1" dirty="0"/>
          </a:p>
        </p:txBody>
      </p:sp>
      <p:sp>
        <p:nvSpPr>
          <p:cNvPr id="6" name="コンテンツ プレースホルダー 5">
            <a:extLst>
              <a:ext uri="{FF2B5EF4-FFF2-40B4-BE49-F238E27FC236}">
                <a16:creationId xmlns:a16="http://schemas.microsoft.com/office/drawing/2014/main" id="{5EF1E650-06A9-4AB5-A086-2FA6275A8272}"/>
              </a:ext>
            </a:extLst>
          </p:cNvPr>
          <p:cNvSpPr>
            <a:spLocks noGrp="1"/>
          </p:cNvSpPr>
          <p:nvPr>
            <p:ph idx="1"/>
          </p:nvPr>
        </p:nvSpPr>
        <p:spPr>
          <a:xfrm>
            <a:off x="2546581" y="2558642"/>
            <a:ext cx="3426380" cy="4152192"/>
          </a:xfrm>
        </p:spPr>
        <p:txBody>
          <a:bodyPr/>
          <a:lstStyle/>
          <a:p>
            <a:pPr marL="0" indent="0">
              <a:buNone/>
            </a:pPr>
            <a:r>
              <a:rPr lang="en-US" altLang="ja-JP" sz="2400" dirty="0"/>
              <a:t>【</a:t>
            </a:r>
            <a:r>
              <a:rPr lang="ja-JP" altLang="en-US" sz="2400" dirty="0"/>
              <a:t>発展技の名称</a:t>
            </a:r>
            <a:r>
              <a:rPr lang="en-US" altLang="ja-JP" sz="2400" dirty="0"/>
              <a:t>】</a:t>
            </a:r>
          </a:p>
          <a:p>
            <a:endParaRPr lang="en-US" altLang="ja-JP" dirty="0"/>
          </a:p>
          <a:p>
            <a:endParaRPr lang="en-US" altLang="ja-JP" dirty="0"/>
          </a:p>
          <a:p>
            <a:pPr marL="0" indent="0">
              <a:buNone/>
            </a:pPr>
            <a:endParaRPr lang="en-US" altLang="ja-JP" dirty="0"/>
          </a:p>
          <a:p>
            <a:pPr marL="0" indent="0">
              <a:buNone/>
            </a:pPr>
            <a:endParaRPr lang="en-US" altLang="ja-JP" dirty="0"/>
          </a:p>
        </p:txBody>
      </p:sp>
      <p:sp>
        <p:nvSpPr>
          <p:cNvPr id="7" name="コンテンツ プレースホルダー 5">
            <a:extLst>
              <a:ext uri="{FF2B5EF4-FFF2-40B4-BE49-F238E27FC236}">
                <a16:creationId xmlns:a16="http://schemas.microsoft.com/office/drawing/2014/main" id="{2BE4AD07-CF1F-44AE-9A17-8478D45BE5FC}"/>
              </a:ext>
            </a:extLst>
          </p:cNvPr>
          <p:cNvSpPr txBox="1">
            <a:spLocks/>
          </p:cNvSpPr>
          <p:nvPr/>
        </p:nvSpPr>
        <p:spPr>
          <a:xfrm>
            <a:off x="7323589" y="2558642"/>
            <a:ext cx="3775046" cy="41521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en-US" altLang="ja-JP" sz="2400" dirty="0"/>
              <a:t>【</a:t>
            </a:r>
            <a:r>
              <a:rPr lang="ja-JP" altLang="en-US" sz="2400" dirty="0"/>
              <a:t>技のポイント</a:t>
            </a:r>
            <a:r>
              <a:rPr lang="en-US" altLang="ja-JP" sz="2400" dirty="0"/>
              <a:t>】</a:t>
            </a:r>
          </a:p>
          <a:p>
            <a:pPr marL="0" indent="0">
              <a:buNone/>
            </a:pPr>
            <a:endParaRPr lang="ja-JP" altLang="en-US" dirty="0"/>
          </a:p>
        </p:txBody>
      </p:sp>
      <p:sp>
        <p:nvSpPr>
          <p:cNvPr id="8" name="正方形/長方形 7">
            <a:extLst>
              <a:ext uri="{FF2B5EF4-FFF2-40B4-BE49-F238E27FC236}">
                <a16:creationId xmlns:a16="http://schemas.microsoft.com/office/drawing/2014/main" id="{3331A99C-0D32-4915-ABAE-D4A220580036}"/>
              </a:ext>
            </a:extLst>
          </p:cNvPr>
          <p:cNvSpPr/>
          <p:nvPr/>
        </p:nvSpPr>
        <p:spPr>
          <a:xfrm>
            <a:off x="2790738" y="3209488"/>
            <a:ext cx="2796330" cy="76339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開脚伸身跳び</a:t>
            </a:r>
            <a:endParaRPr kumimoji="1" lang="en-US" altLang="ja-JP" sz="2800" dirty="0">
              <a:solidFill>
                <a:schemeClr val="tx1"/>
              </a:solidFill>
            </a:endParaRPr>
          </a:p>
        </p:txBody>
      </p:sp>
      <p:sp>
        <p:nvSpPr>
          <p:cNvPr id="10" name="正方形/長方形 9">
            <a:extLst>
              <a:ext uri="{FF2B5EF4-FFF2-40B4-BE49-F238E27FC236}">
                <a16:creationId xmlns:a16="http://schemas.microsoft.com/office/drawing/2014/main" id="{435A504D-91AE-42B6-9DC6-D3450258DD4D}"/>
              </a:ext>
            </a:extLst>
          </p:cNvPr>
          <p:cNvSpPr/>
          <p:nvPr/>
        </p:nvSpPr>
        <p:spPr>
          <a:xfrm>
            <a:off x="2768008" y="5372969"/>
            <a:ext cx="2796330" cy="76339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屈身</a:t>
            </a:r>
            <a:r>
              <a:rPr kumimoji="1" lang="ja-JP" altLang="en-US" sz="2800" dirty="0">
                <a:solidFill>
                  <a:schemeClr val="tx1"/>
                </a:solidFill>
              </a:rPr>
              <a:t>跳び</a:t>
            </a:r>
          </a:p>
        </p:txBody>
      </p:sp>
      <p:sp>
        <p:nvSpPr>
          <p:cNvPr id="12" name="正方形/長方形 11">
            <a:extLst>
              <a:ext uri="{FF2B5EF4-FFF2-40B4-BE49-F238E27FC236}">
                <a16:creationId xmlns:a16="http://schemas.microsoft.com/office/drawing/2014/main" id="{B57E6442-0335-45DD-9135-E9EC344CE6CC}"/>
              </a:ext>
            </a:extLst>
          </p:cNvPr>
          <p:cNvSpPr/>
          <p:nvPr/>
        </p:nvSpPr>
        <p:spPr>
          <a:xfrm>
            <a:off x="7323589" y="3209488"/>
            <a:ext cx="3598877" cy="147541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solidFill>
                <a:srgbClr val="FF0000"/>
              </a:solidFill>
            </a:endParaRPr>
          </a:p>
        </p:txBody>
      </p:sp>
      <p:sp>
        <p:nvSpPr>
          <p:cNvPr id="14" name="正方形/長方形 13">
            <a:extLst>
              <a:ext uri="{FF2B5EF4-FFF2-40B4-BE49-F238E27FC236}">
                <a16:creationId xmlns:a16="http://schemas.microsoft.com/office/drawing/2014/main" id="{33CC6279-0038-4D2E-8B08-4F43FE05E134}"/>
              </a:ext>
            </a:extLst>
          </p:cNvPr>
          <p:cNvSpPr/>
          <p:nvPr/>
        </p:nvSpPr>
        <p:spPr>
          <a:xfrm>
            <a:off x="7323589" y="5090166"/>
            <a:ext cx="3598877" cy="147541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11AB8017-7060-4CFC-B3DB-77B60F6F047B}"/>
              </a:ext>
            </a:extLst>
          </p:cNvPr>
          <p:cNvSpPr/>
          <p:nvPr/>
        </p:nvSpPr>
        <p:spPr>
          <a:xfrm>
            <a:off x="5891782" y="3320203"/>
            <a:ext cx="1187566" cy="501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81EA4DD-E1D8-42D3-9F7E-9AA6AE78B003}"/>
              </a:ext>
            </a:extLst>
          </p:cNvPr>
          <p:cNvSpPr/>
          <p:nvPr/>
        </p:nvSpPr>
        <p:spPr>
          <a:xfrm>
            <a:off x="5891782" y="5477994"/>
            <a:ext cx="1187566" cy="501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2">
            <a:extLst>
              <a:ext uri="{FF2B5EF4-FFF2-40B4-BE49-F238E27FC236}">
                <a16:creationId xmlns:a16="http://schemas.microsoft.com/office/drawing/2014/main" id="{DAA4385C-2FD9-403F-B2FB-F602EE52A1CC}"/>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6" name="角丸四角形吹き出し 2">
            <a:extLst>
              <a:ext uri="{FF2B5EF4-FFF2-40B4-BE49-F238E27FC236}">
                <a16:creationId xmlns:a16="http://schemas.microsoft.com/office/drawing/2014/main" id="{7BDC8C32-0160-467F-869D-200DA4ACDFAE}"/>
              </a:ext>
            </a:extLst>
          </p:cNvPr>
          <p:cNvSpPr/>
          <p:nvPr/>
        </p:nvSpPr>
        <p:spPr>
          <a:xfrm>
            <a:off x="4166173" y="4121889"/>
            <a:ext cx="2796330" cy="676614"/>
          </a:xfrm>
          <a:prstGeom prst="wedgeRoundRectCallout">
            <a:avLst>
              <a:gd name="adj1" fmla="val 29167"/>
              <a:gd name="adj2" fmla="val -9659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t>技について調べて</a:t>
            </a:r>
            <a:endParaRPr kumimoji="1" lang="en-US" altLang="ja-JP" sz="1600" dirty="0"/>
          </a:p>
          <a:p>
            <a:pPr algn="ctr"/>
            <a:r>
              <a:rPr kumimoji="1" lang="ja-JP" altLang="en-US" sz="1600" dirty="0"/>
              <a:t>学習カードに記入しよう</a:t>
            </a:r>
          </a:p>
        </p:txBody>
      </p:sp>
    </p:spTree>
    <p:extLst>
      <p:ext uri="{BB962C8B-B14F-4D97-AF65-F5344CB8AC3E}">
        <p14:creationId xmlns:p14="http://schemas.microsoft.com/office/powerpoint/2010/main" val="126061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nodePh="1">
                                  <p:stCondLst>
                                    <p:cond delay="0"/>
                                  </p:stCondLst>
                                  <p:endCondLst>
                                    <p:cond evt="begin" delay="0">
                                      <p:tn val="15"/>
                                    </p:cond>
                                  </p:end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fontScale="90000"/>
          </a:bodyPr>
          <a:lstStyle/>
          <a:p>
            <a:r>
              <a:rPr lang="ja-JP" altLang="en-US" sz="6000" dirty="0" smtClean="0"/>
              <a:t>発展的な技</a:t>
            </a:r>
            <a:r>
              <a:rPr lang="ja-JP" altLang="en-US" sz="6000" dirty="0"/>
              <a:t>の名称や行い方</a:t>
            </a:r>
            <a:endParaRPr kumimoji="1" lang="ja-JP" altLang="en-US" sz="6000" dirty="0"/>
          </a:p>
        </p:txBody>
      </p:sp>
      <p:sp>
        <p:nvSpPr>
          <p:cNvPr id="4" name="テキスト ボックス 3">
            <a:extLst>
              <a:ext uri="{FF2B5EF4-FFF2-40B4-BE49-F238E27FC236}">
                <a16:creationId xmlns:a16="http://schemas.microsoft.com/office/drawing/2014/main" id="{D64E0C01-824C-4A00-B382-333210B139C8}"/>
              </a:ext>
            </a:extLst>
          </p:cNvPr>
          <p:cNvSpPr txBox="1"/>
          <p:nvPr/>
        </p:nvSpPr>
        <p:spPr>
          <a:xfrm>
            <a:off x="2417440" y="1778388"/>
            <a:ext cx="6535024" cy="584775"/>
          </a:xfrm>
          <a:prstGeom prst="rect">
            <a:avLst/>
          </a:prstGeom>
          <a:noFill/>
        </p:spPr>
        <p:txBody>
          <a:bodyPr wrap="square" rtlCol="0">
            <a:spAutoFit/>
          </a:bodyPr>
          <a:lstStyle/>
          <a:p>
            <a:r>
              <a:rPr lang="ja-JP" altLang="en-US" sz="3200" b="1" dirty="0"/>
              <a:t>４</a:t>
            </a:r>
            <a:r>
              <a:rPr lang="en-US" altLang="ja-JP" sz="3200" b="1" dirty="0"/>
              <a:t>.</a:t>
            </a:r>
            <a:r>
              <a:rPr lang="ja-JP" altLang="en-US" sz="3200" b="1" dirty="0"/>
              <a:t>回転系・回転</a:t>
            </a:r>
            <a:r>
              <a:rPr lang="ja-JP" altLang="en-US" sz="3200" b="1" dirty="0" smtClean="0"/>
              <a:t>跳びグループ</a:t>
            </a:r>
            <a:endParaRPr kumimoji="1" lang="ja-JP" altLang="en-US" sz="3200" b="1" dirty="0"/>
          </a:p>
        </p:txBody>
      </p:sp>
      <p:sp>
        <p:nvSpPr>
          <p:cNvPr id="6" name="コンテンツ プレースホルダー 5">
            <a:extLst>
              <a:ext uri="{FF2B5EF4-FFF2-40B4-BE49-F238E27FC236}">
                <a16:creationId xmlns:a16="http://schemas.microsoft.com/office/drawing/2014/main" id="{5EF1E650-06A9-4AB5-A086-2FA6275A8272}"/>
              </a:ext>
            </a:extLst>
          </p:cNvPr>
          <p:cNvSpPr>
            <a:spLocks noGrp="1"/>
          </p:cNvSpPr>
          <p:nvPr>
            <p:ph idx="1"/>
          </p:nvPr>
        </p:nvSpPr>
        <p:spPr>
          <a:xfrm>
            <a:off x="2546581" y="2558642"/>
            <a:ext cx="3426380" cy="4152192"/>
          </a:xfrm>
        </p:spPr>
        <p:txBody>
          <a:bodyPr/>
          <a:lstStyle/>
          <a:p>
            <a:pPr marL="0" indent="0">
              <a:buNone/>
            </a:pPr>
            <a:r>
              <a:rPr lang="en-US" altLang="ja-JP" sz="2400" dirty="0"/>
              <a:t>【</a:t>
            </a:r>
            <a:r>
              <a:rPr lang="ja-JP" altLang="en-US" sz="2400" dirty="0"/>
              <a:t>発展技の名称</a:t>
            </a:r>
            <a:r>
              <a:rPr lang="en-US" altLang="ja-JP" sz="2400" dirty="0"/>
              <a:t>】</a:t>
            </a:r>
          </a:p>
          <a:p>
            <a:endParaRPr lang="en-US" altLang="ja-JP" dirty="0"/>
          </a:p>
          <a:p>
            <a:endParaRPr lang="en-US" altLang="ja-JP" dirty="0"/>
          </a:p>
          <a:p>
            <a:pPr marL="0" indent="0">
              <a:buNone/>
            </a:pPr>
            <a:endParaRPr lang="en-US" altLang="ja-JP" dirty="0"/>
          </a:p>
          <a:p>
            <a:pPr marL="0" indent="0">
              <a:buNone/>
            </a:pPr>
            <a:endParaRPr lang="en-US" altLang="ja-JP" dirty="0"/>
          </a:p>
        </p:txBody>
      </p:sp>
      <p:sp>
        <p:nvSpPr>
          <p:cNvPr id="7" name="コンテンツ プレースホルダー 5">
            <a:extLst>
              <a:ext uri="{FF2B5EF4-FFF2-40B4-BE49-F238E27FC236}">
                <a16:creationId xmlns:a16="http://schemas.microsoft.com/office/drawing/2014/main" id="{2BE4AD07-CF1F-44AE-9A17-8478D45BE5FC}"/>
              </a:ext>
            </a:extLst>
          </p:cNvPr>
          <p:cNvSpPr txBox="1">
            <a:spLocks/>
          </p:cNvSpPr>
          <p:nvPr/>
        </p:nvSpPr>
        <p:spPr>
          <a:xfrm>
            <a:off x="7323589" y="2558642"/>
            <a:ext cx="3775046" cy="41521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en-US" altLang="ja-JP" sz="2400" dirty="0"/>
              <a:t>【</a:t>
            </a:r>
            <a:r>
              <a:rPr lang="ja-JP" altLang="en-US" sz="2400" dirty="0"/>
              <a:t>技のポイント</a:t>
            </a:r>
            <a:r>
              <a:rPr lang="en-US" altLang="ja-JP" sz="2400" dirty="0"/>
              <a:t>】</a:t>
            </a:r>
          </a:p>
          <a:p>
            <a:pPr marL="0" indent="0">
              <a:buNone/>
            </a:pPr>
            <a:endParaRPr lang="ja-JP" altLang="en-US" dirty="0"/>
          </a:p>
        </p:txBody>
      </p:sp>
      <p:sp>
        <p:nvSpPr>
          <p:cNvPr id="8" name="正方形/長方形 7">
            <a:extLst>
              <a:ext uri="{FF2B5EF4-FFF2-40B4-BE49-F238E27FC236}">
                <a16:creationId xmlns:a16="http://schemas.microsoft.com/office/drawing/2014/main" id="{3331A99C-0D32-4915-ABAE-D4A220580036}"/>
              </a:ext>
            </a:extLst>
          </p:cNvPr>
          <p:cNvSpPr/>
          <p:nvPr/>
        </p:nvSpPr>
        <p:spPr>
          <a:xfrm>
            <a:off x="2790738" y="3209488"/>
            <a:ext cx="2796330" cy="97661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前方倒立回転</a:t>
            </a:r>
            <a:endParaRPr lang="en-US" altLang="ja-JP" sz="2800" dirty="0">
              <a:solidFill>
                <a:schemeClr val="tx1"/>
              </a:solidFill>
            </a:endParaRPr>
          </a:p>
          <a:p>
            <a:pPr algn="ctr"/>
            <a:r>
              <a:rPr kumimoji="1" lang="ja-JP" altLang="en-US" sz="2800" dirty="0">
                <a:solidFill>
                  <a:schemeClr val="tx1"/>
                </a:solidFill>
              </a:rPr>
              <a:t>跳び</a:t>
            </a:r>
            <a:endParaRPr kumimoji="1" lang="en-US" altLang="ja-JP" sz="2800" dirty="0">
              <a:solidFill>
                <a:schemeClr val="tx1"/>
              </a:solidFill>
            </a:endParaRPr>
          </a:p>
        </p:txBody>
      </p:sp>
      <p:sp>
        <p:nvSpPr>
          <p:cNvPr id="10" name="正方形/長方形 9">
            <a:extLst>
              <a:ext uri="{FF2B5EF4-FFF2-40B4-BE49-F238E27FC236}">
                <a16:creationId xmlns:a16="http://schemas.microsoft.com/office/drawing/2014/main" id="{435A504D-91AE-42B6-9DC6-D3450258DD4D}"/>
              </a:ext>
            </a:extLst>
          </p:cNvPr>
          <p:cNvSpPr/>
          <p:nvPr/>
        </p:nvSpPr>
        <p:spPr>
          <a:xfrm>
            <a:off x="2790738" y="5034662"/>
            <a:ext cx="2796330" cy="97661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側方倒立回転</a:t>
            </a:r>
            <a:endParaRPr lang="en-US" altLang="ja-JP" sz="2800" dirty="0">
              <a:solidFill>
                <a:schemeClr val="tx1"/>
              </a:solidFill>
            </a:endParaRPr>
          </a:p>
          <a:p>
            <a:pPr algn="ctr"/>
            <a:r>
              <a:rPr kumimoji="1" lang="ja-JP" altLang="en-US" sz="2800" dirty="0">
                <a:solidFill>
                  <a:schemeClr val="tx1"/>
                </a:solidFill>
              </a:rPr>
              <a:t>跳び</a:t>
            </a:r>
          </a:p>
        </p:txBody>
      </p:sp>
      <p:sp>
        <p:nvSpPr>
          <p:cNvPr id="12" name="正方形/長方形 11">
            <a:extLst>
              <a:ext uri="{FF2B5EF4-FFF2-40B4-BE49-F238E27FC236}">
                <a16:creationId xmlns:a16="http://schemas.microsoft.com/office/drawing/2014/main" id="{B57E6442-0335-45DD-9135-E9EC344CE6CC}"/>
              </a:ext>
            </a:extLst>
          </p:cNvPr>
          <p:cNvSpPr/>
          <p:nvPr/>
        </p:nvSpPr>
        <p:spPr>
          <a:xfrm>
            <a:off x="7323589" y="3209488"/>
            <a:ext cx="3598877" cy="147541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solidFill>
                <a:srgbClr val="FF0000"/>
              </a:solidFill>
            </a:endParaRPr>
          </a:p>
        </p:txBody>
      </p:sp>
      <p:sp>
        <p:nvSpPr>
          <p:cNvPr id="14" name="正方形/長方形 13">
            <a:extLst>
              <a:ext uri="{FF2B5EF4-FFF2-40B4-BE49-F238E27FC236}">
                <a16:creationId xmlns:a16="http://schemas.microsoft.com/office/drawing/2014/main" id="{33CC6279-0038-4D2E-8B08-4F43FE05E134}"/>
              </a:ext>
            </a:extLst>
          </p:cNvPr>
          <p:cNvSpPr/>
          <p:nvPr/>
        </p:nvSpPr>
        <p:spPr>
          <a:xfrm>
            <a:off x="7323589" y="5090166"/>
            <a:ext cx="3598877" cy="147541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11AB8017-7060-4CFC-B3DB-77B60F6F047B}"/>
              </a:ext>
            </a:extLst>
          </p:cNvPr>
          <p:cNvSpPr/>
          <p:nvPr/>
        </p:nvSpPr>
        <p:spPr>
          <a:xfrm>
            <a:off x="5891782" y="3320203"/>
            <a:ext cx="1187566" cy="501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81EA4DD-E1D8-42D3-9F7E-9AA6AE78B003}"/>
              </a:ext>
            </a:extLst>
          </p:cNvPr>
          <p:cNvSpPr/>
          <p:nvPr/>
        </p:nvSpPr>
        <p:spPr>
          <a:xfrm>
            <a:off x="5891782" y="5165553"/>
            <a:ext cx="1187566" cy="501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2">
            <a:extLst>
              <a:ext uri="{FF2B5EF4-FFF2-40B4-BE49-F238E27FC236}">
                <a16:creationId xmlns:a16="http://schemas.microsoft.com/office/drawing/2014/main" id="{B7B95B8F-5F09-420A-A4E2-42884FB944A5}"/>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16" name="角丸四角形吹き出し 2">
            <a:extLst>
              <a:ext uri="{FF2B5EF4-FFF2-40B4-BE49-F238E27FC236}">
                <a16:creationId xmlns:a16="http://schemas.microsoft.com/office/drawing/2014/main" id="{4C68CD27-49E2-4EEF-8ED3-9E66C060E8FD}"/>
              </a:ext>
            </a:extLst>
          </p:cNvPr>
          <p:cNvSpPr/>
          <p:nvPr/>
        </p:nvSpPr>
        <p:spPr>
          <a:xfrm>
            <a:off x="4351090" y="4245073"/>
            <a:ext cx="2796330" cy="676614"/>
          </a:xfrm>
          <a:prstGeom prst="wedgeRoundRectCallout">
            <a:avLst>
              <a:gd name="adj1" fmla="val 29167"/>
              <a:gd name="adj2" fmla="val -9659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600" dirty="0"/>
              <a:t>技について調べて</a:t>
            </a:r>
            <a:endParaRPr kumimoji="1" lang="en-US" altLang="ja-JP" sz="1600" dirty="0"/>
          </a:p>
          <a:p>
            <a:pPr algn="ctr"/>
            <a:r>
              <a:rPr kumimoji="1" lang="ja-JP" altLang="en-US" sz="1600" dirty="0"/>
              <a:t>学習カードに記入しよう</a:t>
            </a:r>
          </a:p>
        </p:txBody>
      </p:sp>
    </p:spTree>
    <p:extLst>
      <p:ext uri="{BB962C8B-B14F-4D97-AF65-F5344CB8AC3E}">
        <p14:creationId xmlns:p14="http://schemas.microsoft.com/office/powerpoint/2010/main" val="28472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nodePh="1">
                                  <p:stCondLst>
                                    <p:cond delay="0"/>
                                  </p:stCondLst>
                                  <p:endCondLst>
                                    <p:cond evt="begin" delay="0">
                                      <p:tn val="21"/>
                                    </p:cond>
                                  </p:end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B406E-DF17-4792-98E4-0F666880C31A}"/>
              </a:ext>
            </a:extLst>
          </p:cNvPr>
          <p:cNvSpPr>
            <a:spLocks noGrp="1"/>
          </p:cNvSpPr>
          <p:nvPr>
            <p:ph type="title"/>
          </p:nvPr>
        </p:nvSpPr>
        <p:spPr/>
        <p:txBody>
          <a:bodyPr>
            <a:normAutofit/>
          </a:bodyPr>
          <a:lstStyle/>
          <a:p>
            <a:r>
              <a:rPr lang="ja-JP" altLang="en-US" sz="6000" dirty="0"/>
              <a:t>運動観察の方法</a:t>
            </a:r>
            <a:endParaRPr kumimoji="1" lang="ja-JP" altLang="en-US" sz="6000" dirty="0"/>
          </a:p>
        </p:txBody>
      </p:sp>
      <p:sp>
        <p:nvSpPr>
          <p:cNvPr id="3" name="コンテンツ プレースホルダー 2">
            <a:extLst>
              <a:ext uri="{FF2B5EF4-FFF2-40B4-BE49-F238E27FC236}">
                <a16:creationId xmlns:a16="http://schemas.microsoft.com/office/drawing/2014/main" id="{6184C3E7-00C1-43E6-9FDF-56BD2656B19C}"/>
              </a:ext>
            </a:extLst>
          </p:cNvPr>
          <p:cNvSpPr>
            <a:spLocks noGrp="1"/>
          </p:cNvSpPr>
          <p:nvPr>
            <p:ph idx="1"/>
          </p:nvPr>
        </p:nvSpPr>
        <p:spPr>
          <a:xfrm>
            <a:off x="2673291" y="1827846"/>
            <a:ext cx="7427054" cy="1280890"/>
          </a:xfrm>
          <a:ln w="28575">
            <a:noFill/>
          </a:ln>
        </p:spPr>
        <p:txBody>
          <a:bodyPr>
            <a:normAutofit fontScale="92500"/>
          </a:bodyPr>
          <a:lstStyle/>
          <a:p>
            <a:pPr marL="0" indent="0">
              <a:buNone/>
            </a:pPr>
            <a:r>
              <a:rPr kumimoji="1" lang="ja-JP" altLang="en-US" sz="3200" dirty="0"/>
              <a:t>自己の動きや仲間の動き方を分析するには，自己観察や他者観察などの方法がある</a:t>
            </a:r>
          </a:p>
        </p:txBody>
      </p:sp>
      <p:sp>
        <p:nvSpPr>
          <p:cNvPr id="4" name="テキスト ボックス 3">
            <a:extLst>
              <a:ext uri="{FF2B5EF4-FFF2-40B4-BE49-F238E27FC236}">
                <a16:creationId xmlns:a16="http://schemas.microsoft.com/office/drawing/2014/main" id="{0B94E19A-0756-4663-82DF-E132C9AB355B}"/>
              </a:ext>
            </a:extLst>
          </p:cNvPr>
          <p:cNvSpPr txBox="1"/>
          <p:nvPr/>
        </p:nvSpPr>
        <p:spPr>
          <a:xfrm>
            <a:off x="3110916" y="3125828"/>
            <a:ext cx="6535024" cy="584775"/>
          </a:xfrm>
          <a:prstGeom prst="rect">
            <a:avLst/>
          </a:prstGeom>
          <a:noFill/>
        </p:spPr>
        <p:txBody>
          <a:bodyPr wrap="square" rtlCol="0">
            <a:spAutoFit/>
          </a:bodyPr>
          <a:lstStyle/>
          <a:p>
            <a:r>
              <a:rPr kumimoji="1" lang="ja-JP" altLang="en-US" sz="3200" b="1" dirty="0"/>
              <a:t>自己観察</a:t>
            </a:r>
          </a:p>
        </p:txBody>
      </p:sp>
      <p:sp>
        <p:nvSpPr>
          <p:cNvPr id="6" name="テキスト ボックス 5">
            <a:extLst>
              <a:ext uri="{FF2B5EF4-FFF2-40B4-BE49-F238E27FC236}">
                <a16:creationId xmlns:a16="http://schemas.microsoft.com/office/drawing/2014/main" id="{1BBCD871-8E7A-43FC-A6D3-3355807360B0}"/>
              </a:ext>
            </a:extLst>
          </p:cNvPr>
          <p:cNvSpPr txBox="1"/>
          <p:nvPr/>
        </p:nvSpPr>
        <p:spPr>
          <a:xfrm>
            <a:off x="3010248" y="5040380"/>
            <a:ext cx="6535024" cy="584775"/>
          </a:xfrm>
          <a:prstGeom prst="rect">
            <a:avLst/>
          </a:prstGeom>
          <a:noFill/>
        </p:spPr>
        <p:txBody>
          <a:bodyPr wrap="square" rtlCol="0">
            <a:spAutoFit/>
          </a:bodyPr>
          <a:lstStyle/>
          <a:p>
            <a:r>
              <a:rPr lang="ja-JP" altLang="en-US" sz="3200" b="1" dirty="0"/>
              <a:t>他者観察</a:t>
            </a:r>
            <a:endParaRPr kumimoji="1" lang="ja-JP" altLang="en-US" sz="3200" b="1" dirty="0"/>
          </a:p>
        </p:txBody>
      </p:sp>
      <p:sp>
        <p:nvSpPr>
          <p:cNvPr id="7" name="正方形/長方形 6">
            <a:extLst>
              <a:ext uri="{FF2B5EF4-FFF2-40B4-BE49-F238E27FC236}">
                <a16:creationId xmlns:a16="http://schemas.microsoft.com/office/drawing/2014/main" id="{8DD991B8-7396-4825-B501-2FA050C001B5}"/>
              </a:ext>
            </a:extLst>
          </p:cNvPr>
          <p:cNvSpPr/>
          <p:nvPr/>
        </p:nvSpPr>
        <p:spPr>
          <a:xfrm>
            <a:off x="2355907" y="3108736"/>
            <a:ext cx="7843707" cy="3422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200" b="1" dirty="0">
                <a:solidFill>
                  <a:schemeClr val="tx1"/>
                </a:solidFill>
              </a:rPr>
              <a:t>１</a:t>
            </a:r>
            <a:r>
              <a:rPr lang="en-US" altLang="ja-JP" sz="3200" b="1" dirty="0">
                <a:solidFill>
                  <a:schemeClr val="tx1"/>
                </a:solidFill>
              </a:rPr>
              <a:t>.</a:t>
            </a:r>
            <a:endParaRPr kumimoji="1" lang="en-US" altLang="ja-JP" sz="3200" b="1" dirty="0">
              <a:solidFill>
                <a:schemeClr val="tx1"/>
              </a:solidFill>
            </a:endParaRPr>
          </a:p>
          <a:p>
            <a:endParaRPr lang="en-US" altLang="ja-JP" sz="3200" b="1" dirty="0">
              <a:solidFill>
                <a:schemeClr val="tx1"/>
              </a:solidFill>
            </a:endParaRPr>
          </a:p>
          <a:p>
            <a:endParaRPr kumimoji="1" lang="en-US" altLang="ja-JP" sz="3200" b="1" dirty="0">
              <a:solidFill>
                <a:schemeClr val="tx1"/>
              </a:solidFill>
            </a:endParaRPr>
          </a:p>
          <a:p>
            <a:endParaRPr kumimoji="1" lang="en-US" altLang="ja-JP" sz="3200" b="1" dirty="0">
              <a:solidFill>
                <a:schemeClr val="tx1"/>
              </a:solidFill>
            </a:endParaRPr>
          </a:p>
          <a:p>
            <a:r>
              <a:rPr lang="ja-JP" altLang="en-US" sz="3200" b="1" dirty="0">
                <a:solidFill>
                  <a:schemeClr val="tx1"/>
                </a:solidFill>
              </a:rPr>
              <a:t>２</a:t>
            </a:r>
            <a:r>
              <a:rPr lang="en-US" altLang="ja-JP" sz="3200" b="1" dirty="0">
                <a:solidFill>
                  <a:schemeClr val="tx1"/>
                </a:solidFill>
              </a:rPr>
              <a:t>.</a:t>
            </a:r>
          </a:p>
          <a:p>
            <a:endParaRPr lang="en-US" altLang="ja-JP" sz="3200" b="1" dirty="0">
              <a:solidFill>
                <a:schemeClr val="tx1"/>
              </a:solidFill>
            </a:endParaRPr>
          </a:p>
        </p:txBody>
      </p:sp>
      <p:sp>
        <p:nvSpPr>
          <p:cNvPr id="8" name="コンテンツ プレースホルダー 2">
            <a:extLst>
              <a:ext uri="{FF2B5EF4-FFF2-40B4-BE49-F238E27FC236}">
                <a16:creationId xmlns:a16="http://schemas.microsoft.com/office/drawing/2014/main" id="{B37AFC9A-E5A4-4878-9F96-BCD331B6595A}"/>
              </a:ext>
            </a:extLst>
          </p:cNvPr>
          <p:cNvSpPr txBox="1">
            <a:spLocks/>
          </p:cNvSpPr>
          <p:nvPr/>
        </p:nvSpPr>
        <p:spPr>
          <a:xfrm>
            <a:off x="2807325" y="3836644"/>
            <a:ext cx="7293020" cy="985831"/>
          </a:xfrm>
          <a:prstGeom prst="rect">
            <a:avLst/>
          </a:prstGeom>
          <a:solidFill>
            <a:schemeClr val="bg1"/>
          </a:solidFill>
          <a:ln w="19050">
            <a:solidFill>
              <a:schemeClr val="accent2">
                <a:lumMod val="50000"/>
              </a:schemeClr>
            </a:solidFill>
          </a:ln>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solidFill>
                  <a:schemeClr val="tx1"/>
                </a:solidFill>
              </a:rPr>
              <a:t>ビデオなどの映像を通して自己の演技と仲間の演技の違いを比較したりする</a:t>
            </a:r>
          </a:p>
        </p:txBody>
      </p:sp>
      <p:sp>
        <p:nvSpPr>
          <p:cNvPr id="10" name="コンテンツ プレースホルダー 2">
            <a:extLst>
              <a:ext uri="{FF2B5EF4-FFF2-40B4-BE49-F238E27FC236}">
                <a16:creationId xmlns:a16="http://schemas.microsoft.com/office/drawing/2014/main" id="{9704E3C3-273B-4392-8C3E-ACD4EA0335EE}"/>
              </a:ext>
            </a:extLst>
          </p:cNvPr>
          <p:cNvSpPr txBox="1">
            <a:spLocks/>
          </p:cNvSpPr>
          <p:nvPr/>
        </p:nvSpPr>
        <p:spPr>
          <a:xfrm>
            <a:off x="2807325" y="5785912"/>
            <a:ext cx="7293020" cy="584775"/>
          </a:xfrm>
          <a:prstGeom prst="rect">
            <a:avLst/>
          </a:prstGeom>
          <a:solidFill>
            <a:schemeClr val="bg1"/>
          </a:solidFill>
          <a:ln w="19050">
            <a:solidFill>
              <a:schemeClr val="accent2">
                <a:lumMod val="50000"/>
              </a:schemeClr>
            </a:solidFill>
          </a:ln>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dirty="0">
                <a:solidFill>
                  <a:schemeClr val="tx1"/>
                </a:solidFill>
              </a:rPr>
              <a:t>仲間の演技からよい動き方を見付けたりする</a:t>
            </a:r>
          </a:p>
        </p:txBody>
      </p:sp>
      <p:sp>
        <p:nvSpPr>
          <p:cNvPr id="9" name="Rectangle 2">
            <a:extLst>
              <a:ext uri="{FF2B5EF4-FFF2-40B4-BE49-F238E27FC236}">
                <a16:creationId xmlns:a16="http://schemas.microsoft.com/office/drawing/2014/main" id="{B86AE5F4-CB40-4678-A086-9BD94EF2F9BC}"/>
              </a:ext>
            </a:extLst>
          </p:cNvPr>
          <p:cNvSpPr>
            <a:spLocks noChangeArrowheads="1"/>
          </p:cNvSpPr>
          <p:nvPr/>
        </p:nvSpPr>
        <p:spPr bwMode="auto">
          <a:xfrm>
            <a:off x="0" y="3"/>
            <a:ext cx="12191999"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598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2399</TotalTime>
  <Words>1396</Words>
  <Application>Microsoft Office PowerPoint</Application>
  <PresentationFormat>ワイド画面</PresentationFormat>
  <Paragraphs>196</Paragraphs>
  <Slides>32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ＭＳ ゴシック</vt:lpstr>
      <vt:lpstr>メイリオ</vt:lpstr>
      <vt:lpstr>游ゴシック</vt:lpstr>
      <vt:lpstr>Arial</vt:lpstr>
      <vt:lpstr>Century Gothic</vt:lpstr>
      <vt:lpstr>Wingdings 3</vt:lpstr>
      <vt:lpstr>ウィスプ</vt:lpstr>
      <vt:lpstr>器械運動</vt:lpstr>
      <vt:lpstr>「知識及び技能」編  </vt:lpstr>
      <vt:lpstr>跳び箱運動において理解する知識とは</vt:lpstr>
      <vt:lpstr>技の名称や行い方</vt:lpstr>
      <vt:lpstr>基本的な技の名称や行い方</vt:lpstr>
      <vt:lpstr>基本的な技の名称や行い方</vt:lpstr>
      <vt:lpstr>発展的な技の名称や行い方</vt:lpstr>
      <vt:lpstr>発展的な技の名称や行い方</vt:lpstr>
      <vt:lpstr>運動観察の方法</vt:lpstr>
      <vt:lpstr>運動観察の方法</vt:lpstr>
      <vt:lpstr>運動観察の方法</vt:lpstr>
      <vt:lpstr>運動観察の方法</vt:lpstr>
      <vt:lpstr>運動観察の方法</vt:lpstr>
      <vt:lpstr>課題解決の方法</vt:lpstr>
      <vt:lpstr>課題解決の方法</vt:lpstr>
      <vt:lpstr>発表会の行い方</vt:lpstr>
      <vt:lpstr>「知識及び技能」編  </vt:lpstr>
      <vt:lpstr>跳び箱運動における技能とは</vt:lpstr>
      <vt:lpstr>基本的な技を行う </vt:lpstr>
      <vt:lpstr>滑らかに安定して行う </vt:lpstr>
      <vt:lpstr>条件を変えた技を行う </vt:lpstr>
      <vt:lpstr>発展技を行う </vt:lpstr>
      <vt:lpstr>　「技能」編  </vt:lpstr>
      <vt:lpstr>跳び箱運動に関連した運動</vt:lpstr>
      <vt:lpstr>PowerPoint プレゼンテーション</vt:lpstr>
      <vt:lpstr>PowerPoint プレゼンテーション</vt:lpstr>
      <vt:lpstr>跳び箱運動に関連した運動</vt:lpstr>
      <vt:lpstr>PowerPoint プレゼンテーション</vt:lpstr>
      <vt:lpstr>PowerPoint プレゼンテーション</vt:lpstr>
      <vt:lpstr>跳び箱運動に関連した運動</vt:lpstr>
      <vt:lpstr>PowerPoint プレゼンテーション</vt:lpstr>
      <vt:lpstr>PowerPoint プレゼンテーション</vt:lpstr>
    </vt:vector>
  </TitlesOfParts>
  <Company>京都市教育委員会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器械運動Ａ</dc:title>
  <dc:creator>京都市教育委員会</dc:creator>
  <cp:lastModifiedBy>m</cp:lastModifiedBy>
  <cp:revision>79</cp:revision>
  <cp:lastPrinted>2020-12-03T06:36:28Z</cp:lastPrinted>
  <dcterms:created xsi:type="dcterms:W3CDTF">2020-09-10T23:56:42Z</dcterms:created>
  <dcterms:modified xsi:type="dcterms:W3CDTF">2020-12-03T07:11:05Z</dcterms:modified>
</cp:coreProperties>
</file>