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0"/>
  </p:notesMasterIdLst>
  <p:handoutMasterIdLst>
    <p:handoutMasterId r:id="rId11"/>
  </p:handoutMasterIdLst>
  <p:sldIdLst>
    <p:sldId id="339" r:id="rId2"/>
    <p:sldId id="314" r:id="rId3"/>
    <p:sldId id="315" r:id="rId4"/>
    <p:sldId id="317" r:id="rId5"/>
    <p:sldId id="337" r:id="rId6"/>
    <p:sldId id="319" r:id="rId7"/>
    <p:sldId id="336" r:id="rId8"/>
    <p:sldId id="335" r:id="rId9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FF"/>
    <a:srgbClr val="66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5" autoAdjust="0"/>
    <p:restoredTop sz="93784" autoAdjust="0"/>
  </p:normalViewPr>
  <p:slideViewPr>
    <p:cSldViewPr snapToGrid="0">
      <p:cViewPr varScale="1">
        <p:scale>
          <a:sx n="61" d="100"/>
          <a:sy n="61" d="100"/>
        </p:scale>
        <p:origin x="10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693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C08E9F5C-3CD3-4FF2-9E93-CDED1C30D6F2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099" cy="49869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87E43ED4-4EE9-44A9-99AC-7EE002704C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231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693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EEC77782-6817-4221-B3CA-1DB8D0690B00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71987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2190" tIns="46095" rIns="92190" bIns="4609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099" cy="49869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B5B98FE7-72E5-4AC9-96E2-0AF150E240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6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5863" y="1250950"/>
            <a:ext cx="4505325" cy="33782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0949">
              <a:defRPr/>
            </a:pPr>
            <a:fld id="{4C5EB111-BAE8-403F-83DB-A29578AF6571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60949">
                <a:defRPr/>
              </a:pPr>
              <a:t>1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438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83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76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54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33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83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88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4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033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58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61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29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0EF3C-08A1-4242-81A9-7428EAD6FD60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70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-healthnet.mhlw.go.jp/information/keywords/stretching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77708" y="932264"/>
            <a:ext cx="8595359" cy="14918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中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学校 保健体育（体育分野）</a:t>
            </a:r>
            <a:endParaRPr kumimoji="1" lang="en-US" altLang="ja-JP" sz="3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第１学年及び第２学年</a:t>
            </a:r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kumimoji="1"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" y="2309185"/>
            <a:ext cx="9052560" cy="23192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ダンス</a:t>
            </a:r>
            <a:endParaRPr kumimoji="1" lang="en-US" altLang="ja-JP" sz="6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5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</a:t>
            </a:r>
            <a:r>
              <a:rPr lang="ja-JP" altLang="en-US" sz="5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創作</a:t>
            </a:r>
            <a:r>
              <a:rPr kumimoji="1" lang="ja-JP" altLang="en-US" sz="5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ダンス」</a:t>
            </a:r>
            <a:endParaRPr kumimoji="1" lang="en-US" altLang="ja-JP" sz="50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31411" y="4564331"/>
            <a:ext cx="8389740" cy="1315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体力</a:t>
            </a:r>
            <a:r>
              <a:rPr kumimoji="1"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編</a:t>
            </a:r>
            <a:r>
              <a:rPr kumimoji="1"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532699" y="5879939"/>
            <a:ext cx="2982651" cy="5787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学習時間の目安</a:t>
            </a:r>
            <a:r>
              <a:rPr lang="ja-JP" altLang="en-US" dirty="0"/>
              <a:t>：</a:t>
            </a:r>
            <a:r>
              <a:rPr lang="ja-JP" altLang="en-US" dirty="0" smtClean="0"/>
              <a:t>約</a:t>
            </a:r>
            <a:r>
              <a:rPr lang="en-US" altLang="ja-JP" dirty="0" smtClean="0"/>
              <a:t>30</a:t>
            </a:r>
            <a:r>
              <a:rPr lang="ja-JP" altLang="en-US" dirty="0" smtClean="0"/>
              <a:t>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84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51559" y="786582"/>
            <a:ext cx="6858000" cy="725771"/>
          </a:xfrm>
        </p:spPr>
        <p:txBody>
          <a:bodyPr>
            <a:noAutofit/>
          </a:bodyPr>
          <a:lstStyle/>
          <a:p>
            <a:r>
              <a:rPr kumimoji="1" lang="ja-JP" altLang="en-US" sz="6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体力編</a:t>
            </a:r>
            <a:endParaRPr kumimoji="1" lang="ja-JP" altLang="en-US" sz="60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92483" y="1786284"/>
            <a:ext cx="6967607" cy="2517213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l"/>
            <a:r>
              <a:rPr lang="ja-JP" altLang="en-US" sz="3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創作</a:t>
            </a:r>
            <a:r>
              <a:rPr lang="ja-JP" altLang="en-US" sz="3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ダンスに関連</a:t>
            </a:r>
            <a:r>
              <a:rPr lang="ja-JP" altLang="en-US" sz="3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して高まる</a:t>
            </a:r>
            <a:endParaRPr lang="en-US" altLang="ja-JP" sz="36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/>
            <a:r>
              <a:rPr lang="ja-JP" altLang="en-US" sz="3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体力</a:t>
            </a:r>
            <a:r>
              <a:rPr lang="ja-JP" altLang="en-US" sz="3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要素を理解し</a:t>
            </a:r>
            <a:r>
              <a:rPr lang="ja-JP" altLang="en-US" sz="3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、それぞれ</a:t>
            </a:r>
            <a:endParaRPr lang="en-US" altLang="ja-JP" sz="36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/>
            <a:r>
              <a:rPr lang="ja-JP" altLang="en-US" sz="3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の</a:t>
            </a:r>
            <a:r>
              <a:rPr lang="ja-JP" altLang="en-US" sz="3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体力を高めるため</a:t>
            </a:r>
            <a:r>
              <a:rPr lang="ja-JP" altLang="en-US" sz="3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の運動に</a:t>
            </a:r>
            <a:endParaRPr lang="en-US" altLang="ja-JP" sz="36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/>
            <a:r>
              <a:rPr lang="ja-JP" altLang="en-US" sz="3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取り組みましょう！</a:t>
            </a:r>
            <a:endParaRPr lang="en-US" altLang="ja-JP" sz="36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/>
            <a:endParaRPr lang="ja-JP" altLang="en-US" sz="40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0"/>
            <a:ext cx="9144000" cy="4479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AutoShape 2" descr="ダンスシルエット(カラフル)のイラスト素材 [12927787] - PIXTA"/>
          <p:cNvSpPr>
            <a:spLocks noChangeAspect="1" noChangeArrowheads="1"/>
          </p:cNvSpPr>
          <p:nvPr/>
        </p:nvSpPr>
        <p:spPr bwMode="auto">
          <a:xfrm>
            <a:off x="0" y="1373658"/>
            <a:ext cx="1243013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ja-JP" altLang="en-US" sz="1350"/>
          </a:p>
        </p:txBody>
      </p:sp>
      <p:sp>
        <p:nvSpPr>
          <p:cNvPr id="10" name="正方形/長方形 9"/>
          <p:cNvSpPr/>
          <p:nvPr/>
        </p:nvSpPr>
        <p:spPr>
          <a:xfrm>
            <a:off x="1637602" y="4844789"/>
            <a:ext cx="71275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en-US" altLang="ja-JP" sz="2800" dirty="0" smtClean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800" dirty="0" smtClean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安全に行うために</a:t>
            </a:r>
            <a:r>
              <a:rPr lang="en-US" altLang="ja-JP" sz="2800" dirty="0" smtClean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</a:p>
          <a:p>
            <a:pPr lvl="0" defTabSz="685800">
              <a:defRPr/>
            </a:pPr>
            <a:r>
              <a:rPr lang="ja-JP" altLang="en-US" sz="2800" dirty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800" dirty="0" smtClean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自分</a:t>
            </a:r>
            <a:r>
              <a:rPr lang="ja-JP" altLang="en-US" sz="2800" dirty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の体力やその日の調子に応じて</a:t>
            </a:r>
            <a:r>
              <a:rPr lang="ja-JP" altLang="en-US" sz="2800" dirty="0" smtClean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、時間や</a:t>
            </a:r>
            <a:endParaRPr lang="en-US" altLang="ja-JP" sz="2800" dirty="0" smtClean="0">
              <a:solidFill>
                <a:srgbClr val="00206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0" defTabSz="685800">
              <a:defRPr/>
            </a:pPr>
            <a:r>
              <a:rPr lang="ja-JP" altLang="en-US" sz="2800" dirty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800" dirty="0" smtClean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ペース</a:t>
            </a:r>
            <a:r>
              <a:rPr lang="ja-JP" altLang="en-US" sz="2800" dirty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</a:t>
            </a:r>
            <a:r>
              <a:rPr lang="ja-JP" altLang="en-US" sz="2800" dirty="0" smtClean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設定し、無理をしないようにしましょう。</a:t>
            </a:r>
            <a:endParaRPr lang="en-US" altLang="ja-JP" sz="2800" dirty="0" smtClean="0">
              <a:solidFill>
                <a:srgbClr val="00206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13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-3366"/>
            <a:ext cx="9144000" cy="65823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創作ダンスに関連して高まる体力　①</a:t>
            </a:r>
            <a:endParaRPr lang="en-US" altLang="ja-JP" sz="3200" b="1" dirty="0">
              <a:solidFill>
                <a:schemeClr val="tx1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906501" y="438008"/>
            <a:ext cx="8270424" cy="1204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ja-JP" altLang="en-US" sz="15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endParaRPr lang="en-US" altLang="ja-JP" sz="3600" b="1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36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　</a:t>
            </a:r>
            <a:r>
              <a:rPr lang="ja-JP" altLang="en-US" sz="32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    </a:t>
            </a:r>
            <a:r>
              <a:rPr lang="en-US" altLang="ja-JP" sz="3200" b="1" dirty="0" smtClean="0">
                <a:solidFill>
                  <a:srgbClr val="00B05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【</a:t>
            </a:r>
            <a:r>
              <a:rPr lang="ja-JP" altLang="en-US" sz="3200" b="1" dirty="0">
                <a:solidFill>
                  <a:srgbClr val="00B05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全身持久力　</a:t>
            </a:r>
            <a:r>
              <a:rPr lang="en-US" altLang="ja-JP" sz="3200" b="1" dirty="0" smtClean="0">
                <a:solidFill>
                  <a:srgbClr val="00B05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】</a:t>
            </a:r>
            <a:endParaRPr lang="en-US" altLang="ja-JP" sz="3200" b="1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32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ja-JP" altLang="en-US" sz="32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長い</a:t>
            </a:r>
            <a:r>
              <a:rPr lang="ja-JP" altLang="en-US" sz="32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時間、体を動かすための体力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065769"/>
              </p:ext>
            </p:extLst>
          </p:nvPr>
        </p:nvGraphicFramePr>
        <p:xfrm>
          <a:off x="180413" y="1845622"/>
          <a:ext cx="8668024" cy="4847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8024">
                  <a:extLst>
                    <a:ext uri="{9D8B030D-6E8A-4147-A177-3AD203B41FA5}">
                      <a16:colId xmlns:a16="http://schemas.microsoft.com/office/drawing/2014/main" val="1051435754"/>
                    </a:ext>
                  </a:extLst>
                </a:gridCol>
              </a:tblGrid>
              <a:tr h="4986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行　い　方　や　注　意　点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554085"/>
                  </a:ext>
                </a:extLst>
              </a:tr>
              <a:tr h="4348651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〇階段の往復したり、階段等で踏み</a:t>
                      </a:r>
                      <a:endParaRPr kumimoji="1" lang="en-US" altLang="ja-JP" sz="240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ja-JP" altLang="en-US" sz="2400" baseline="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</a:t>
                      </a:r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台昇降を行ったりする</a:t>
                      </a:r>
                      <a:r>
                        <a:rPr kumimoji="1" lang="ja-JP" altLang="en-US" sz="2400" baseline="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（昇降運動</a:t>
                      </a:r>
                      <a:endParaRPr kumimoji="1" lang="en-US" altLang="ja-JP" sz="2400" baseline="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2400" baseline="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 ＝登ったり降りたりを繰り返す）</a:t>
                      </a:r>
                      <a:endParaRPr kumimoji="1" lang="en-US" altLang="ja-JP" sz="2400" baseline="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2400" baseline="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・</a:t>
                      </a:r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２０分間程度、ゆっくりとしたペー</a:t>
                      </a:r>
                      <a:endParaRPr kumimoji="1" lang="en-US" altLang="ja-JP" sz="240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スで行う　　</a:t>
                      </a:r>
                      <a:endParaRPr kumimoji="1" lang="en-US" altLang="ja-JP" sz="240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・慣れてきたら、歌を歌いながら</a:t>
                      </a:r>
                      <a:endParaRPr kumimoji="1" lang="en-US" altLang="ja-JP" sz="240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行ったり、</a:t>
                      </a:r>
                      <a:r>
                        <a:rPr kumimoji="1" lang="ja-JP" altLang="en-US" sz="2400" dirty="0" err="1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ぺッ</a:t>
                      </a:r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トボトル（水入り）</a:t>
                      </a:r>
                      <a:endParaRPr kumimoji="1" lang="en-US" altLang="ja-JP" sz="240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を持ちながら行ったりと負荷を</a:t>
                      </a:r>
                      <a:endParaRPr kumimoji="1" lang="en-US" altLang="ja-JP" sz="240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かけることで、強度をあげる</a:t>
                      </a:r>
                      <a:endParaRPr kumimoji="1" lang="en-US" altLang="ja-JP" sz="240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endParaRPr kumimoji="1" lang="en-US" altLang="ja-JP" sz="105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en-US" altLang="ja-JP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【</a:t>
                      </a:r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安全に行うために</a:t>
                      </a:r>
                      <a:r>
                        <a:rPr kumimoji="1" lang="en-US" altLang="ja-JP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】</a:t>
                      </a:r>
                    </a:p>
                    <a:p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・段を踏み外さないように集中する。滑るようなら靴下は脱ぐ等する。</a:t>
                      </a:r>
                      <a:endParaRPr kumimoji="1" lang="ja-JP" altLang="en-US" sz="2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313025"/>
                  </a:ext>
                </a:extLst>
              </a:tr>
            </a:tbl>
          </a:graphicData>
        </a:graphic>
      </p:graphicFrame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70607" y="3258556"/>
            <a:ext cx="3550356" cy="1805304"/>
          </a:xfrm>
          <a:prstGeom prst="rect">
            <a:avLst/>
          </a:prstGeom>
        </p:spPr>
      </p:pic>
      <p:sp>
        <p:nvSpPr>
          <p:cNvPr id="9" name="円形吹き出し 8"/>
          <p:cNvSpPr/>
          <p:nvPr/>
        </p:nvSpPr>
        <p:spPr>
          <a:xfrm>
            <a:off x="5062462" y="2521817"/>
            <a:ext cx="1881051" cy="1628282"/>
          </a:xfrm>
          <a:prstGeom prst="wedgeEllipseCallout">
            <a:avLst>
              <a:gd name="adj1" fmla="val 68736"/>
              <a:gd name="adj2" fmla="val -3065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</a:rPr>
              <a:t>ゆっくりとしたリズムの音楽を聴きながらでも</a:t>
            </a:r>
            <a:r>
              <a:rPr lang="en-US" altLang="ja-JP" sz="1600" b="1" dirty="0" smtClean="0">
                <a:solidFill>
                  <a:schemeClr val="tx1"/>
                </a:solidFill>
              </a:rPr>
              <a:t>OK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円形吹き出し 4"/>
          <p:cNvSpPr/>
          <p:nvPr/>
        </p:nvSpPr>
        <p:spPr>
          <a:xfrm>
            <a:off x="4709165" y="4269255"/>
            <a:ext cx="1973041" cy="1553847"/>
          </a:xfrm>
          <a:prstGeom prst="wedgeEllipseCallout">
            <a:avLst>
              <a:gd name="adj1" fmla="val 66819"/>
              <a:gd name="adj2" fmla="val 262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62462" y="4507569"/>
            <a:ext cx="1358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新聞紙</a:t>
            </a:r>
            <a:r>
              <a:rPr lang="ja-JP" altLang="en-US" sz="16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と</a:t>
            </a:r>
            <a:endParaRPr lang="en-US" altLang="ja-JP" sz="1600" b="1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6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ガムテープで</a:t>
            </a:r>
            <a:endParaRPr lang="en-US" altLang="ja-JP" sz="1600" b="1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6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踏み台が</a:t>
            </a:r>
            <a:endParaRPr lang="en-US" altLang="ja-JP" sz="1600" b="1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6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作れます♪</a:t>
            </a:r>
            <a:endParaRPr lang="ja-JP" altLang="en-US" sz="16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094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1294091" y="52440"/>
            <a:ext cx="7329082" cy="20627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endParaRPr lang="en-US" altLang="ja-JP" sz="3600" b="1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36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　　</a:t>
            </a:r>
            <a:r>
              <a:rPr lang="en-US" altLang="ja-JP" sz="3200" b="1" dirty="0">
                <a:solidFill>
                  <a:srgbClr val="00B05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【</a:t>
            </a:r>
            <a:r>
              <a:rPr lang="ja-JP" altLang="en-US" sz="3200" b="1" dirty="0">
                <a:solidFill>
                  <a:srgbClr val="00B05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平衡性　</a:t>
            </a:r>
            <a:r>
              <a:rPr lang="en-US" altLang="ja-JP" sz="3200" b="1" dirty="0">
                <a:solidFill>
                  <a:srgbClr val="00B05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】</a:t>
            </a:r>
          </a:p>
          <a:p>
            <a:pPr>
              <a:lnSpc>
                <a:spcPct val="100000"/>
              </a:lnSpc>
            </a:pPr>
            <a:r>
              <a:rPr lang="ja-JP" altLang="en-US" sz="32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ja-JP" altLang="en-US" sz="32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からだ</a:t>
            </a:r>
            <a:r>
              <a:rPr lang="ja-JP" altLang="en-US" sz="32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のバランスを保つ体力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0" y="0"/>
            <a:ext cx="9144000" cy="56823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創作ダンスに関連して高まる体力　②</a:t>
            </a:r>
            <a:endParaRPr lang="en-US" altLang="ja-JP" sz="3200" b="1" dirty="0">
              <a:solidFill>
                <a:schemeClr val="tx1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385091"/>
              </p:ext>
            </p:extLst>
          </p:nvPr>
        </p:nvGraphicFramePr>
        <p:xfrm>
          <a:off x="331468" y="1757284"/>
          <a:ext cx="8422544" cy="4852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2544">
                  <a:extLst>
                    <a:ext uri="{9D8B030D-6E8A-4147-A177-3AD203B41FA5}">
                      <a16:colId xmlns:a16="http://schemas.microsoft.com/office/drawing/2014/main" val="1051435754"/>
                    </a:ext>
                  </a:extLst>
                </a:gridCol>
              </a:tblGrid>
              <a:tr h="4656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行　い　方　と　注　意　点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554085"/>
                  </a:ext>
                </a:extLst>
              </a:tr>
              <a:tr h="4386876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〇開眼片足立ち</a:t>
                      </a:r>
                      <a:endParaRPr kumimoji="1" lang="en-US" altLang="ja-JP" sz="240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・片足立ちでバランスを取りな</a:t>
                      </a:r>
                      <a:endParaRPr kumimoji="1" lang="en-US" altLang="ja-JP" sz="240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が</a:t>
                      </a:r>
                      <a:r>
                        <a:rPr kumimoji="1" lang="ja-JP" altLang="en-US" sz="2400" dirty="0" err="1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ら</a:t>
                      </a:r>
                      <a:r>
                        <a:rPr kumimoji="1" lang="en-US" altLang="ja-JP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30</a:t>
                      </a:r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～</a:t>
                      </a:r>
                      <a:r>
                        <a:rPr kumimoji="1" lang="en-US" altLang="ja-JP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45</a:t>
                      </a:r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秒、そのままの</a:t>
                      </a:r>
                      <a:endParaRPr kumimoji="1" lang="en-US" altLang="ja-JP" sz="240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姿勢をキープする</a:t>
                      </a:r>
                      <a:endParaRPr kumimoji="1" lang="en-US" altLang="ja-JP" sz="240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・反対の足でも実施し、両足を</a:t>
                      </a:r>
                      <a:endParaRPr kumimoji="1" lang="en-US" altLang="ja-JP" sz="240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行った時点で１セット（１～３</a:t>
                      </a:r>
                      <a:endParaRPr kumimoji="1" lang="en-US" altLang="ja-JP" sz="240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セットを行う）</a:t>
                      </a:r>
                      <a:endParaRPr kumimoji="1" lang="en-US" altLang="ja-JP" sz="240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endParaRPr kumimoji="1" lang="en-US" altLang="ja-JP" sz="105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en-US" altLang="ja-JP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【</a:t>
                      </a:r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安全に行うために</a:t>
                      </a:r>
                      <a:r>
                        <a:rPr kumimoji="1" lang="en-US" altLang="ja-JP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】</a:t>
                      </a:r>
                    </a:p>
                    <a:p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バランスを崩したときに、すぐ</a:t>
                      </a:r>
                      <a:endParaRPr kumimoji="1" lang="en-US" altLang="ja-JP" sz="240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に手でつかまることができるよ</a:t>
                      </a:r>
                      <a:endParaRPr kumimoji="1" lang="en-US" altLang="ja-JP" sz="240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</a:t>
                      </a:r>
                      <a:r>
                        <a:rPr kumimoji="1" lang="ja-JP" altLang="en-US" sz="2400" dirty="0" err="1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うに</a:t>
                      </a:r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壁の近くで行う</a:t>
                      </a:r>
                      <a:r>
                        <a:rPr kumimoji="1" lang="ja-JP" altLang="en-US" sz="18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endParaRPr kumimoji="1" lang="ja-JP" altLang="en-US" sz="18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313025"/>
                  </a:ext>
                </a:extLst>
              </a:tr>
            </a:tbl>
          </a:graphicData>
        </a:graphic>
      </p:graphicFrame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869617" y="5059811"/>
            <a:ext cx="405270" cy="2219271"/>
          </a:xfrm>
          <a:prstGeom prst="rect">
            <a:avLst/>
          </a:prstGeom>
        </p:spPr>
      </p:pic>
      <p:sp>
        <p:nvSpPr>
          <p:cNvPr id="6" name="円形吹き出し 5"/>
          <p:cNvSpPr/>
          <p:nvPr/>
        </p:nvSpPr>
        <p:spPr>
          <a:xfrm>
            <a:off x="6512178" y="4113282"/>
            <a:ext cx="2169047" cy="1914102"/>
          </a:xfrm>
          <a:prstGeom prst="wedgeEllipseCallout">
            <a:avLst>
              <a:gd name="adj1" fmla="val -56305"/>
              <a:gd name="adj2" fmla="val 3700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237" b="84080" l="32229" r="77531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1143" t="29524" r="22285" b="15809"/>
          <a:stretch/>
        </p:blipFill>
        <p:spPr>
          <a:xfrm rot="5240146">
            <a:off x="4271385" y="2639019"/>
            <a:ext cx="3453259" cy="3040141"/>
          </a:xfrm>
          <a:prstGeom prst="rect">
            <a:avLst/>
          </a:prstGeom>
        </p:spPr>
      </p:pic>
      <p:sp>
        <p:nvSpPr>
          <p:cNvPr id="10" name="円形吹き出し 9"/>
          <p:cNvSpPr/>
          <p:nvPr/>
        </p:nvSpPr>
        <p:spPr>
          <a:xfrm>
            <a:off x="6732240" y="2317848"/>
            <a:ext cx="1890933" cy="1196533"/>
          </a:xfrm>
          <a:prstGeom prst="wedgeEllipseCallout">
            <a:avLst>
              <a:gd name="adj1" fmla="val -49390"/>
              <a:gd name="adj2" fmla="val 4390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</a:rPr>
              <a:t>両手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を腰に添えても</a:t>
            </a:r>
            <a:endParaRPr lang="en-US" altLang="ja-JP" sz="16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600" b="1" dirty="0" smtClean="0">
                <a:solidFill>
                  <a:schemeClr val="tx1"/>
                </a:solidFill>
              </a:rPr>
              <a:t>大丈夫♪</a:t>
            </a:r>
            <a:endParaRPr lang="en-US" altLang="ja-JP" sz="1600" b="1" dirty="0" smtClean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12815" y="4328218"/>
            <a:ext cx="15297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薄いバスタオルを巻いて、輪ゴム数本でとめたものの上でも、試してみよう♪</a:t>
            </a:r>
          </a:p>
        </p:txBody>
      </p:sp>
    </p:spTree>
    <p:extLst>
      <p:ext uri="{BB962C8B-B14F-4D97-AF65-F5344CB8AC3E}">
        <p14:creationId xmlns:p14="http://schemas.microsoft.com/office/powerpoint/2010/main" val="16827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0" y="188913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413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1" name="テキスト ボックス 20"/>
          <p:cNvSpPr txBox="1">
            <a:spLocks noChangeArrowheads="1"/>
          </p:cNvSpPr>
          <p:nvPr/>
        </p:nvSpPr>
        <p:spPr bwMode="auto">
          <a:xfrm>
            <a:off x="-488" y="173802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４５</a:t>
            </a:r>
          </a:p>
        </p:txBody>
      </p:sp>
      <p:sp>
        <p:nvSpPr>
          <p:cNvPr id="22" name="テキスト ボックス 21"/>
          <p:cNvSpPr txBox="1">
            <a:spLocks noChangeArrowheads="1"/>
          </p:cNvSpPr>
          <p:nvPr/>
        </p:nvSpPr>
        <p:spPr bwMode="auto">
          <a:xfrm>
            <a:off x="34925" y="187272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４４</a:t>
            </a:r>
          </a:p>
        </p:txBody>
      </p:sp>
      <p:sp>
        <p:nvSpPr>
          <p:cNvPr id="24" name="テキスト ボックス 23"/>
          <p:cNvSpPr txBox="1">
            <a:spLocks noChangeArrowheads="1"/>
          </p:cNvSpPr>
          <p:nvPr/>
        </p:nvSpPr>
        <p:spPr bwMode="auto">
          <a:xfrm>
            <a:off x="104778" y="221631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４３</a:t>
            </a:r>
          </a:p>
        </p:txBody>
      </p:sp>
      <p:sp>
        <p:nvSpPr>
          <p:cNvPr id="25" name="テキスト ボックス 24"/>
          <p:cNvSpPr txBox="1">
            <a:spLocks noChangeArrowheads="1"/>
          </p:cNvSpPr>
          <p:nvPr/>
        </p:nvSpPr>
        <p:spPr bwMode="auto">
          <a:xfrm>
            <a:off x="-976" y="405307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４２</a:t>
            </a:r>
          </a:p>
        </p:txBody>
      </p:sp>
      <p:sp>
        <p:nvSpPr>
          <p:cNvPr id="26" name="テキスト ボックス 25"/>
          <p:cNvSpPr txBox="1">
            <a:spLocks noChangeArrowheads="1"/>
          </p:cNvSpPr>
          <p:nvPr/>
        </p:nvSpPr>
        <p:spPr bwMode="auto">
          <a:xfrm>
            <a:off x="104778" y="173801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４１</a:t>
            </a:r>
          </a:p>
        </p:txBody>
      </p:sp>
      <p:sp>
        <p:nvSpPr>
          <p:cNvPr id="27" name="テキスト ボックス 26"/>
          <p:cNvSpPr txBox="1">
            <a:spLocks noChangeArrowheads="1"/>
          </p:cNvSpPr>
          <p:nvPr/>
        </p:nvSpPr>
        <p:spPr bwMode="auto">
          <a:xfrm>
            <a:off x="-1952" y="214681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４０</a:t>
            </a:r>
          </a:p>
        </p:txBody>
      </p:sp>
      <p:sp>
        <p:nvSpPr>
          <p:cNvPr id="28" name="テキスト ボックス 27"/>
          <p:cNvSpPr txBox="1">
            <a:spLocks noChangeArrowheads="1"/>
          </p:cNvSpPr>
          <p:nvPr/>
        </p:nvSpPr>
        <p:spPr bwMode="auto">
          <a:xfrm>
            <a:off x="174631" y="193769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３９</a:t>
            </a:r>
          </a:p>
        </p:txBody>
      </p:sp>
      <p:sp>
        <p:nvSpPr>
          <p:cNvPr id="29" name="テキスト ボックス 28"/>
          <p:cNvSpPr txBox="1">
            <a:spLocks noChangeArrowheads="1"/>
          </p:cNvSpPr>
          <p:nvPr/>
        </p:nvSpPr>
        <p:spPr bwMode="auto">
          <a:xfrm>
            <a:off x="31881" y="311185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３８</a:t>
            </a:r>
          </a:p>
        </p:txBody>
      </p:sp>
      <p:sp>
        <p:nvSpPr>
          <p:cNvPr id="30" name="テキスト ボックス 29"/>
          <p:cNvSpPr txBox="1">
            <a:spLocks noChangeArrowheads="1"/>
          </p:cNvSpPr>
          <p:nvPr/>
        </p:nvSpPr>
        <p:spPr bwMode="auto">
          <a:xfrm>
            <a:off x="139705" y="263355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３７</a:t>
            </a:r>
          </a:p>
        </p:txBody>
      </p:sp>
      <p:sp>
        <p:nvSpPr>
          <p:cNvPr id="31" name="テキスト ボックス 30"/>
          <p:cNvSpPr txBox="1">
            <a:spLocks noChangeArrowheads="1"/>
          </p:cNvSpPr>
          <p:nvPr/>
        </p:nvSpPr>
        <p:spPr bwMode="auto">
          <a:xfrm>
            <a:off x="101734" y="215944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３６</a:t>
            </a:r>
          </a:p>
        </p:txBody>
      </p:sp>
      <p:sp>
        <p:nvSpPr>
          <p:cNvPr id="32" name="テキスト ボックス 31"/>
          <p:cNvSpPr txBox="1">
            <a:spLocks noChangeArrowheads="1"/>
          </p:cNvSpPr>
          <p:nvPr/>
        </p:nvSpPr>
        <p:spPr bwMode="auto">
          <a:xfrm>
            <a:off x="139705" y="309975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３５</a:t>
            </a:r>
          </a:p>
        </p:txBody>
      </p:sp>
      <p:sp>
        <p:nvSpPr>
          <p:cNvPr id="33" name="テキスト ボックス 32"/>
          <p:cNvSpPr txBox="1">
            <a:spLocks noChangeArrowheads="1"/>
          </p:cNvSpPr>
          <p:nvPr/>
        </p:nvSpPr>
        <p:spPr bwMode="auto">
          <a:xfrm>
            <a:off x="105266" y="216609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３４</a:t>
            </a:r>
          </a:p>
        </p:txBody>
      </p:sp>
      <p:sp>
        <p:nvSpPr>
          <p:cNvPr id="34" name="テキスト ボックス 33"/>
          <p:cNvSpPr txBox="1">
            <a:spLocks noChangeArrowheads="1"/>
          </p:cNvSpPr>
          <p:nvPr/>
        </p:nvSpPr>
        <p:spPr bwMode="auto">
          <a:xfrm>
            <a:off x="175119" y="132077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３３</a:t>
            </a:r>
          </a:p>
        </p:txBody>
      </p:sp>
      <p:sp>
        <p:nvSpPr>
          <p:cNvPr id="35" name="テキスト ボックス 34"/>
          <p:cNvSpPr txBox="1">
            <a:spLocks noChangeArrowheads="1"/>
          </p:cNvSpPr>
          <p:nvPr/>
        </p:nvSpPr>
        <p:spPr bwMode="auto">
          <a:xfrm>
            <a:off x="175119" y="237633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３２</a:t>
            </a:r>
          </a:p>
        </p:txBody>
      </p:sp>
      <p:sp>
        <p:nvSpPr>
          <p:cNvPr id="36" name="テキスト ボックス 35"/>
          <p:cNvSpPr txBox="1">
            <a:spLocks noChangeArrowheads="1"/>
          </p:cNvSpPr>
          <p:nvPr/>
        </p:nvSpPr>
        <p:spPr bwMode="auto">
          <a:xfrm>
            <a:off x="140554" y="211627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３１</a:t>
            </a:r>
          </a:p>
        </p:txBody>
      </p:sp>
      <p:sp>
        <p:nvSpPr>
          <p:cNvPr id="37" name="テキスト ボックス 36"/>
          <p:cNvSpPr txBox="1">
            <a:spLocks noChangeArrowheads="1"/>
          </p:cNvSpPr>
          <p:nvPr/>
        </p:nvSpPr>
        <p:spPr bwMode="auto">
          <a:xfrm>
            <a:off x="33587" y="352909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３０</a:t>
            </a:r>
          </a:p>
        </p:txBody>
      </p:sp>
      <p:sp>
        <p:nvSpPr>
          <p:cNvPr id="38" name="テキスト ボックス 37"/>
          <p:cNvSpPr txBox="1">
            <a:spLocks noChangeArrowheads="1"/>
          </p:cNvSpPr>
          <p:nvPr/>
        </p:nvSpPr>
        <p:spPr bwMode="auto">
          <a:xfrm>
            <a:off x="70213" y="97265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２９</a:t>
            </a:r>
          </a:p>
        </p:txBody>
      </p:sp>
      <p:sp>
        <p:nvSpPr>
          <p:cNvPr id="39" name="テキスト ボックス 38"/>
          <p:cNvSpPr txBox="1">
            <a:spLocks noChangeArrowheads="1"/>
          </p:cNvSpPr>
          <p:nvPr/>
        </p:nvSpPr>
        <p:spPr bwMode="auto">
          <a:xfrm>
            <a:off x="69850" y="220421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２８</a:t>
            </a:r>
          </a:p>
        </p:txBody>
      </p:sp>
      <p:sp>
        <p:nvSpPr>
          <p:cNvPr id="40" name="テキスト ボックス 39"/>
          <p:cNvSpPr txBox="1">
            <a:spLocks noChangeArrowheads="1"/>
          </p:cNvSpPr>
          <p:nvPr/>
        </p:nvSpPr>
        <p:spPr bwMode="auto">
          <a:xfrm>
            <a:off x="69722" y="129468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２７</a:t>
            </a:r>
          </a:p>
        </p:txBody>
      </p:sp>
      <p:sp>
        <p:nvSpPr>
          <p:cNvPr id="41" name="テキスト ボックス 40"/>
          <p:cNvSpPr txBox="1">
            <a:spLocks noChangeArrowheads="1"/>
          </p:cNvSpPr>
          <p:nvPr/>
        </p:nvSpPr>
        <p:spPr bwMode="auto">
          <a:xfrm>
            <a:off x="-1947" y="275743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２６</a:t>
            </a:r>
          </a:p>
        </p:txBody>
      </p:sp>
      <p:sp>
        <p:nvSpPr>
          <p:cNvPr id="43" name="テキスト ボックス 42"/>
          <p:cNvSpPr txBox="1">
            <a:spLocks noChangeArrowheads="1"/>
          </p:cNvSpPr>
          <p:nvPr/>
        </p:nvSpPr>
        <p:spPr bwMode="auto">
          <a:xfrm>
            <a:off x="69850" y="210602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２５</a:t>
            </a:r>
          </a:p>
        </p:txBody>
      </p:sp>
      <p:sp>
        <p:nvSpPr>
          <p:cNvPr id="44" name="テキスト ボックス 43"/>
          <p:cNvSpPr txBox="1">
            <a:spLocks noChangeArrowheads="1"/>
          </p:cNvSpPr>
          <p:nvPr/>
        </p:nvSpPr>
        <p:spPr bwMode="auto">
          <a:xfrm>
            <a:off x="244611" y="71015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２４</a:t>
            </a:r>
          </a:p>
        </p:txBody>
      </p:sp>
      <p:sp>
        <p:nvSpPr>
          <p:cNvPr id="45" name="テキスト ボックス 44"/>
          <p:cNvSpPr txBox="1">
            <a:spLocks noChangeArrowheads="1"/>
          </p:cNvSpPr>
          <p:nvPr/>
        </p:nvSpPr>
        <p:spPr bwMode="auto">
          <a:xfrm>
            <a:off x="0" y="193387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２３</a:t>
            </a:r>
          </a:p>
        </p:txBody>
      </p:sp>
      <p:sp>
        <p:nvSpPr>
          <p:cNvPr id="46" name="テキスト ボックス 45"/>
          <p:cNvSpPr txBox="1">
            <a:spLocks noChangeArrowheads="1"/>
          </p:cNvSpPr>
          <p:nvPr/>
        </p:nvSpPr>
        <p:spPr bwMode="auto">
          <a:xfrm>
            <a:off x="34794" y="230206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２２</a:t>
            </a:r>
          </a:p>
        </p:txBody>
      </p:sp>
      <p:sp>
        <p:nvSpPr>
          <p:cNvPr id="47" name="テキスト ボックス 46"/>
          <p:cNvSpPr txBox="1">
            <a:spLocks noChangeArrowheads="1"/>
          </p:cNvSpPr>
          <p:nvPr/>
        </p:nvSpPr>
        <p:spPr bwMode="auto">
          <a:xfrm>
            <a:off x="174451" y="415685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２１</a:t>
            </a:r>
          </a:p>
        </p:txBody>
      </p:sp>
      <p:sp>
        <p:nvSpPr>
          <p:cNvPr id="48" name="テキスト ボックス 47"/>
          <p:cNvSpPr txBox="1">
            <a:spLocks noChangeArrowheads="1"/>
          </p:cNvSpPr>
          <p:nvPr/>
        </p:nvSpPr>
        <p:spPr bwMode="auto">
          <a:xfrm>
            <a:off x="136480" y="232257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</a:t>
            </a:r>
          </a:p>
        </p:txBody>
      </p:sp>
      <p:sp>
        <p:nvSpPr>
          <p:cNvPr id="49" name="テキスト ボックス 48"/>
          <p:cNvSpPr txBox="1">
            <a:spLocks noChangeArrowheads="1"/>
          </p:cNvSpPr>
          <p:nvPr/>
        </p:nvSpPr>
        <p:spPr bwMode="auto">
          <a:xfrm>
            <a:off x="174143" y="97870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１９</a:t>
            </a:r>
          </a:p>
        </p:txBody>
      </p:sp>
      <p:sp>
        <p:nvSpPr>
          <p:cNvPr id="50" name="テキスト ボックス 49"/>
          <p:cNvSpPr txBox="1">
            <a:spLocks noChangeArrowheads="1"/>
          </p:cNvSpPr>
          <p:nvPr/>
        </p:nvSpPr>
        <p:spPr bwMode="auto">
          <a:xfrm>
            <a:off x="209689" y="267482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１８</a:t>
            </a:r>
          </a:p>
        </p:txBody>
      </p:sp>
      <p:sp>
        <p:nvSpPr>
          <p:cNvPr id="51" name="テキスト ボックス 50"/>
          <p:cNvSpPr txBox="1">
            <a:spLocks noChangeArrowheads="1"/>
          </p:cNvSpPr>
          <p:nvPr/>
        </p:nvSpPr>
        <p:spPr bwMode="auto">
          <a:xfrm>
            <a:off x="174143" y="260214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１７</a:t>
            </a:r>
          </a:p>
        </p:txBody>
      </p:sp>
      <p:sp>
        <p:nvSpPr>
          <p:cNvPr id="52" name="テキスト ボックス 51"/>
          <p:cNvSpPr txBox="1">
            <a:spLocks noChangeArrowheads="1"/>
          </p:cNvSpPr>
          <p:nvPr/>
        </p:nvSpPr>
        <p:spPr bwMode="auto">
          <a:xfrm>
            <a:off x="0" y="136551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１６</a:t>
            </a:r>
          </a:p>
        </p:txBody>
      </p:sp>
      <p:sp>
        <p:nvSpPr>
          <p:cNvPr id="53" name="テキスト ボックス 52"/>
          <p:cNvSpPr txBox="1">
            <a:spLocks noChangeArrowheads="1"/>
          </p:cNvSpPr>
          <p:nvPr/>
        </p:nvSpPr>
        <p:spPr bwMode="auto">
          <a:xfrm>
            <a:off x="174753" y="260473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１５</a:t>
            </a:r>
          </a:p>
        </p:txBody>
      </p:sp>
      <p:sp>
        <p:nvSpPr>
          <p:cNvPr id="54" name="テキスト ボックス 53"/>
          <p:cNvSpPr txBox="1">
            <a:spLocks noChangeArrowheads="1"/>
          </p:cNvSpPr>
          <p:nvPr/>
        </p:nvSpPr>
        <p:spPr bwMode="auto">
          <a:xfrm>
            <a:off x="174143" y="166699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１４</a:t>
            </a:r>
          </a:p>
        </p:txBody>
      </p:sp>
      <p:sp>
        <p:nvSpPr>
          <p:cNvPr id="55" name="テキスト ボックス 54"/>
          <p:cNvSpPr txBox="1">
            <a:spLocks noChangeArrowheads="1"/>
          </p:cNvSpPr>
          <p:nvPr/>
        </p:nvSpPr>
        <p:spPr bwMode="auto">
          <a:xfrm>
            <a:off x="104900" y="346314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１３</a:t>
            </a:r>
          </a:p>
        </p:txBody>
      </p:sp>
      <p:sp>
        <p:nvSpPr>
          <p:cNvPr id="56" name="テキスト ボックス 55"/>
          <p:cNvSpPr txBox="1">
            <a:spLocks noChangeArrowheads="1"/>
          </p:cNvSpPr>
          <p:nvPr/>
        </p:nvSpPr>
        <p:spPr bwMode="auto">
          <a:xfrm>
            <a:off x="310878" y="325935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１２</a:t>
            </a:r>
          </a:p>
        </p:txBody>
      </p:sp>
      <p:sp>
        <p:nvSpPr>
          <p:cNvPr id="57" name="テキスト ボックス 56"/>
          <p:cNvSpPr txBox="1">
            <a:spLocks noChangeArrowheads="1"/>
          </p:cNvSpPr>
          <p:nvPr/>
        </p:nvSpPr>
        <p:spPr bwMode="auto">
          <a:xfrm>
            <a:off x="174276" y="114663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１１</a:t>
            </a:r>
          </a:p>
        </p:txBody>
      </p:sp>
      <p:sp>
        <p:nvSpPr>
          <p:cNvPr id="58" name="テキスト ボックス 57"/>
          <p:cNvSpPr txBox="1">
            <a:spLocks noChangeArrowheads="1"/>
          </p:cNvSpPr>
          <p:nvPr/>
        </p:nvSpPr>
        <p:spPr bwMode="auto">
          <a:xfrm>
            <a:off x="244611" y="84485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１０</a:t>
            </a:r>
          </a:p>
        </p:txBody>
      </p:sp>
      <p:sp>
        <p:nvSpPr>
          <p:cNvPr id="59" name="テキスト ボックス 58"/>
          <p:cNvSpPr txBox="1">
            <a:spLocks noChangeArrowheads="1"/>
          </p:cNvSpPr>
          <p:nvPr/>
        </p:nvSpPr>
        <p:spPr bwMode="auto">
          <a:xfrm>
            <a:off x="104516" y="225761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９</a:t>
            </a:r>
          </a:p>
        </p:txBody>
      </p:sp>
      <p:sp>
        <p:nvSpPr>
          <p:cNvPr id="60" name="テキスト ボックス 59"/>
          <p:cNvSpPr txBox="1">
            <a:spLocks noChangeArrowheads="1"/>
          </p:cNvSpPr>
          <p:nvPr/>
        </p:nvSpPr>
        <p:spPr bwMode="auto">
          <a:xfrm>
            <a:off x="69460" y="298040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８</a:t>
            </a:r>
          </a:p>
        </p:txBody>
      </p:sp>
      <p:sp>
        <p:nvSpPr>
          <p:cNvPr id="61" name="テキスト ボックス 60"/>
          <p:cNvSpPr txBox="1">
            <a:spLocks noChangeArrowheads="1"/>
          </p:cNvSpPr>
          <p:nvPr/>
        </p:nvSpPr>
        <p:spPr bwMode="auto">
          <a:xfrm>
            <a:off x="35637" y="423206"/>
            <a:ext cx="9144000" cy="6446838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</a:t>
            </a:r>
          </a:p>
        </p:txBody>
      </p:sp>
      <p:sp>
        <p:nvSpPr>
          <p:cNvPr id="62" name="テキスト ボックス 61"/>
          <p:cNvSpPr txBox="1">
            <a:spLocks noChangeArrowheads="1"/>
          </p:cNvSpPr>
          <p:nvPr/>
        </p:nvSpPr>
        <p:spPr bwMode="auto">
          <a:xfrm>
            <a:off x="35637" y="15114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６</a:t>
            </a:r>
          </a:p>
        </p:txBody>
      </p:sp>
      <p:sp>
        <p:nvSpPr>
          <p:cNvPr id="63" name="テキスト ボックス 62"/>
          <p:cNvSpPr txBox="1">
            <a:spLocks noChangeArrowheads="1"/>
          </p:cNvSpPr>
          <p:nvPr/>
        </p:nvSpPr>
        <p:spPr bwMode="auto">
          <a:xfrm>
            <a:off x="174246" y="40457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</a:t>
            </a:r>
          </a:p>
        </p:txBody>
      </p:sp>
      <p:sp>
        <p:nvSpPr>
          <p:cNvPr id="64" name="テキスト ボックス 63"/>
          <p:cNvSpPr txBox="1">
            <a:spLocks noChangeArrowheads="1"/>
          </p:cNvSpPr>
          <p:nvPr/>
        </p:nvSpPr>
        <p:spPr bwMode="auto">
          <a:xfrm>
            <a:off x="310878" y="370810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</a:t>
            </a:r>
          </a:p>
        </p:txBody>
      </p:sp>
      <p:sp>
        <p:nvSpPr>
          <p:cNvPr id="65" name="テキスト ボックス 64"/>
          <p:cNvSpPr txBox="1">
            <a:spLocks noChangeArrowheads="1"/>
          </p:cNvSpPr>
          <p:nvPr/>
        </p:nvSpPr>
        <p:spPr bwMode="auto">
          <a:xfrm>
            <a:off x="244611" y="349696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</a:t>
            </a:r>
          </a:p>
        </p:txBody>
      </p:sp>
      <p:sp>
        <p:nvSpPr>
          <p:cNvPr id="66" name="テキスト ボックス 65"/>
          <p:cNvSpPr txBox="1">
            <a:spLocks noChangeArrowheads="1"/>
          </p:cNvSpPr>
          <p:nvPr/>
        </p:nvSpPr>
        <p:spPr bwMode="auto">
          <a:xfrm>
            <a:off x="310878" y="119614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</a:t>
            </a:r>
          </a:p>
        </p:txBody>
      </p:sp>
      <p:sp>
        <p:nvSpPr>
          <p:cNvPr id="67" name="テキスト ボックス 66"/>
          <p:cNvSpPr txBox="1">
            <a:spLocks noChangeArrowheads="1"/>
          </p:cNvSpPr>
          <p:nvPr/>
        </p:nvSpPr>
        <p:spPr bwMode="auto">
          <a:xfrm>
            <a:off x="174067" y="473803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</a:t>
            </a:r>
          </a:p>
        </p:txBody>
      </p:sp>
      <p:sp>
        <p:nvSpPr>
          <p:cNvPr id="68" name="テキスト ボックス 67"/>
          <p:cNvSpPr txBox="1">
            <a:spLocks noChangeArrowheads="1"/>
          </p:cNvSpPr>
          <p:nvPr/>
        </p:nvSpPr>
        <p:spPr bwMode="auto">
          <a:xfrm>
            <a:off x="117341" y="185221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０</a:t>
            </a:r>
          </a:p>
        </p:txBody>
      </p:sp>
    </p:spTree>
    <p:extLst>
      <p:ext uri="{BB962C8B-B14F-4D97-AF65-F5344CB8AC3E}">
        <p14:creationId xmlns:p14="http://schemas.microsoft.com/office/powerpoint/2010/main" val="5605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角丸四角形 35"/>
          <p:cNvSpPr/>
          <p:nvPr/>
        </p:nvSpPr>
        <p:spPr>
          <a:xfrm>
            <a:off x="645442" y="3988646"/>
            <a:ext cx="4721480" cy="21076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903488"/>
              </p:ext>
            </p:extLst>
          </p:nvPr>
        </p:nvGraphicFramePr>
        <p:xfrm>
          <a:off x="235132" y="1837930"/>
          <a:ext cx="8642350" cy="4722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2350">
                  <a:extLst>
                    <a:ext uri="{9D8B030D-6E8A-4147-A177-3AD203B41FA5}">
                      <a16:colId xmlns:a16="http://schemas.microsoft.com/office/drawing/2014/main" val="1051435754"/>
                    </a:ext>
                  </a:extLst>
                </a:gridCol>
              </a:tblGrid>
              <a:tr h="4672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室内で行うＴＲ「ストレッチ」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554085"/>
                  </a:ext>
                </a:extLst>
              </a:tr>
              <a:tr h="4255079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en-US" altLang="ja-JP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【</a:t>
                      </a:r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安全に行うために</a:t>
                      </a:r>
                      <a:r>
                        <a:rPr kumimoji="1" lang="en-US" altLang="ja-JP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】</a:t>
                      </a:r>
                    </a:p>
                    <a:p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</a:t>
                      </a:r>
                      <a:r>
                        <a:rPr kumimoji="1" lang="ja-JP" altLang="en-US" sz="2400" b="1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ストレッチを行う際に注意する５つの原則</a:t>
                      </a:r>
                      <a:endParaRPr kumimoji="1" lang="en-US" altLang="ja-JP" sz="2400" b="1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2400" b="1" baseline="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　</a:t>
                      </a:r>
                      <a:r>
                        <a:rPr lang="ja-JP" altLang="en-US" sz="1800" dirty="0" smtClean="0"/>
                        <a:t>厚生労働省 生活習慣病予防のための健康情報サイトより</a:t>
                      </a:r>
                      <a:endParaRPr lang="en-US" altLang="ja-JP" sz="18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ja-JP" altLang="en-US" sz="1600" dirty="0" smtClean="0"/>
                        <a:t>　　　</a:t>
                      </a:r>
                      <a:r>
                        <a:rPr lang="en-US" altLang="ja-JP" sz="1600" dirty="0" smtClean="0"/>
                        <a:t>URL</a:t>
                      </a:r>
                      <a:r>
                        <a:rPr lang="ja-JP" altLang="en-US" sz="1600" dirty="0" smtClean="0"/>
                        <a:t>「</a:t>
                      </a:r>
                      <a:r>
                        <a:rPr lang="en-US" altLang="ja-JP" sz="1600" dirty="0" smtClean="0">
                          <a:hlinkClick r:id="rId2"/>
                        </a:rPr>
                        <a:t>https://www.e-healthnet.mhlw.go.jp/information/keywords/stretching</a:t>
                      </a:r>
                      <a:r>
                        <a:rPr lang="ja-JP" altLang="en-US" sz="2400" dirty="0" smtClean="0"/>
                        <a:t>」</a:t>
                      </a:r>
                      <a:endParaRPr kumimoji="1" lang="en-US" altLang="ja-JP" sz="2400" b="1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endParaRPr kumimoji="1" lang="en-US" altLang="ja-JP" sz="240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①時間は最低</a:t>
                      </a:r>
                      <a:r>
                        <a:rPr kumimoji="1" lang="en-US" altLang="ja-JP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20</a:t>
                      </a:r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秒</a:t>
                      </a:r>
                      <a:endParaRPr kumimoji="1" lang="en-US" altLang="ja-JP" sz="240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②伸ばす筋や部位を意識する</a:t>
                      </a:r>
                      <a:endParaRPr kumimoji="1" lang="en-US" altLang="ja-JP" sz="240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③痛くなく気持ち良い程度に伸ばす</a:t>
                      </a:r>
                      <a:endParaRPr kumimoji="1" lang="en-US" altLang="ja-JP" sz="240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④呼吸を止めないように意識する</a:t>
                      </a:r>
                      <a:endParaRPr kumimoji="1" lang="en-US" altLang="ja-JP" sz="240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24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⑤目的に応じて部位を選択する</a:t>
                      </a:r>
                      <a:endParaRPr kumimoji="1" lang="en-US" altLang="ja-JP" sz="240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endParaRPr kumimoji="1" lang="en-US" altLang="ja-JP" sz="240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313025"/>
                  </a:ext>
                </a:extLst>
              </a:tr>
            </a:tbl>
          </a:graphicData>
        </a:graphic>
      </p:graphicFrame>
      <p:sp>
        <p:nvSpPr>
          <p:cNvPr id="3" name="タイトル 1"/>
          <p:cNvSpPr txBox="1">
            <a:spLocks/>
          </p:cNvSpPr>
          <p:nvPr/>
        </p:nvSpPr>
        <p:spPr>
          <a:xfrm>
            <a:off x="645442" y="618244"/>
            <a:ext cx="8085780" cy="12445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32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　　　 </a:t>
            </a:r>
            <a:r>
              <a:rPr lang="ja-JP" altLang="en-US" sz="32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en-US" altLang="ja-JP" sz="3200" b="1" dirty="0" smtClean="0">
                <a:solidFill>
                  <a:srgbClr val="00B05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【</a:t>
            </a:r>
            <a:r>
              <a:rPr lang="ja-JP" altLang="en-US" sz="3200" b="1" dirty="0">
                <a:solidFill>
                  <a:srgbClr val="00B05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柔軟性　</a:t>
            </a:r>
            <a:r>
              <a:rPr lang="en-US" altLang="ja-JP" sz="3200" b="1" dirty="0">
                <a:solidFill>
                  <a:srgbClr val="00B05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】</a:t>
            </a:r>
          </a:p>
          <a:p>
            <a:pPr>
              <a:lnSpc>
                <a:spcPct val="100000"/>
              </a:lnSpc>
            </a:pPr>
            <a:r>
              <a:rPr lang="ja-JP" altLang="en-US" sz="32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しなやか</a:t>
            </a:r>
            <a:r>
              <a:rPr lang="ja-JP" altLang="en-US" sz="32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に柔らかく体を動かすための体力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0" y="-7475"/>
            <a:ext cx="9144000" cy="56823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000" b="1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創作ダンスに関連して高まる体力　</a:t>
            </a:r>
            <a:r>
              <a:rPr lang="ja-JP" altLang="en-US" sz="3000" b="1" dirty="0" smtClean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③</a:t>
            </a:r>
            <a:endParaRPr lang="en-US" altLang="ja-JP" sz="3000" b="1" dirty="0">
              <a:solidFill>
                <a:schemeClr val="tx1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12" name="円形吹き出し 11"/>
          <p:cNvSpPr/>
          <p:nvPr/>
        </p:nvSpPr>
        <p:spPr>
          <a:xfrm>
            <a:off x="5506946" y="3808673"/>
            <a:ext cx="3224276" cy="2181496"/>
          </a:xfrm>
          <a:prstGeom prst="wedgeEllipseCallout">
            <a:avLst>
              <a:gd name="adj1" fmla="val 27744"/>
              <a:gd name="adj2" fmla="val 5660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878375" y="4114591"/>
            <a:ext cx="2627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自分の柔軟性を知っていますか？５つの原則を守りながら、実技のテキスト等に掲載されているストレッチに挑戦して</a:t>
            </a:r>
            <a:endParaRPr lang="en-US" altLang="ja-JP" sz="1600" b="1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6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みましょう♪</a:t>
            </a:r>
            <a:endParaRPr lang="en-US" altLang="ja-JP" sz="1600" b="1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05418" y="4024486"/>
            <a:ext cx="4861504" cy="2110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79" b="96429" l="730" r="981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5206" y="5199497"/>
            <a:ext cx="1137344" cy="139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2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テキスト ボックス 36"/>
          <p:cNvSpPr txBox="1">
            <a:spLocks noChangeArrowheads="1"/>
          </p:cNvSpPr>
          <p:nvPr/>
        </p:nvSpPr>
        <p:spPr bwMode="auto">
          <a:xfrm>
            <a:off x="0" y="168275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３０</a:t>
            </a:r>
          </a:p>
        </p:txBody>
      </p:sp>
      <p:sp>
        <p:nvSpPr>
          <p:cNvPr id="38" name="テキスト ボックス 37"/>
          <p:cNvSpPr txBox="1">
            <a:spLocks noChangeArrowheads="1"/>
          </p:cNvSpPr>
          <p:nvPr/>
        </p:nvSpPr>
        <p:spPr bwMode="auto">
          <a:xfrm>
            <a:off x="-53180" y="175718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２９</a:t>
            </a:r>
          </a:p>
        </p:txBody>
      </p:sp>
      <p:sp>
        <p:nvSpPr>
          <p:cNvPr id="39" name="テキスト ボックス 38"/>
          <p:cNvSpPr txBox="1">
            <a:spLocks noChangeArrowheads="1"/>
          </p:cNvSpPr>
          <p:nvPr/>
        </p:nvSpPr>
        <p:spPr bwMode="auto">
          <a:xfrm>
            <a:off x="-26590" y="190583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２８</a:t>
            </a:r>
          </a:p>
        </p:txBody>
      </p:sp>
      <p:sp>
        <p:nvSpPr>
          <p:cNvPr id="40" name="テキスト ボックス 39"/>
          <p:cNvSpPr txBox="1">
            <a:spLocks noChangeArrowheads="1"/>
          </p:cNvSpPr>
          <p:nvPr/>
        </p:nvSpPr>
        <p:spPr bwMode="auto">
          <a:xfrm>
            <a:off x="-26590" y="212891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２７</a:t>
            </a:r>
          </a:p>
        </p:txBody>
      </p:sp>
      <p:sp>
        <p:nvSpPr>
          <p:cNvPr id="41" name="テキスト ボックス 40"/>
          <p:cNvSpPr txBox="1">
            <a:spLocks noChangeArrowheads="1"/>
          </p:cNvSpPr>
          <p:nvPr/>
        </p:nvSpPr>
        <p:spPr bwMode="auto">
          <a:xfrm>
            <a:off x="-13295" y="212891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２６</a:t>
            </a:r>
          </a:p>
        </p:txBody>
      </p:sp>
      <p:sp>
        <p:nvSpPr>
          <p:cNvPr id="43" name="テキスト ボックス 42"/>
          <p:cNvSpPr txBox="1">
            <a:spLocks noChangeArrowheads="1"/>
          </p:cNvSpPr>
          <p:nvPr/>
        </p:nvSpPr>
        <p:spPr bwMode="auto">
          <a:xfrm>
            <a:off x="39885" y="0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２５</a:t>
            </a:r>
          </a:p>
        </p:txBody>
      </p:sp>
      <p:sp>
        <p:nvSpPr>
          <p:cNvPr id="44" name="テキスト ボックス 43"/>
          <p:cNvSpPr txBox="1">
            <a:spLocks noChangeArrowheads="1"/>
          </p:cNvSpPr>
          <p:nvPr/>
        </p:nvSpPr>
        <p:spPr bwMode="auto">
          <a:xfrm>
            <a:off x="-39885" y="123598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２４</a:t>
            </a:r>
          </a:p>
        </p:txBody>
      </p:sp>
      <p:sp>
        <p:nvSpPr>
          <p:cNvPr id="45" name="テキスト ボックス 44"/>
          <p:cNvSpPr txBox="1">
            <a:spLocks noChangeArrowheads="1"/>
          </p:cNvSpPr>
          <p:nvPr/>
        </p:nvSpPr>
        <p:spPr bwMode="auto">
          <a:xfrm>
            <a:off x="94328" y="131102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２３</a:t>
            </a:r>
          </a:p>
        </p:txBody>
      </p:sp>
      <p:sp>
        <p:nvSpPr>
          <p:cNvPr id="46" name="テキスト ボックス 45"/>
          <p:cNvSpPr txBox="1">
            <a:spLocks noChangeArrowheads="1"/>
          </p:cNvSpPr>
          <p:nvPr/>
        </p:nvSpPr>
        <p:spPr bwMode="auto">
          <a:xfrm>
            <a:off x="10412" y="172068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２２</a:t>
            </a:r>
          </a:p>
        </p:txBody>
      </p:sp>
      <p:sp>
        <p:nvSpPr>
          <p:cNvPr id="47" name="テキスト ボックス 46"/>
          <p:cNvSpPr txBox="1">
            <a:spLocks noChangeArrowheads="1"/>
          </p:cNvSpPr>
          <p:nvPr/>
        </p:nvSpPr>
        <p:spPr bwMode="auto">
          <a:xfrm>
            <a:off x="19276" y="278740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２１</a:t>
            </a:r>
          </a:p>
        </p:txBody>
      </p:sp>
      <p:sp>
        <p:nvSpPr>
          <p:cNvPr id="48" name="テキスト ボックス 47"/>
          <p:cNvSpPr txBox="1">
            <a:spLocks noChangeArrowheads="1"/>
          </p:cNvSpPr>
          <p:nvPr/>
        </p:nvSpPr>
        <p:spPr bwMode="auto">
          <a:xfrm>
            <a:off x="-19276" y="112817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</a:t>
            </a:r>
          </a:p>
        </p:txBody>
      </p:sp>
      <p:sp>
        <p:nvSpPr>
          <p:cNvPr id="49" name="テキスト ボックス 48"/>
          <p:cNvSpPr txBox="1">
            <a:spLocks noChangeArrowheads="1"/>
          </p:cNvSpPr>
          <p:nvPr/>
        </p:nvSpPr>
        <p:spPr bwMode="auto">
          <a:xfrm>
            <a:off x="-37002" y="212891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１９</a:t>
            </a:r>
          </a:p>
        </p:txBody>
      </p:sp>
      <p:sp>
        <p:nvSpPr>
          <p:cNvPr id="50" name="テキスト ボックス 49"/>
          <p:cNvSpPr txBox="1">
            <a:spLocks noChangeArrowheads="1"/>
          </p:cNvSpPr>
          <p:nvPr/>
        </p:nvSpPr>
        <p:spPr bwMode="auto">
          <a:xfrm>
            <a:off x="-54233" y="196951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１８</a:t>
            </a:r>
          </a:p>
        </p:txBody>
      </p:sp>
      <p:sp>
        <p:nvSpPr>
          <p:cNvPr id="51" name="テキスト ボックス 50"/>
          <p:cNvSpPr txBox="1">
            <a:spLocks noChangeArrowheads="1"/>
          </p:cNvSpPr>
          <p:nvPr/>
        </p:nvSpPr>
        <p:spPr bwMode="auto">
          <a:xfrm>
            <a:off x="23707" y="112816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１７</a:t>
            </a:r>
          </a:p>
        </p:txBody>
      </p:sp>
      <p:sp>
        <p:nvSpPr>
          <p:cNvPr id="52" name="テキスト ボックス 51"/>
          <p:cNvSpPr txBox="1">
            <a:spLocks noChangeArrowheads="1"/>
          </p:cNvSpPr>
          <p:nvPr/>
        </p:nvSpPr>
        <p:spPr bwMode="auto">
          <a:xfrm>
            <a:off x="-107623" y="262971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１６</a:t>
            </a:r>
          </a:p>
        </p:txBody>
      </p:sp>
      <p:sp>
        <p:nvSpPr>
          <p:cNvPr id="53" name="テキスト ボックス 52"/>
          <p:cNvSpPr txBox="1">
            <a:spLocks noChangeArrowheads="1"/>
          </p:cNvSpPr>
          <p:nvPr/>
        </p:nvSpPr>
        <p:spPr bwMode="auto">
          <a:xfrm>
            <a:off x="-118035" y="101290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１５</a:t>
            </a:r>
          </a:p>
        </p:txBody>
      </p:sp>
      <p:sp>
        <p:nvSpPr>
          <p:cNvPr id="54" name="テキスト ボックス 53"/>
          <p:cNvSpPr txBox="1">
            <a:spLocks noChangeArrowheads="1"/>
          </p:cNvSpPr>
          <p:nvPr/>
        </p:nvSpPr>
        <p:spPr bwMode="auto">
          <a:xfrm>
            <a:off x="-40938" y="225632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１４</a:t>
            </a:r>
          </a:p>
        </p:txBody>
      </p:sp>
      <p:sp>
        <p:nvSpPr>
          <p:cNvPr id="55" name="テキスト ボックス 54"/>
          <p:cNvSpPr txBox="1">
            <a:spLocks noChangeArrowheads="1"/>
          </p:cNvSpPr>
          <p:nvPr/>
        </p:nvSpPr>
        <p:spPr bwMode="auto">
          <a:xfrm>
            <a:off x="-113517" y="16926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１３</a:t>
            </a:r>
          </a:p>
        </p:txBody>
      </p:sp>
      <p:sp>
        <p:nvSpPr>
          <p:cNvPr id="56" name="テキスト ボックス 55"/>
          <p:cNvSpPr txBox="1">
            <a:spLocks noChangeArrowheads="1"/>
          </p:cNvSpPr>
          <p:nvPr/>
        </p:nvSpPr>
        <p:spPr bwMode="auto">
          <a:xfrm>
            <a:off x="-23794" y="291481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１２</a:t>
            </a:r>
          </a:p>
        </p:txBody>
      </p:sp>
      <p:sp>
        <p:nvSpPr>
          <p:cNvPr id="57" name="テキスト ボックス 56"/>
          <p:cNvSpPr txBox="1">
            <a:spLocks noChangeArrowheads="1"/>
          </p:cNvSpPr>
          <p:nvPr/>
        </p:nvSpPr>
        <p:spPr bwMode="auto">
          <a:xfrm>
            <a:off x="-97211" y="224188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１１</a:t>
            </a:r>
          </a:p>
        </p:txBody>
      </p:sp>
      <p:sp>
        <p:nvSpPr>
          <p:cNvPr id="58" name="テキスト ボックス 57"/>
          <p:cNvSpPr txBox="1">
            <a:spLocks noChangeArrowheads="1"/>
          </p:cNvSpPr>
          <p:nvPr/>
        </p:nvSpPr>
        <p:spPr bwMode="auto">
          <a:xfrm>
            <a:off x="-89897" y="223505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１０</a:t>
            </a:r>
          </a:p>
        </p:txBody>
      </p:sp>
      <p:sp>
        <p:nvSpPr>
          <p:cNvPr id="59" name="テキスト ボックス 58"/>
          <p:cNvSpPr txBox="1">
            <a:spLocks noChangeArrowheads="1"/>
          </p:cNvSpPr>
          <p:nvPr/>
        </p:nvSpPr>
        <p:spPr bwMode="auto">
          <a:xfrm>
            <a:off x="-37089" y="291480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９</a:t>
            </a:r>
          </a:p>
        </p:txBody>
      </p:sp>
      <p:sp>
        <p:nvSpPr>
          <p:cNvPr id="60" name="テキスト ボックス 59"/>
          <p:cNvSpPr txBox="1">
            <a:spLocks noChangeArrowheads="1"/>
          </p:cNvSpPr>
          <p:nvPr/>
        </p:nvSpPr>
        <p:spPr bwMode="auto">
          <a:xfrm>
            <a:off x="-30736" y="194479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８</a:t>
            </a:r>
          </a:p>
        </p:txBody>
      </p:sp>
      <p:sp>
        <p:nvSpPr>
          <p:cNvPr id="61" name="テキスト ボックス 60"/>
          <p:cNvSpPr txBox="1">
            <a:spLocks noChangeArrowheads="1"/>
          </p:cNvSpPr>
          <p:nvPr/>
        </p:nvSpPr>
        <p:spPr bwMode="auto">
          <a:xfrm>
            <a:off x="-70914" y="29057"/>
            <a:ext cx="9144000" cy="6446838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</a:t>
            </a:r>
          </a:p>
        </p:txBody>
      </p:sp>
      <p:sp>
        <p:nvSpPr>
          <p:cNvPr id="62" name="テキスト ボックス 61"/>
          <p:cNvSpPr txBox="1">
            <a:spLocks noChangeArrowheads="1"/>
          </p:cNvSpPr>
          <p:nvPr/>
        </p:nvSpPr>
        <p:spPr bwMode="auto">
          <a:xfrm>
            <a:off x="193287" y="29057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６</a:t>
            </a:r>
          </a:p>
        </p:txBody>
      </p:sp>
      <p:sp>
        <p:nvSpPr>
          <p:cNvPr id="63" name="テキスト ボックス 62"/>
          <p:cNvSpPr txBox="1">
            <a:spLocks noChangeArrowheads="1"/>
          </p:cNvSpPr>
          <p:nvPr/>
        </p:nvSpPr>
        <p:spPr bwMode="auto">
          <a:xfrm>
            <a:off x="-31883" y="195109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</a:t>
            </a:r>
          </a:p>
        </p:txBody>
      </p:sp>
      <p:sp>
        <p:nvSpPr>
          <p:cNvPr id="64" name="テキスト ボックス 63"/>
          <p:cNvSpPr txBox="1">
            <a:spLocks noChangeArrowheads="1"/>
          </p:cNvSpPr>
          <p:nvPr/>
        </p:nvSpPr>
        <p:spPr bwMode="auto">
          <a:xfrm>
            <a:off x="-38428" y="215620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</a:t>
            </a:r>
          </a:p>
        </p:txBody>
      </p:sp>
      <p:sp>
        <p:nvSpPr>
          <p:cNvPr id="65" name="テキスト ボックス 64"/>
          <p:cNvSpPr txBox="1">
            <a:spLocks noChangeArrowheads="1"/>
          </p:cNvSpPr>
          <p:nvPr/>
        </p:nvSpPr>
        <p:spPr bwMode="auto">
          <a:xfrm>
            <a:off x="87113" y="111906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</a:t>
            </a:r>
          </a:p>
        </p:txBody>
      </p:sp>
      <p:sp>
        <p:nvSpPr>
          <p:cNvPr id="66" name="テキスト ボックス 65"/>
          <p:cNvSpPr txBox="1">
            <a:spLocks noChangeArrowheads="1"/>
          </p:cNvSpPr>
          <p:nvPr/>
        </p:nvSpPr>
        <p:spPr bwMode="auto">
          <a:xfrm>
            <a:off x="39885" y="150493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</a:t>
            </a:r>
          </a:p>
        </p:txBody>
      </p:sp>
      <p:sp>
        <p:nvSpPr>
          <p:cNvPr id="67" name="テキスト ボックス 66"/>
          <p:cNvSpPr txBox="1">
            <a:spLocks noChangeArrowheads="1"/>
          </p:cNvSpPr>
          <p:nvPr/>
        </p:nvSpPr>
        <p:spPr bwMode="auto">
          <a:xfrm>
            <a:off x="22351" y="70490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</a:t>
            </a:r>
          </a:p>
        </p:txBody>
      </p:sp>
      <p:sp>
        <p:nvSpPr>
          <p:cNvPr id="68" name="テキスト ボックス 67"/>
          <p:cNvSpPr txBox="1">
            <a:spLocks noChangeArrowheads="1"/>
          </p:cNvSpPr>
          <p:nvPr/>
        </p:nvSpPr>
        <p:spPr bwMode="auto">
          <a:xfrm>
            <a:off x="-6080" y="193665"/>
            <a:ext cx="9144000" cy="6448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０</a:t>
            </a:r>
          </a:p>
        </p:txBody>
      </p:sp>
    </p:spTree>
    <p:extLst>
      <p:ext uri="{BB962C8B-B14F-4D97-AF65-F5344CB8AC3E}">
        <p14:creationId xmlns:p14="http://schemas.microsoft.com/office/powerpoint/2010/main" val="38402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-1"/>
            <a:ext cx="9144000" cy="13585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体力</a:t>
            </a:r>
            <a:r>
              <a:rPr lang="ja-JP" altLang="en-US" sz="3600" b="1" dirty="0" smtClean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を高める取組に挑戦したら、</a:t>
            </a:r>
            <a:endParaRPr lang="en-US" altLang="ja-JP" sz="3600" b="1" dirty="0" smtClean="0">
              <a:solidFill>
                <a:schemeClr val="tx1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ctr"/>
            <a:r>
              <a:rPr lang="ja-JP" altLang="en-US" sz="3600" b="1" dirty="0" smtClean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学習</a:t>
            </a:r>
            <a:r>
              <a:rPr lang="ja-JP" altLang="en-US" sz="3600" b="1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カード</a:t>
            </a:r>
            <a:r>
              <a:rPr lang="ja-JP" altLang="en-US" sz="3600" b="1" dirty="0" smtClean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に記録しましょう♪</a:t>
            </a:r>
            <a:endParaRPr lang="en-US" altLang="ja-JP" sz="3600" b="1" dirty="0">
              <a:solidFill>
                <a:schemeClr val="tx1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29491" y="1881051"/>
            <a:ext cx="7485018" cy="4668411"/>
          </a:xfrm>
          <a:prstGeom prst="rect">
            <a:avLst/>
          </a:prstGeom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490" y="1881051"/>
            <a:ext cx="7582989" cy="46684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角丸四角形吹き出し 5"/>
          <p:cNvSpPr/>
          <p:nvPr/>
        </p:nvSpPr>
        <p:spPr>
          <a:xfrm>
            <a:off x="1567543" y="3788229"/>
            <a:ext cx="2194560" cy="1227908"/>
          </a:xfrm>
          <a:prstGeom prst="wedgeRoundRectCallout">
            <a:avLst>
              <a:gd name="adj1" fmla="val -16667"/>
              <a:gd name="adj2" fmla="val -8780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</a:t>
            </a:r>
            <a:r>
              <a:rPr kumimoji="1" lang="en-US" altLang="ja-JP" sz="20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0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実施時</a:t>
            </a:r>
            <a:r>
              <a:rPr lang="ja-JP" altLang="en-US" sz="20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日</a:t>
            </a:r>
            <a:r>
              <a:rPr kumimoji="1" lang="en-US" altLang="ja-JP" sz="20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</a:p>
          <a:p>
            <a:r>
              <a:rPr kumimoji="1" lang="ja-JP" altLang="en-US" sz="20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取り組んだ月日を</a:t>
            </a:r>
            <a:endParaRPr kumimoji="1" lang="en-US" altLang="ja-JP" sz="2000" b="1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20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書きましょう。</a:t>
            </a:r>
            <a:endParaRPr kumimoji="1" lang="ja-JP" altLang="en-US" sz="20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4389119" y="3788229"/>
            <a:ext cx="3827418" cy="1750423"/>
          </a:xfrm>
          <a:prstGeom prst="wedgeRoundRectCallout">
            <a:avLst>
              <a:gd name="adj1" fmla="val -14731"/>
              <a:gd name="adj2" fmla="val -8247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　　</a:t>
            </a:r>
            <a:r>
              <a:rPr kumimoji="1" lang="en-US" altLang="ja-JP" sz="20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運動の効果</a:t>
            </a:r>
            <a:r>
              <a:rPr kumimoji="1" lang="en-US" altLang="ja-JP" sz="20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</a:p>
          <a:p>
            <a:r>
              <a:rPr kumimoji="1" lang="ja-JP" altLang="en-US" sz="20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取組の効果など、</a:t>
            </a:r>
            <a:endParaRPr kumimoji="1" lang="en-US" altLang="ja-JP" sz="2000" b="1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気付いたことを記入しましょう。</a:t>
            </a:r>
            <a:endParaRPr kumimoji="1" lang="ja-JP" altLang="en-US" sz="20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19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2469</TotalTime>
  <Words>709</Words>
  <Application>Microsoft Office PowerPoint</Application>
  <PresentationFormat>画面に合わせる (4:3)</PresentationFormat>
  <Paragraphs>159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7" baseType="lpstr">
      <vt:lpstr>HGPｺﾞｼｯｸM</vt:lpstr>
      <vt:lpstr>HGP創英角ｺﾞｼｯｸUB</vt:lpstr>
      <vt:lpstr>HGSｺﾞｼｯｸM</vt:lpstr>
      <vt:lpstr>HG創英角ｺﾞｼｯｸUB</vt:lpstr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  <vt:lpstr>体力編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ｋ</dc:title>
  <dc:creator>西瀬 修二</dc:creator>
  <cp:lastModifiedBy>m</cp:lastModifiedBy>
  <cp:revision>130</cp:revision>
  <cp:lastPrinted>2020-11-20T02:29:51Z</cp:lastPrinted>
  <dcterms:created xsi:type="dcterms:W3CDTF">2020-09-12T23:35:33Z</dcterms:created>
  <dcterms:modified xsi:type="dcterms:W3CDTF">2020-11-27T05:51:20Z</dcterms:modified>
</cp:coreProperties>
</file>