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5" r:id="rId3"/>
    <p:sldId id="276" r:id="rId4"/>
    <p:sldId id="277" r:id="rId5"/>
    <p:sldId id="278" r:id="rId6"/>
    <p:sldId id="279" r:id="rId7"/>
    <p:sldId id="280" r:id="rId8"/>
    <p:sldId id="281" r:id="rId9"/>
    <p:sldId id="282" r:id="rId10"/>
    <p:sldId id="283" r:id="rId11"/>
    <p:sldId id="284"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538E6-9B51-41C1-B01C-640975C71F86}" type="datetimeFigureOut">
              <a:rPr kumimoji="1" lang="ja-JP" altLang="en-US" smtClean="0"/>
              <a:t>2020/11/20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E0553-DD45-4EC9-8E71-2173DE81E0C4}" type="slidenum">
              <a:rPr kumimoji="1" lang="ja-JP" altLang="en-US" smtClean="0"/>
              <a:t>‹#›</a:t>
            </a:fld>
            <a:endParaRPr kumimoji="1" lang="ja-JP" altLang="en-US"/>
          </a:p>
        </p:txBody>
      </p:sp>
    </p:spTree>
    <p:extLst>
      <p:ext uri="{BB962C8B-B14F-4D97-AF65-F5344CB8AC3E}">
        <p14:creationId xmlns:p14="http://schemas.microsoft.com/office/powerpoint/2010/main" val="1810944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1540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0032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2938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372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619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805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484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504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09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368538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73334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308958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232198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3583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231687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278793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182212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5598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29213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426DC4-571C-4EE7-8850-B9B0C5296FCE}" type="datetimeFigureOut">
              <a:rPr kumimoji="1" lang="ja-JP" altLang="en-US" smtClean="0"/>
              <a:t>2020/11/20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48005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6DC4-571C-4EE7-8850-B9B0C5296FCE}" type="datetimeFigureOut">
              <a:rPr kumimoji="1" lang="ja-JP" altLang="en-US" smtClean="0"/>
              <a:t>2020/11/20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B3ED8-55E4-4EF5-8062-27A579B3E5A9}" type="slidenum">
              <a:rPr kumimoji="1" lang="ja-JP" altLang="en-US" smtClean="0"/>
              <a:t>‹#›</a:t>
            </a:fld>
            <a:endParaRPr kumimoji="1" lang="ja-JP" altLang="en-US"/>
          </a:p>
        </p:txBody>
      </p:sp>
    </p:spTree>
    <p:extLst>
      <p:ext uri="{BB962C8B-B14F-4D97-AF65-F5344CB8AC3E}">
        <p14:creationId xmlns:p14="http://schemas.microsoft.com/office/powerpoint/2010/main" val="144092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853814"/>
            <a:ext cx="9144000" cy="1949357"/>
          </a:xfrm>
        </p:spPr>
        <p:txBody>
          <a:bodyPr>
            <a:noAutofit/>
          </a:bodyPr>
          <a:lstStyle/>
          <a:p>
            <a:r>
              <a:rPr kumimoji="1" lang="ja-JP" altLang="en-US" sz="8000" b="1" dirty="0" smtClean="0">
                <a:latin typeface="ＭＳ ゴシック" panose="020B0609070205080204" pitchFamily="49" charset="-128"/>
                <a:ea typeface="ＭＳ ゴシック" panose="020B0609070205080204" pitchFamily="49" charset="-128"/>
              </a:rPr>
              <a:t>球技</a:t>
            </a:r>
            <a:r>
              <a:rPr kumimoji="1" lang="en-US" altLang="ja-JP" sz="8000" b="1" dirty="0" smtClean="0">
                <a:latin typeface="ＭＳ ゴシック" panose="020B0609070205080204" pitchFamily="49" charset="-128"/>
                <a:ea typeface="ＭＳ ゴシック" panose="020B0609070205080204" pitchFamily="49" charset="-128"/>
              </a:rPr>
              <a:t/>
            </a:r>
            <a:br>
              <a:rPr kumimoji="1" lang="en-US" altLang="ja-JP" sz="8000" b="1" dirty="0" smtClean="0">
                <a:latin typeface="ＭＳ ゴシック" panose="020B0609070205080204" pitchFamily="49" charset="-128"/>
                <a:ea typeface="ＭＳ ゴシック" panose="020B0609070205080204" pitchFamily="49" charset="-128"/>
              </a:rPr>
            </a:br>
            <a:r>
              <a:rPr kumimoji="1" lang="ja-JP" altLang="en-US" sz="8000" b="1" dirty="0" smtClean="0">
                <a:latin typeface="ＭＳ ゴシック" panose="020B0609070205080204" pitchFamily="49" charset="-128"/>
                <a:ea typeface="ＭＳ ゴシック" panose="020B0609070205080204" pitchFamily="49" charset="-128"/>
              </a:rPr>
              <a:t>「</a:t>
            </a:r>
            <a:r>
              <a:rPr kumimoji="1" lang="ja-JP" altLang="en-US" sz="8000" b="1" dirty="0">
                <a:latin typeface="ＭＳ ゴシック" panose="020B0609070205080204" pitchFamily="49" charset="-128"/>
                <a:ea typeface="ＭＳ ゴシック" panose="020B0609070205080204" pitchFamily="49" charset="-128"/>
              </a:rPr>
              <a:t>バレーボール」</a:t>
            </a:r>
          </a:p>
        </p:txBody>
      </p:sp>
      <p:sp>
        <p:nvSpPr>
          <p:cNvPr id="3" name="サブタイトル 2"/>
          <p:cNvSpPr>
            <a:spLocks noGrp="1"/>
          </p:cNvSpPr>
          <p:nvPr>
            <p:ph type="subTitle" idx="1"/>
          </p:nvPr>
        </p:nvSpPr>
        <p:spPr>
          <a:xfrm>
            <a:off x="1524000" y="4803171"/>
            <a:ext cx="9144000" cy="1504870"/>
          </a:xfrm>
        </p:spPr>
        <p:txBody>
          <a:bodyPr>
            <a:normAutofit/>
          </a:bodyPr>
          <a:lstStyle/>
          <a:p>
            <a:endParaRPr kumimoji="1" lang="en-US" altLang="ja-JP" sz="3600" dirty="0"/>
          </a:p>
          <a:p>
            <a:r>
              <a:rPr lang="en-US" altLang="ja-JP" sz="4400" b="1" dirty="0" smtClean="0">
                <a:latin typeface="ＭＳ ゴシック" panose="020B0609070205080204" pitchFamily="49" charset="-128"/>
                <a:ea typeface="ＭＳ ゴシック" panose="020B0609070205080204" pitchFamily="49" charset="-128"/>
              </a:rPr>
              <a:t>【</a:t>
            </a:r>
            <a:r>
              <a:rPr lang="ja-JP" altLang="en-US" sz="4400" b="1" dirty="0">
                <a:latin typeface="ＭＳ ゴシック" panose="020B0609070205080204" pitchFamily="49" charset="-128"/>
                <a:ea typeface="ＭＳ ゴシック" panose="020B0609070205080204" pitchFamily="49" charset="-128"/>
              </a:rPr>
              <a:t>体力</a:t>
            </a:r>
            <a:r>
              <a:rPr lang="ja-JP" altLang="en-US" sz="4400" b="1" dirty="0" smtClean="0">
                <a:latin typeface="ＭＳ ゴシック" panose="020B0609070205080204" pitchFamily="49" charset="-128"/>
                <a:ea typeface="ＭＳ ゴシック" panose="020B0609070205080204" pitchFamily="49" charset="-128"/>
              </a:rPr>
              <a:t>編</a:t>
            </a:r>
            <a:r>
              <a:rPr lang="en-US" altLang="ja-JP" sz="4400" b="1" dirty="0" smtClean="0">
                <a:latin typeface="ＭＳ ゴシック" panose="020B0609070205080204" pitchFamily="49" charset="-128"/>
                <a:ea typeface="ＭＳ ゴシック" panose="020B0609070205080204" pitchFamily="49" charset="-128"/>
              </a:rPr>
              <a:t>】</a:t>
            </a:r>
            <a:endParaRPr kumimoji="1" lang="ja-JP" altLang="en-US" sz="4400" b="1" dirty="0">
              <a:latin typeface="ＭＳ ゴシック" panose="020B0609070205080204" pitchFamily="49" charset="-128"/>
              <a:ea typeface="ＭＳ ゴシック" panose="020B0609070205080204" pitchFamily="49" charset="-128"/>
            </a:endParaRPr>
          </a:p>
        </p:txBody>
      </p:sp>
      <p:sp>
        <p:nvSpPr>
          <p:cNvPr id="6" name="サブタイトル 2"/>
          <p:cNvSpPr txBox="1">
            <a:spLocks/>
          </p:cNvSpPr>
          <p:nvPr/>
        </p:nvSpPr>
        <p:spPr>
          <a:xfrm>
            <a:off x="1524000" y="822789"/>
            <a:ext cx="9144000" cy="150487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en-US" altLang="ja-JP" sz="3600" dirty="0"/>
          </a:p>
          <a:p>
            <a:r>
              <a:rPr lang="ja-JP" altLang="en-US" sz="3900" b="1" dirty="0" smtClean="0">
                <a:latin typeface="ＭＳ ゴシック" panose="020B0609070205080204" pitchFamily="49" charset="-128"/>
                <a:ea typeface="ＭＳ ゴシック" panose="020B0609070205080204" pitchFamily="49" charset="-128"/>
              </a:rPr>
              <a:t>中学校 保健体育（体育分野）</a:t>
            </a:r>
            <a:endParaRPr lang="en-US" altLang="ja-JP" sz="3900" b="1" dirty="0" smtClean="0">
              <a:latin typeface="ＭＳ ゴシック" panose="020B0609070205080204" pitchFamily="49" charset="-128"/>
              <a:ea typeface="ＭＳ ゴシック" panose="020B0609070205080204" pitchFamily="49" charset="-128"/>
            </a:endParaRPr>
          </a:p>
          <a:p>
            <a:r>
              <a:rPr lang="en-US" altLang="ja-JP" sz="3900" b="1" dirty="0" smtClean="0">
                <a:latin typeface="ＭＳ ゴシック" panose="020B0609070205080204" pitchFamily="49" charset="-128"/>
                <a:ea typeface="ＭＳ ゴシック" panose="020B0609070205080204" pitchFamily="49" charset="-128"/>
              </a:rPr>
              <a:t>〔</a:t>
            </a:r>
            <a:r>
              <a:rPr lang="ja-JP" altLang="en-US" sz="3900" b="1" dirty="0">
                <a:latin typeface="ＭＳ ゴシック" panose="020B0609070205080204" pitchFamily="49" charset="-128"/>
                <a:ea typeface="ＭＳ ゴシック" panose="020B0609070205080204" pitchFamily="49" charset="-128"/>
              </a:rPr>
              <a:t>第１学年及び第２学年</a:t>
            </a:r>
            <a:r>
              <a:rPr lang="en-US" altLang="ja-JP" sz="3900" b="1" dirty="0" smtClean="0">
                <a:latin typeface="ＭＳ ゴシック" panose="020B0609070205080204" pitchFamily="49" charset="-128"/>
                <a:ea typeface="ＭＳ ゴシック" panose="020B0609070205080204" pitchFamily="49" charset="-128"/>
              </a:rPr>
              <a:t>〕</a:t>
            </a:r>
            <a:endParaRPr lang="ja-JP" altLang="en-US" sz="3900" b="1" dirty="0">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0" y="3"/>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b="1" kern="0" dirty="0">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8786553" y="6043353"/>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学習時間の目安：約</a:t>
            </a:r>
            <a:r>
              <a:rPr lang="en-US" altLang="ja-JP" dirty="0">
                <a:solidFill>
                  <a:schemeClr val="tx1"/>
                </a:solidFill>
              </a:rPr>
              <a:t>3</a:t>
            </a:r>
            <a:r>
              <a:rPr lang="en-US" altLang="ja-JP" dirty="0" smtClean="0">
                <a:solidFill>
                  <a:schemeClr val="tx1"/>
                </a:solidFill>
              </a:rPr>
              <a:t>0</a:t>
            </a:r>
            <a:r>
              <a:rPr kumimoji="1" lang="ja-JP" altLang="en-US" dirty="0" smtClean="0">
                <a:solidFill>
                  <a:schemeClr val="tx1"/>
                </a:solidFill>
              </a:rPr>
              <a:t>分</a:t>
            </a:r>
            <a:endParaRPr kumimoji="1" lang="ja-JP" altLang="en-US" dirty="0">
              <a:solidFill>
                <a:schemeClr val="tx1"/>
              </a:solidFill>
            </a:endParaRPr>
          </a:p>
        </p:txBody>
      </p:sp>
    </p:spTree>
    <p:extLst>
      <p:ext uri="{BB962C8B-B14F-4D97-AF65-F5344CB8AC3E}">
        <p14:creationId xmlns:p14="http://schemas.microsoft.com/office/powerpoint/2010/main" val="250951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16267" y="574600"/>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fontAlgn="base" hangingPunct="1">
              <a:spcBef>
                <a:spcPct val="0"/>
              </a:spcBef>
              <a:spcAft>
                <a:spcPct val="0"/>
              </a:spcAft>
              <a:buNone/>
              <a:defRPr/>
            </a:pPr>
            <a:endParaRPr lang="en-US" altLang="ja-JP" sz="1800" b="1" kern="0" dirty="0">
              <a:solidFill>
                <a:prstClr val="black"/>
              </a:solidFill>
              <a:latin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dirty="0"/>
          </a:p>
        </p:txBody>
      </p:sp>
      <p:sp>
        <p:nvSpPr>
          <p:cNvPr id="18" name="正方形/長方形 17"/>
          <p:cNvSpPr/>
          <p:nvPr/>
        </p:nvSpPr>
        <p:spPr>
          <a:xfrm>
            <a:off x="1753200" y="975799"/>
            <a:ext cx="2646878" cy="584775"/>
          </a:xfrm>
          <a:prstGeom prst="rect">
            <a:avLst/>
          </a:prstGeom>
          <a:solidFill>
            <a:srgbClr val="FFCCFF"/>
          </a:solidFill>
          <a:ln>
            <a:solidFill>
              <a:srgbClr val="FF0000"/>
            </a:solidFill>
          </a:ln>
        </p:spPr>
        <p:txBody>
          <a:bodyPr wrap="none">
            <a:spAutoFit/>
          </a:bodyPr>
          <a:lstStyle/>
          <a:p>
            <a:r>
              <a:rPr lang="ja-JP" altLang="en-US" sz="3200" dirty="0" smtClean="0">
                <a:solidFill>
                  <a:srgbClr val="0070C0"/>
                </a:solidFill>
                <a:latin typeface="ＭＳ ゴシック" panose="020B0609070205080204" pitchFamily="49" charset="-128"/>
                <a:ea typeface="ＭＳ ゴシック" panose="020B0609070205080204" pitchFamily="49" charset="-128"/>
              </a:rPr>
              <a:t>スパイク練習</a:t>
            </a:r>
            <a:endParaRPr lang="ja-JP" altLang="en-US" sz="3200" dirty="0">
              <a:solidFill>
                <a:srgbClr val="0070C0"/>
              </a:solidFill>
              <a:latin typeface="ＭＳ ゴシック" panose="020B0609070205080204" pitchFamily="49" charset="-128"/>
              <a:ea typeface="ＭＳ ゴシック" panose="020B0609070205080204" pitchFamily="49" charset="-128"/>
            </a:endParaRPr>
          </a:p>
        </p:txBody>
      </p:sp>
      <p:sp>
        <p:nvSpPr>
          <p:cNvPr id="13"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grpSp>
        <p:nvGrpSpPr>
          <p:cNvPr id="6" name="グループ化 5"/>
          <p:cNvGrpSpPr/>
          <p:nvPr/>
        </p:nvGrpSpPr>
        <p:grpSpPr>
          <a:xfrm>
            <a:off x="6634316" y="1399916"/>
            <a:ext cx="3690546" cy="609910"/>
            <a:chOff x="5857292" y="958756"/>
            <a:chExt cx="3690546" cy="609910"/>
          </a:xfrm>
        </p:grpSpPr>
        <p:sp>
          <p:nvSpPr>
            <p:cNvPr id="14" name="角丸四角形 13"/>
            <p:cNvSpPr/>
            <p:nvPr/>
          </p:nvSpPr>
          <p:spPr>
            <a:xfrm>
              <a:off x="6079699" y="985256"/>
              <a:ext cx="3468139" cy="556913"/>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15" name="楕円 14"/>
            <p:cNvSpPr/>
            <p:nvPr/>
          </p:nvSpPr>
          <p:spPr>
            <a:xfrm>
              <a:off x="5857292" y="958756"/>
              <a:ext cx="648000" cy="60991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grpSp>
      <p:sp>
        <p:nvSpPr>
          <p:cNvPr id="16" name="正方形/長方形 15"/>
          <p:cNvSpPr/>
          <p:nvPr/>
        </p:nvSpPr>
        <p:spPr>
          <a:xfrm>
            <a:off x="1740198" y="2364551"/>
            <a:ext cx="4339499" cy="4191128"/>
          </a:xfrm>
          <a:prstGeom prst="rect">
            <a:avLst/>
          </a:prstGeom>
          <a:solidFill>
            <a:schemeClr val="accent4">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6614050" y="5047062"/>
            <a:ext cx="4925700" cy="1200329"/>
          </a:xfrm>
          <a:prstGeom prst="rect">
            <a:avLst/>
          </a:prstGeom>
          <a:solidFill>
            <a:schemeClr val="accent4">
              <a:lumMod val="40000"/>
              <a:lumOff val="60000"/>
            </a:schemeClr>
          </a:solidFill>
        </p:spPr>
        <p:txBody>
          <a:bodyPr wrap="square">
            <a:spAutoFit/>
          </a:bodyPr>
          <a:lstStyle/>
          <a:p>
            <a:r>
              <a:rPr lang="ja-JP" altLang="en-US" dirty="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伸ばした手、肩、引いた肘が上から見て、ほぼ一直線になったところから振り下ろすのが理想です。</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1753200" y="1816047"/>
            <a:ext cx="3005951" cy="400110"/>
          </a:xfrm>
          <a:prstGeom prst="rect">
            <a:avLst/>
          </a:prstGeom>
          <a:solidFill>
            <a:schemeClr val="accent2">
              <a:lumMod val="40000"/>
              <a:lumOff val="60000"/>
            </a:schemeClr>
          </a:solidFill>
        </p:spPr>
        <p:txBody>
          <a:bodyPr wrap="none">
            <a:spAutoFit/>
          </a:bodyPr>
          <a:lstStyle/>
          <a:p>
            <a:r>
              <a:rPr lang="ja-JP" altLang="en-US" sz="2000" b="1" dirty="0" smtClean="0">
                <a:solidFill>
                  <a:srgbClr val="000000"/>
                </a:solidFill>
                <a:latin typeface="ＭＳ ゴシック" panose="020B0609070205080204" pitchFamily="49" charset="-128"/>
                <a:ea typeface="ＭＳ ゴシック" panose="020B0609070205080204" pitchFamily="49" charset="-128"/>
              </a:rPr>
              <a:t>スパイク</a:t>
            </a:r>
            <a:r>
              <a:rPr lang="ja-JP" altLang="en-US" sz="2000" b="1" dirty="0">
                <a:solidFill>
                  <a:srgbClr val="000000"/>
                </a:solidFill>
                <a:latin typeface="ＭＳ ゴシック" panose="020B0609070205080204" pitchFamily="49" charset="-128"/>
                <a:ea typeface="ＭＳ ゴシック" panose="020B0609070205080204" pitchFamily="49" charset="-128"/>
              </a:rPr>
              <a:t>の</a:t>
            </a:r>
            <a:r>
              <a:rPr lang="ja-JP" altLang="en-US" sz="2000" b="1" dirty="0" smtClean="0">
                <a:solidFill>
                  <a:srgbClr val="000000"/>
                </a:solidFill>
                <a:latin typeface="ＭＳ ゴシック" panose="020B0609070205080204" pitchFamily="49" charset="-128"/>
                <a:ea typeface="ＭＳ ゴシック" panose="020B0609070205080204" pitchFamily="49" charset="-128"/>
              </a:rPr>
              <a:t>スイング練習</a:t>
            </a:r>
            <a:endParaRPr lang="ja-JP" altLang="en-US" sz="2000" b="1" dirty="0"/>
          </a:p>
        </p:txBody>
      </p:sp>
      <p:sp>
        <p:nvSpPr>
          <p:cNvPr id="17"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9"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20"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007" y="2454672"/>
            <a:ext cx="2905879" cy="3960421"/>
          </a:xfrm>
          <a:prstGeom prst="rect">
            <a:avLst/>
          </a:prstGeom>
        </p:spPr>
      </p:pic>
      <p:sp>
        <p:nvSpPr>
          <p:cNvPr id="5" name="上カーブ矢印 4"/>
          <p:cNvSpPr/>
          <p:nvPr/>
        </p:nvSpPr>
        <p:spPr>
          <a:xfrm rot="13196358">
            <a:off x="3521387" y="2669557"/>
            <a:ext cx="1206976" cy="8470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3" name="グループ化 22"/>
          <p:cNvGrpSpPr/>
          <p:nvPr/>
        </p:nvGrpSpPr>
        <p:grpSpPr>
          <a:xfrm>
            <a:off x="3250976" y="2811266"/>
            <a:ext cx="278602" cy="737785"/>
            <a:chOff x="4260777" y="2364551"/>
            <a:chExt cx="278602" cy="737785"/>
          </a:xfrm>
        </p:grpSpPr>
        <p:sp>
          <p:nvSpPr>
            <p:cNvPr id="24" name="楕円 23"/>
            <p:cNvSpPr/>
            <p:nvPr/>
          </p:nvSpPr>
          <p:spPr>
            <a:xfrm>
              <a:off x="4260777" y="2782296"/>
              <a:ext cx="278602" cy="3200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a:endCxn id="24" idx="0"/>
            </p:cNvCxnSpPr>
            <p:nvPr/>
          </p:nvCxnSpPr>
          <p:spPr>
            <a:xfrm>
              <a:off x="4400078" y="2364551"/>
              <a:ext cx="0" cy="4177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6614050" y="2380928"/>
            <a:ext cx="4925700" cy="2308324"/>
          </a:xfrm>
          <a:prstGeom prst="rect">
            <a:avLst/>
          </a:prstGeom>
          <a:solidFill>
            <a:schemeClr val="accent4">
              <a:lumMod val="40000"/>
              <a:lumOff val="60000"/>
            </a:schemeClr>
          </a:solidFill>
        </p:spPr>
        <p:txBody>
          <a:bodyPr wrap="square">
            <a:spAutoFit/>
          </a:bodyPr>
          <a:lstStyle/>
          <a:p>
            <a:r>
              <a:rPr lang="ja-JP" altLang="en-US" dirty="0">
                <a:solidFill>
                  <a:srgbClr val="000000"/>
                </a:solidFill>
                <a:latin typeface="ＭＳ 明朝" panose="02020609040205080304" pitchFamily="17" charset="-128"/>
                <a:ea typeface="ＭＳ 明朝" panose="02020609040205080304" pitchFamily="17" charset="-128"/>
              </a:rPr>
              <a:t>　</a:t>
            </a:r>
            <a:r>
              <a:rPr lang="ja-JP" altLang="en-US" sz="2400" dirty="0">
                <a:solidFill>
                  <a:srgbClr val="000000"/>
                </a:solidFill>
                <a:latin typeface="ＭＳ ゴシック" panose="020B0609070205080204" pitchFamily="49" charset="-128"/>
                <a:ea typeface="ＭＳ ゴシック" panose="020B0609070205080204" pitchFamily="49" charset="-128"/>
              </a:rPr>
              <a:t>できるだけ壁に</a:t>
            </a:r>
            <a:r>
              <a:rPr lang="ja-JP" altLang="en-US" sz="2400" dirty="0" smtClean="0">
                <a:solidFill>
                  <a:srgbClr val="000000"/>
                </a:solidFill>
                <a:latin typeface="ＭＳ ゴシック" panose="020B0609070205080204" pitchFamily="49" charset="-128"/>
                <a:ea typeface="ＭＳ ゴシック" panose="020B0609070205080204" pitchFamily="49" charset="-128"/>
              </a:rPr>
              <a:t>近づき、安定したスイングができるようにします。</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スイングの練習したら、風船やビーチボールを使って、実際に手に当てる位置もつかめるようにします。</a:t>
            </a:r>
            <a:endParaRPr lang="ja-JP" altLang="en-US" sz="2400" dirty="0">
              <a:solidFill>
                <a:srgbClr val="000000"/>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rot="1986452">
            <a:off x="2884430" y="4179966"/>
            <a:ext cx="1567470" cy="74371"/>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smtClean="0">
                <a:latin typeface="游ゴシック" panose="020B0400000000000000" pitchFamily="50" charset="-128"/>
              </a:rPr>
              <a:t>※</a:t>
            </a:r>
            <a:r>
              <a:rPr lang="ja-JP" altLang="en-US" sz="2400" kern="0" dirty="0">
                <a:latin typeface="游ゴシック" panose="020B0400000000000000" pitchFamily="50" charset="-128"/>
              </a:rPr>
              <a:t>練習</a:t>
            </a:r>
            <a:r>
              <a:rPr lang="ja-JP" altLang="en-US" sz="2400" kern="0" dirty="0" smtClean="0">
                <a:latin typeface="游ゴシック" panose="020B0400000000000000" pitchFamily="50" charset="-128"/>
              </a:rPr>
              <a:t>の</a:t>
            </a:r>
            <a:r>
              <a:rPr lang="ja-JP" altLang="en-US" sz="2400" kern="0" dirty="0">
                <a:latin typeface="游ゴシック" panose="020B0400000000000000" pitchFamily="50" charset="-128"/>
              </a:rPr>
              <a:t>行</a:t>
            </a:r>
            <a:r>
              <a:rPr lang="ja-JP" altLang="en-US" sz="2400" kern="0" dirty="0" smtClean="0">
                <a:latin typeface="游ゴシック" panose="020B0400000000000000" pitchFamily="50" charset="-128"/>
              </a:rPr>
              <a:t>い</a:t>
            </a:r>
            <a:r>
              <a:rPr lang="ja-JP" altLang="en-US" sz="2400" kern="0" dirty="0" smtClean="0">
                <a:latin typeface="游ゴシック" panose="020B0400000000000000" pitchFamily="50" charset="-128"/>
              </a:rPr>
              <a:t>方</a:t>
            </a:r>
            <a:r>
              <a:rPr lang="ja-JP" altLang="en-US" sz="2400" kern="0" dirty="0">
                <a:latin typeface="游ゴシック" panose="020B0400000000000000" pitchFamily="50" charset="-128"/>
              </a:rPr>
              <a:t>を覚えて、学校の授業でチャレンジしてみよう。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7695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16267" y="574600"/>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fontAlgn="base" hangingPunct="1">
              <a:spcBef>
                <a:spcPct val="0"/>
              </a:spcBef>
              <a:spcAft>
                <a:spcPct val="0"/>
              </a:spcAft>
              <a:buNone/>
              <a:defRPr/>
            </a:pPr>
            <a:endParaRPr lang="en-US" altLang="ja-JP" sz="1800" b="1" kern="0" dirty="0">
              <a:solidFill>
                <a:prstClr val="black"/>
              </a:solidFill>
              <a:latin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dirty="0"/>
          </a:p>
        </p:txBody>
      </p:sp>
      <p:sp>
        <p:nvSpPr>
          <p:cNvPr id="18" name="正方形/長方形 17"/>
          <p:cNvSpPr/>
          <p:nvPr/>
        </p:nvSpPr>
        <p:spPr>
          <a:xfrm>
            <a:off x="1060949" y="990693"/>
            <a:ext cx="2646878" cy="584775"/>
          </a:xfrm>
          <a:prstGeom prst="rect">
            <a:avLst/>
          </a:prstGeom>
          <a:solidFill>
            <a:srgbClr val="FFCCFF"/>
          </a:solidFill>
          <a:ln>
            <a:solidFill>
              <a:srgbClr val="FF0000"/>
            </a:solidFill>
          </a:ln>
        </p:spPr>
        <p:txBody>
          <a:bodyPr wrap="none">
            <a:spAutoFit/>
          </a:bodyPr>
          <a:lstStyle/>
          <a:p>
            <a:r>
              <a:rPr lang="ja-JP" altLang="en-US" sz="3200" dirty="0" smtClean="0">
                <a:solidFill>
                  <a:srgbClr val="0070C0"/>
                </a:solidFill>
                <a:latin typeface="ＭＳ ゴシック" panose="020B0609070205080204" pitchFamily="49" charset="-128"/>
                <a:ea typeface="ＭＳ ゴシック" panose="020B0609070205080204" pitchFamily="49" charset="-128"/>
              </a:rPr>
              <a:t>ブロック練習</a:t>
            </a:r>
            <a:endParaRPr lang="ja-JP" altLang="en-US" sz="3200" dirty="0">
              <a:solidFill>
                <a:srgbClr val="0070C0"/>
              </a:solidFill>
              <a:latin typeface="ＭＳ ゴシック" panose="020B0609070205080204" pitchFamily="49" charset="-128"/>
              <a:ea typeface="ＭＳ ゴシック" panose="020B0609070205080204" pitchFamily="49" charset="-128"/>
            </a:endParaRPr>
          </a:p>
        </p:txBody>
      </p:sp>
      <p:sp>
        <p:nvSpPr>
          <p:cNvPr id="13"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grpSp>
        <p:nvGrpSpPr>
          <p:cNvPr id="36" name="グループ化 35"/>
          <p:cNvGrpSpPr/>
          <p:nvPr/>
        </p:nvGrpSpPr>
        <p:grpSpPr>
          <a:xfrm>
            <a:off x="5238660" y="945045"/>
            <a:ext cx="3704833" cy="609910"/>
            <a:chOff x="5874876" y="958756"/>
            <a:chExt cx="3704833" cy="609910"/>
          </a:xfrm>
        </p:grpSpPr>
        <p:sp>
          <p:nvSpPr>
            <p:cNvPr id="14" name="角丸四角形 13"/>
            <p:cNvSpPr/>
            <p:nvPr/>
          </p:nvSpPr>
          <p:spPr>
            <a:xfrm>
              <a:off x="6111570" y="972808"/>
              <a:ext cx="3468139" cy="556913"/>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15" name="楕円 14"/>
            <p:cNvSpPr/>
            <p:nvPr/>
          </p:nvSpPr>
          <p:spPr>
            <a:xfrm>
              <a:off x="5874876" y="958756"/>
              <a:ext cx="648000" cy="60991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grpSp>
      <p:sp>
        <p:nvSpPr>
          <p:cNvPr id="22" name="正方形/長方形 21"/>
          <p:cNvSpPr/>
          <p:nvPr/>
        </p:nvSpPr>
        <p:spPr>
          <a:xfrm>
            <a:off x="7294606" y="2364551"/>
            <a:ext cx="3185825" cy="369332"/>
          </a:xfrm>
          <a:prstGeom prst="rect">
            <a:avLst/>
          </a:prstGeom>
          <a:noFill/>
        </p:spPr>
        <p:txBody>
          <a:bodyPr wrap="square">
            <a:spAutoFit/>
          </a:bodyPr>
          <a:lstStyle/>
          <a:p>
            <a:r>
              <a:rPr lang="ja-JP" altLang="en-US">
                <a:solidFill>
                  <a:srgbClr val="000000"/>
                </a:solidFill>
                <a:latin typeface="ＭＳ 明朝" panose="02020609040205080304" pitchFamily="17" charset="-128"/>
                <a:ea typeface="ＭＳ 明朝" panose="02020609040205080304" pitchFamily="17" charset="-128"/>
              </a:rPr>
              <a:t>　</a:t>
            </a:r>
            <a:endParaRPr lang="ja-JP" altLang="en-US" sz="2000" dirty="0">
              <a:solidFill>
                <a:srgbClr val="000000"/>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1051843" y="1759103"/>
            <a:ext cx="4544834" cy="400110"/>
          </a:xfrm>
          <a:prstGeom prst="rect">
            <a:avLst/>
          </a:prstGeom>
          <a:solidFill>
            <a:schemeClr val="accent2">
              <a:lumMod val="40000"/>
              <a:lumOff val="60000"/>
            </a:schemeClr>
          </a:solidFill>
        </p:spPr>
        <p:txBody>
          <a:bodyPr wrap="none">
            <a:spAutoFit/>
          </a:bodyPr>
          <a:lstStyle/>
          <a:p>
            <a:r>
              <a:rPr lang="ja-JP" altLang="en-US" sz="2000" b="1" dirty="0">
                <a:solidFill>
                  <a:srgbClr val="000000"/>
                </a:solidFill>
                <a:latin typeface="ＭＳ ゴシック" panose="020B0609070205080204" pitchFamily="49" charset="-128"/>
                <a:ea typeface="ＭＳ ゴシック" panose="020B0609070205080204" pitchFamily="49" charset="-128"/>
              </a:rPr>
              <a:t>壁</a:t>
            </a:r>
            <a:r>
              <a:rPr lang="ja-JP" altLang="en-US" sz="2000" b="1" dirty="0" smtClean="0">
                <a:solidFill>
                  <a:srgbClr val="000000"/>
                </a:solidFill>
                <a:latin typeface="ＭＳ ゴシック" panose="020B0609070205080204" pitchFamily="49" charset="-128"/>
                <a:ea typeface="ＭＳ ゴシック" panose="020B0609070205080204" pitchFamily="49" charset="-128"/>
              </a:rPr>
              <a:t>の目印に向けてブロックの形を作る</a:t>
            </a:r>
            <a:endParaRPr lang="ja-JP" altLang="en-US" sz="2000" b="1" dirty="0"/>
          </a:p>
        </p:txBody>
      </p:sp>
      <p:sp>
        <p:nvSpPr>
          <p:cNvPr id="17"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9"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20"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grpSp>
        <p:nvGrpSpPr>
          <p:cNvPr id="31" name="グループ化 30"/>
          <p:cNvGrpSpPr/>
          <p:nvPr/>
        </p:nvGrpSpPr>
        <p:grpSpPr>
          <a:xfrm>
            <a:off x="1098013" y="2318384"/>
            <a:ext cx="3640162" cy="4191128"/>
            <a:chOff x="1719629" y="2304865"/>
            <a:chExt cx="3640162" cy="4191128"/>
          </a:xfrm>
        </p:grpSpPr>
        <p:sp>
          <p:nvSpPr>
            <p:cNvPr id="16" name="正方形/長方形 15"/>
            <p:cNvSpPr/>
            <p:nvPr/>
          </p:nvSpPr>
          <p:spPr>
            <a:xfrm>
              <a:off x="1719629" y="2304865"/>
              <a:ext cx="3640162" cy="4191128"/>
            </a:xfrm>
            <a:prstGeom prst="rect">
              <a:avLst/>
            </a:prstGeom>
            <a:solidFill>
              <a:schemeClr val="accent4">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505" y="2560542"/>
              <a:ext cx="1355254" cy="3819453"/>
            </a:xfrm>
            <a:prstGeom prst="rect">
              <a:avLst/>
            </a:prstGeom>
          </p:spPr>
        </p:pic>
        <p:sp>
          <p:nvSpPr>
            <p:cNvPr id="6" name="正方形/長方形 5"/>
            <p:cNvSpPr/>
            <p:nvPr/>
          </p:nvSpPr>
          <p:spPr>
            <a:xfrm>
              <a:off x="2549874" y="2441171"/>
              <a:ext cx="132785" cy="3938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2810823" y="2364551"/>
              <a:ext cx="278602" cy="747939"/>
              <a:chOff x="2810823" y="2364551"/>
              <a:chExt cx="278602" cy="747939"/>
            </a:xfrm>
          </p:grpSpPr>
          <p:sp>
            <p:nvSpPr>
              <p:cNvPr id="8" name="楕円 7"/>
              <p:cNvSpPr/>
              <p:nvPr/>
            </p:nvSpPr>
            <p:spPr>
              <a:xfrm>
                <a:off x="2810823" y="2792450"/>
                <a:ext cx="278602" cy="3200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endCxn id="8" idx="0"/>
              </p:cNvCxnSpPr>
              <p:nvPr/>
            </p:nvCxnSpPr>
            <p:spPr>
              <a:xfrm>
                <a:off x="2929505" y="2364551"/>
                <a:ext cx="20619" cy="4278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下矢印 1"/>
            <p:cNvSpPr/>
            <p:nvPr/>
          </p:nvSpPr>
          <p:spPr>
            <a:xfrm rot="19331718">
              <a:off x="3768431" y="5218046"/>
              <a:ext cx="354891" cy="661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カーブ矢印 4"/>
            <p:cNvSpPr/>
            <p:nvPr/>
          </p:nvSpPr>
          <p:spPr>
            <a:xfrm rot="15812125">
              <a:off x="2948033" y="3766742"/>
              <a:ext cx="3019449" cy="8300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3" name="正方形/長方形 22"/>
          <p:cNvSpPr/>
          <p:nvPr/>
        </p:nvSpPr>
        <p:spPr>
          <a:xfrm>
            <a:off x="5596677" y="2289702"/>
            <a:ext cx="5313777" cy="830997"/>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壁に目印をつけてそこを</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めがけて</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ブロックの練習をします。</a:t>
            </a:r>
            <a:endParaRPr lang="ja-JP" altLang="en-US" sz="2400" dirty="0">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5596677" y="3439947"/>
            <a:ext cx="5313777" cy="830997"/>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両手は下げずに</a:t>
            </a:r>
            <a:r>
              <a:rPr lang="ja-JP" altLang="en-US" sz="2400" dirty="0">
                <a:solidFill>
                  <a:srgbClr val="000000"/>
                </a:solidFill>
                <a:latin typeface="ＭＳ ゴシック" panose="020B0609070205080204" pitchFamily="49" charset="-128"/>
                <a:ea typeface="ＭＳ ゴシック" panose="020B0609070205080204" pitchFamily="49" charset="-128"/>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rPr>
              <a:t>一度沈み込んで</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ジャンプをします。</a:t>
            </a:r>
            <a:endParaRPr lang="ja-JP" altLang="en-US" sz="2400" dirty="0">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5568419" y="4614567"/>
            <a:ext cx="5342035" cy="461665"/>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全身</a:t>
            </a:r>
            <a:r>
              <a:rPr lang="ja-JP" altLang="en-US" sz="2400" dirty="0" smtClean="0">
                <a:solidFill>
                  <a:srgbClr val="000000"/>
                </a:solidFill>
                <a:latin typeface="ＭＳ ゴシック" panose="020B0609070205080204" pitchFamily="49" charset="-128"/>
                <a:ea typeface="ＭＳ ゴシック" panose="020B0609070205080204" pitchFamily="49" charset="-128"/>
              </a:rPr>
              <a:t>を「く」の字にします。</a:t>
            </a:r>
            <a:endParaRPr lang="ja-JP" altLang="en-US" sz="2400" dirty="0">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5586116" y="5494342"/>
            <a:ext cx="5324338" cy="830997"/>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指を開き、手首から先でボールを</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抑え込むようにします。</a:t>
            </a:r>
            <a:endParaRPr lang="ja-JP" altLang="en-US" sz="2400" dirty="0">
              <a:latin typeface="ＭＳ ゴシック" panose="020B0609070205080204" pitchFamily="49" charset="-128"/>
              <a:ea typeface="ＭＳ ゴシック" panose="020B0609070205080204" pitchFamily="49" charset="-128"/>
            </a:endParaRPr>
          </a:p>
        </p:txBody>
      </p:sp>
      <p:grpSp>
        <p:nvGrpSpPr>
          <p:cNvPr id="33" name="グループ化 32"/>
          <p:cNvGrpSpPr/>
          <p:nvPr/>
        </p:nvGrpSpPr>
        <p:grpSpPr>
          <a:xfrm>
            <a:off x="7194085" y="1572201"/>
            <a:ext cx="3712667" cy="612000"/>
            <a:chOff x="5059857" y="951976"/>
            <a:chExt cx="3712667" cy="612000"/>
          </a:xfrm>
        </p:grpSpPr>
        <p:sp>
          <p:nvSpPr>
            <p:cNvPr id="34" name="角丸四角形 33"/>
            <p:cNvSpPr/>
            <p:nvPr/>
          </p:nvSpPr>
          <p:spPr>
            <a:xfrm>
              <a:off x="5293375" y="964411"/>
              <a:ext cx="3479149" cy="593179"/>
            </a:xfrm>
            <a:prstGeom prst="roundRect">
              <a:avLst>
                <a:gd name="adj" fmla="val 50000"/>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力強い動きを高める運動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35" name="楕円 34"/>
            <p:cNvSpPr/>
            <p:nvPr/>
          </p:nvSpPr>
          <p:spPr>
            <a:xfrm>
              <a:off x="5059857" y="951976"/>
              <a:ext cx="648000" cy="612000"/>
            </a:xfrm>
            <a:prstGeom prst="ellipse">
              <a:avLst/>
            </a:prstGeom>
            <a:solidFill>
              <a:srgbClr val="CC99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力</a:t>
              </a:r>
            </a:p>
          </p:txBody>
        </p:sp>
      </p:grpSp>
      <p:sp>
        <p:nvSpPr>
          <p:cNvPr id="37"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練習</a:t>
            </a:r>
            <a:r>
              <a:rPr lang="ja-JP" altLang="en-US" sz="2400" kern="0" dirty="0" smtClean="0">
                <a:latin typeface="游ゴシック" panose="020B0400000000000000" pitchFamily="50" charset="-128"/>
              </a:rPr>
              <a:t>の</a:t>
            </a:r>
            <a:r>
              <a:rPr lang="ja-JP" altLang="en-US" sz="2400" kern="0" dirty="0">
                <a:latin typeface="游ゴシック" panose="020B0400000000000000" pitchFamily="50" charset="-128"/>
              </a:rPr>
              <a:t>行</a:t>
            </a:r>
            <a:r>
              <a:rPr lang="ja-JP" altLang="en-US" sz="2400" kern="0" dirty="0" smtClean="0">
                <a:latin typeface="游ゴシック" panose="020B0400000000000000" pitchFamily="50" charset="-128"/>
              </a:rPr>
              <a:t>い</a:t>
            </a:r>
            <a:r>
              <a:rPr lang="ja-JP" altLang="en-US" sz="2400" kern="0" dirty="0" smtClean="0">
                <a:latin typeface="游ゴシック" panose="020B0400000000000000" pitchFamily="50" charset="-128"/>
              </a:rPr>
              <a:t>方</a:t>
            </a:r>
            <a:r>
              <a:rPr lang="ja-JP" altLang="en-US" sz="2400" kern="0" dirty="0">
                <a:latin typeface="游ゴシック" panose="020B0400000000000000" pitchFamily="50" charset="-128"/>
              </a:rPr>
              <a:t>を覚えて、学校の授業でチャレンジしてみよう。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30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55800" y="1973407"/>
            <a:ext cx="8647545" cy="4351338"/>
          </a:xfrm>
        </p:spPr>
        <p:txBody>
          <a:bodyPr>
            <a:normAutofit/>
          </a:bodyPr>
          <a:lstStyle/>
          <a:p>
            <a:r>
              <a:rPr lang="ja-JP" altLang="en-US" sz="4400" dirty="0"/>
              <a:t>バレーボールに関連して</a:t>
            </a:r>
            <a:r>
              <a:rPr lang="ja-JP" altLang="en-US" sz="4400" dirty="0" smtClean="0"/>
              <a:t>高まる</a:t>
            </a:r>
            <a:endParaRPr lang="en-US" altLang="ja-JP" sz="4400" dirty="0" smtClean="0"/>
          </a:p>
          <a:p>
            <a:pPr marL="0" indent="0">
              <a:buNone/>
            </a:pPr>
            <a:r>
              <a:rPr lang="ja-JP" altLang="en-US" sz="4400" dirty="0"/>
              <a:t> </a:t>
            </a:r>
            <a:r>
              <a:rPr lang="ja-JP" altLang="en-US" sz="4400" dirty="0" smtClean="0"/>
              <a:t>体力</a:t>
            </a:r>
            <a:r>
              <a:rPr lang="ja-JP" altLang="en-US" sz="4400" dirty="0"/>
              <a:t>要素を理解し、それぞれ</a:t>
            </a:r>
            <a:r>
              <a:rPr lang="ja-JP" altLang="en-US" sz="4400" dirty="0" smtClean="0"/>
              <a:t>の</a:t>
            </a:r>
            <a:endParaRPr lang="en-US" altLang="ja-JP" sz="4400" dirty="0" smtClean="0"/>
          </a:p>
          <a:p>
            <a:pPr marL="0" indent="0">
              <a:buNone/>
            </a:pPr>
            <a:r>
              <a:rPr lang="ja-JP" altLang="en-US" sz="4400" dirty="0" smtClean="0"/>
              <a:t> 体力</a:t>
            </a:r>
            <a:r>
              <a:rPr lang="ja-JP" altLang="en-US" sz="4400" dirty="0"/>
              <a:t>を高めるための運動に</a:t>
            </a:r>
            <a:r>
              <a:rPr lang="ja-JP" altLang="en-US" sz="4400" dirty="0" smtClean="0"/>
              <a:t>取り</a:t>
            </a:r>
            <a:endParaRPr lang="en-US" altLang="ja-JP" sz="4400" dirty="0" smtClean="0"/>
          </a:p>
          <a:p>
            <a:pPr marL="0" indent="0">
              <a:buNone/>
            </a:pPr>
            <a:r>
              <a:rPr lang="en-US" altLang="ja-JP" sz="4400" dirty="0"/>
              <a:t> </a:t>
            </a:r>
            <a:r>
              <a:rPr lang="ja-JP" altLang="en-US" sz="4400" dirty="0" smtClean="0"/>
              <a:t>組もう</a:t>
            </a:r>
            <a:r>
              <a:rPr lang="ja-JP" altLang="en-US" sz="4400" dirty="0"/>
              <a:t>！</a:t>
            </a:r>
            <a:endParaRPr kumimoji="1" lang="ja-JP" altLang="en-US" sz="4400" dirty="0"/>
          </a:p>
        </p:txBody>
      </p:sp>
      <p:sp>
        <p:nvSpPr>
          <p:cNvPr id="4"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Tree>
    <p:extLst>
      <p:ext uri="{BB962C8B-B14F-4D97-AF65-F5344CB8AC3E}">
        <p14:creationId xmlns:p14="http://schemas.microsoft.com/office/powerpoint/2010/main" val="17646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grpSp>
        <p:nvGrpSpPr>
          <p:cNvPr id="14" name="グループ化 13"/>
          <p:cNvGrpSpPr/>
          <p:nvPr/>
        </p:nvGrpSpPr>
        <p:grpSpPr>
          <a:xfrm>
            <a:off x="1919444" y="2369323"/>
            <a:ext cx="8748557" cy="2709524"/>
            <a:chOff x="148672" y="4296023"/>
            <a:chExt cx="11851359" cy="2473788"/>
          </a:xfrm>
        </p:grpSpPr>
        <p:pic>
          <p:nvPicPr>
            <p:cNvPr id="15" name="図 14"/>
            <p:cNvPicPr>
              <a:picLocks noChangeAspect="1"/>
            </p:cNvPicPr>
            <p:nvPr/>
          </p:nvPicPr>
          <p:blipFill rotWithShape="1">
            <a:blip r:embed="rId3"/>
            <a:srcRect l="25400" t="9845" r="28859" b="74191"/>
            <a:stretch/>
          </p:blipFill>
          <p:spPr>
            <a:xfrm>
              <a:off x="148672" y="4296023"/>
              <a:ext cx="11851359" cy="2473788"/>
            </a:xfrm>
            <a:prstGeom prst="rect">
              <a:avLst/>
            </a:prstGeom>
          </p:spPr>
        </p:pic>
        <p:sp>
          <p:nvSpPr>
            <p:cNvPr id="16" name="正方形/長方形 15"/>
            <p:cNvSpPr/>
            <p:nvPr/>
          </p:nvSpPr>
          <p:spPr>
            <a:xfrm>
              <a:off x="590226" y="4359152"/>
              <a:ext cx="464825" cy="590098"/>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①</a:t>
              </a:r>
            </a:p>
          </p:txBody>
        </p:sp>
        <p:sp>
          <p:nvSpPr>
            <p:cNvPr id="17" name="正方形/長方形 16"/>
            <p:cNvSpPr/>
            <p:nvPr/>
          </p:nvSpPr>
          <p:spPr>
            <a:xfrm>
              <a:off x="3616120" y="4296023"/>
              <a:ext cx="464825" cy="590098"/>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②</a:t>
              </a:r>
            </a:p>
          </p:txBody>
        </p:sp>
        <p:sp>
          <p:nvSpPr>
            <p:cNvPr id="18" name="正方形/長方形 17"/>
            <p:cNvSpPr/>
            <p:nvPr/>
          </p:nvSpPr>
          <p:spPr>
            <a:xfrm>
              <a:off x="6642013" y="4359152"/>
              <a:ext cx="464825" cy="590098"/>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③</a:t>
              </a:r>
            </a:p>
          </p:txBody>
        </p:sp>
        <p:sp>
          <p:nvSpPr>
            <p:cNvPr id="19" name="正方形/長方形 18"/>
            <p:cNvSpPr/>
            <p:nvPr/>
          </p:nvSpPr>
          <p:spPr>
            <a:xfrm>
              <a:off x="9467108" y="4346249"/>
              <a:ext cx="464825" cy="590098"/>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④</a:t>
              </a:r>
            </a:p>
          </p:txBody>
        </p:sp>
        <p:sp>
          <p:nvSpPr>
            <p:cNvPr id="20" name="右矢印 19"/>
            <p:cNvSpPr/>
            <p:nvPr/>
          </p:nvSpPr>
          <p:spPr>
            <a:xfrm>
              <a:off x="2863121" y="5135466"/>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右矢印 20"/>
            <p:cNvSpPr/>
            <p:nvPr/>
          </p:nvSpPr>
          <p:spPr>
            <a:xfrm>
              <a:off x="6124032" y="5018386"/>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右矢印 21"/>
            <p:cNvSpPr/>
            <p:nvPr/>
          </p:nvSpPr>
          <p:spPr>
            <a:xfrm>
              <a:off x="9039142" y="5067317"/>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上カーブ矢印 22"/>
            <p:cNvSpPr/>
            <p:nvPr/>
          </p:nvSpPr>
          <p:spPr>
            <a:xfrm>
              <a:off x="641227" y="5878605"/>
              <a:ext cx="1963998" cy="461123"/>
            </a:xfrm>
            <a:prstGeom prst="curvedUpArrow">
              <a:avLst>
                <a:gd name="adj1" fmla="val 25000"/>
                <a:gd name="adj2" fmla="val 50000"/>
                <a:gd name="adj3" fmla="val 46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4" name="上カーブ矢印 23"/>
            <p:cNvSpPr/>
            <p:nvPr/>
          </p:nvSpPr>
          <p:spPr>
            <a:xfrm rot="20808957">
              <a:off x="4111433" y="5870322"/>
              <a:ext cx="1977942" cy="495924"/>
            </a:xfrm>
            <a:prstGeom prst="curvedUpArrow">
              <a:avLst>
                <a:gd name="adj1" fmla="val 34719"/>
                <a:gd name="adj2" fmla="val 89411"/>
                <a:gd name="adj3" fmla="val 3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5" name="上カーブ矢印 24"/>
            <p:cNvSpPr/>
            <p:nvPr/>
          </p:nvSpPr>
          <p:spPr>
            <a:xfrm rot="10106362">
              <a:off x="8856330" y="5539100"/>
              <a:ext cx="1704647" cy="368459"/>
            </a:xfrm>
            <a:prstGeom prst="curvedUpArrow">
              <a:avLst>
                <a:gd name="adj1" fmla="val 34719"/>
                <a:gd name="adj2" fmla="val 89411"/>
                <a:gd name="adj3" fmla="val 3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6" name="上カーブ矢印 25"/>
            <p:cNvSpPr/>
            <p:nvPr/>
          </p:nvSpPr>
          <p:spPr>
            <a:xfrm rot="13960465">
              <a:off x="8451763" y="5716726"/>
              <a:ext cx="361032" cy="396847"/>
            </a:xfrm>
            <a:prstGeom prst="curvedUpArrow">
              <a:avLst>
                <a:gd name="adj1" fmla="val 34719"/>
                <a:gd name="adj2" fmla="val 89411"/>
                <a:gd name="adj3" fmla="val 3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28" name="テキスト ボックス 27">
            <a:extLst>
              <a:ext uri="{FF2B5EF4-FFF2-40B4-BE49-F238E27FC236}">
                <a16:creationId xmlns:a16="http://schemas.microsoft.com/office/drawing/2014/main" id="{447BD947-84F5-4E41-8E12-570880D1CE75}"/>
              </a:ext>
            </a:extLst>
          </p:cNvPr>
          <p:cNvSpPr txBox="1"/>
          <p:nvPr/>
        </p:nvSpPr>
        <p:spPr>
          <a:xfrm>
            <a:off x="1970393" y="1196879"/>
            <a:ext cx="2508687" cy="646331"/>
          </a:xfrm>
          <a:prstGeom prst="rect">
            <a:avLst/>
          </a:prstGeom>
          <a:solidFill>
            <a:srgbClr val="FFCCFF"/>
          </a:solidFill>
          <a:ln>
            <a:solidFill>
              <a:srgbClr val="FF0000"/>
            </a:solidFill>
          </a:ln>
        </p:spPr>
        <p:txBody>
          <a:bodyPr wrap="square" rtlCol="0">
            <a:spAutoFit/>
          </a:bodyPr>
          <a:lstStyle/>
          <a:p>
            <a:r>
              <a:rPr lang="ja-JP" altLang="en-US" sz="36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rPr>
              <a:t>長座体前屈</a:t>
            </a:r>
            <a:endParaRPr lang="en-US" altLang="ja-JP" sz="36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endParaRPr>
          </a:p>
        </p:txBody>
      </p:sp>
      <p:sp>
        <p:nvSpPr>
          <p:cNvPr id="29" name="タイトル 1"/>
          <p:cNvSpPr txBox="1">
            <a:spLocks/>
          </p:cNvSpPr>
          <p:nvPr/>
        </p:nvSpPr>
        <p:spPr>
          <a:xfrm>
            <a:off x="2302658" y="5401747"/>
            <a:ext cx="7387986" cy="82338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ＭＳ ゴシック" panose="020B0609070205080204" pitchFamily="49" charset="-128"/>
                <a:ea typeface="ＭＳ ゴシック" panose="020B0609070205080204" pitchFamily="49" charset="-128"/>
              </a:rPr>
              <a:t>長座の姿勢でボールから手を離さないように体に沿うように</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ボールを転がします。</a:t>
            </a:r>
            <a:endParaRPr lang="en-US" altLang="ja-JP" sz="2000" dirty="0">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6293722" y="1248491"/>
            <a:ext cx="3500576" cy="546272"/>
            <a:chOff x="4243249" y="871835"/>
            <a:chExt cx="3500576" cy="546272"/>
          </a:xfrm>
        </p:grpSpPr>
        <p:sp>
          <p:nvSpPr>
            <p:cNvPr id="30" name="角丸四角形 29"/>
            <p:cNvSpPr/>
            <p:nvPr/>
          </p:nvSpPr>
          <p:spPr>
            <a:xfrm>
              <a:off x="4455396" y="887925"/>
              <a:ext cx="3288429" cy="53018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体の柔らかさを高める運動</a:t>
              </a:r>
              <a:endParaRPr lang="ja-JP" altLang="en-US" sz="2000" dirty="0"/>
            </a:p>
          </p:txBody>
        </p:sp>
        <p:sp>
          <p:nvSpPr>
            <p:cNvPr id="31" name="楕円 30"/>
            <p:cNvSpPr/>
            <p:nvPr/>
          </p:nvSpPr>
          <p:spPr>
            <a:xfrm>
              <a:off x="4243249" y="871835"/>
              <a:ext cx="548159" cy="543108"/>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柔</a:t>
              </a:r>
            </a:p>
          </p:txBody>
        </p:sp>
      </p:grpSp>
      <p:sp>
        <p:nvSpPr>
          <p:cNvPr id="35"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7"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」１に記入しよう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613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88473" y="652274"/>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fontAlgn="base" hangingPunct="1">
              <a:spcBef>
                <a:spcPct val="0"/>
              </a:spcBef>
              <a:spcAft>
                <a:spcPct val="0"/>
              </a:spcAft>
              <a:buNone/>
              <a:defRPr/>
            </a:pPr>
            <a:endParaRPr lang="en-US" altLang="ja-JP" sz="1800" b="1" kern="0" dirty="0">
              <a:solidFill>
                <a:prstClr val="black"/>
              </a:solidFill>
              <a:latin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grpSp>
        <p:nvGrpSpPr>
          <p:cNvPr id="14" name="グループ化 13"/>
          <p:cNvGrpSpPr/>
          <p:nvPr/>
        </p:nvGrpSpPr>
        <p:grpSpPr>
          <a:xfrm>
            <a:off x="1836504" y="2271129"/>
            <a:ext cx="8560564" cy="3024469"/>
            <a:chOff x="352269" y="2911857"/>
            <a:chExt cx="11250118" cy="3871192"/>
          </a:xfrm>
        </p:grpSpPr>
        <p:pic>
          <p:nvPicPr>
            <p:cNvPr id="15" name="図 14"/>
            <p:cNvPicPr>
              <a:picLocks noChangeAspect="1"/>
            </p:cNvPicPr>
            <p:nvPr/>
          </p:nvPicPr>
          <p:blipFill rotWithShape="1">
            <a:blip r:embed="rId3"/>
            <a:srcRect l="26048" t="29052" r="27724" b="38702"/>
            <a:stretch/>
          </p:blipFill>
          <p:spPr>
            <a:xfrm>
              <a:off x="352269" y="2955804"/>
              <a:ext cx="11250118" cy="3827245"/>
            </a:xfrm>
            <a:prstGeom prst="rect">
              <a:avLst/>
            </a:prstGeom>
          </p:spPr>
        </p:pic>
        <p:sp>
          <p:nvSpPr>
            <p:cNvPr id="16" name="正方形/長方形 15"/>
            <p:cNvSpPr/>
            <p:nvPr/>
          </p:nvSpPr>
          <p:spPr>
            <a:xfrm>
              <a:off x="822639" y="2911857"/>
              <a:ext cx="464825" cy="827276"/>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①</a:t>
              </a:r>
            </a:p>
          </p:txBody>
        </p:sp>
        <p:sp>
          <p:nvSpPr>
            <p:cNvPr id="17" name="正方形/長方形 16"/>
            <p:cNvSpPr/>
            <p:nvPr/>
          </p:nvSpPr>
          <p:spPr>
            <a:xfrm>
              <a:off x="4972730" y="2920341"/>
              <a:ext cx="464825" cy="827276"/>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②</a:t>
              </a:r>
            </a:p>
          </p:txBody>
        </p:sp>
        <p:sp>
          <p:nvSpPr>
            <p:cNvPr id="18" name="正方形/長方形 17"/>
            <p:cNvSpPr/>
            <p:nvPr/>
          </p:nvSpPr>
          <p:spPr>
            <a:xfrm>
              <a:off x="8815648" y="2911947"/>
              <a:ext cx="464825" cy="827276"/>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③</a:t>
              </a:r>
            </a:p>
          </p:txBody>
        </p:sp>
        <p:sp>
          <p:nvSpPr>
            <p:cNvPr id="19" name="正方形/長方形 18"/>
            <p:cNvSpPr/>
            <p:nvPr/>
          </p:nvSpPr>
          <p:spPr>
            <a:xfrm>
              <a:off x="822637" y="4827916"/>
              <a:ext cx="464825" cy="827276"/>
            </a:xfrm>
            <a:prstGeom prst="rect">
              <a:avLst/>
            </a:prstGeom>
            <a:noFill/>
          </p:spPr>
          <p:txBody>
            <a:bodyPr wrap="squar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rPr>
                <a:t>④</a:t>
              </a:r>
            </a:p>
          </p:txBody>
        </p:sp>
        <p:sp>
          <p:nvSpPr>
            <p:cNvPr id="20" name="右矢印 19"/>
            <p:cNvSpPr/>
            <p:nvPr/>
          </p:nvSpPr>
          <p:spPr>
            <a:xfrm>
              <a:off x="3916799" y="3037853"/>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右矢印 20"/>
            <p:cNvSpPr/>
            <p:nvPr/>
          </p:nvSpPr>
          <p:spPr>
            <a:xfrm>
              <a:off x="6935413" y="2971315"/>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右矢印 21"/>
            <p:cNvSpPr/>
            <p:nvPr/>
          </p:nvSpPr>
          <p:spPr>
            <a:xfrm rot="9247602">
              <a:off x="7898893" y="4517019"/>
              <a:ext cx="660378" cy="51582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上カーブ矢印 22"/>
            <p:cNvSpPr/>
            <p:nvPr/>
          </p:nvSpPr>
          <p:spPr>
            <a:xfrm rot="21399866">
              <a:off x="4904275" y="4537239"/>
              <a:ext cx="2978277" cy="687621"/>
            </a:xfrm>
            <a:prstGeom prst="curvedUpArrow">
              <a:avLst>
                <a:gd name="adj1" fmla="val 15534"/>
                <a:gd name="adj2" fmla="val 48052"/>
                <a:gd name="adj3" fmla="val 33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4" name="上カーブ矢印 23"/>
            <p:cNvSpPr/>
            <p:nvPr/>
          </p:nvSpPr>
          <p:spPr>
            <a:xfrm rot="16200000">
              <a:off x="4111392" y="5695434"/>
              <a:ext cx="704453" cy="1159046"/>
            </a:xfrm>
            <a:prstGeom prst="curvedUpArrow">
              <a:avLst>
                <a:gd name="adj1" fmla="val 8160"/>
                <a:gd name="adj2" fmla="val 28129"/>
                <a:gd name="adj3" fmla="val 31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5" name="上カーブ矢印 24"/>
            <p:cNvSpPr/>
            <p:nvPr/>
          </p:nvSpPr>
          <p:spPr>
            <a:xfrm rot="5079295">
              <a:off x="1174578" y="3905572"/>
              <a:ext cx="750556" cy="1061705"/>
            </a:xfrm>
            <a:prstGeom prst="curvedUpArrow">
              <a:avLst>
                <a:gd name="adj1" fmla="val 13089"/>
                <a:gd name="adj2" fmla="val 27457"/>
                <a:gd name="adj3" fmla="val 3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6" name="上カーブ矢印 25"/>
            <p:cNvSpPr/>
            <p:nvPr/>
          </p:nvSpPr>
          <p:spPr>
            <a:xfrm rot="21399866">
              <a:off x="8522563" y="4239406"/>
              <a:ext cx="2978277" cy="687621"/>
            </a:xfrm>
            <a:prstGeom prst="curvedUpArrow">
              <a:avLst>
                <a:gd name="adj1" fmla="val 15534"/>
                <a:gd name="adj2" fmla="val 48052"/>
                <a:gd name="adj3" fmla="val 33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27"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8" name="テキスト ボックス 27">
            <a:extLst>
              <a:ext uri="{FF2B5EF4-FFF2-40B4-BE49-F238E27FC236}">
                <a16:creationId xmlns:a16="http://schemas.microsoft.com/office/drawing/2014/main" id="{447BD947-84F5-4E41-8E12-570880D1CE75}"/>
              </a:ext>
            </a:extLst>
          </p:cNvPr>
          <p:cNvSpPr txBox="1"/>
          <p:nvPr/>
        </p:nvSpPr>
        <p:spPr>
          <a:xfrm>
            <a:off x="2042976" y="1100872"/>
            <a:ext cx="2508687" cy="646331"/>
          </a:xfrm>
          <a:prstGeom prst="rect">
            <a:avLst/>
          </a:prstGeom>
          <a:solidFill>
            <a:srgbClr val="FFCCFF"/>
          </a:solidFill>
          <a:ln>
            <a:solidFill>
              <a:srgbClr val="FF0000"/>
            </a:solidFill>
          </a:ln>
        </p:spPr>
        <p:txBody>
          <a:bodyPr wrap="square" rtlCol="0">
            <a:spAutoFit/>
          </a:bodyPr>
          <a:lstStyle/>
          <a:p>
            <a:r>
              <a:rPr lang="ja-JP" altLang="en-US" sz="36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rPr>
              <a:t>開脚体前屈</a:t>
            </a:r>
            <a:endParaRPr lang="en-US" altLang="ja-JP" sz="36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endParaRPr>
          </a:p>
        </p:txBody>
      </p:sp>
      <p:sp>
        <p:nvSpPr>
          <p:cNvPr id="29" name="タイトル 1"/>
          <p:cNvSpPr txBox="1">
            <a:spLocks/>
          </p:cNvSpPr>
          <p:nvPr/>
        </p:nvSpPr>
        <p:spPr>
          <a:xfrm>
            <a:off x="2284216" y="5458262"/>
            <a:ext cx="7761575" cy="7354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ＭＳ ゴシック" panose="020B0609070205080204" pitchFamily="49" charset="-128"/>
                <a:ea typeface="ＭＳ ゴシック" panose="020B0609070205080204" pitchFamily="49" charset="-128"/>
              </a:rPr>
              <a:t>足を開いた姿勢でボールから手を離さないように体に沿うように</a:t>
            </a: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ボールを転がします。</a:t>
            </a:r>
            <a:endParaRPr lang="en-US" altLang="ja-JP" sz="2000" dirty="0">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6201327" y="1169350"/>
            <a:ext cx="3329120" cy="53018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体の柔らかさを高める運動</a:t>
            </a:r>
            <a:endParaRPr lang="ja-JP" altLang="en-US" sz="2000" dirty="0"/>
          </a:p>
        </p:txBody>
      </p:sp>
      <p:sp>
        <p:nvSpPr>
          <p:cNvPr id="31" name="楕円 30"/>
          <p:cNvSpPr/>
          <p:nvPr/>
        </p:nvSpPr>
        <p:spPr>
          <a:xfrm>
            <a:off x="5994611" y="1152483"/>
            <a:ext cx="548159" cy="543108"/>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柔</a:t>
            </a:r>
          </a:p>
        </p:txBody>
      </p:sp>
      <p:sp>
        <p:nvSpPr>
          <p:cNvPr id="32"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33"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34"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35"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」２に記入しよう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824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grpSp>
        <p:nvGrpSpPr>
          <p:cNvPr id="14" name="グループ化 13"/>
          <p:cNvGrpSpPr/>
          <p:nvPr/>
        </p:nvGrpSpPr>
        <p:grpSpPr>
          <a:xfrm>
            <a:off x="1738710" y="1048388"/>
            <a:ext cx="8300639" cy="5289239"/>
            <a:chOff x="3359783" y="3002472"/>
            <a:chExt cx="3208183" cy="2497584"/>
          </a:xfrm>
        </p:grpSpPr>
        <p:sp>
          <p:nvSpPr>
            <p:cNvPr id="15" name="テキスト ボックス 14">
              <a:extLst>
                <a:ext uri="{FF2B5EF4-FFF2-40B4-BE49-F238E27FC236}">
                  <a16:creationId xmlns:a16="http://schemas.microsoft.com/office/drawing/2014/main" id="{447BD947-84F5-4E41-8E12-570880D1CE75}"/>
                </a:ext>
              </a:extLst>
            </p:cNvPr>
            <p:cNvSpPr txBox="1"/>
            <p:nvPr/>
          </p:nvSpPr>
          <p:spPr>
            <a:xfrm>
              <a:off x="3359783" y="3002472"/>
              <a:ext cx="583348" cy="276131"/>
            </a:xfrm>
            <a:prstGeom prst="rect">
              <a:avLst/>
            </a:prstGeom>
            <a:solidFill>
              <a:srgbClr val="FFCCFF"/>
            </a:solidFill>
            <a:ln>
              <a:solidFill>
                <a:srgbClr val="FF0000"/>
              </a:solidFill>
            </a:ln>
          </p:spPr>
          <p:txBody>
            <a:bodyPr wrap="square" rtlCol="0">
              <a:spAutoFit/>
            </a:bodyPr>
            <a:lstStyle/>
            <a:p>
              <a:r>
                <a:rPr lang="ja-JP" altLang="en-US"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rPr>
                <a:t>縄跳び</a:t>
              </a:r>
              <a:endParaRPr lang="en-US" altLang="ja-JP"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30A39F60-8BEC-4CCE-9B4E-CF7096534244}"/>
                </a:ext>
              </a:extLst>
            </p:cNvPr>
            <p:cNvSpPr txBox="1"/>
            <p:nvPr/>
          </p:nvSpPr>
          <p:spPr>
            <a:xfrm>
              <a:off x="4985258" y="3412491"/>
              <a:ext cx="1373137" cy="334265"/>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自分で決めた一定の時間</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や回数を続けて跳びます。</a:t>
              </a:r>
              <a:endParaRPr lang="en-US" altLang="ja-JP" sz="2000" dirty="0">
                <a:latin typeface="ＭＳ ゴシック" panose="020B0609070205080204" pitchFamily="49" charset="-128"/>
                <a:ea typeface="ＭＳ ゴシック" panose="020B0609070205080204" pitchFamily="49" charset="-128"/>
              </a:endParaRPr>
            </a:p>
          </p:txBody>
        </p:sp>
        <p:pic>
          <p:nvPicPr>
            <p:cNvPr id="17" name="図 16"/>
            <p:cNvPicPr>
              <a:picLocks noChangeAspect="1"/>
            </p:cNvPicPr>
            <p:nvPr/>
          </p:nvPicPr>
          <p:blipFill>
            <a:blip r:embed="rId3"/>
            <a:stretch>
              <a:fillRect/>
            </a:stretch>
          </p:blipFill>
          <p:spPr>
            <a:xfrm>
              <a:off x="3359783" y="3305501"/>
              <a:ext cx="1251042" cy="2194555"/>
            </a:xfrm>
            <a:prstGeom prst="rect">
              <a:avLst/>
            </a:prstGeom>
          </p:spPr>
        </p:pic>
        <p:sp>
          <p:nvSpPr>
            <p:cNvPr id="19" name="角丸四角形 18"/>
            <p:cNvSpPr/>
            <p:nvPr/>
          </p:nvSpPr>
          <p:spPr>
            <a:xfrm>
              <a:off x="4775686" y="3034629"/>
              <a:ext cx="1792280" cy="275041"/>
            </a:xfrm>
            <a:prstGeom prst="roundRect">
              <a:avLst>
                <a:gd name="adj" fmla="val 50000"/>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動きを持続する能力を高める運動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20" name="楕円 19"/>
            <p:cNvSpPr/>
            <p:nvPr/>
          </p:nvSpPr>
          <p:spPr>
            <a:xfrm>
              <a:off x="4682825" y="3026904"/>
              <a:ext cx="250451" cy="288000"/>
            </a:xfrm>
            <a:prstGeom prst="ellipse">
              <a:avLst/>
            </a:prstGeom>
            <a:solidFill>
              <a:srgbClr val="FF99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持</a:t>
              </a:r>
            </a:p>
          </p:txBody>
        </p:sp>
        <p:sp>
          <p:nvSpPr>
            <p:cNvPr id="21" name="角丸四角形 20"/>
            <p:cNvSpPr/>
            <p:nvPr/>
          </p:nvSpPr>
          <p:spPr>
            <a:xfrm>
              <a:off x="4834189" y="4294166"/>
              <a:ext cx="1340430" cy="262975"/>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22" name="楕円 21"/>
            <p:cNvSpPr/>
            <p:nvPr/>
          </p:nvSpPr>
          <p:spPr>
            <a:xfrm>
              <a:off x="4741432" y="4281653"/>
              <a:ext cx="250451" cy="28800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sp>
          <p:nvSpPr>
            <p:cNvPr id="23" name="テキスト ボックス 22">
              <a:extLst>
                <a:ext uri="{FF2B5EF4-FFF2-40B4-BE49-F238E27FC236}">
                  <a16:creationId xmlns:a16="http://schemas.microsoft.com/office/drawing/2014/main" id="{30A39F60-8BEC-4CCE-9B4E-CF7096534244}"/>
                </a:ext>
              </a:extLst>
            </p:cNvPr>
            <p:cNvSpPr txBox="1"/>
            <p:nvPr/>
          </p:nvSpPr>
          <p:spPr>
            <a:xfrm>
              <a:off x="5028562" y="4726018"/>
              <a:ext cx="1503173" cy="334265"/>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素早く跳んだり、いろいろな</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跳び方に挑戦したりします。</a:t>
              </a:r>
              <a:endParaRPr lang="en-US" altLang="ja-JP" sz="2000" dirty="0">
                <a:latin typeface="ＭＳ ゴシック" panose="020B0609070205080204" pitchFamily="49" charset="-128"/>
                <a:ea typeface="ＭＳ ゴシック" panose="020B0609070205080204" pitchFamily="49" charset="-128"/>
              </a:endParaRPr>
            </a:p>
          </p:txBody>
        </p:sp>
      </p:grpSp>
      <p:sp>
        <p:nvSpPr>
          <p:cNvPr id="24"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3"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18"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5" name="テキスト ボックス 24">
            <a:extLst>
              <a:ext uri="{FF2B5EF4-FFF2-40B4-BE49-F238E27FC236}">
                <a16:creationId xmlns:a16="http://schemas.microsoft.com/office/drawing/2014/main" id="{30A39F60-8BEC-4CCE-9B4E-CF7096534244}"/>
              </a:ext>
            </a:extLst>
          </p:cNvPr>
          <p:cNvSpPr txBox="1"/>
          <p:nvPr/>
        </p:nvSpPr>
        <p:spPr>
          <a:xfrm>
            <a:off x="5944356" y="5831026"/>
            <a:ext cx="3889210" cy="707886"/>
          </a:xfrm>
          <a:prstGeom prst="rect">
            <a:avLst/>
          </a:prstGeom>
          <a:noFill/>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　アタックやブロックの時のジャンプの力をつけていきます。</a:t>
            </a:r>
            <a:endParaRPr lang="en-US" altLang="ja-JP" sz="2000" dirty="0">
              <a:latin typeface="ＭＳ ゴシック" panose="020B0609070205080204" pitchFamily="49" charset="-128"/>
              <a:ea typeface="ＭＳ ゴシック" panose="020B0609070205080204" pitchFamily="49" charset="-128"/>
            </a:endParaRPr>
          </a:p>
        </p:txBody>
      </p:sp>
      <p:sp>
        <p:nvSpPr>
          <p:cNvPr id="26"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a:t>
            </a:r>
            <a:r>
              <a:rPr lang="ja-JP" altLang="en-US" sz="2400" kern="0" dirty="0" smtClean="0">
                <a:latin typeface="游ゴシック" panose="020B0400000000000000" pitchFamily="50" charset="-128"/>
              </a:rPr>
              <a:t>「</a:t>
            </a:r>
            <a:r>
              <a:rPr lang="ja-JP" altLang="en-US" sz="2400" kern="0" dirty="0">
                <a:latin typeface="游ゴシック" panose="020B0400000000000000" pitchFamily="50" charset="-128"/>
              </a:rPr>
              <a:t>体力</a:t>
            </a:r>
            <a:r>
              <a:rPr lang="ja-JP" altLang="en-US" sz="2400" kern="0" dirty="0" smtClean="0">
                <a:latin typeface="游ゴシック" panose="020B0400000000000000" pitchFamily="50" charset="-128"/>
              </a:rPr>
              <a:t>を高める取組」３に記入しよう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0650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88473" y="652274"/>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fontAlgn="base" hangingPunct="1">
              <a:spcBef>
                <a:spcPct val="0"/>
              </a:spcBef>
              <a:spcAft>
                <a:spcPct val="0"/>
              </a:spcAft>
              <a:buNone/>
              <a:defRPr/>
            </a:pPr>
            <a:endParaRPr lang="en-US" altLang="ja-JP" sz="1800" b="1" kern="0" dirty="0">
              <a:solidFill>
                <a:prstClr val="black"/>
              </a:solidFill>
              <a:latin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15" name="テキスト ボックス 14">
            <a:extLst>
              <a:ext uri="{FF2B5EF4-FFF2-40B4-BE49-F238E27FC236}">
                <a16:creationId xmlns:a16="http://schemas.microsoft.com/office/drawing/2014/main" id="{447BD947-84F5-4E41-8E12-570880D1CE75}"/>
              </a:ext>
            </a:extLst>
          </p:cNvPr>
          <p:cNvSpPr txBox="1"/>
          <p:nvPr/>
        </p:nvSpPr>
        <p:spPr>
          <a:xfrm>
            <a:off x="1570151" y="1064621"/>
            <a:ext cx="3176188" cy="1077218"/>
          </a:xfrm>
          <a:prstGeom prst="rect">
            <a:avLst/>
          </a:prstGeom>
          <a:solidFill>
            <a:srgbClr val="FFCCFF"/>
          </a:solidFill>
          <a:ln>
            <a:solidFill>
              <a:srgbClr val="FF0000"/>
            </a:solidFill>
          </a:ln>
        </p:spPr>
        <p:txBody>
          <a:bodyPr wrap="square" rtlCol="0">
            <a:spAutoFit/>
          </a:bodyPr>
          <a:lstStyle/>
          <a:p>
            <a:r>
              <a:rPr lang="ja-JP" altLang="en-US"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rPr>
              <a:t>腕立て伏せ</a:t>
            </a:r>
            <a:endParaRPr lang="en-US" altLang="ja-JP"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endParaRPr>
          </a:p>
          <a:p>
            <a:r>
              <a:rPr lang="ja-JP" altLang="en-US"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rPr>
              <a:t>上体起こしなど</a:t>
            </a:r>
            <a:endParaRPr lang="en-US" altLang="ja-JP" sz="3200" b="1" u="heavy" dirty="0">
              <a:solidFill>
                <a:srgbClr val="0070C0"/>
              </a:solidFill>
              <a:uFill>
                <a:solidFill>
                  <a:srgbClr val="0070C0"/>
                </a:solidFill>
              </a:u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30A39F60-8BEC-4CCE-9B4E-CF7096534244}"/>
              </a:ext>
            </a:extLst>
          </p:cNvPr>
          <p:cNvSpPr txBox="1"/>
          <p:nvPr/>
        </p:nvSpPr>
        <p:spPr>
          <a:xfrm>
            <a:off x="1858309" y="5698042"/>
            <a:ext cx="8316678"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自分の体重等を利用して、腕や脚の屈伸をしたり、上げ下ろしをしたり、同じ姿勢を維持したりします。</a:t>
            </a:r>
            <a:endParaRPr lang="en-US" altLang="ja-JP" sz="2000" dirty="0">
              <a:latin typeface="ＭＳ ゴシック" panose="020B0609070205080204" pitchFamily="49" charset="-128"/>
              <a:ea typeface="ＭＳ ゴシック" panose="020B0609070205080204" pitchFamily="49" charset="-128"/>
            </a:endParaRPr>
          </a:p>
        </p:txBody>
      </p:sp>
      <p:pic>
        <p:nvPicPr>
          <p:cNvPr id="17" name="図 16"/>
          <p:cNvPicPr>
            <a:picLocks noChangeAspect="1"/>
          </p:cNvPicPr>
          <p:nvPr/>
        </p:nvPicPr>
        <p:blipFill rotWithShape="1">
          <a:blip r:embed="rId3">
            <a:clrChange>
              <a:clrFrom>
                <a:srgbClr val="FFFFFF"/>
              </a:clrFrom>
              <a:clrTo>
                <a:srgbClr val="FFFFFF">
                  <a:alpha val="0"/>
                </a:srgbClr>
              </a:clrTo>
            </a:clrChange>
          </a:blip>
          <a:srcRect l="6658" t="2145" r="4722" b="-1"/>
          <a:stretch/>
        </p:blipFill>
        <p:spPr>
          <a:xfrm>
            <a:off x="5364883" y="3219249"/>
            <a:ext cx="1800306" cy="2303199"/>
          </a:xfrm>
          <a:prstGeom prst="rect">
            <a:avLst/>
          </a:prstGeom>
        </p:spPr>
      </p:pic>
      <p:pic>
        <p:nvPicPr>
          <p:cNvPr id="18" name="図 17"/>
          <p:cNvPicPr>
            <a:picLocks noChangeAspect="1"/>
          </p:cNvPicPr>
          <p:nvPr/>
        </p:nvPicPr>
        <p:blipFill rotWithShape="1">
          <a:blip r:embed="rId4"/>
          <a:srcRect l="14823" r="10708" b="7892"/>
          <a:stretch/>
        </p:blipFill>
        <p:spPr>
          <a:xfrm>
            <a:off x="1858309" y="3122553"/>
            <a:ext cx="2038666" cy="2399895"/>
          </a:xfrm>
          <a:prstGeom prst="rect">
            <a:avLst/>
          </a:prstGeom>
        </p:spPr>
      </p:pic>
      <p:pic>
        <p:nvPicPr>
          <p:cNvPr id="20" name="図 19"/>
          <p:cNvPicPr>
            <a:picLocks noChangeAspect="1"/>
          </p:cNvPicPr>
          <p:nvPr/>
        </p:nvPicPr>
        <p:blipFill rotWithShape="1">
          <a:blip r:embed="rId5">
            <a:clrChange>
              <a:clrFrom>
                <a:srgbClr val="FFFFFF"/>
              </a:clrFrom>
              <a:clrTo>
                <a:srgbClr val="FFFFFF">
                  <a:alpha val="0"/>
                </a:srgbClr>
              </a:clrTo>
            </a:clrChange>
          </a:blip>
          <a:srcRect l="10563"/>
          <a:stretch/>
        </p:blipFill>
        <p:spPr>
          <a:xfrm>
            <a:off x="4031299" y="2388615"/>
            <a:ext cx="1701014" cy="2052766"/>
          </a:xfrm>
          <a:prstGeom prst="rect">
            <a:avLst/>
          </a:prstGeom>
        </p:spPr>
      </p:pic>
      <p:grpSp>
        <p:nvGrpSpPr>
          <p:cNvPr id="3" name="グループ化 2"/>
          <p:cNvGrpSpPr/>
          <p:nvPr/>
        </p:nvGrpSpPr>
        <p:grpSpPr>
          <a:xfrm>
            <a:off x="6471111" y="1028162"/>
            <a:ext cx="3703876" cy="612000"/>
            <a:chOff x="5068648" y="951976"/>
            <a:chExt cx="3703876" cy="612000"/>
          </a:xfrm>
        </p:grpSpPr>
        <p:sp>
          <p:nvSpPr>
            <p:cNvPr id="21" name="角丸四角形 20"/>
            <p:cNvSpPr/>
            <p:nvPr/>
          </p:nvSpPr>
          <p:spPr>
            <a:xfrm>
              <a:off x="5293375" y="964411"/>
              <a:ext cx="3479149" cy="593179"/>
            </a:xfrm>
            <a:prstGeom prst="roundRect">
              <a:avLst>
                <a:gd name="adj" fmla="val 50000"/>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力強い動きを高める運動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22" name="楕円 21"/>
            <p:cNvSpPr/>
            <p:nvPr/>
          </p:nvSpPr>
          <p:spPr>
            <a:xfrm>
              <a:off x="5068648" y="951976"/>
              <a:ext cx="648000" cy="612000"/>
            </a:xfrm>
            <a:prstGeom prst="ellipse">
              <a:avLst/>
            </a:prstGeom>
            <a:solidFill>
              <a:srgbClr val="CC99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力</a:t>
              </a:r>
            </a:p>
          </p:txBody>
        </p:sp>
      </p:grpSp>
      <p:pic>
        <p:nvPicPr>
          <p:cNvPr id="23" name="図 22"/>
          <p:cNvPicPr>
            <a:picLocks noChangeAspect="1"/>
          </p:cNvPicPr>
          <p:nvPr/>
        </p:nvPicPr>
        <p:blipFill rotWithShape="1">
          <a:blip r:embed="rId6">
            <a:clrChange>
              <a:clrFrom>
                <a:srgbClr val="FFFEFF"/>
              </a:clrFrom>
              <a:clrTo>
                <a:srgbClr val="FFFEFF">
                  <a:alpha val="0"/>
                </a:srgbClr>
              </a:clrTo>
            </a:clrChange>
          </a:blip>
          <a:srcRect l="2561" t="5886" r="7347"/>
          <a:stretch/>
        </p:blipFill>
        <p:spPr>
          <a:xfrm>
            <a:off x="7434648" y="4227725"/>
            <a:ext cx="2924920" cy="1069550"/>
          </a:xfrm>
          <a:prstGeom prst="rect">
            <a:avLst/>
          </a:prstGeom>
        </p:spPr>
      </p:pic>
      <p:pic>
        <p:nvPicPr>
          <p:cNvPr id="24" name="図 2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0418" y="2321596"/>
            <a:ext cx="2427511" cy="1906129"/>
          </a:xfrm>
          <a:prstGeom prst="rect">
            <a:avLst/>
          </a:prstGeom>
        </p:spPr>
      </p:pic>
      <p:sp>
        <p:nvSpPr>
          <p:cNvPr id="25"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9"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6"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28"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7"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」４に記入しよう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30A39F60-8BEC-4CCE-9B4E-CF7096534244}"/>
              </a:ext>
            </a:extLst>
          </p:cNvPr>
          <p:cNvSpPr txBox="1"/>
          <p:nvPr/>
        </p:nvSpPr>
        <p:spPr>
          <a:xfrm>
            <a:off x="5137568" y="1743057"/>
            <a:ext cx="6245728" cy="400110"/>
          </a:xfrm>
          <a:prstGeom prst="rect">
            <a:avLst/>
          </a:prstGeom>
          <a:noFill/>
        </p:spPr>
        <p:txBody>
          <a:bodyPr wrap="square" rtlCol="0">
            <a:spAutoFit/>
          </a:bodyPr>
          <a:lstStyle/>
          <a:p>
            <a:pPr algn="ctr" defTabSz="652278" fontAlgn="base">
              <a:spcBef>
                <a:spcPct val="0"/>
              </a:spcBef>
              <a:spcAft>
                <a:spcPct val="0"/>
              </a:spcAft>
              <a:defRPr/>
            </a:pPr>
            <a:r>
              <a:rPr lang="ja-JP" altLang="en-US" sz="2000" kern="0" dirty="0">
                <a:latin typeface="游ゴシック" panose="020B0400000000000000" pitchFamily="50" charset="-128"/>
              </a:rPr>
              <a:t>（２～３つの運動を選択しよう。）</a:t>
            </a:r>
            <a:endParaRPr lang="ja-JP" altLang="en-US" sz="2000" b="1" kern="0" dirty="0">
              <a:solidFill>
                <a:srgbClr val="002060"/>
              </a:solidFill>
              <a:latin typeface="游ゴシック" panose="020B0400000000000000" pitchFamily="50" charset="-128"/>
            </a:endParaRPr>
          </a:p>
        </p:txBody>
      </p:sp>
    </p:spTree>
    <p:extLst>
      <p:ext uri="{BB962C8B-B14F-4D97-AF65-F5344CB8AC3E}">
        <p14:creationId xmlns:p14="http://schemas.microsoft.com/office/powerpoint/2010/main" val="19033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17" name="正方形/長方形 16"/>
          <p:cNvSpPr/>
          <p:nvPr/>
        </p:nvSpPr>
        <p:spPr>
          <a:xfrm>
            <a:off x="703920" y="1104315"/>
            <a:ext cx="3527476" cy="954107"/>
          </a:xfrm>
          <a:prstGeom prst="rect">
            <a:avLst/>
          </a:prstGeom>
          <a:solidFill>
            <a:srgbClr val="FFCCFF"/>
          </a:solidFill>
          <a:ln>
            <a:solidFill>
              <a:srgbClr val="FF0000"/>
            </a:solidFill>
          </a:ln>
        </p:spPr>
        <p:txBody>
          <a:bodyPr wrap="square">
            <a:spAutoFit/>
          </a:bodyPr>
          <a:lstStyle/>
          <a:p>
            <a:r>
              <a:rPr lang="ja-JP" altLang="en-US" sz="2800" dirty="0">
                <a:solidFill>
                  <a:srgbClr val="0070C0"/>
                </a:solidFill>
                <a:latin typeface="ＭＳ ゴシック" panose="020B0609070205080204" pitchFamily="49" charset="-128"/>
                <a:ea typeface="ＭＳ ゴシック" panose="020B0609070205080204" pitchFamily="49" charset="-128"/>
              </a:rPr>
              <a:t>オーバーハンドパス</a:t>
            </a:r>
            <a:endParaRPr lang="en-US" altLang="ja-JP" sz="2800" dirty="0">
              <a:solidFill>
                <a:srgbClr val="0070C0"/>
              </a:solidFill>
              <a:latin typeface="ＭＳ ゴシック" panose="020B0609070205080204" pitchFamily="49" charset="-128"/>
              <a:ea typeface="ＭＳ ゴシック" panose="020B0609070205080204" pitchFamily="49" charset="-128"/>
            </a:endParaRPr>
          </a:p>
          <a:p>
            <a:r>
              <a:rPr lang="ja-JP" altLang="en-US" sz="2800" dirty="0">
                <a:solidFill>
                  <a:srgbClr val="0070C0"/>
                </a:solidFill>
                <a:latin typeface="ＭＳ ゴシック" panose="020B0609070205080204" pitchFamily="49" charset="-128"/>
                <a:ea typeface="ＭＳ ゴシック" panose="020B0609070205080204" pitchFamily="49" charset="-128"/>
              </a:rPr>
              <a:t>連続直上パス</a:t>
            </a:r>
            <a:endParaRPr lang="ja-JP" altLang="en-US" sz="2800" dirty="0">
              <a:solidFill>
                <a:srgbClr val="0070C0"/>
              </a:solidFill>
            </a:endParaRPr>
          </a:p>
        </p:txBody>
      </p:sp>
      <p:sp>
        <p:nvSpPr>
          <p:cNvPr id="18" name="正方形/長方形 17"/>
          <p:cNvSpPr/>
          <p:nvPr/>
        </p:nvSpPr>
        <p:spPr>
          <a:xfrm>
            <a:off x="6282829" y="2277852"/>
            <a:ext cx="5324305" cy="3785652"/>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a:t>
            </a:r>
            <a:r>
              <a:rPr lang="ja-JP" altLang="en-US" sz="2400" b="1" dirty="0">
                <a:solidFill>
                  <a:srgbClr val="000000"/>
                </a:solidFill>
                <a:latin typeface="ＭＳ ゴシック" panose="020B0609070205080204" pitchFamily="49" charset="-128"/>
                <a:ea typeface="ＭＳ ゴシック" panose="020B0609070205080204" pitchFamily="49" charset="-128"/>
              </a:rPr>
              <a:t>オーバーハンドパスで連続で直上にパスをする。</a:t>
            </a:r>
          </a:p>
          <a:p>
            <a:r>
              <a:rPr lang="ja-JP" altLang="en-US" sz="2400" b="1" dirty="0">
                <a:solidFill>
                  <a:srgbClr val="000000"/>
                </a:solidFill>
                <a:latin typeface="ＭＳ ゴシック" panose="020B0609070205080204" pitchFamily="49" charset="-128"/>
                <a:ea typeface="ＭＳ ゴシック" panose="020B0609070205080204" pitchFamily="49" charset="-128"/>
              </a:rPr>
              <a:t>　最初は</a:t>
            </a:r>
            <a:r>
              <a:rPr lang="en-US" altLang="ja-JP" sz="2400" b="1" dirty="0">
                <a:solidFill>
                  <a:srgbClr val="000000"/>
                </a:solidFill>
                <a:latin typeface="ＭＳ ゴシック" panose="020B0609070205080204" pitchFamily="49" charset="-128"/>
                <a:ea typeface="ＭＳ ゴシック" panose="020B0609070205080204" pitchFamily="49" charset="-128"/>
              </a:rPr>
              <a:t>1</a:t>
            </a:r>
            <a:r>
              <a:rPr lang="ja-JP" altLang="en-US" sz="2400" b="1" dirty="0">
                <a:solidFill>
                  <a:srgbClr val="000000"/>
                </a:solidFill>
                <a:latin typeface="ＭＳ ゴシック" panose="020B0609070205080204" pitchFamily="49" charset="-128"/>
                <a:ea typeface="ＭＳ ゴシック" panose="020B0609070205080204" pitchFamily="49" charset="-128"/>
              </a:rPr>
              <a:t>回ずつボールをキャッチして、確認</a:t>
            </a:r>
            <a:r>
              <a:rPr lang="ja-JP" altLang="en-US" sz="2400" b="1" dirty="0" smtClean="0">
                <a:solidFill>
                  <a:srgbClr val="000000"/>
                </a:solidFill>
                <a:latin typeface="ＭＳ ゴシック" panose="020B0609070205080204" pitchFamily="49" charset="-128"/>
                <a:ea typeface="ＭＳ ゴシック" panose="020B0609070205080204" pitchFamily="49" charset="-128"/>
              </a:rPr>
              <a:t>しながら</a:t>
            </a:r>
            <a:r>
              <a:rPr lang="ja-JP" altLang="en-US" sz="2400" b="1" dirty="0">
                <a:solidFill>
                  <a:srgbClr val="000000"/>
                </a:solidFill>
                <a:latin typeface="ＭＳ ゴシック" panose="020B0609070205080204" pitchFamily="49" charset="-128"/>
                <a:ea typeface="ＭＳ ゴシック" panose="020B0609070205080204" pitchFamily="49" charset="-128"/>
              </a:rPr>
              <a:t>パス</a:t>
            </a:r>
            <a:r>
              <a:rPr lang="ja-JP" altLang="en-US" sz="2400" b="1" dirty="0" smtClean="0">
                <a:solidFill>
                  <a:srgbClr val="000000"/>
                </a:solidFill>
                <a:latin typeface="ＭＳ ゴシック" panose="020B0609070205080204" pitchFamily="49" charset="-128"/>
                <a:ea typeface="ＭＳ ゴシック" panose="020B0609070205080204" pitchFamily="49" charset="-128"/>
              </a:rPr>
              <a:t>を</a:t>
            </a:r>
            <a:r>
              <a:rPr lang="ja-JP" altLang="en-US" sz="2400" b="1" dirty="0">
                <a:solidFill>
                  <a:srgbClr val="000000"/>
                </a:solidFill>
                <a:latin typeface="ＭＳ ゴシック" panose="020B0609070205080204" pitchFamily="49" charset="-128"/>
                <a:ea typeface="ＭＳ ゴシック" panose="020B0609070205080204" pitchFamily="49" charset="-128"/>
              </a:rPr>
              <a:t>します。</a:t>
            </a:r>
            <a:endParaRPr lang="en-US" altLang="ja-JP" sz="2400" b="1" dirty="0">
              <a:solidFill>
                <a:srgbClr val="000000"/>
              </a:solidFill>
              <a:latin typeface="ＭＳ ゴシック" panose="020B0609070205080204" pitchFamily="49" charset="-128"/>
              <a:ea typeface="ＭＳ ゴシック" panose="020B0609070205080204" pitchFamily="49" charset="-128"/>
            </a:endParaRPr>
          </a:p>
          <a:p>
            <a:r>
              <a:rPr lang="ja-JP" altLang="en-US" sz="2400" b="1" dirty="0">
                <a:solidFill>
                  <a:srgbClr val="000000"/>
                </a:solidFill>
                <a:latin typeface="ＭＳ ゴシック" panose="020B0609070205080204" pitchFamily="49" charset="-128"/>
                <a:ea typeface="ＭＳ ゴシック" panose="020B0609070205080204" pitchFamily="49" charset="-128"/>
              </a:rPr>
              <a:t>　できるようになったら、キャッチの時間を短くしていき、最後にはキャッチせず</a:t>
            </a:r>
            <a:r>
              <a:rPr lang="ja-JP" altLang="en-US" sz="2400" b="1" dirty="0" smtClean="0">
                <a:solidFill>
                  <a:srgbClr val="000000"/>
                </a:solidFill>
                <a:latin typeface="ＭＳ ゴシック" panose="020B0609070205080204" pitchFamily="49" charset="-128"/>
                <a:ea typeface="ＭＳ ゴシック" panose="020B0609070205080204" pitchFamily="49" charset="-128"/>
              </a:rPr>
              <a:t>に</a:t>
            </a:r>
            <a:r>
              <a:rPr lang="ja-JP" altLang="en-US" sz="2400" b="1" dirty="0">
                <a:solidFill>
                  <a:srgbClr val="000000"/>
                </a:solidFill>
                <a:latin typeface="ＭＳ ゴシック" panose="020B0609070205080204" pitchFamily="49" charset="-128"/>
                <a:ea typeface="ＭＳ ゴシック" panose="020B0609070205080204" pitchFamily="49" charset="-128"/>
              </a:rPr>
              <a:t>パス</a:t>
            </a:r>
            <a:r>
              <a:rPr lang="ja-JP" altLang="en-US" sz="2400" b="1" dirty="0" smtClean="0">
                <a:solidFill>
                  <a:srgbClr val="000000"/>
                </a:solidFill>
                <a:latin typeface="ＭＳ ゴシック" panose="020B0609070205080204" pitchFamily="49" charset="-128"/>
                <a:ea typeface="ＭＳ ゴシック" panose="020B0609070205080204" pitchFamily="49" charset="-128"/>
              </a:rPr>
              <a:t>が</a:t>
            </a:r>
            <a:r>
              <a:rPr lang="ja-JP" altLang="en-US" sz="2400" b="1" dirty="0">
                <a:solidFill>
                  <a:srgbClr val="000000"/>
                </a:solidFill>
                <a:latin typeface="ＭＳ ゴシック" panose="020B0609070205080204" pitchFamily="49" charset="-128"/>
                <a:ea typeface="ＭＳ ゴシック" panose="020B0609070205080204" pitchFamily="49" charset="-128"/>
              </a:rPr>
              <a:t>できるようにします。</a:t>
            </a:r>
            <a:endParaRPr lang="en-US" altLang="ja-JP" sz="2400" b="1" dirty="0">
              <a:solidFill>
                <a:srgbClr val="000000"/>
              </a:solidFill>
              <a:latin typeface="ＭＳ ゴシック" panose="020B0609070205080204" pitchFamily="49" charset="-128"/>
              <a:ea typeface="ＭＳ ゴシック" panose="020B0609070205080204" pitchFamily="49" charset="-128"/>
            </a:endParaRPr>
          </a:p>
          <a:p>
            <a:r>
              <a:rPr lang="ja-JP" altLang="en-US" sz="2400" b="1" dirty="0">
                <a:solidFill>
                  <a:srgbClr val="000000"/>
                </a:solidFill>
                <a:latin typeface="ＭＳ ゴシック" panose="020B0609070205080204" pitchFamily="49" charset="-128"/>
                <a:ea typeface="ＭＳ ゴシック" panose="020B0609070205080204" pitchFamily="49" charset="-128"/>
              </a:rPr>
              <a:t>　連続で直上パスが滑らかにできるよう目標回数を設定し挑戦します。</a:t>
            </a:r>
            <a:endParaRPr lang="ja-JP" altLang="en-US" sz="2400" b="1" dirty="0">
              <a:latin typeface="ＭＳ ゴシック" panose="020B0609070205080204" pitchFamily="49" charset="-128"/>
              <a:ea typeface="ＭＳ ゴシック" panose="020B0609070205080204" pitchFamily="49" charset="-128"/>
            </a:endParaRPr>
          </a:p>
        </p:txBody>
      </p:sp>
      <p:grpSp>
        <p:nvGrpSpPr>
          <p:cNvPr id="2" name="グループ化 1"/>
          <p:cNvGrpSpPr/>
          <p:nvPr/>
        </p:nvGrpSpPr>
        <p:grpSpPr>
          <a:xfrm>
            <a:off x="6423501" y="1211380"/>
            <a:ext cx="3700043" cy="609910"/>
            <a:chOff x="5855444" y="910144"/>
            <a:chExt cx="3700043" cy="609910"/>
          </a:xfrm>
        </p:grpSpPr>
        <p:sp>
          <p:nvSpPr>
            <p:cNvPr id="10" name="角丸四角形 9"/>
            <p:cNvSpPr/>
            <p:nvPr/>
          </p:nvSpPr>
          <p:spPr>
            <a:xfrm>
              <a:off x="6087348" y="934167"/>
              <a:ext cx="3468139" cy="556913"/>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11" name="楕円 10"/>
            <p:cNvSpPr/>
            <p:nvPr/>
          </p:nvSpPr>
          <p:spPr>
            <a:xfrm>
              <a:off x="5855444" y="910144"/>
              <a:ext cx="648000" cy="60991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grpSp>
      <p:sp>
        <p:nvSpPr>
          <p:cNvPr id="13"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4"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5"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16"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30"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」５に記入しよう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3"/>
          <a:stretch>
            <a:fillRect/>
          </a:stretch>
        </p:blipFill>
        <p:spPr>
          <a:xfrm>
            <a:off x="703920" y="2180934"/>
            <a:ext cx="5059152" cy="4261261"/>
          </a:xfrm>
          <a:prstGeom prst="rect">
            <a:avLst/>
          </a:prstGeom>
        </p:spPr>
      </p:pic>
    </p:spTree>
    <p:extLst>
      <p:ext uri="{BB962C8B-B14F-4D97-AF65-F5344CB8AC3E}">
        <p14:creationId xmlns:p14="http://schemas.microsoft.com/office/powerpoint/2010/main" val="179630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616267" y="574600"/>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fontAlgn="base" hangingPunct="1">
              <a:spcBef>
                <a:spcPct val="0"/>
              </a:spcBef>
              <a:spcAft>
                <a:spcPct val="0"/>
              </a:spcAft>
              <a:buNone/>
              <a:defRPr/>
            </a:pPr>
            <a:endParaRPr lang="en-US" altLang="ja-JP" sz="1800" b="1" kern="0" dirty="0">
              <a:solidFill>
                <a:prstClr val="black"/>
              </a:solidFill>
              <a:latin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dirty="0"/>
          </a:p>
        </p:txBody>
      </p:sp>
      <p:sp>
        <p:nvSpPr>
          <p:cNvPr id="18" name="正方形/長方形 17"/>
          <p:cNvSpPr/>
          <p:nvPr/>
        </p:nvSpPr>
        <p:spPr>
          <a:xfrm>
            <a:off x="1234758" y="973582"/>
            <a:ext cx="2646878" cy="584775"/>
          </a:xfrm>
          <a:prstGeom prst="rect">
            <a:avLst/>
          </a:prstGeom>
          <a:solidFill>
            <a:srgbClr val="FFCCFF"/>
          </a:solidFill>
          <a:ln>
            <a:solidFill>
              <a:srgbClr val="FF0000"/>
            </a:solidFill>
          </a:ln>
        </p:spPr>
        <p:txBody>
          <a:bodyPr wrap="none">
            <a:spAutoFit/>
          </a:bodyPr>
          <a:lstStyle/>
          <a:p>
            <a:r>
              <a:rPr lang="ja-JP" altLang="en-US" sz="3200" dirty="0">
                <a:solidFill>
                  <a:srgbClr val="0070C0"/>
                </a:solidFill>
                <a:latin typeface="ＭＳ ゴシック" panose="020B0609070205080204" pitchFamily="49" charset="-128"/>
                <a:ea typeface="ＭＳ ゴシック" panose="020B0609070205080204" pitchFamily="49" charset="-128"/>
              </a:rPr>
              <a:t>ハンドリング</a:t>
            </a:r>
          </a:p>
        </p:txBody>
      </p:sp>
      <p:sp>
        <p:nvSpPr>
          <p:cNvPr id="13" name="Rectangle 2"/>
          <p:cNvSpPr>
            <a:spLocks noChangeArrowheads="1"/>
          </p:cNvSpPr>
          <p:nvPr/>
        </p:nvSpPr>
        <p:spPr bwMode="auto">
          <a:xfrm>
            <a:off x="1506696" y="4"/>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4" name="角丸四角形 13"/>
          <p:cNvSpPr/>
          <p:nvPr/>
        </p:nvSpPr>
        <p:spPr>
          <a:xfrm>
            <a:off x="7531453" y="1086386"/>
            <a:ext cx="3468139" cy="556913"/>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a:t>
            </a:r>
            <a:r>
              <a:rPr lang="ja-JP" altLang="en-US" sz="2000" dirty="0" smtClean="0">
                <a:solidFill>
                  <a:schemeClr val="tx1"/>
                </a:solidFill>
                <a:latin typeface="ＭＳ ゴシック" panose="020B0609070205080204" pitchFamily="49" charset="-128"/>
                <a:ea typeface="ＭＳ ゴシック" panose="020B0609070205080204" pitchFamily="49" charset="-128"/>
              </a:rPr>
              <a:t>動きを</a:t>
            </a:r>
            <a:r>
              <a:rPr lang="ja-JP" altLang="en-US" sz="2000" dirty="0">
                <a:solidFill>
                  <a:schemeClr val="tx1"/>
                </a:solidFill>
                <a:latin typeface="ＭＳ ゴシック" panose="020B0609070205080204" pitchFamily="49" charset="-128"/>
                <a:ea typeface="ＭＳ ゴシック" panose="020B0609070205080204" pitchFamily="49" charset="-128"/>
              </a:rPr>
              <a:t>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15" name="楕円 14"/>
          <p:cNvSpPr/>
          <p:nvPr/>
        </p:nvSpPr>
        <p:spPr>
          <a:xfrm>
            <a:off x="7290759" y="1085263"/>
            <a:ext cx="648000" cy="60991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sp>
        <p:nvSpPr>
          <p:cNvPr id="21" name="正方形/長方形 20"/>
          <p:cNvSpPr/>
          <p:nvPr/>
        </p:nvSpPr>
        <p:spPr>
          <a:xfrm>
            <a:off x="7366739" y="4574446"/>
            <a:ext cx="4365716" cy="1200329"/>
          </a:xfrm>
          <a:prstGeom prst="rect">
            <a:avLst/>
          </a:prstGeom>
          <a:solidFill>
            <a:schemeClr val="accent4">
              <a:lumMod val="40000"/>
              <a:lumOff val="60000"/>
            </a:schemeClr>
          </a:solidFill>
        </p:spPr>
        <p:txBody>
          <a:bodyPr wrap="square">
            <a:spAutoFit/>
          </a:bodyPr>
          <a:lstStyle/>
          <a:p>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ボールの真下を当てる練習</a:t>
            </a:r>
            <a:r>
              <a:rPr lang="ja-JP" altLang="en-US" sz="2400" dirty="0">
                <a:solidFill>
                  <a:srgbClr val="000000"/>
                </a:solidFill>
                <a:latin typeface="ＭＳ ゴシック" panose="020B0609070205080204" pitchFamily="49" charset="-128"/>
                <a:ea typeface="ＭＳ ゴシック" panose="020B0609070205080204" pitchFamily="49" charset="-128"/>
              </a:rPr>
              <a:t>です。真上に上げる感覚をつかみます。</a:t>
            </a:r>
            <a:endParaRPr lang="ja-JP" altLang="en-US" sz="2400" dirty="0"/>
          </a:p>
        </p:txBody>
      </p:sp>
      <p:sp>
        <p:nvSpPr>
          <p:cNvPr id="22" name="正方形/長方形 21"/>
          <p:cNvSpPr/>
          <p:nvPr/>
        </p:nvSpPr>
        <p:spPr>
          <a:xfrm>
            <a:off x="7407770" y="2484766"/>
            <a:ext cx="4324685" cy="1569660"/>
          </a:xfrm>
          <a:prstGeom prst="rect">
            <a:avLst/>
          </a:prstGeom>
          <a:solidFill>
            <a:schemeClr val="accent4">
              <a:lumMod val="40000"/>
              <a:lumOff val="60000"/>
            </a:schemeClr>
          </a:solidFill>
        </p:spPr>
        <p:txBody>
          <a:bodyPr wrap="square">
            <a:spAutoFit/>
          </a:bodyPr>
          <a:lstStyle/>
          <a:p>
            <a:r>
              <a:rPr lang="ja-JP" altLang="en-US" dirty="0">
                <a:solidFill>
                  <a:srgbClr val="000000"/>
                </a:solidFill>
                <a:latin typeface="ＭＳ 明朝" panose="02020609040205080304" pitchFamily="17" charset="-128"/>
                <a:ea typeface="ＭＳ 明朝" panose="02020609040205080304" pitchFamily="17" charset="-128"/>
              </a:rPr>
              <a:t>　</a:t>
            </a:r>
            <a:r>
              <a:rPr lang="ja-JP" altLang="en-US" sz="2400" dirty="0" smtClean="0">
                <a:solidFill>
                  <a:srgbClr val="000000"/>
                </a:solidFill>
                <a:latin typeface="ＭＳ ゴシック" panose="020B0609070205080204" pitchFamily="49" charset="-128"/>
                <a:ea typeface="ＭＳ ゴシック" panose="020B0609070205080204" pitchFamily="49" charset="-128"/>
              </a:rPr>
              <a:t>片腕交互</a:t>
            </a:r>
            <a:r>
              <a:rPr lang="ja-JP" altLang="en-US" sz="2400" dirty="0">
                <a:solidFill>
                  <a:srgbClr val="000000"/>
                </a:solidFill>
                <a:latin typeface="ＭＳ ゴシック" panose="020B0609070205080204" pitchFamily="49" charset="-128"/>
                <a:ea typeface="ＭＳ ゴシック" panose="020B0609070205080204" pitchFamily="49" charset="-128"/>
              </a:rPr>
              <a:t>で連続してボールを真上に上げます。</a:t>
            </a:r>
            <a:endParaRPr lang="en-US" altLang="ja-JP" sz="2400" dirty="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ＭＳ ゴシック" panose="020B0609070205080204" pitchFamily="49" charset="-128"/>
                <a:ea typeface="ＭＳ ゴシック" panose="020B0609070205080204" pitchFamily="49" charset="-128"/>
              </a:rPr>
              <a:t>　利き腕でない手でもコントロールできるようにします。</a:t>
            </a:r>
          </a:p>
        </p:txBody>
      </p:sp>
      <p:sp>
        <p:nvSpPr>
          <p:cNvPr id="25" name="正方形/長方形 24"/>
          <p:cNvSpPr/>
          <p:nvPr/>
        </p:nvSpPr>
        <p:spPr>
          <a:xfrm>
            <a:off x="1234758" y="1770590"/>
            <a:ext cx="4055919" cy="400110"/>
          </a:xfrm>
          <a:prstGeom prst="rect">
            <a:avLst/>
          </a:prstGeom>
          <a:solidFill>
            <a:schemeClr val="accent2">
              <a:lumMod val="40000"/>
              <a:lumOff val="60000"/>
            </a:schemeClr>
          </a:solidFill>
        </p:spPr>
        <p:txBody>
          <a:bodyPr wrap="none">
            <a:spAutoFit/>
          </a:bodyPr>
          <a:lstStyle/>
          <a:p>
            <a:r>
              <a:rPr lang="ja-JP" altLang="en-US" sz="2000" b="1">
                <a:solidFill>
                  <a:srgbClr val="000000"/>
                </a:solidFill>
                <a:latin typeface="ＭＳ ゴシック" panose="020B0609070205080204" pitchFamily="49" charset="-128"/>
                <a:ea typeface="ＭＳ ゴシック" panose="020B0609070205080204" pitchFamily="49" charset="-128"/>
              </a:rPr>
              <a:t>片腕</a:t>
            </a:r>
            <a:r>
              <a:rPr lang="ja-JP" altLang="en-US" sz="2000" b="1" smtClean="0">
                <a:solidFill>
                  <a:srgbClr val="000000"/>
                </a:solidFill>
                <a:latin typeface="ＭＳ ゴシック" panose="020B0609070205080204" pitchFamily="49" charset="-128"/>
                <a:ea typeface="ＭＳ ゴシック" panose="020B0609070205080204" pitchFamily="49" charset="-128"/>
              </a:rPr>
              <a:t>交互で</a:t>
            </a:r>
            <a:r>
              <a:rPr lang="ja-JP" altLang="en-US" sz="2000" b="1" dirty="0">
                <a:solidFill>
                  <a:srgbClr val="000000"/>
                </a:solidFill>
                <a:latin typeface="ＭＳ ゴシック" panose="020B0609070205080204" pitchFamily="49" charset="-128"/>
                <a:ea typeface="ＭＳ ゴシック" panose="020B0609070205080204" pitchFamily="49" charset="-128"/>
              </a:rPr>
              <a:t>真上にボールを上げる</a:t>
            </a:r>
            <a:endParaRPr lang="ja-JP" altLang="en-US" sz="2000" b="1" dirty="0"/>
          </a:p>
        </p:txBody>
      </p:sp>
      <p:sp>
        <p:nvSpPr>
          <p:cNvPr id="17" name="Rectangle 2"/>
          <p:cNvSpPr>
            <a:spLocks noChangeArrowheads="1"/>
          </p:cNvSpPr>
          <p:nvPr/>
        </p:nvSpPr>
        <p:spPr bwMode="auto">
          <a:xfrm>
            <a:off x="0" y="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19" name="Rectangle 2"/>
          <p:cNvSpPr>
            <a:spLocks noChangeArrowheads="1"/>
          </p:cNvSpPr>
          <p:nvPr/>
        </p:nvSpPr>
        <p:spPr bwMode="auto">
          <a:xfrm>
            <a:off x="0" y="3"/>
            <a:ext cx="12192000" cy="822786"/>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endParaRPr lang="en-US" altLang="ja-JP" sz="2400" b="1" kern="0" dirty="0">
              <a:latin typeface="游ゴシック" panose="020B0400000000000000" pitchFamily="50" charset="-128"/>
              <a:ea typeface="游ゴシック" panose="020B0400000000000000" pitchFamily="50" charset="-128"/>
            </a:endParaRPr>
          </a:p>
        </p:txBody>
      </p:sp>
      <p:sp>
        <p:nvSpPr>
          <p:cNvPr id="20" name="Rectangle 2"/>
          <p:cNvSpPr>
            <a:spLocks noChangeArrowheads="1"/>
          </p:cNvSpPr>
          <p:nvPr/>
        </p:nvSpPr>
        <p:spPr bwMode="auto">
          <a:xfrm>
            <a:off x="0" y="152404"/>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31"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」６に記入しよう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3"/>
          <a:stretch>
            <a:fillRect/>
          </a:stretch>
        </p:blipFill>
        <p:spPr>
          <a:xfrm>
            <a:off x="1234758" y="2285554"/>
            <a:ext cx="5389348" cy="4253358"/>
          </a:xfrm>
          <a:prstGeom prst="rect">
            <a:avLst/>
          </a:prstGeom>
        </p:spPr>
      </p:pic>
    </p:spTree>
    <p:extLst>
      <p:ext uri="{BB962C8B-B14F-4D97-AF65-F5344CB8AC3E}">
        <p14:creationId xmlns:p14="http://schemas.microsoft.com/office/powerpoint/2010/main" val="2066643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dirty="0"/>
          </a:p>
        </p:txBody>
      </p:sp>
      <p:sp>
        <p:nvSpPr>
          <p:cNvPr id="17" name="正方形/長方形 16"/>
          <p:cNvSpPr/>
          <p:nvPr/>
        </p:nvSpPr>
        <p:spPr>
          <a:xfrm>
            <a:off x="1263025" y="1627078"/>
            <a:ext cx="4698722" cy="584775"/>
          </a:xfrm>
          <a:prstGeom prst="rect">
            <a:avLst/>
          </a:prstGeom>
          <a:solidFill>
            <a:schemeClr val="accent2">
              <a:lumMod val="40000"/>
              <a:lumOff val="60000"/>
            </a:schemeClr>
          </a:solidFill>
        </p:spPr>
        <p:txBody>
          <a:bodyPr wrap="none">
            <a:spAutoFit/>
          </a:bodyPr>
          <a:lstStyle/>
          <a:p>
            <a:r>
              <a:rPr lang="ja-JP" altLang="en-US" sz="3200" dirty="0">
                <a:latin typeface="ＭＳ ゴシック" panose="020B0609070205080204" pitchFamily="49" charset="-128"/>
                <a:ea typeface="ＭＳ ゴシック" panose="020B0609070205080204" pitchFamily="49" charset="-128"/>
              </a:rPr>
              <a:t>壁に目印を付けパス練習</a:t>
            </a:r>
            <a:endParaRPr lang="ja-JP" altLang="en-US" sz="3200" dirty="0"/>
          </a:p>
        </p:txBody>
      </p:sp>
      <p:sp>
        <p:nvSpPr>
          <p:cNvPr id="18" name="正方形/長方形 17"/>
          <p:cNvSpPr/>
          <p:nvPr/>
        </p:nvSpPr>
        <p:spPr>
          <a:xfrm>
            <a:off x="7117400" y="2440075"/>
            <a:ext cx="4236400" cy="2308324"/>
          </a:xfrm>
          <a:prstGeom prst="rect">
            <a:avLst/>
          </a:prstGeom>
          <a:solidFill>
            <a:schemeClr val="accent4">
              <a:lumMod val="40000"/>
              <a:lumOff val="60000"/>
            </a:schemeClr>
          </a:solidFill>
        </p:spPr>
        <p:txBody>
          <a:bodyPr wrap="square">
            <a:spAutoFit/>
          </a:bodyPr>
          <a:lstStyle/>
          <a:p>
            <a:r>
              <a:rPr lang="ja-JP" altLang="en-US" sz="2400" dirty="0">
                <a:solidFill>
                  <a:srgbClr val="000000"/>
                </a:solidFill>
                <a:latin typeface="ＭＳ ゴシック" panose="020B0609070205080204" pitchFamily="49" charset="-128"/>
                <a:ea typeface="ＭＳ ゴシック" panose="020B0609070205080204" pitchFamily="49" charset="-128"/>
              </a:rPr>
              <a:t>　壁に目印を</a:t>
            </a:r>
            <a:r>
              <a:rPr lang="ja-JP" altLang="en-US" sz="2400" dirty="0" smtClean="0">
                <a:solidFill>
                  <a:srgbClr val="000000"/>
                </a:solidFill>
                <a:latin typeface="ＭＳ ゴシック" panose="020B0609070205080204" pitchFamily="49" charset="-128"/>
                <a:ea typeface="ＭＳ ゴシック" panose="020B0609070205080204" pitchFamily="49" charset="-128"/>
              </a:rPr>
              <a:t>つけて、そこ</a:t>
            </a:r>
            <a:r>
              <a:rPr lang="ja-JP" altLang="en-US" sz="2400" dirty="0">
                <a:solidFill>
                  <a:srgbClr val="000000"/>
                </a:solidFill>
                <a:latin typeface="ＭＳ ゴシック" panose="020B0609070205080204" pitchFamily="49" charset="-128"/>
                <a:ea typeface="ＭＳ ゴシック" panose="020B0609070205080204" pitchFamily="49" charset="-128"/>
              </a:rPr>
              <a:t>をめがけてパスを続けられることができるようにします</a:t>
            </a:r>
            <a:r>
              <a:rPr lang="ja-JP" altLang="en-US" sz="2400" dirty="0" smtClean="0">
                <a:solidFill>
                  <a:srgbClr val="000000"/>
                </a:solidFill>
                <a:latin typeface="ＭＳ ゴシック" panose="020B0609070205080204" pitchFamily="49" charset="-128"/>
                <a:ea typeface="ＭＳ ゴシック" panose="020B0609070205080204" pitchFamily="49" charset="-128"/>
              </a:rPr>
              <a:t>。</a:t>
            </a:r>
            <a:endParaRPr lang="en-US" altLang="ja-JP" sz="24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400" dirty="0" smtClean="0">
                <a:solidFill>
                  <a:srgbClr val="000000"/>
                </a:solidFill>
                <a:latin typeface="ＭＳ ゴシック" panose="020B0609070205080204" pitchFamily="49" charset="-128"/>
                <a:ea typeface="ＭＳ ゴシック" panose="020B0609070205080204" pitchFamily="49" charset="-128"/>
              </a:rPr>
              <a:t>　最初</a:t>
            </a:r>
            <a:r>
              <a:rPr lang="ja-JP" altLang="en-US" sz="2400" dirty="0">
                <a:solidFill>
                  <a:srgbClr val="000000"/>
                </a:solidFill>
                <a:latin typeface="ＭＳ ゴシック" panose="020B0609070205080204" pitchFamily="49" charset="-128"/>
                <a:ea typeface="ＭＳ ゴシック" panose="020B0609070205080204" pitchFamily="49" charset="-128"/>
              </a:rPr>
              <a:t>は壁になるべく</a:t>
            </a:r>
            <a:r>
              <a:rPr lang="ja-JP" altLang="en-US" sz="2400" dirty="0" smtClean="0">
                <a:solidFill>
                  <a:srgbClr val="000000"/>
                </a:solidFill>
                <a:latin typeface="ＭＳ ゴシック" panose="020B0609070205080204" pitchFamily="49" charset="-128"/>
                <a:ea typeface="ＭＳ ゴシック" panose="020B0609070205080204" pitchFamily="49" charset="-128"/>
              </a:rPr>
              <a:t>近づいて、回数</a:t>
            </a:r>
            <a:r>
              <a:rPr lang="ja-JP" altLang="en-US" sz="2400" dirty="0">
                <a:solidFill>
                  <a:srgbClr val="000000"/>
                </a:solidFill>
                <a:latin typeface="ＭＳ ゴシック" panose="020B0609070205080204" pitchFamily="49" charset="-128"/>
                <a:ea typeface="ＭＳ ゴシック" panose="020B0609070205080204" pitchFamily="49" charset="-128"/>
              </a:rPr>
              <a:t>を決めて挑戦しましょう。</a:t>
            </a:r>
            <a:endParaRPr lang="ja-JP" altLang="en-US" sz="2400" dirty="0">
              <a:latin typeface="ＭＳ ゴシック" panose="020B0609070205080204" pitchFamily="49" charset="-128"/>
              <a:ea typeface="ＭＳ ゴシック" panose="020B0609070205080204" pitchFamily="49" charset="-128"/>
            </a:endParaRPr>
          </a:p>
        </p:txBody>
      </p:sp>
      <p:sp>
        <p:nvSpPr>
          <p:cNvPr id="20" name="Rectangle 2"/>
          <p:cNvSpPr>
            <a:spLocks noChangeArrowheads="1"/>
          </p:cNvSpPr>
          <p:nvPr/>
        </p:nvSpPr>
        <p:spPr bwMode="auto">
          <a:xfrm>
            <a:off x="0" y="10735"/>
            <a:ext cx="12192000" cy="557893"/>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b="1" kern="0" dirty="0">
                <a:solidFill>
                  <a:srgbClr val="002060"/>
                </a:solidFill>
                <a:latin typeface="游ゴシック" panose="020B0400000000000000" pitchFamily="50" charset="-128"/>
                <a:ea typeface="游ゴシック" panose="020B0400000000000000" pitchFamily="50" charset="-128"/>
              </a:rPr>
              <a:t>バレーボールに関連して高まる体力</a:t>
            </a:r>
          </a:p>
        </p:txBody>
      </p:sp>
      <p:sp>
        <p:nvSpPr>
          <p:cNvPr id="21" name="角丸四角形 20"/>
          <p:cNvSpPr/>
          <p:nvPr/>
        </p:nvSpPr>
        <p:spPr>
          <a:xfrm>
            <a:off x="7662924" y="1615725"/>
            <a:ext cx="3468139" cy="556913"/>
          </a:xfrm>
          <a:prstGeom prst="roundRect">
            <a:avLst>
              <a:gd name="adj" fmla="val 50000"/>
            </a:avLst>
          </a:prstGeom>
          <a:solidFill>
            <a:srgbClr val="4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rPr>
              <a:t>巧みな動きを高める運動</a:t>
            </a:r>
            <a:endParaRPr lang="ja-JP" altLang="en-US" sz="2000" dirty="0">
              <a:latin typeface="ＭＳ ゴシック" panose="020B0609070205080204" pitchFamily="49" charset="-128"/>
              <a:ea typeface="ＭＳ ゴシック" panose="020B0609070205080204" pitchFamily="49" charset="-128"/>
            </a:endParaRPr>
          </a:p>
        </p:txBody>
      </p:sp>
      <p:sp>
        <p:nvSpPr>
          <p:cNvPr id="22" name="楕円 21"/>
          <p:cNvSpPr/>
          <p:nvPr/>
        </p:nvSpPr>
        <p:spPr>
          <a:xfrm>
            <a:off x="7413436" y="1583158"/>
            <a:ext cx="648000" cy="609910"/>
          </a:xfrm>
          <a:prstGeom prst="ellipse">
            <a:avLst/>
          </a:prstGeom>
          <a:solidFill>
            <a:srgbClr val="47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巧</a:t>
            </a:r>
          </a:p>
        </p:txBody>
      </p:sp>
      <p:sp>
        <p:nvSpPr>
          <p:cNvPr id="23" name="正方形/長方形 22"/>
          <p:cNvSpPr/>
          <p:nvPr/>
        </p:nvSpPr>
        <p:spPr>
          <a:xfrm>
            <a:off x="1263025" y="913866"/>
            <a:ext cx="5037408" cy="523220"/>
          </a:xfrm>
          <a:prstGeom prst="rect">
            <a:avLst/>
          </a:prstGeom>
          <a:solidFill>
            <a:srgbClr val="FFCCFF"/>
          </a:solidFill>
          <a:ln>
            <a:solidFill>
              <a:srgbClr val="FF0000"/>
            </a:solidFill>
          </a:ln>
        </p:spPr>
        <p:txBody>
          <a:bodyPr wrap="square">
            <a:spAutoFit/>
          </a:bodyPr>
          <a:lstStyle/>
          <a:p>
            <a:r>
              <a:rPr lang="ja-JP" altLang="en-US" sz="2800" dirty="0" smtClean="0">
                <a:solidFill>
                  <a:srgbClr val="0070C0"/>
                </a:solidFill>
                <a:latin typeface="ＭＳ ゴシック" panose="020B0609070205080204" pitchFamily="49" charset="-128"/>
                <a:ea typeface="ＭＳ ゴシック" panose="020B0609070205080204" pitchFamily="49" charset="-128"/>
              </a:rPr>
              <a:t>オーバーハンドパスの壁パス</a:t>
            </a:r>
            <a:endParaRPr lang="ja-JP" altLang="en-US" sz="2800" dirty="0">
              <a:solidFill>
                <a:srgbClr val="0070C0"/>
              </a:solidFill>
            </a:endParaRPr>
          </a:p>
        </p:txBody>
      </p:sp>
      <p:sp>
        <p:nvSpPr>
          <p:cNvPr id="29" name="Rectangle 2"/>
          <p:cNvSpPr>
            <a:spLocks noChangeArrowheads="1"/>
          </p:cNvSpPr>
          <p:nvPr/>
        </p:nvSpPr>
        <p:spPr bwMode="auto">
          <a:xfrm>
            <a:off x="0" y="0"/>
            <a:ext cx="12192000" cy="822786"/>
          </a:xfrm>
          <a:prstGeom prst="rect">
            <a:avLst/>
          </a:prstGeom>
          <a:solidFill>
            <a:srgbClr val="FFFF00"/>
          </a:solidFill>
          <a:ln>
            <a:solidFill>
              <a:srgbClr val="FFFF00"/>
            </a:solid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fontAlgn="base" hangingPunct="1">
              <a:spcBef>
                <a:spcPct val="0"/>
              </a:spcBef>
              <a:spcAft>
                <a:spcPct val="0"/>
              </a:spcAft>
              <a:buNone/>
              <a:defRPr/>
            </a:pPr>
            <a:r>
              <a:rPr lang="ja-JP" altLang="en-US" sz="2400" b="1" kern="0" dirty="0">
                <a:solidFill>
                  <a:srgbClr val="002060"/>
                </a:solidFill>
                <a:latin typeface="游ゴシック" panose="020B0400000000000000" pitchFamily="50" charset="-128"/>
                <a:ea typeface="游ゴシック" panose="020B0400000000000000" pitchFamily="50" charset="-128"/>
              </a:rPr>
              <a:t>バレーボールに関連して高まる</a:t>
            </a:r>
            <a:r>
              <a:rPr lang="ja-JP" altLang="en-US" sz="2400" b="1" kern="0" dirty="0" smtClean="0">
                <a:solidFill>
                  <a:srgbClr val="002060"/>
                </a:solidFill>
                <a:latin typeface="游ゴシック" panose="020B0400000000000000" pitchFamily="50" charset="-128"/>
                <a:ea typeface="游ゴシック" panose="020B0400000000000000" pitchFamily="50" charset="-128"/>
              </a:rPr>
              <a:t>体力</a:t>
            </a:r>
            <a:endParaRPr lang="en-US" altLang="ja-JP" sz="2400" b="1" kern="0" dirty="0" smtClean="0">
              <a:solidFill>
                <a:srgbClr val="002060"/>
              </a:solidFill>
              <a:latin typeface="游ゴシック" panose="020B0400000000000000" pitchFamily="50" charset="-128"/>
              <a:ea typeface="游ゴシック" panose="020B0400000000000000" pitchFamily="50" charset="-128"/>
            </a:endParaRPr>
          </a:p>
          <a:p>
            <a:pPr algn="ctr" defTabSz="652278" eaLnBrk="1" fontAlgn="base" hangingPunct="1">
              <a:spcBef>
                <a:spcPct val="0"/>
              </a:spcBef>
              <a:spcAft>
                <a:spcPct val="0"/>
              </a:spcAft>
              <a:buNone/>
              <a:defRPr/>
            </a:pPr>
            <a:r>
              <a:rPr lang="en-US" altLang="ja-JP" sz="2400" kern="0" dirty="0">
                <a:latin typeface="游ゴシック" panose="020B0400000000000000" pitchFamily="50" charset="-128"/>
              </a:rPr>
              <a:t>※</a:t>
            </a:r>
            <a:r>
              <a:rPr lang="ja-JP" altLang="en-US" sz="2400" kern="0" dirty="0">
                <a:latin typeface="游ゴシック" panose="020B0400000000000000" pitchFamily="50" charset="-128"/>
              </a:rPr>
              <a:t>ワークシート「体力を高める取組</a:t>
            </a:r>
            <a:r>
              <a:rPr lang="ja-JP" altLang="en-US" sz="2400" kern="0" dirty="0" smtClean="0">
                <a:latin typeface="游ゴシック" panose="020B0400000000000000" pitchFamily="50" charset="-128"/>
              </a:rPr>
              <a:t>」７に記入しよう</a:t>
            </a:r>
            <a:endParaRPr lang="ja-JP" altLang="en-US" sz="2400" b="1" kern="0" dirty="0">
              <a:solidFill>
                <a:srgbClr val="002060"/>
              </a:solidFill>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3"/>
          <a:stretch>
            <a:fillRect/>
          </a:stretch>
        </p:blipFill>
        <p:spPr>
          <a:xfrm>
            <a:off x="1263025" y="2332543"/>
            <a:ext cx="5213337" cy="4267913"/>
          </a:xfrm>
          <a:prstGeom prst="rect">
            <a:avLst/>
          </a:prstGeom>
        </p:spPr>
      </p:pic>
    </p:spTree>
    <p:extLst>
      <p:ext uri="{BB962C8B-B14F-4D97-AF65-F5344CB8AC3E}">
        <p14:creationId xmlns:p14="http://schemas.microsoft.com/office/powerpoint/2010/main" val="225005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922</Words>
  <Application>Microsoft Office PowerPoint</Application>
  <PresentationFormat>ワイド画面</PresentationFormat>
  <Paragraphs>146</Paragraphs>
  <Slides>11</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Meiryo UI</vt:lpstr>
      <vt:lpstr>ＭＳ Ｐゴシック</vt:lpstr>
      <vt:lpstr>ＭＳ ゴシック</vt:lpstr>
      <vt:lpstr>ＭＳ 明朝</vt:lpstr>
      <vt:lpstr>游ゴシック</vt:lpstr>
      <vt:lpstr>游ゴシック Light</vt:lpstr>
      <vt:lpstr>Arial</vt:lpstr>
      <vt:lpstr>Office テーマ</vt:lpstr>
      <vt:lpstr>球技 「バレーボール」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大阪市教育センター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球技 「バレーボール」</dc:title>
  <dc:creator>USER</dc:creator>
  <cp:lastModifiedBy>m</cp:lastModifiedBy>
  <cp:revision>13</cp:revision>
  <dcterms:created xsi:type="dcterms:W3CDTF">2020-10-18T06:54:00Z</dcterms:created>
  <dcterms:modified xsi:type="dcterms:W3CDTF">2020-11-20T01:30:41Z</dcterms:modified>
</cp:coreProperties>
</file>