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3" r:id="rId2"/>
  </p:sldIdLst>
  <p:sldSz cx="6858000" cy="9144000" type="screen4x3"/>
  <p:notesSz cx="9939338" cy="6805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8" userDrawn="1">
          <p15:clr>
            <a:srgbClr val="A4A3A4"/>
          </p15:clr>
        </p15:guide>
        <p15:guide id="2" orient="horz" pos="2122" userDrawn="1">
          <p15:clr>
            <a:srgbClr val="A4A3A4"/>
          </p15:clr>
        </p15:guide>
        <p15:guide id="3" pos="3140" userDrawn="1">
          <p15:clr>
            <a:srgbClr val="A4A3A4"/>
          </p15:clr>
        </p15:guide>
        <p15:guide id="4" pos="3108" userDrawn="1">
          <p15:clr>
            <a:srgbClr val="A4A3A4"/>
          </p15:clr>
        </p15:guide>
        <p15:guide id="5" orient="horz" pos="2160" userDrawn="1">
          <p15:clr>
            <a:srgbClr val="A4A3A4"/>
          </p15:clr>
        </p15:guide>
        <p15:guide id="6" orient="horz" pos="2144" userDrawn="1">
          <p15:clr>
            <a:srgbClr val="A4A3A4"/>
          </p15:clr>
        </p15:guide>
        <p15:guide id="7" pos="3163" userDrawn="1">
          <p15:clr>
            <a:srgbClr val="A4A3A4"/>
          </p15:clr>
        </p15:guide>
        <p15:guide id="8" pos="313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est" initials="t" lastIdx="15" clrIdx="0"/>
  <p:cmAuthor id="1" name="Katano Itsuko" initials="KI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7C80"/>
    <a:srgbClr val="FFCC99"/>
    <a:srgbClr val="4F81BD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47" autoAdjust="0"/>
    <p:restoredTop sz="98733" autoAdjust="0"/>
  </p:normalViewPr>
  <p:slideViewPr>
    <p:cSldViewPr snapToGrid="0">
      <p:cViewPr varScale="1">
        <p:scale>
          <a:sx n="87" d="100"/>
          <a:sy n="87" d="100"/>
        </p:scale>
        <p:origin x="2604" y="246"/>
      </p:cViewPr>
      <p:guideLst>
        <p:guide orient="horz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4608"/>
    </p:cViewPr>
  </p:sorterViewPr>
  <p:notesViewPr>
    <p:cSldViewPr snapToGrid="0">
      <p:cViewPr varScale="1">
        <p:scale>
          <a:sx n="85" d="100"/>
          <a:sy n="85" d="100"/>
        </p:scale>
        <p:origin x="-3786" y="-78"/>
      </p:cViewPr>
      <p:guideLst>
        <p:guide orient="horz" pos="2138"/>
        <p:guide orient="horz" pos="2122"/>
        <p:guide pos="3140"/>
        <p:guide pos="3108"/>
        <p:guide orient="horz" pos="2160"/>
        <p:guide orient="horz" pos="2144"/>
        <p:guide pos="3163"/>
        <p:guide pos="313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780" cy="340040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9361" y="0"/>
            <a:ext cx="4308379" cy="340040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9868499-1AA8-457D-B664-B0B5DA87B378}" type="datetimeFigureOut">
              <a:rPr lang="ja-JP" altLang="en-US"/>
              <a:pPr>
                <a:defRPr/>
              </a:pPr>
              <a:t>2017/3/10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63969"/>
            <a:ext cx="4306780" cy="340040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9361" y="6463969"/>
            <a:ext cx="4308379" cy="340040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3DE2C9A-9EF0-4612-BD93-4D01DFC0535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9695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780" cy="340040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361" y="0"/>
            <a:ext cx="4308379" cy="340040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6422B37-B0C6-4FB3-B975-CDC22950D10D}" type="datetimeFigureOut">
              <a:rPr lang="ja-JP" altLang="en-US"/>
              <a:pPr>
                <a:defRPr/>
              </a:pPr>
              <a:t>2017/3/10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14788" y="511175"/>
            <a:ext cx="1912937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733" y="3231986"/>
            <a:ext cx="7951470" cy="3063568"/>
          </a:xfrm>
          <a:prstGeom prst="rect">
            <a:avLst/>
          </a:prstGeom>
        </p:spPr>
        <p:txBody>
          <a:bodyPr vert="horz" lIns="91427" tIns="45713" rIns="91427" bIns="45713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3969"/>
            <a:ext cx="4306780" cy="340040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361" y="6463969"/>
            <a:ext cx="4308379" cy="340040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23E0099-6FBC-4286-B61F-86DCAAFC65A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2679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04615-F63C-4DD7-88EB-6049B8F9461E}" type="datetimeFigureOut">
              <a:rPr lang="ja-JP" altLang="en-US"/>
              <a:pPr>
                <a:defRPr/>
              </a:pPr>
              <a:t>2017/3/10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03661-762C-43F8-9FAB-FF12D19C03E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DD5AA-B1B0-4873-A0F3-B6F7828E14BA}" type="datetimeFigureOut">
              <a:rPr lang="ja-JP" altLang="en-US"/>
              <a:pPr>
                <a:defRPr/>
              </a:pPr>
              <a:t>2017/3/10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ED71C-402E-4074-9EC3-14F07852CF0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FC6F1-F361-42D3-9C7E-ABA44ECFD412}" type="datetimeFigureOut">
              <a:rPr lang="ja-JP" altLang="en-US"/>
              <a:pPr>
                <a:defRPr/>
              </a:pPr>
              <a:t>2017/3/10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8F282-195C-452C-B050-30E29AFF0BB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6"/>
          <p:cNvSpPr/>
          <p:nvPr userDrawn="1"/>
        </p:nvSpPr>
        <p:spPr>
          <a:xfrm>
            <a:off x="0" y="0"/>
            <a:ext cx="6858000" cy="764117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4" name="円/楕円 9"/>
          <p:cNvSpPr/>
          <p:nvPr userDrawn="1"/>
        </p:nvSpPr>
        <p:spPr>
          <a:xfrm rot="18345335">
            <a:off x="6367000" y="318360"/>
            <a:ext cx="440267" cy="184547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cxnSp>
        <p:nvCxnSpPr>
          <p:cNvPr id="5" name="直線コネクタ 7"/>
          <p:cNvCxnSpPr/>
          <p:nvPr userDrawn="1"/>
        </p:nvCxnSpPr>
        <p:spPr>
          <a:xfrm flipH="1">
            <a:off x="0" y="897467"/>
            <a:ext cx="6858000" cy="0"/>
          </a:xfrm>
          <a:prstGeom prst="line">
            <a:avLst/>
          </a:prstGeom>
          <a:ln w="254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4" descr="新生ロゴ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77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正方形/長方形 10"/>
          <p:cNvSpPr/>
          <p:nvPr userDrawn="1"/>
        </p:nvSpPr>
        <p:spPr>
          <a:xfrm>
            <a:off x="0" y="641352"/>
            <a:ext cx="188119" cy="1206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6550" y="-345044"/>
            <a:ext cx="6172200" cy="1524000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5124450" y="150285"/>
            <a:ext cx="1600200" cy="486833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>
              <a:defRPr/>
            </a:pPr>
            <a:fld id="{3B14515B-1B9A-42BF-805F-9F7E9227052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6"/>
          <p:cNvSpPr/>
          <p:nvPr userDrawn="1"/>
        </p:nvSpPr>
        <p:spPr>
          <a:xfrm>
            <a:off x="0" y="0"/>
            <a:ext cx="6858000" cy="76411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4" name="円/楕円 9"/>
          <p:cNvSpPr/>
          <p:nvPr userDrawn="1"/>
        </p:nvSpPr>
        <p:spPr>
          <a:xfrm rot="18345335">
            <a:off x="6367000" y="318360"/>
            <a:ext cx="440267" cy="18454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94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pic>
        <p:nvPicPr>
          <p:cNvPr id="5" name="図 2" descr="Ff11_logo_20141006162605091.jpe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744141" cy="76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正方形/長方形 3"/>
          <p:cNvSpPr/>
          <p:nvPr userDrawn="1"/>
        </p:nvSpPr>
        <p:spPr>
          <a:xfrm>
            <a:off x="0" y="889387"/>
            <a:ext cx="6858000" cy="102621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20000">
                <a:schemeClr val="accent1">
                  <a:lumMod val="60000"/>
                  <a:lumOff val="40000"/>
                </a:schemeClr>
              </a:gs>
              <a:gs pos="83000">
                <a:schemeClr val="accent1">
                  <a:lumMod val="40000"/>
                  <a:lumOff val="6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  <a:gs pos="49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6550" y="110898"/>
            <a:ext cx="6172200" cy="646327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5124450" y="150285"/>
            <a:ext cx="1600200" cy="486833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>
              <a:defRPr/>
            </a:pPr>
            <a:fld id="{2D88DDB0-AACE-4546-A642-BF0B70B282A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3A350-961A-4F5E-BDDD-B92A219F09F3}" type="datetimeFigureOut">
              <a:rPr lang="ja-JP" altLang="en-US"/>
              <a:pPr>
                <a:defRPr/>
              </a:pPr>
              <a:t>2017/3/10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389F5-6D02-40BE-82F9-B9AE94B06B7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EEF87-AA9D-4B01-8669-C6394307F35E}" type="datetimeFigureOut">
              <a:rPr lang="ja-JP" altLang="en-US"/>
              <a:pPr>
                <a:defRPr/>
              </a:pPr>
              <a:t>2017/3/10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9562D-1EF6-4FCC-9CDA-139CD328033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0E624-57BF-4B72-9FB7-C8AB3C14EB59}" type="datetimeFigureOut">
              <a:rPr lang="ja-JP" altLang="en-US"/>
              <a:pPr>
                <a:defRPr/>
              </a:pPr>
              <a:t>2017/3/10</a:t>
            </a:fld>
            <a:endParaRPr lang="ja-JP" altLang="en-US" dirty="0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0EF99-D290-4A00-AE9F-9A0C949E574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999CD-9F4E-4725-883C-AD0B01979479}" type="datetimeFigureOut">
              <a:rPr lang="ja-JP" altLang="en-US"/>
              <a:pPr>
                <a:defRPr/>
              </a:pPr>
              <a:t>2017/3/10</a:t>
            </a:fld>
            <a:endParaRPr lang="ja-JP" altLang="en-US" dirty="0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CBE2F-F43C-41D4-B393-3F8ED9DA336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9150E-3FD0-45CD-A422-5E9749A1539E}" type="datetimeFigureOut">
              <a:rPr lang="ja-JP" altLang="en-US"/>
              <a:pPr>
                <a:defRPr/>
              </a:pPr>
              <a:t>2017/3/10</a:t>
            </a:fld>
            <a:endParaRPr lang="ja-JP" altLang="en-US" dirty="0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E6088-EE62-490C-A1D7-F2F45D35255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701F8-BF96-4C43-B13A-DF9641429E87}" type="datetimeFigureOut">
              <a:rPr lang="ja-JP" altLang="en-US"/>
              <a:pPr>
                <a:defRPr/>
              </a:pPr>
              <a:t>2017/3/10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46F36-13CF-42DB-B3ED-E2081830CB7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02ED2-FE8B-4A88-9678-A2C01CC21260}" type="datetimeFigureOut">
              <a:rPr lang="ja-JP" altLang="en-US"/>
              <a:pPr>
                <a:defRPr/>
              </a:pPr>
              <a:t>2017/3/10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8DFDF-36F1-4AC1-8E1B-9A8A61BD97B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342900" y="2133601"/>
            <a:ext cx="6172200" cy="603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004DA7E-FCFE-4578-9638-504E2DFD8F49}" type="datetimeFigureOut">
              <a:rPr lang="ja-JP" altLang="en-US"/>
              <a:pPr>
                <a:defRPr/>
              </a:pPr>
              <a:t>2017/3/10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F17177A-D21C-4E55-ABC5-9360E71E0F8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jp.square-enix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hyperlink" Target="mailto:frontier-pr@frontier-i.co.j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SQUARE ENIX JAPAN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r="19359"/>
          <a:stretch>
            <a:fillRect/>
          </a:stretch>
        </p:blipFill>
        <p:spPr bwMode="auto">
          <a:xfrm>
            <a:off x="2687654" y="50681"/>
            <a:ext cx="1378089" cy="185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Line 28"/>
          <p:cNvSpPr>
            <a:spLocks noChangeShapeType="1"/>
          </p:cNvSpPr>
          <p:nvPr/>
        </p:nvSpPr>
        <p:spPr bwMode="auto">
          <a:xfrm flipV="1">
            <a:off x="103188" y="1389071"/>
            <a:ext cx="6670675" cy="0"/>
          </a:xfrm>
          <a:prstGeom prst="line">
            <a:avLst/>
          </a:prstGeom>
          <a:noFill/>
          <a:ln w="19050" cap="rnd">
            <a:solidFill>
              <a:schemeClr val="bg1">
                <a:lumMod val="75000"/>
              </a:scheme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5" name="Line 30"/>
          <p:cNvSpPr>
            <a:spLocks noChangeShapeType="1"/>
          </p:cNvSpPr>
          <p:nvPr/>
        </p:nvSpPr>
        <p:spPr bwMode="auto">
          <a:xfrm flipV="1">
            <a:off x="81861" y="3138083"/>
            <a:ext cx="6699250" cy="6350"/>
          </a:xfrm>
          <a:prstGeom prst="line">
            <a:avLst/>
          </a:prstGeom>
          <a:noFill/>
          <a:ln w="19050" cap="rnd">
            <a:solidFill>
              <a:schemeClr val="bg1">
                <a:lumMod val="75000"/>
              </a:scheme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1437772" y="8537618"/>
            <a:ext cx="550022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900" dirty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itchFamily="50" charset="-128"/>
              </a:rPr>
              <a:t>※</a:t>
            </a:r>
            <a:r>
              <a:rPr lang="ja-JP" altLang="en-US" sz="900" dirty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itchFamily="50" charset="-128"/>
              </a:rPr>
              <a:t>ご記入いただきましたご連絡先等は、本事業に関わるものにのみ使用し、他の目的には一切使用いたしません</a:t>
            </a:r>
            <a:r>
              <a:rPr lang="ja-JP" altLang="en-US" sz="1000" dirty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itchFamily="50" charset="-128"/>
              </a:rPr>
              <a:t>。</a:t>
            </a:r>
          </a:p>
        </p:txBody>
      </p:sp>
      <p:sp>
        <p:nvSpPr>
          <p:cNvPr id="28" name="Text Box 34"/>
          <p:cNvSpPr txBox="1">
            <a:spLocks noChangeArrowheads="1"/>
          </p:cNvSpPr>
          <p:nvPr/>
        </p:nvSpPr>
        <p:spPr bwMode="auto">
          <a:xfrm>
            <a:off x="263539" y="1523770"/>
            <a:ext cx="3661970" cy="105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00" dirty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■日時   ：</a:t>
            </a:r>
            <a:r>
              <a:rPr lang="en-US" altLang="ja-JP" sz="1000" dirty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2017</a:t>
            </a:r>
            <a:r>
              <a:rPr lang="ja-JP" altLang="en-US" sz="1000" dirty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</a:t>
            </a:r>
            <a:r>
              <a:rPr lang="en-US" altLang="ja-JP" sz="1000" dirty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</a:t>
            </a:r>
            <a:r>
              <a:rPr lang="ja-JP" altLang="en-US" sz="1000" dirty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</a:t>
            </a:r>
            <a:r>
              <a:rPr lang="en-US" altLang="ja-JP" sz="1000" dirty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16</a:t>
            </a:r>
            <a:r>
              <a:rPr lang="ja-JP" altLang="en-US" sz="1000" dirty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日（木）</a:t>
            </a:r>
            <a:r>
              <a:rPr lang="en-US" altLang="ja-JP" sz="1000" dirty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13:30</a:t>
            </a:r>
            <a:r>
              <a:rPr lang="ja-JP" altLang="en-US" sz="1000" dirty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r>
              <a:rPr lang="en-US" altLang="ja-JP" sz="1000" dirty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18</a:t>
            </a:r>
            <a:r>
              <a:rPr lang="ja-JP" altLang="en-US" sz="1000" dirty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en-US" altLang="ja-JP" sz="1000" dirty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00</a:t>
            </a:r>
            <a:r>
              <a:rPr lang="ja-JP" altLang="en-US" sz="1000" dirty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（予定）</a:t>
            </a:r>
            <a:endParaRPr lang="en-US" altLang="ja-JP" sz="1000" dirty="0">
              <a:solidFill>
                <a:srgbClr val="00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00" dirty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★表彰式：</a:t>
            </a:r>
            <a:r>
              <a:rPr lang="en-US" altLang="ja-JP" sz="1000" dirty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14:00</a:t>
            </a:r>
            <a:r>
              <a:rPr lang="ja-JP" altLang="en-US" sz="1000" dirty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～（予定）</a:t>
            </a:r>
            <a:endParaRPr lang="en-US" altLang="ja-JP" sz="1000" dirty="0">
              <a:solidFill>
                <a:srgbClr val="00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00" dirty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★報道受付：</a:t>
            </a:r>
            <a:r>
              <a:rPr lang="en-US" altLang="ja-JP" sz="1000" dirty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13</a:t>
            </a:r>
            <a:r>
              <a:rPr lang="ja-JP" altLang="en-US" sz="1000" dirty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en-US" altLang="ja-JP" sz="1000" dirty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00</a:t>
            </a:r>
            <a:r>
              <a:rPr lang="ja-JP" altLang="en-US" sz="1000" dirty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endParaRPr lang="en-US" altLang="ja-JP" sz="1000" dirty="0">
              <a:solidFill>
                <a:srgbClr val="00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■会場　 ：スパイラルホール（東京・青山／スパイラル３Ｆ、</a:t>
            </a:r>
            <a:endParaRPr lang="en-US" altLang="ja-JP" sz="1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東京都港区南青山</a:t>
            </a:r>
            <a:r>
              <a:rPr lang="en-US" altLang="ja-JP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5-6-23</a:t>
            </a:r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</a:p>
        </p:txBody>
      </p:sp>
      <p:sp>
        <p:nvSpPr>
          <p:cNvPr id="46" name="Text Box 17"/>
          <p:cNvSpPr txBox="1">
            <a:spLocks noChangeArrowheads="1"/>
          </p:cNvSpPr>
          <p:nvPr/>
        </p:nvSpPr>
        <p:spPr bwMode="auto">
          <a:xfrm>
            <a:off x="-215154" y="174682"/>
            <a:ext cx="7315201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>
              <a:lnSpc>
                <a:spcPts val="2700"/>
              </a:lnSpc>
              <a:spcBef>
                <a:spcPts val="0"/>
              </a:spcBef>
              <a:buNone/>
              <a:defRPr/>
            </a:pPr>
            <a:r>
              <a:rPr lang="en-US" altLang="ja-JP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「スポーツ文化ツーリズム国際シンポジウム」ＰＲ事務局</a:t>
            </a:r>
            <a:r>
              <a:rPr lang="en-US" altLang="ja-JP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行き</a:t>
            </a:r>
            <a:endParaRPr lang="ja-JP" altLang="en-US" sz="1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lnSpc>
                <a:spcPts val="2700"/>
              </a:lnSpc>
              <a:spcBef>
                <a:spcPts val="0"/>
              </a:spcBef>
              <a:buFontTx/>
              <a:buNone/>
            </a:pPr>
            <a:r>
              <a:rPr lang="en-US" altLang="ja-JP" sz="1200" b="1">
                <a:latin typeface="Meiryo UI" pitchFamily="50" charset="-128"/>
                <a:ea typeface="Meiryo UI" pitchFamily="50" charset="-128"/>
                <a:cs typeface="Meiryo UI" pitchFamily="50" charset="-128"/>
              </a:rPr>
              <a:t>FAX:</a:t>
            </a:r>
            <a:r>
              <a:rPr lang="en-US" altLang="ja-JP" sz="2000" b="1">
                <a:latin typeface="Meiryo UI" pitchFamily="50" charset="-128"/>
                <a:ea typeface="Meiryo UI" pitchFamily="50" charset="-128"/>
                <a:cs typeface="Meiryo UI" pitchFamily="50" charset="-128"/>
              </a:rPr>
              <a:t>03-3406-5599</a:t>
            </a:r>
            <a:r>
              <a:rPr lang="ja-JP" altLang="en-US" sz="1800" b="1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1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／ 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E‐mail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</a:t>
            </a:r>
            <a:r>
              <a:rPr lang="en-US" altLang="ja-JP" sz="1600" b="1" dirty="0">
                <a:latin typeface="Meiryo UI" pitchFamily="50" charset="-128"/>
                <a:ea typeface="Meiryo UI" pitchFamily="50" charset="-128"/>
                <a:cs typeface="Meiryo UI" pitchFamily="50" charset="-128"/>
                <a:hlinkClick r:id="rId4"/>
              </a:rPr>
              <a:t>frontier-pr@frontier-i.co.jp</a:t>
            </a:r>
            <a:endParaRPr lang="en-US" altLang="ja-JP" sz="16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7" name="Rectangle 10"/>
          <p:cNvSpPr>
            <a:spLocks noChangeArrowheads="1"/>
          </p:cNvSpPr>
          <p:nvPr/>
        </p:nvSpPr>
        <p:spPr bwMode="auto">
          <a:xfrm>
            <a:off x="-3175" y="1588"/>
            <a:ext cx="6861175" cy="265112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lnSpc>
                <a:spcPct val="115000"/>
              </a:lnSpc>
              <a:defRPr/>
            </a:pPr>
            <a:r>
              <a:rPr lang="ja-JP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取材申込書</a:t>
            </a:r>
          </a:p>
        </p:txBody>
      </p:sp>
      <p:sp>
        <p:nvSpPr>
          <p:cNvPr id="48" name="Text Box 129"/>
          <p:cNvSpPr txBox="1">
            <a:spLocks noChangeArrowheads="1"/>
          </p:cNvSpPr>
          <p:nvPr/>
        </p:nvSpPr>
        <p:spPr bwMode="auto">
          <a:xfrm>
            <a:off x="5000" y="940486"/>
            <a:ext cx="6842125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300"/>
              </a:lnSpc>
              <a:spcBef>
                <a:spcPct val="0"/>
              </a:spcBef>
              <a:buFontTx/>
              <a:buNone/>
            </a:pPr>
            <a:r>
              <a:rPr lang="en-US" altLang="ja-JP" sz="1000" b="1" dirty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itchFamily="50" charset="-128"/>
              </a:rPr>
              <a:t>※</a:t>
            </a:r>
            <a:r>
              <a:rPr lang="ja-JP" altLang="en-US" sz="1000" b="1" u="sng" dirty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itchFamily="50" charset="-128"/>
              </a:rPr>
              <a:t>誠にお手数ではございますが、取材をご希望の場合は、</a:t>
            </a:r>
            <a:r>
              <a:rPr lang="en-US" altLang="ja-JP" sz="1400" b="1" u="sng" dirty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itchFamily="50" charset="-128"/>
              </a:rPr>
              <a:t>3</a:t>
            </a:r>
            <a:r>
              <a:rPr lang="ja-JP" altLang="en-US" sz="1400" b="1" u="sng" dirty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itchFamily="50" charset="-128"/>
              </a:rPr>
              <a:t>月</a:t>
            </a:r>
            <a:r>
              <a:rPr lang="en-US" altLang="ja-JP" sz="1400" b="1" u="sng" dirty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itchFamily="50" charset="-128"/>
              </a:rPr>
              <a:t>15</a:t>
            </a:r>
            <a:r>
              <a:rPr lang="ja-JP" altLang="en-US" sz="1400" b="1" u="sng" dirty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itchFamily="50" charset="-128"/>
              </a:rPr>
              <a:t>日（水）</a:t>
            </a:r>
            <a:r>
              <a:rPr lang="en-US" altLang="ja-JP" sz="1400" b="1" u="sng" dirty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itchFamily="50" charset="-128"/>
              </a:rPr>
              <a:t>17:00</a:t>
            </a:r>
            <a:r>
              <a:rPr lang="ja-JP" altLang="en-US" sz="1400" b="1" u="sng" dirty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itchFamily="50" charset="-128"/>
              </a:rPr>
              <a:t> </a:t>
            </a:r>
            <a:r>
              <a:rPr lang="ja-JP" altLang="en-US" sz="1000" b="1" u="sng" dirty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itchFamily="50" charset="-128"/>
              </a:rPr>
              <a:t>までに</a:t>
            </a:r>
            <a:endParaRPr lang="en-US" altLang="ja-JP" sz="1000" b="1" u="sng" dirty="0">
              <a:solidFill>
                <a:srgbClr val="00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Meiryo UI" pitchFamily="50" charset="-128"/>
            </a:endParaRPr>
          </a:p>
          <a:p>
            <a:pPr algn="ctr" eaLnBrk="1" hangingPunct="1">
              <a:lnSpc>
                <a:spcPts val="1300"/>
              </a:lnSpc>
              <a:spcBef>
                <a:spcPct val="0"/>
              </a:spcBef>
              <a:buFontTx/>
              <a:buNone/>
            </a:pPr>
            <a:r>
              <a:rPr lang="ja-JP" altLang="en-US" sz="1000" b="1" u="sng" dirty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itchFamily="50" charset="-128"/>
              </a:rPr>
              <a:t>上記</a:t>
            </a:r>
            <a:r>
              <a:rPr lang="en-US" altLang="ja-JP" sz="1000" b="1" u="sng" dirty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itchFamily="50" charset="-128"/>
              </a:rPr>
              <a:t>FAX </a:t>
            </a:r>
            <a:r>
              <a:rPr lang="ja-JP" altLang="en-US" sz="1000" b="1" u="sng" dirty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itchFamily="50" charset="-128"/>
              </a:rPr>
              <a:t>番号かメールアドレスへご返信下さいますよう宜しくお願い申し上げます。</a:t>
            </a:r>
          </a:p>
        </p:txBody>
      </p:sp>
      <p:pic>
        <p:nvPicPr>
          <p:cNvPr id="58" name="tabl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5094956"/>
            <a:ext cx="6761162" cy="345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 Box 22"/>
          <p:cNvSpPr txBox="1">
            <a:spLocks noChangeArrowheads="1"/>
          </p:cNvSpPr>
          <p:nvPr/>
        </p:nvSpPr>
        <p:spPr bwMode="auto">
          <a:xfrm>
            <a:off x="3994229" y="2739398"/>
            <a:ext cx="25154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00" dirty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itchFamily="50" charset="-128"/>
              </a:rPr>
              <a:t>※</a:t>
            </a:r>
            <a:r>
              <a:rPr lang="ja-JP" altLang="en-US" sz="900" dirty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itchFamily="50" charset="-128"/>
              </a:rPr>
              <a:t>主催者による駐車券のご用意はございません。</a:t>
            </a:r>
            <a:endParaRPr lang="en-US" altLang="ja-JP" sz="900" dirty="0">
              <a:solidFill>
                <a:srgbClr val="00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itchFamily="50" charset="-128"/>
              </a:rPr>
              <a:t>　  予めご了承ください。</a:t>
            </a:r>
          </a:p>
        </p:txBody>
      </p:sp>
      <p:sp>
        <p:nvSpPr>
          <p:cNvPr id="16" name="Line 33"/>
          <p:cNvSpPr>
            <a:spLocks noChangeShapeType="1"/>
          </p:cNvSpPr>
          <p:nvPr/>
        </p:nvSpPr>
        <p:spPr bwMode="auto">
          <a:xfrm>
            <a:off x="-10875" y="8755106"/>
            <a:ext cx="6858000" cy="0"/>
          </a:xfrm>
          <a:prstGeom prst="line">
            <a:avLst/>
          </a:pr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7" name="Rectangle 82"/>
          <p:cNvSpPr>
            <a:spLocks noChangeArrowheads="1"/>
          </p:cNvSpPr>
          <p:nvPr/>
        </p:nvSpPr>
        <p:spPr bwMode="auto">
          <a:xfrm>
            <a:off x="-65088" y="8736450"/>
            <a:ext cx="6950075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ts val="1500"/>
              </a:lnSpc>
            </a:pPr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itchFamily="50" charset="-128"/>
              </a:rPr>
              <a:t>＜本資料に関する報道関係者様からのお問合せ先＞　　</a:t>
            </a:r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「スポーツ文化ツーリズム国際シンポジウム」ＰＲ事務局　</a:t>
            </a:r>
            <a:endParaRPr lang="en-US" altLang="ja-JP" sz="1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>
              <a:lnSpc>
                <a:spcPts val="1500"/>
              </a:lnSpc>
              <a:buNone/>
              <a:defRPr/>
            </a:pPr>
            <a:r>
              <a:rPr lang="en-US" altLang="ja-JP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TEL</a:t>
            </a:r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en-US" altLang="ja-JP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03-5778-4844 /</a:t>
            </a:r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en-US" altLang="ja-JP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FAX</a:t>
            </a:r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en-US" altLang="ja-JP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03-3406-5599</a:t>
            </a:r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en-US" altLang="ja-JP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en-US" altLang="ja-JP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Mail</a:t>
            </a:r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en-US" altLang="ja-JP" sz="1000" dirty="0">
                <a:latin typeface="HGPｺﾞｼｯｸM" panose="020B0600000000000000" pitchFamily="50" charset="-128"/>
                <a:ea typeface="HGPｺﾞｼｯｸM" panose="020B0600000000000000" pitchFamily="50" charset="-128"/>
                <a:hlinkClick r:id="rId4"/>
              </a:rPr>
              <a:t>frontier-pr@frontier-i.co.jp</a:t>
            </a:r>
            <a:r>
              <a:rPr lang="en-US" altLang="ja-JP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/</a:t>
            </a:r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担当：松本・千葉</a:t>
            </a:r>
            <a:endParaRPr lang="en-US" altLang="ja-JP" sz="1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026" name="Picture 2" descr="spiral access ma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461" y="1469610"/>
            <a:ext cx="2451100" cy="1284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043451"/>
              </p:ext>
            </p:extLst>
          </p:nvPr>
        </p:nvGraphicFramePr>
        <p:xfrm>
          <a:off x="29027" y="3314504"/>
          <a:ext cx="6792687" cy="172195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53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2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7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0489"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●開始予定時間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●プログラム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●ご出欠</a:t>
                      </a:r>
                      <a:endParaRPr kumimoji="1" lang="en-US" altLang="ja-JP" sz="1000" dirty="0"/>
                    </a:p>
                    <a:p>
                      <a:r>
                        <a:rPr kumimoji="1" lang="en-US" altLang="ja-JP" sz="900" spc="-150" dirty="0"/>
                        <a:t>※</a:t>
                      </a:r>
                      <a:r>
                        <a:rPr kumimoji="1" lang="ja-JP" altLang="en-US" sz="900" spc="-150" dirty="0"/>
                        <a:t>ご取材予定プログラムに〇をお付けください</a:t>
                      </a:r>
                      <a:endParaRPr kumimoji="1" lang="ja-JP" altLang="en-US" sz="900" spc="-1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2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13:35</a:t>
                      </a:r>
                      <a:r>
                        <a:rPr kumimoji="1" lang="ja-JP" altLang="en-US" sz="900" dirty="0"/>
                        <a:t>～（</a:t>
                      </a:r>
                      <a:r>
                        <a:rPr kumimoji="1" lang="en-US" altLang="ja-JP" sz="900" dirty="0"/>
                        <a:t>25</a:t>
                      </a:r>
                      <a:r>
                        <a:rPr kumimoji="1" lang="ja-JP" altLang="en-US" sz="900" dirty="0"/>
                        <a:t>分）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基調講演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2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14:00</a:t>
                      </a:r>
                      <a:r>
                        <a:rPr kumimoji="1" lang="ja-JP" altLang="en-US" sz="900" dirty="0"/>
                        <a:t>～（</a:t>
                      </a:r>
                      <a:r>
                        <a:rPr kumimoji="1" lang="en-US" altLang="ja-JP" sz="900" dirty="0"/>
                        <a:t>50</a:t>
                      </a:r>
                      <a:r>
                        <a:rPr kumimoji="1" lang="ja-JP" altLang="en-US" sz="900" dirty="0"/>
                        <a:t>分）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+mn-lt"/>
                          <a:ea typeface="+mn-ea"/>
                        </a:rPr>
                        <a:t>スポーツ文化ツーリズムアワード</a:t>
                      </a:r>
                      <a:r>
                        <a:rPr kumimoji="1" lang="en-US" altLang="ja-JP" sz="900" dirty="0">
                          <a:latin typeface="+mn-lt"/>
                          <a:ea typeface="+mn-ea"/>
                        </a:rPr>
                        <a:t>2016</a:t>
                      </a:r>
                      <a:r>
                        <a:rPr kumimoji="1" lang="ja-JP" altLang="en-US" sz="900" dirty="0">
                          <a:latin typeface="+mn-lt"/>
                          <a:ea typeface="+mn-ea"/>
                        </a:rPr>
                        <a:t>表彰式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2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15:00</a:t>
                      </a:r>
                      <a:r>
                        <a:rPr kumimoji="1" lang="ja-JP" altLang="en-US" sz="900" dirty="0"/>
                        <a:t>～（</a:t>
                      </a:r>
                      <a:r>
                        <a:rPr kumimoji="1" lang="en-US" altLang="ja-JP" sz="900" dirty="0"/>
                        <a:t>70</a:t>
                      </a:r>
                      <a:r>
                        <a:rPr kumimoji="1" lang="ja-JP" altLang="en-US" sz="900" dirty="0"/>
                        <a:t>分）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+mn-lt"/>
                          <a:ea typeface="+mn-ea"/>
                        </a:rPr>
                        <a:t>クロストークセッション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2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16:10</a:t>
                      </a:r>
                      <a:r>
                        <a:rPr kumimoji="1" lang="ja-JP" altLang="en-US" sz="900" dirty="0"/>
                        <a:t>～（</a:t>
                      </a:r>
                      <a:r>
                        <a:rPr kumimoji="1" lang="en-US" altLang="ja-JP" sz="900" dirty="0"/>
                        <a:t>20</a:t>
                      </a:r>
                      <a:r>
                        <a:rPr kumimoji="1" lang="ja-JP" altLang="en-US" sz="900" dirty="0"/>
                        <a:t>分）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+mn-lt"/>
                          <a:ea typeface="+mn-ea"/>
                        </a:rPr>
                        <a:t>交流会／会場転換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2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16:30</a:t>
                      </a:r>
                      <a:r>
                        <a:rPr kumimoji="1" lang="ja-JP" altLang="en-US" sz="900" dirty="0"/>
                        <a:t>～（</a:t>
                      </a:r>
                      <a:r>
                        <a:rPr kumimoji="1" lang="en-US" altLang="ja-JP" sz="900" dirty="0"/>
                        <a:t>90</a:t>
                      </a:r>
                      <a:r>
                        <a:rPr kumimoji="1" lang="ja-JP" altLang="en-US" sz="900" dirty="0"/>
                        <a:t>分）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ワークショップ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302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8260</TotalTime>
  <Words>177</Words>
  <Application>Microsoft Office PowerPoint</Application>
  <PresentationFormat>画面に合わせる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HGPｺﾞｼｯｸM</vt:lpstr>
      <vt:lpstr>Meiryo UI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文部科学省</dc:creator>
  <cp:lastModifiedBy>m</cp:lastModifiedBy>
  <cp:revision>571</cp:revision>
  <cp:lastPrinted>2017-03-10T03:55:18Z</cp:lastPrinted>
  <dcterms:created xsi:type="dcterms:W3CDTF">2013-11-14T15:10:17Z</dcterms:created>
  <dcterms:modified xsi:type="dcterms:W3CDTF">2017-03-10T03:55:24Z</dcterms:modified>
</cp:coreProperties>
</file>