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0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F4141"/>
    <a:srgbClr val="E53F3F"/>
    <a:srgbClr val="E43838"/>
    <a:srgbClr val="FF5050"/>
    <a:srgbClr val="666699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94" autoAdjust="0"/>
    <p:restoredTop sz="95683" autoAdjust="0"/>
  </p:normalViewPr>
  <p:slideViewPr>
    <p:cSldViewPr>
      <p:cViewPr>
        <p:scale>
          <a:sx n="100" d="100"/>
          <a:sy n="100" d="100"/>
        </p:scale>
        <p:origin x="-630" y="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9" tIns="45708" rIns="91419" bIns="4570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 altLang="ja-JP"/>
              <a:t>【機密性○】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840" y="1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9" tIns="45708" rIns="91419" bIns="4570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0647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9" tIns="45708" rIns="91419" bIns="4570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840" y="9440647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9" tIns="45708" rIns="91419" bIns="4570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A617E2A-3304-4B9B-B21F-6567341488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4239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9" tIns="45708" rIns="91419" bIns="4570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 altLang="ja-JP"/>
              <a:t>【機密性○】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840" y="1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9" tIns="45708" rIns="91419" bIns="4570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8875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721" y="4721188"/>
            <a:ext cx="5445760" cy="4472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9" tIns="45708" rIns="91419" bIns="457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0647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9" tIns="45708" rIns="91419" bIns="4570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840" y="9440647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9" tIns="45708" rIns="91419" bIns="4570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CF468E3-DE6C-49E8-AED4-1B788EF262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546827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9163" y="746125"/>
            <a:ext cx="4968875" cy="3725863"/>
          </a:xfrm>
          <a:ln/>
        </p:spPr>
      </p:sp>
      <p:sp>
        <p:nvSpPr>
          <p:cNvPr id="4099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 smtClean="0">
              <a:ea typeface="ＭＳ Ｐ明朝" charset="-128"/>
            </a:endParaRPr>
          </a:p>
        </p:txBody>
      </p:sp>
      <p:sp>
        <p:nvSpPr>
          <p:cNvPr id="4100" name="ヘッダー プレースホルダー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715" indent="-28566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2642" indent="-228529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99699" indent="-228529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6756" indent="-228529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3812" indent="-22852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0869" indent="-22852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7926" indent="-22852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4982" indent="-22852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prstClr val="black"/>
                </a:solidFill>
              </a:rPr>
              <a:t>【機密性○】</a:t>
            </a:r>
          </a:p>
        </p:txBody>
      </p:sp>
      <p:sp>
        <p:nvSpPr>
          <p:cNvPr id="4101" name="スライド番号プレースホルダー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715" indent="-28566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2642" indent="-228529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99699" indent="-228529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6756" indent="-228529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3812" indent="-22852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0869" indent="-22852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7926" indent="-22852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4982" indent="-22852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6D26A10-0740-42D7-B608-4ABE06C5FC4A}" type="slidenum">
              <a:rPr lang="en-US" altLang="ja-JP">
                <a:solidFill>
                  <a:prstClr val="black"/>
                </a:solidFill>
              </a:rPr>
              <a:pPr eaLnBrk="1" hangingPunct="1"/>
              <a:t>1</a:t>
            </a:fld>
            <a:endParaRPr lang="en-US" altLang="ja-JP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739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4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09CB0-E6D5-4970-AB11-DABB337551D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54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0B1C6-CF48-4EAB-8488-CFD94DDA707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333379"/>
            <a:ext cx="2057400" cy="57927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333379"/>
            <a:ext cx="6019800" cy="57927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30A12-19F5-4E5B-992A-4E77E043C28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167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27F28-B98A-467F-840E-8188FFCEB0C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72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C8A38-64FE-4479-8BC4-EB146A58494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967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D42FF-89BF-4A3C-BB7E-940D20F591B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539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BD3A9-F1E4-4EED-9F5C-88A9C18DB1B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01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B18CD-BDE3-4B9A-BCE7-261C9EDEA96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986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BD9F4-6A8A-447A-B343-2DFF4178AD0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35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49E4-0794-4261-A393-0AAC7FC1186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205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6EE94-33A6-4062-88CE-A98C61C467D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437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33375"/>
            <a:ext cx="8229600" cy="108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0035AC59-C28F-4722-B5B5-ECE38F686BA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1" name="Text Box 8"/>
          <p:cNvSpPr txBox="1">
            <a:spLocks noChangeArrowheads="1"/>
          </p:cNvSpPr>
          <p:nvPr/>
        </p:nvSpPr>
        <p:spPr bwMode="auto">
          <a:xfrm>
            <a:off x="468313" y="177800"/>
            <a:ext cx="2159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ja-JP" altLang="ja-JP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473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1" r:id="rId1"/>
    <p:sldLayoutId id="2147484302" r:id="rId2"/>
    <p:sldLayoutId id="2147484303" r:id="rId3"/>
    <p:sldLayoutId id="2147484304" r:id="rId4"/>
    <p:sldLayoutId id="2147484305" r:id="rId5"/>
    <p:sldLayoutId id="2147484306" r:id="rId6"/>
    <p:sldLayoutId id="2147484307" r:id="rId7"/>
    <p:sldLayoutId id="2147484308" r:id="rId8"/>
    <p:sldLayoutId id="2147484309" r:id="rId9"/>
    <p:sldLayoutId id="2147484310" r:id="rId10"/>
    <p:sldLayoutId id="214748431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71993"/>
            <a:ext cx="9144000" cy="476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CC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ja-JP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61144" y="75880"/>
            <a:ext cx="9091612" cy="707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lang="ja-JP" alt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日本</a:t>
            </a:r>
            <a:r>
              <a:rPr lang="ja-JP" alt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障がい者スポーツ協会競技団体協議会登録団体及び</a:t>
            </a:r>
            <a:endParaRPr lang="en-US" altLang="ja-JP" sz="2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base">
              <a:spcAft>
                <a:spcPct val="0"/>
              </a:spcAft>
              <a:defRPr/>
            </a:pPr>
            <a:r>
              <a:rPr lang="ja-JP" alt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日本パラリンピック委員会（</a:t>
            </a:r>
            <a:r>
              <a:rPr lang="en-US" altLang="ja-JP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JPC</a:t>
            </a:r>
            <a:r>
              <a:rPr lang="ja-JP" alt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）加盟団体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907296"/>
            <a:ext cx="8893175" cy="73432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99CC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ja-JP" altLang="en-US" sz="1800" smtClean="0">
              <a:solidFill>
                <a:srgbClr val="000000"/>
              </a:solidFill>
            </a:endParaRPr>
          </a:p>
        </p:txBody>
      </p:sp>
      <p:sp>
        <p:nvSpPr>
          <p:cNvPr id="2053" name="AutoShape 7"/>
          <p:cNvSpPr>
            <a:spLocks noChangeArrowheads="1"/>
          </p:cNvSpPr>
          <p:nvPr/>
        </p:nvSpPr>
        <p:spPr bwMode="auto">
          <a:xfrm>
            <a:off x="36513" y="1115219"/>
            <a:ext cx="8928100" cy="516905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日本</a:t>
            </a:r>
            <a:r>
              <a:rPr lang="ja-JP" altLang="en-US" sz="1400" dirty="0" err="1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障がい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者スポーツ協会競技団体協議会に登録している団体が</a:t>
            </a:r>
            <a:r>
              <a:rPr lang="en-US" altLang="ja-JP" sz="14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6</a:t>
            </a:r>
            <a:r>
              <a:rPr lang="en-US" altLang="ja-JP" sz="14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5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団体、ＪＰＣに加盟している団体が</a:t>
            </a:r>
            <a:r>
              <a:rPr lang="en-US" altLang="ja-JP" sz="14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49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団体であり、うち両方に登録・加盟している団体は</a:t>
            </a:r>
            <a:r>
              <a:rPr lang="en-US" altLang="ja-JP" sz="14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38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団体である。</a:t>
            </a:r>
            <a:r>
              <a:rPr lang="zh-TW" altLang="en-US" sz="14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（平成</a:t>
            </a:r>
            <a:r>
              <a:rPr lang="en-US" altLang="zh-TW" sz="14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28</a:t>
            </a:r>
            <a:r>
              <a:rPr lang="zh-TW" altLang="en-US" sz="14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年</a:t>
            </a:r>
            <a:r>
              <a:rPr lang="en-US" altLang="zh-TW" sz="14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11</a:t>
            </a:r>
            <a:r>
              <a:rPr lang="zh-TW" altLang="en-US" sz="14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月</a:t>
            </a:r>
            <a:r>
              <a:rPr lang="zh-TW" altLang="en-US" sz="14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現在</a:t>
            </a:r>
            <a:r>
              <a:rPr lang="zh-TW" altLang="en-US" sz="14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）</a:t>
            </a:r>
            <a:endParaRPr lang="zh-TW" altLang="en-US" sz="140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73025" y="2132856"/>
            <a:ext cx="6950075" cy="4385816"/>
          </a:xfrm>
          <a:prstGeom prst="roundRect">
            <a:avLst>
              <a:gd name="adj" fmla="val 4909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dirty="0">
              <a:solidFill>
                <a:srgbClr val="FFFFFF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2497485" y="2167629"/>
            <a:ext cx="6596161" cy="4399526"/>
          </a:xfrm>
          <a:prstGeom prst="roundRect">
            <a:avLst>
              <a:gd name="adj" fmla="val 4615"/>
            </a:avLst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dirty="0">
              <a:solidFill>
                <a:srgbClr val="FFFFFF"/>
              </a:solidFill>
              <a:latin typeface="ＭＳ Ｐゴシック"/>
            </a:endParaRPr>
          </a:p>
        </p:txBody>
      </p:sp>
      <p:sp>
        <p:nvSpPr>
          <p:cNvPr id="2056" name="テキスト ボックス 5"/>
          <p:cNvSpPr txBox="1">
            <a:spLocks noChangeArrowheads="1"/>
          </p:cNvSpPr>
          <p:nvPr/>
        </p:nvSpPr>
        <p:spPr bwMode="auto">
          <a:xfrm>
            <a:off x="2487960" y="2212990"/>
            <a:ext cx="2465040" cy="3016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日本身体障害者アーチェリー連盟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FF0000"/>
                  </a:solidFill>
                </a:uFill>
              </a:rPr>
              <a:t>（一社）日本パラ陸上競技連盟</a:t>
            </a:r>
            <a:endParaRPr lang="en-US" altLang="ja-JP" sz="1000" dirty="0" smtClean="0">
              <a:solidFill>
                <a:srgbClr val="000000"/>
              </a:solidFill>
              <a:uFill>
                <a:solidFill>
                  <a:srgbClr val="FF0000"/>
                </a:solidFill>
              </a:u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（一社）日本</a:t>
            </a:r>
            <a:r>
              <a:rPr lang="ja-JP" altLang="en-US" sz="1000" dirty="0" err="1">
                <a:solidFill>
                  <a:srgbClr val="000000"/>
                </a:solidFill>
              </a:rPr>
              <a:t>障がい</a:t>
            </a:r>
            <a:r>
              <a:rPr lang="ja-JP" altLang="en-US" sz="1000" dirty="0">
                <a:solidFill>
                  <a:srgbClr val="000000"/>
                </a:solidFill>
              </a:rPr>
              <a:t>者バドミントン連盟</a:t>
            </a:r>
            <a:endParaRPr lang="en-US" altLang="ja-JP" sz="1000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FF0000"/>
                  </a:solidFill>
                </a:uFill>
              </a:rPr>
              <a:t>（認定特非）日本盲人マラソン協会</a:t>
            </a:r>
            <a:endParaRPr lang="en-US" altLang="ja-JP" sz="1000" dirty="0" smtClean="0">
              <a:solidFill>
                <a:srgbClr val="000000"/>
              </a:solidFill>
              <a:uFill>
                <a:solidFill>
                  <a:srgbClr val="FF0000"/>
                </a:solidFill>
              </a:u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（一社）日本ボッチャ協会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日本障害者カヌー協会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（一社）日本パラサイクリング連盟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（一社）</a:t>
            </a:r>
            <a:r>
              <a:rPr lang="zh-TW" altLang="en-US" sz="1000" dirty="0" smtClean="0">
                <a:solidFill>
                  <a:srgbClr val="000000"/>
                </a:solidFill>
              </a:rPr>
              <a:t>日本障</a:t>
            </a:r>
            <a:r>
              <a:rPr lang="ja-JP" altLang="en-US" sz="1000" dirty="0" err="1" smtClean="0">
                <a:solidFill>
                  <a:srgbClr val="000000"/>
                </a:solidFill>
              </a:rPr>
              <a:t>がい</a:t>
            </a:r>
            <a:r>
              <a:rPr lang="zh-TW" altLang="en-US" sz="1000" dirty="0" smtClean="0">
                <a:solidFill>
                  <a:srgbClr val="000000"/>
                </a:solidFill>
              </a:rPr>
              <a:t>者乗馬協会</a:t>
            </a:r>
            <a:endParaRPr lang="en-US" altLang="zh-TW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00B050"/>
                  </a:solidFill>
                </a:uFill>
              </a:rPr>
              <a:t>（特非）日本ブラインドサッカー協会</a:t>
            </a:r>
            <a:endParaRPr lang="en-US" altLang="ja-JP" sz="1000" dirty="0" smtClean="0">
              <a:solidFill>
                <a:srgbClr val="000000"/>
              </a:solidFill>
              <a:uFill>
                <a:solidFill>
                  <a:srgbClr val="00B050"/>
                </a:solidFill>
              </a:uFill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000" dirty="0">
                <a:solidFill>
                  <a:srgbClr val="000000"/>
                </a:solidFill>
              </a:rPr>
              <a:t>（一社）日本</a:t>
            </a:r>
            <a:r>
              <a:rPr lang="en-US" altLang="ja-JP" sz="1000" dirty="0">
                <a:solidFill>
                  <a:srgbClr val="000000"/>
                </a:solidFill>
              </a:rPr>
              <a:t>CP</a:t>
            </a:r>
            <a:r>
              <a:rPr lang="ja-JP" altLang="en-US" sz="1000" dirty="0">
                <a:solidFill>
                  <a:srgbClr val="000000"/>
                </a:solidFill>
              </a:rPr>
              <a:t>サッカー</a:t>
            </a:r>
            <a:r>
              <a:rPr lang="ja-JP" altLang="en-US" sz="1000" dirty="0" smtClean="0">
                <a:solidFill>
                  <a:srgbClr val="000000"/>
                </a:solidFill>
              </a:rPr>
              <a:t>協会</a:t>
            </a:r>
            <a:endParaRPr lang="en-US" altLang="ja-JP" sz="1000" dirty="0" smtClean="0">
              <a:solidFill>
                <a:srgbClr val="000000"/>
              </a:solidFill>
              <a:uFill>
                <a:solidFill>
                  <a:srgbClr val="00B050"/>
                </a:solidFill>
              </a:u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（一社）日本ゴールボール協会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（特非）</a:t>
            </a:r>
            <a:r>
              <a:rPr lang="zh-TW" altLang="en-US" sz="1000" dirty="0" smtClean="0">
                <a:solidFill>
                  <a:srgbClr val="000000"/>
                </a:solidFill>
              </a:rPr>
              <a:t>日本視覚障害者柔道連盟</a:t>
            </a:r>
            <a:endParaRPr lang="en-US" altLang="zh-TW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（特非）日本パラ・パワーリフティング連盟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（特非）日本パラローイング協会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（特非）日本障害者セーリング協会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（特非）日本障害者スポーツ射撃連盟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0000FF"/>
                  </a:solidFill>
                </a:uFill>
              </a:rPr>
              <a:t>（一社）日本</a:t>
            </a:r>
            <a:r>
              <a:rPr lang="ja-JP" altLang="en-US" sz="1000" dirty="0" err="1" smtClean="0">
                <a:solidFill>
                  <a:srgbClr val="000000"/>
                </a:solidFill>
                <a:uFill>
                  <a:solidFill>
                    <a:srgbClr val="0000FF"/>
                  </a:solidFill>
                </a:uFill>
              </a:rPr>
              <a:t>身体障がい</a:t>
            </a: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0000FF"/>
                  </a:solidFill>
                </a:uFill>
              </a:rPr>
              <a:t>者水泳連盟</a:t>
            </a:r>
            <a:endParaRPr lang="en-US" altLang="ja-JP" sz="1000" dirty="0" smtClean="0">
              <a:solidFill>
                <a:srgbClr val="000000"/>
              </a:solidFill>
              <a:uFill>
                <a:solidFill>
                  <a:srgbClr val="0000FF"/>
                </a:solidFill>
              </a:u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（一社）全日本テコンドー協会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（公社）日本トライアスロン連合</a:t>
            </a:r>
            <a:endParaRPr lang="en-US" altLang="ja-JP" sz="1000" dirty="0" smtClean="0">
              <a:solidFill>
                <a:srgbClr val="000000"/>
              </a:solidFill>
            </a:endParaRPr>
          </a:p>
        </p:txBody>
      </p:sp>
      <p:sp>
        <p:nvSpPr>
          <p:cNvPr id="2057" name="テキスト ボックス 14"/>
          <p:cNvSpPr txBox="1">
            <a:spLocks noChangeArrowheads="1"/>
          </p:cNvSpPr>
          <p:nvPr/>
        </p:nvSpPr>
        <p:spPr bwMode="auto">
          <a:xfrm>
            <a:off x="79549" y="2132856"/>
            <a:ext cx="2989263" cy="453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（社福）日本盲人会連合スポーツ協議会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（公財）スペシャルオリンピックス日本</a:t>
            </a:r>
            <a:endParaRPr lang="en-US" altLang="ja-JP" sz="100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（</a:t>
            </a:r>
            <a:r>
              <a:rPr lang="ja-JP" altLang="en-US" sz="10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公社）日本精神保健福祉</a:t>
            </a: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連盟精神障害者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　</a:t>
            </a: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　　　　　　　　　　　　スポーツ</a:t>
            </a:r>
            <a:r>
              <a:rPr lang="ja-JP" altLang="en-US" sz="10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推進</a:t>
            </a: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委員会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日本車椅子ツインバスケットボール連盟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日本ブラインドテニス連盟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（特非）日本障害者ゴルフ協会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（特非）</a:t>
            </a:r>
            <a:r>
              <a:rPr lang="zh-TW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日本身体障害者野球連盟</a:t>
            </a:r>
            <a:endParaRPr lang="en-US" altLang="zh-TW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（特非）日本視覚障害ゴルファーズ協会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ja-JP" altLang="en-US" sz="9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（特非）日本</a:t>
            </a:r>
            <a:r>
              <a:rPr lang="ja-JP" altLang="en-US" sz="900" dirty="0" err="1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聴覚障がい</a:t>
            </a:r>
            <a:r>
              <a:rPr lang="ja-JP" altLang="en-US" sz="9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者ﾗｸﾞﾋﾞｰ</a:t>
            </a:r>
            <a:r>
              <a:rPr lang="ja-JP" altLang="en-US" sz="900" dirty="0" smtClean="0">
                <a:latin typeface="ＭＳ Ｐゴシック"/>
                <a:ea typeface="ＭＳ Ｐゴシック"/>
              </a:rPr>
              <a:t>ﾌｯﾄﾎﾞｰﾙ</a:t>
            </a:r>
            <a:r>
              <a:rPr lang="ja-JP" altLang="en-US" sz="9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連盟</a:t>
            </a:r>
            <a:endParaRPr lang="en-US" altLang="ja-JP" sz="9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（一</a:t>
            </a:r>
            <a:r>
              <a:rPr lang="ja-JP" altLang="en-US" sz="10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社</a:t>
            </a: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）</a:t>
            </a: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00B050"/>
                  </a:solidFill>
                </a:uFill>
                <a:latin typeface="ＭＳ Ｐゴシック"/>
                <a:ea typeface="ＭＳ Ｐゴシック"/>
              </a:rPr>
              <a:t>日本電動車椅子サッカー協会</a:t>
            </a:r>
            <a:endParaRPr lang="en-US" altLang="ja-JP" sz="1000" dirty="0" smtClean="0">
              <a:solidFill>
                <a:srgbClr val="000000"/>
              </a:solidFill>
              <a:uFill>
                <a:solidFill>
                  <a:srgbClr val="00B050"/>
                </a:solidFill>
              </a:u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日本障害者シンクロナイズドスイミング協会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（特非）日本デフゴルフ協会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（特非）日本バリアフリーダイビング協会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日本障害者フライングディスク連盟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ja-JP" altLang="en-US" sz="1000" dirty="0">
                <a:solidFill>
                  <a:srgbClr val="000000"/>
                </a:solidFill>
              </a:rPr>
              <a:t>（一社）日本スポーツ吹矢協会</a:t>
            </a:r>
            <a:endParaRPr lang="en-US" altLang="ja-JP" sz="1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7030A0"/>
                  </a:solidFill>
                </a:uFill>
                <a:latin typeface="ＭＳ Ｐゴシック"/>
                <a:ea typeface="ＭＳ Ｐゴシック"/>
              </a:rPr>
              <a:t>日本視覚障害者卓球連盟</a:t>
            </a:r>
            <a:endParaRPr lang="en-US" altLang="ja-JP" sz="1000" dirty="0" smtClean="0">
              <a:solidFill>
                <a:srgbClr val="000000"/>
              </a:solidFill>
              <a:uFill>
                <a:solidFill>
                  <a:srgbClr val="7030A0"/>
                </a:solidFill>
              </a:u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日本フロアバレーボール連盟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全日本</a:t>
            </a:r>
            <a:r>
              <a:rPr lang="ja-JP" altLang="en-US" sz="10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グランドソフトボール</a:t>
            </a: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連盟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全日本車椅子空手道連盟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7030A0"/>
                  </a:solidFill>
                </a:uFill>
                <a:latin typeface="ＭＳ Ｐゴシック"/>
                <a:ea typeface="ＭＳ Ｐゴシック"/>
              </a:rPr>
              <a:t>日本卓球バレー連盟</a:t>
            </a:r>
            <a:endParaRPr lang="en-US" altLang="ja-JP" sz="1000" dirty="0" smtClean="0">
              <a:solidFill>
                <a:srgbClr val="000000"/>
              </a:solidFill>
              <a:uFill>
                <a:solidFill>
                  <a:srgbClr val="7030A0"/>
                </a:solidFill>
              </a:u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uFill>
                  <a:solidFill>
                    <a:srgbClr val="00B050"/>
                  </a:solidFill>
                </a:uFill>
                <a:latin typeface="ＭＳ Ｐゴシック"/>
                <a:ea typeface="ＭＳ Ｐゴシック"/>
              </a:rPr>
              <a:t>（特非）日本ソーシャルフットボール協会</a:t>
            </a:r>
            <a:endParaRPr lang="en-US" altLang="ja-JP" sz="1000" dirty="0" smtClean="0">
              <a:uFill>
                <a:solidFill>
                  <a:srgbClr val="00B050"/>
                </a:solidFill>
              </a:u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1000" dirty="0">
                <a:solidFill>
                  <a:srgbClr val="000000"/>
                </a:solidFill>
              </a:rPr>
              <a:t>（特非）日本車椅子ビリヤード協会</a:t>
            </a:r>
            <a:endParaRPr lang="en-US" altLang="ja-JP" sz="1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10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日本車椅子ハンドボール連盟</a:t>
            </a:r>
            <a:endParaRPr lang="en-US" altLang="ja-JP" sz="100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1000" dirty="0">
                <a:solidFill>
                  <a:srgbClr val="000000"/>
                </a:solidFill>
              </a:rPr>
              <a:t>日本障害者ローンボウルズ連盟</a:t>
            </a:r>
            <a:endParaRPr lang="en-US" altLang="ja-JP" sz="100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日本</a:t>
            </a:r>
            <a:r>
              <a:rPr lang="ja-JP" altLang="en-US" sz="1000" dirty="0" err="1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肢体障がい</a:t>
            </a: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者ボウリング連盟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00B050"/>
                  </a:solidFill>
                </a:uFill>
                <a:latin typeface="ＭＳ Ｐゴシック"/>
                <a:ea typeface="ＭＳ Ｐゴシック"/>
              </a:rPr>
              <a:t>（特非）日本アンプティサッカー協会</a:t>
            </a:r>
            <a:endParaRPr lang="en-US" altLang="ja-JP" sz="1000" dirty="0" smtClean="0">
              <a:solidFill>
                <a:srgbClr val="000000"/>
              </a:solidFill>
              <a:uFill>
                <a:solidFill>
                  <a:srgbClr val="00B050"/>
                </a:solidFill>
              </a:uFill>
              <a:latin typeface="ＭＳ Ｐゴシック"/>
              <a:ea typeface="ＭＳ Ｐゴシック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00B050"/>
                  </a:solidFill>
                </a:uFill>
                <a:latin typeface="ＭＳ Ｐゴシック"/>
                <a:ea typeface="ＭＳ Ｐゴシック"/>
              </a:rPr>
              <a:t>（一社）日本車椅子ソフトボール協会</a:t>
            </a:r>
            <a:endParaRPr lang="en-US" altLang="ja-JP" sz="1000" dirty="0" smtClean="0">
              <a:solidFill>
                <a:srgbClr val="000000"/>
              </a:solidFill>
              <a:uFill>
                <a:solidFill>
                  <a:srgbClr val="00B050"/>
                </a:solidFill>
              </a:u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en-US" altLang="ja-JP" sz="1000" dirty="0" smtClean="0">
              <a:solidFill>
                <a:srgbClr val="000000"/>
              </a:solidFill>
              <a:uFill>
                <a:solidFill>
                  <a:srgbClr val="00B050"/>
                </a:solidFill>
              </a:uFill>
              <a:latin typeface="ＭＳ Ｐゴシック"/>
              <a:ea typeface="ＭＳ Ｐゴシック"/>
            </a:endParaRPr>
          </a:p>
        </p:txBody>
      </p:sp>
      <p:sp>
        <p:nvSpPr>
          <p:cNvPr id="2058" name="テキスト ボックス 15"/>
          <p:cNvSpPr txBox="1">
            <a:spLocks noChangeArrowheads="1"/>
          </p:cNvSpPr>
          <p:nvPr/>
        </p:nvSpPr>
        <p:spPr bwMode="auto">
          <a:xfrm>
            <a:off x="7002834" y="2204864"/>
            <a:ext cx="273685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ja-JP" altLang="en-US" sz="10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日本</a:t>
            </a:r>
            <a:r>
              <a:rPr lang="ja-JP" altLang="en-US" sz="1000" dirty="0" err="1">
                <a:solidFill>
                  <a:srgbClr val="000000"/>
                </a:solidFill>
                <a:latin typeface="ＭＳ Ｐゴシック"/>
                <a:ea typeface="ＭＳ Ｐゴシック"/>
              </a:rPr>
              <a:t>ろう</a:t>
            </a:r>
            <a:r>
              <a:rPr lang="ja-JP" altLang="en-US" sz="10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者バドミントン協会</a:t>
            </a:r>
            <a:endParaRPr lang="en-US" altLang="ja-JP" sz="100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uFill>
                  <a:solidFill>
                    <a:srgbClr val="FF0000"/>
                  </a:solidFill>
                </a:uFill>
                <a:latin typeface="ＭＳ Ｐゴシック"/>
                <a:ea typeface="ＭＳ Ｐゴシック"/>
              </a:rPr>
              <a:t>（一社）</a:t>
            </a: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FF0000"/>
                  </a:solidFill>
                </a:uFill>
                <a:latin typeface="ＭＳ Ｐゴシック"/>
                <a:ea typeface="ＭＳ Ｐゴシック"/>
              </a:rPr>
              <a:t>日本聴覚障害者陸上競技協会</a:t>
            </a:r>
            <a:endParaRPr lang="en-US" altLang="ja-JP" sz="1000" dirty="0" smtClean="0">
              <a:solidFill>
                <a:srgbClr val="000000"/>
              </a:solidFill>
              <a:uFill>
                <a:solidFill>
                  <a:srgbClr val="FF0000"/>
                </a:solidFill>
              </a:uFill>
              <a:latin typeface="ＭＳ Ｐゴシック"/>
              <a:ea typeface="ＭＳ Ｐゴシック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（特非）日本デフバスケットボール協会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日本</a:t>
            </a:r>
            <a:r>
              <a:rPr lang="ja-JP" altLang="en-US" sz="1000" dirty="0" err="1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ろう</a:t>
            </a: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者武道連合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日本</a:t>
            </a:r>
            <a:r>
              <a:rPr lang="ja-JP" altLang="en-US" sz="1000" dirty="0" err="1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ろう</a:t>
            </a: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者ボウリング連合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日本</a:t>
            </a:r>
            <a:r>
              <a:rPr lang="ja-JP" altLang="en-US" sz="1000" dirty="0" err="1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ろう</a:t>
            </a: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自転車競技協会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00B050"/>
                  </a:solidFill>
                </a:uFill>
                <a:latin typeface="ＭＳ Ｐゴシック"/>
                <a:ea typeface="ＭＳ Ｐゴシック"/>
              </a:rPr>
              <a:t>（一社）日本</a:t>
            </a:r>
            <a:r>
              <a:rPr lang="ja-JP" altLang="en-US" sz="1000" dirty="0" err="1" smtClean="0">
                <a:solidFill>
                  <a:srgbClr val="000000"/>
                </a:solidFill>
                <a:uFill>
                  <a:solidFill>
                    <a:srgbClr val="00B050"/>
                  </a:solidFill>
                </a:uFill>
                <a:latin typeface="ＭＳ Ｐゴシック"/>
                <a:ea typeface="ＭＳ Ｐゴシック"/>
              </a:rPr>
              <a:t>ろう</a:t>
            </a: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00B050"/>
                  </a:solidFill>
                </a:uFill>
                <a:latin typeface="ＭＳ Ｐゴシック"/>
                <a:ea typeface="ＭＳ Ｐゴシック"/>
              </a:rPr>
              <a:t>者サッカー協会</a:t>
            </a:r>
            <a:endParaRPr lang="en-US" altLang="ja-JP" sz="1000" dirty="0" smtClean="0">
              <a:solidFill>
                <a:srgbClr val="000000"/>
              </a:solidFill>
              <a:uFill>
                <a:solidFill>
                  <a:srgbClr val="00B050"/>
                </a:solidFill>
              </a:uFill>
              <a:latin typeface="ＭＳ Ｐゴシック"/>
              <a:ea typeface="ＭＳ Ｐゴシック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日本</a:t>
            </a:r>
            <a:r>
              <a:rPr lang="ja-JP" altLang="en-US" sz="1000" dirty="0" err="1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ろう</a:t>
            </a: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者テニス協会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7030A0"/>
                  </a:solidFill>
                </a:uFill>
                <a:latin typeface="ＭＳ Ｐゴシック"/>
                <a:ea typeface="ＭＳ Ｐゴシック"/>
              </a:rPr>
              <a:t>（一社）日本ろうあ者卓球協会</a:t>
            </a:r>
            <a:endParaRPr lang="en-US" altLang="ja-JP" sz="1000" dirty="0" smtClean="0">
              <a:solidFill>
                <a:srgbClr val="000000"/>
              </a:solidFill>
              <a:uFill>
                <a:solidFill>
                  <a:srgbClr val="7030A0"/>
                </a:solidFill>
              </a:uFill>
              <a:latin typeface="ＭＳ Ｐゴシック"/>
              <a:ea typeface="ＭＳ Ｐゴシック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（一社）日本デフバレーボール協会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（一社）日本</a:t>
            </a:r>
            <a:r>
              <a:rPr lang="ja-JP" altLang="en-US" sz="1000" dirty="0" err="1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ろう</a:t>
            </a: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者スキー協会</a:t>
            </a:r>
          </a:p>
        </p:txBody>
      </p:sp>
      <p:sp>
        <p:nvSpPr>
          <p:cNvPr id="2059" name="テキスト ボックス 16"/>
          <p:cNvSpPr txBox="1">
            <a:spLocks noChangeArrowheads="1"/>
          </p:cNvSpPr>
          <p:nvPr/>
        </p:nvSpPr>
        <p:spPr bwMode="auto">
          <a:xfrm>
            <a:off x="6013455" y="1736998"/>
            <a:ext cx="27352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200" b="1" dirty="0" smtClean="0">
                <a:solidFill>
                  <a:srgbClr val="000000"/>
                </a:solidFill>
              </a:rPr>
              <a:t>日本パラリンピック委員会（</a:t>
            </a:r>
            <a:r>
              <a:rPr lang="en-US" altLang="ja-JP" sz="1200" b="1" dirty="0" smtClean="0">
                <a:solidFill>
                  <a:srgbClr val="000000"/>
                </a:solidFill>
              </a:rPr>
              <a:t>JPC</a:t>
            </a:r>
            <a:r>
              <a:rPr lang="ja-JP" altLang="en-US" sz="1200" b="1" dirty="0" smtClean="0">
                <a:solidFill>
                  <a:srgbClr val="000000"/>
                </a:solidFill>
              </a:rPr>
              <a:t>）</a:t>
            </a:r>
          </a:p>
        </p:txBody>
      </p:sp>
      <p:sp>
        <p:nvSpPr>
          <p:cNvPr id="2060" name="テキスト ボックス 17"/>
          <p:cNvSpPr txBox="1">
            <a:spLocks noChangeArrowheads="1"/>
          </p:cNvSpPr>
          <p:nvPr/>
        </p:nvSpPr>
        <p:spPr bwMode="auto">
          <a:xfrm>
            <a:off x="179388" y="1719858"/>
            <a:ext cx="31289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200" b="1" dirty="0" smtClean="0">
                <a:solidFill>
                  <a:srgbClr val="000000"/>
                </a:solidFill>
              </a:rPr>
              <a:t>日本</a:t>
            </a:r>
            <a:r>
              <a:rPr lang="ja-JP" altLang="en-US" sz="1200" b="1" dirty="0" err="1" smtClean="0">
                <a:solidFill>
                  <a:srgbClr val="000000"/>
                </a:solidFill>
              </a:rPr>
              <a:t>障がい</a:t>
            </a:r>
            <a:r>
              <a:rPr lang="ja-JP" altLang="en-US" sz="1200" b="1" dirty="0" smtClean="0">
                <a:solidFill>
                  <a:srgbClr val="000000"/>
                </a:solidFill>
              </a:rPr>
              <a:t>者スポーツ協会競技団体協議会</a:t>
            </a:r>
          </a:p>
        </p:txBody>
      </p:sp>
      <p:sp>
        <p:nvSpPr>
          <p:cNvPr id="14" name="テキスト ボックス 5"/>
          <p:cNvSpPr txBox="1">
            <a:spLocks noChangeArrowheads="1"/>
          </p:cNvSpPr>
          <p:nvPr/>
        </p:nvSpPr>
        <p:spPr bwMode="auto">
          <a:xfrm>
            <a:off x="4699248" y="2204864"/>
            <a:ext cx="2465040" cy="3016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7030A0"/>
                  </a:solidFill>
                </a:uFill>
              </a:rPr>
              <a:t>日本肢体不自由者卓球協会</a:t>
            </a:r>
            <a:endParaRPr lang="en-US" altLang="ja-JP" sz="1000" dirty="0" smtClean="0">
              <a:solidFill>
                <a:srgbClr val="000000"/>
              </a:solidFill>
              <a:uFill>
                <a:solidFill>
                  <a:srgbClr val="7030A0"/>
                </a:solidFill>
              </a:u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（一社）日本パラバレーボール協会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（一社）日本車椅子バスケットボール連盟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（特非）日本車いすフェンシング協会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（一社）日本ウィルチェアーラグビー連盟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（一社）日本車いすテニス協会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（一社）日本アイススレッジホッケー協会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（特非）日本障害者スキー連盟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日本チェアカーリング協会</a:t>
            </a:r>
            <a:endParaRPr lang="en-US" altLang="ja-JP" sz="1000" dirty="0" smtClean="0">
              <a:solidFill>
                <a:srgbClr val="FF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（一社）全日本視覚障害者ボウリング協会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（特非）日本車いすダンススポーツ連盟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（一財）全日本ろうあ連盟スポーツ委員会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0000FF"/>
                  </a:solidFill>
                </a:uFill>
              </a:rPr>
              <a:t>（一社）日本</a:t>
            </a:r>
            <a:r>
              <a:rPr lang="ja-JP" altLang="en-US" sz="1000" dirty="0" err="1" smtClean="0">
                <a:solidFill>
                  <a:srgbClr val="000000"/>
                </a:solidFill>
                <a:uFill>
                  <a:solidFill>
                    <a:srgbClr val="0000FF"/>
                  </a:solidFill>
                </a:uFill>
              </a:rPr>
              <a:t>ろう</a:t>
            </a: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0000FF"/>
                  </a:solidFill>
                </a:uFill>
              </a:rPr>
              <a:t>者水泳協会</a:t>
            </a:r>
            <a:endParaRPr lang="en-US" altLang="ja-JP" sz="1000" dirty="0" smtClean="0">
              <a:solidFill>
                <a:srgbClr val="000000"/>
              </a:solidFill>
              <a:uFill>
                <a:solidFill>
                  <a:srgbClr val="0000FF"/>
                </a:solidFill>
              </a:u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（特非）日本知的障害者スポーツ連盟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FF0000"/>
                  </a:solidFill>
                </a:uFill>
              </a:rPr>
              <a:t>（特非）日本知的</a:t>
            </a:r>
            <a:r>
              <a:rPr lang="ja-JP" altLang="en-US" sz="1000" dirty="0" err="1" smtClean="0">
                <a:solidFill>
                  <a:srgbClr val="000000"/>
                </a:solidFill>
                <a:uFill>
                  <a:solidFill>
                    <a:srgbClr val="FF0000"/>
                  </a:solidFill>
                </a:uFill>
              </a:rPr>
              <a:t>障がい</a:t>
            </a: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FF0000"/>
                  </a:solidFill>
                </a:uFill>
              </a:rPr>
              <a:t>者陸上競技連盟</a:t>
            </a:r>
            <a:endParaRPr lang="en-US" altLang="ja-JP" sz="1000" dirty="0" smtClean="0">
              <a:solidFill>
                <a:srgbClr val="000000"/>
              </a:solidFill>
              <a:uFill>
                <a:solidFill>
                  <a:srgbClr val="FF0000"/>
                </a:solidFill>
              </a:u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日本ＦＩＤバスケットボール連盟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00B050"/>
                  </a:solidFill>
                </a:uFill>
              </a:rPr>
              <a:t>（特非）日本知的</a:t>
            </a:r>
            <a:r>
              <a:rPr lang="ja-JP" altLang="en-US" sz="1000" dirty="0" err="1" smtClean="0">
                <a:solidFill>
                  <a:srgbClr val="000000"/>
                </a:solidFill>
                <a:uFill>
                  <a:solidFill>
                    <a:srgbClr val="00B050"/>
                  </a:solidFill>
                </a:uFill>
              </a:rPr>
              <a:t>障がい</a:t>
            </a: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00B050"/>
                  </a:solidFill>
                </a:uFill>
              </a:rPr>
              <a:t>者サッカー連盟</a:t>
            </a:r>
            <a:endParaRPr lang="en-US" altLang="ja-JP" sz="1000" dirty="0" smtClean="0">
              <a:solidFill>
                <a:srgbClr val="000000"/>
              </a:solidFill>
              <a:uFill>
                <a:solidFill>
                  <a:srgbClr val="00B050"/>
                </a:solidFill>
              </a:u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0000FF"/>
                  </a:solidFill>
                </a:uFill>
              </a:rPr>
              <a:t>（一社）日本知的障害者水泳連盟</a:t>
            </a:r>
            <a:endParaRPr lang="en-US" altLang="ja-JP" sz="1000" dirty="0" smtClean="0">
              <a:solidFill>
                <a:srgbClr val="000000"/>
              </a:solidFill>
              <a:uFill>
                <a:solidFill>
                  <a:srgbClr val="0000FF"/>
                </a:solidFill>
              </a:u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7030A0"/>
                  </a:solidFill>
                </a:uFill>
              </a:rPr>
              <a:t>（一社）日本知的</a:t>
            </a:r>
            <a:r>
              <a:rPr lang="ja-JP" altLang="en-US" sz="1000" dirty="0" err="1" smtClean="0">
                <a:solidFill>
                  <a:srgbClr val="000000"/>
                </a:solidFill>
                <a:uFill>
                  <a:solidFill>
                    <a:srgbClr val="7030A0"/>
                  </a:solidFill>
                </a:uFill>
              </a:rPr>
              <a:t>障がい</a:t>
            </a: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7030A0"/>
                  </a:solidFill>
                </a:uFill>
              </a:rPr>
              <a:t>者卓球連盟</a:t>
            </a:r>
            <a:endParaRPr lang="en-US" altLang="ja-JP" sz="1000" dirty="0" smtClean="0">
              <a:solidFill>
                <a:srgbClr val="000000"/>
              </a:solidFill>
              <a:uFill>
                <a:solidFill>
                  <a:srgbClr val="7030A0"/>
                </a:solidFill>
              </a:uFill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69863" y="2492896"/>
            <a:ext cx="2016348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198438" y="2646437"/>
            <a:ext cx="2169889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4805214" y="4384154"/>
            <a:ext cx="1999034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179388" y="2348880"/>
            <a:ext cx="2160364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>
            <a:off x="4796048" y="4077072"/>
            <a:ext cx="2206786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>
            <a:off x="1254807" y="2799978"/>
            <a:ext cx="1084945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9" name="正方形/長方形 2068"/>
          <p:cNvSpPr/>
          <p:nvPr/>
        </p:nvSpPr>
        <p:spPr>
          <a:xfrm>
            <a:off x="231986" y="6567155"/>
            <a:ext cx="361993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ja-JP" sz="1000" dirty="0" smtClean="0">
                <a:solidFill>
                  <a:srgbClr val="000000"/>
                </a:solidFill>
              </a:rPr>
              <a:t>※</a:t>
            </a:r>
            <a:r>
              <a:rPr lang="ja-JP" altLang="en-US" sz="1000" dirty="0">
                <a:solidFill>
                  <a:srgbClr val="000000"/>
                </a:solidFill>
              </a:rPr>
              <a:t>　</a:t>
            </a:r>
            <a:r>
              <a:rPr lang="ja-JP" altLang="en-US" sz="1000" dirty="0" smtClean="0">
                <a:solidFill>
                  <a:srgbClr val="000000"/>
                </a:solidFill>
              </a:rPr>
              <a:t>　　　は、</a:t>
            </a:r>
            <a:r>
              <a:rPr lang="ja-JP" altLang="en-US" sz="1000" dirty="0" err="1" smtClean="0">
                <a:solidFill>
                  <a:srgbClr val="000000"/>
                </a:solidFill>
              </a:rPr>
              <a:t>障がい</a:t>
            </a:r>
            <a:r>
              <a:rPr lang="ja-JP" altLang="en-US" sz="1000" dirty="0" smtClean="0">
                <a:solidFill>
                  <a:srgbClr val="000000"/>
                </a:solidFill>
              </a:rPr>
              <a:t>者スポーツ競技団体協議会統括競技団体</a:t>
            </a:r>
            <a:endParaRPr lang="en-US" altLang="ja-JP" sz="1000" dirty="0">
              <a:solidFill>
                <a:srgbClr val="000000"/>
              </a:solidFill>
            </a:endParaRPr>
          </a:p>
        </p:txBody>
      </p:sp>
      <p:cxnSp>
        <p:nvCxnSpPr>
          <p:cNvPr id="70" name="直線コネクタ 69"/>
          <p:cNvCxnSpPr/>
          <p:nvPr/>
        </p:nvCxnSpPr>
        <p:spPr>
          <a:xfrm>
            <a:off x="467544" y="6712793"/>
            <a:ext cx="288032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8070992" y="99090"/>
            <a:ext cx="936929" cy="27699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参考資料２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15613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6_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20671</TotalTime>
  <Words>474</Words>
  <Application>Microsoft Office PowerPoint</Application>
  <PresentationFormat>画面に合わせる (4:3)</PresentationFormat>
  <Paragraphs>86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46_blank</vt:lpstr>
      <vt:lpstr>PowerPoint プレゼンテーション</vt:lpstr>
    </vt:vector>
  </TitlesOfParts>
  <Company>文部科学省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参考資料2　障害者スポーツ関係団体一覧</dc:title>
  <dc:creator>文部科学省</dc:creator>
  <cp:lastModifiedBy>文部科学省</cp:lastModifiedBy>
  <cp:revision>240</cp:revision>
  <cp:lastPrinted>2016-11-29T01:27:01Z</cp:lastPrinted>
  <dcterms:created xsi:type="dcterms:W3CDTF">2012-10-29T06:38:03Z</dcterms:created>
  <dcterms:modified xsi:type="dcterms:W3CDTF">2016-11-29T01:27:28Z</dcterms:modified>
</cp:coreProperties>
</file>