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0" r:id="rId1"/>
  </p:sldMasterIdLst>
  <p:notesMasterIdLst>
    <p:notesMasterId r:id="rId3"/>
  </p:notesMasterIdLst>
  <p:handoutMasterIdLst>
    <p:handoutMasterId r:id="rId4"/>
  </p:handoutMasterIdLst>
  <p:sldIdLst>
    <p:sldId id="450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9038"/>
    <a:srgbClr val="DF4141"/>
    <a:srgbClr val="0000FF"/>
    <a:srgbClr val="E53F3F"/>
    <a:srgbClr val="E43838"/>
    <a:srgbClr val="FF5050"/>
    <a:srgbClr val="666699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94" autoAdjust="0"/>
    <p:restoredTop sz="95683" autoAdjust="0"/>
  </p:normalViewPr>
  <p:slideViewPr>
    <p:cSldViewPr>
      <p:cViewPr>
        <p:scale>
          <a:sx n="100" d="100"/>
          <a:sy n="100" d="100"/>
        </p:scale>
        <p:origin x="-630" y="126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24" tIns="45310" rIns="90624" bIns="4531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altLang="ja-JP"/>
              <a:t>【機密性○】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376" y="1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24" tIns="45310" rIns="90624" bIns="4531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71286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24" tIns="45310" rIns="90624" bIns="4531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376" y="9371286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24" tIns="45310" rIns="90624" bIns="4531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A617E2A-3304-4B9B-B21F-6567341488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4239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24" tIns="45310" rIns="90624" bIns="4531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altLang="ja-JP"/>
              <a:t>【機密性○】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6" y="1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24" tIns="45310" rIns="90624" bIns="4531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29187" cy="3697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6501"/>
            <a:ext cx="5388610" cy="4439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24" tIns="45310" rIns="90624" bIns="453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1286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24" tIns="45310" rIns="90624" bIns="4531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6" y="9371286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24" tIns="45310" rIns="90624" bIns="4531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CF468E3-DE6C-49E8-AED4-1B788EF262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546827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3288" y="741363"/>
            <a:ext cx="4929187" cy="3697287"/>
          </a:xfrm>
          <a:ln/>
        </p:spPr>
      </p:sp>
      <p:sp>
        <p:nvSpPr>
          <p:cNvPr id="4099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 smtClean="0">
              <a:ea typeface="ＭＳ Ｐ明朝" charset="-128"/>
            </a:endParaRPr>
          </a:p>
        </p:txBody>
      </p:sp>
      <p:sp>
        <p:nvSpPr>
          <p:cNvPr id="4100" name="ヘッダー プレースホルダー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36253" indent="-28317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32701" indent="-226541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85782" indent="-226541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38862" indent="-226541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91942" indent="-22654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45022" indent="-22654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98103" indent="-22654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51183" indent="-22654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prstClr val="black"/>
                </a:solidFill>
              </a:rPr>
              <a:t>【機密性○】</a:t>
            </a:r>
          </a:p>
        </p:txBody>
      </p:sp>
      <p:sp>
        <p:nvSpPr>
          <p:cNvPr id="4101" name="スライド番号プレースホルダー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36253" indent="-28317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32701" indent="-226541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85782" indent="-226541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38862" indent="-226541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91942" indent="-22654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45022" indent="-22654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98103" indent="-22654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51183" indent="-22654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6D26A10-0740-42D7-B608-4ABE06C5FC4A}" type="slidenum">
              <a:rPr lang="en-US" altLang="ja-JP">
                <a:solidFill>
                  <a:prstClr val="black"/>
                </a:solidFill>
              </a:rPr>
              <a:pPr eaLnBrk="1" hangingPunct="1"/>
              <a:t>1</a:t>
            </a:fld>
            <a:endParaRPr lang="en-US" altLang="ja-JP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739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4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09CB0-E6D5-4970-AB11-DABB337551D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54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0B1C6-CF48-4EAB-8488-CFD94DDA707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333379"/>
            <a:ext cx="2057400" cy="57927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333379"/>
            <a:ext cx="6019800" cy="57927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30A12-19F5-4E5B-992A-4E77E043C28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167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27F28-B98A-467F-840E-8188FFCEB0C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72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C8A38-64FE-4479-8BC4-EB146A58494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96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D42FF-89BF-4A3C-BB7E-940D20F591B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539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BD3A9-F1E4-4EED-9F5C-88A9C18DB1B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01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B18CD-BDE3-4B9A-BCE7-261C9EDEA96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986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BD9F4-6A8A-447A-B343-2DFF4178AD0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35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49E4-0794-4261-A393-0AAC7FC1186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205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6EE94-33A6-4062-88CE-A98C61C467D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437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33375"/>
            <a:ext cx="8229600" cy="108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0035AC59-C28F-4722-B5B5-ECE38F686B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1" name="Text Box 8"/>
          <p:cNvSpPr txBox="1">
            <a:spLocks noChangeArrowheads="1"/>
          </p:cNvSpPr>
          <p:nvPr/>
        </p:nvSpPr>
        <p:spPr bwMode="auto">
          <a:xfrm>
            <a:off x="468313" y="177800"/>
            <a:ext cx="2159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ja-JP" altLang="ja-JP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473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1" r:id="rId1"/>
    <p:sldLayoutId id="2147484302" r:id="rId2"/>
    <p:sldLayoutId id="2147484303" r:id="rId3"/>
    <p:sldLayoutId id="2147484304" r:id="rId4"/>
    <p:sldLayoutId id="2147484305" r:id="rId5"/>
    <p:sldLayoutId id="2147484306" r:id="rId6"/>
    <p:sldLayoutId id="2147484307" r:id="rId7"/>
    <p:sldLayoutId id="2147484308" r:id="rId8"/>
    <p:sldLayoutId id="2147484309" r:id="rId9"/>
    <p:sldLayoutId id="2147484310" r:id="rId10"/>
    <p:sldLayoutId id="214748431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71993"/>
            <a:ext cx="9144000" cy="476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C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ja-JP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1144" y="188640"/>
            <a:ext cx="7872759" cy="40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日本障がい者スポーツ協会オフィシャルパートナー</a:t>
            </a:r>
            <a:endParaRPr lang="ja-JP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-9526" y="620688"/>
            <a:ext cx="9162281" cy="75654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99CC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ja-JP" altLang="en-US" sz="1800" smtClean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3213" y="179487"/>
            <a:ext cx="8191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385017" y="1263526"/>
            <a:ext cx="3970959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日本航空株式会社</a:t>
            </a:r>
            <a:endParaRPr kumimoji="1" lang="en-US" altLang="ja-JP" sz="1400" dirty="0" smtClean="0"/>
          </a:p>
          <a:p>
            <a:r>
              <a:rPr lang="ja-JP" altLang="en-US" sz="1400" dirty="0" smtClean="0"/>
              <a:t>全国共済農業協同組合連合会</a:t>
            </a:r>
            <a:endParaRPr lang="en-US" altLang="ja-JP" sz="1400" dirty="0" smtClean="0"/>
          </a:p>
          <a:p>
            <a:r>
              <a:rPr lang="ja-JP" altLang="en-US" sz="1400" dirty="0" smtClean="0"/>
              <a:t>ＴＡＮＡＫＡホールディングス株式会社</a:t>
            </a:r>
            <a:endParaRPr lang="en-US" altLang="ja-JP" sz="1400" dirty="0" smtClean="0"/>
          </a:p>
          <a:p>
            <a:r>
              <a:rPr lang="ja-JP" altLang="en-US" sz="1400" dirty="0" smtClean="0"/>
              <a:t>東京ガス株式会社</a:t>
            </a:r>
            <a:endParaRPr lang="en-US" altLang="ja-JP" sz="1400" dirty="0" smtClean="0"/>
          </a:p>
          <a:p>
            <a:r>
              <a:rPr lang="ja-JP" altLang="en-US" sz="1400" dirty="0"/>
              <a:t>中外</a:t>
            </a:r>
            <a:r>
              <a:rPr lang="ja-JP" altLang="en-US" sz="1400" dirty="0" smtClean="0"/>
              <a:t>製薬株式会社</a:t>
            </a:r>
            <a:endParaRPr lang="en-US" altLang="ja-JP" sz="1400" dirty="0" smtClean="0"/>
          </a:p>
          <a:p>
            <a:r>
              <a:rPr lang="ja-JP" altLang="en-US" sz="1400" dirty="0"/>
              <a:t>三菱</a:t>
            </a:r>
            <a:r>
              <a:rPr lang="ja-JP" altLang="en-US" sz="1400" dirty="0" smtClean="0"/>
              <a:t>商事株式会社</a:t>
            </a:r>
            <a:endParaRPr lang="en-US" altLang="ja-JP" sz="1400" dirty="0" smtClean="0"/>
          </a:p>
          <a:p>
            <a:r>
              <a:rPr lang="ja-JP" altLang="en-US" sz="1400" dirty="0" smtClean="0"/>
              <a:t>あいおいニッセイ同和損害保険株式会社</a:t>
            </a:r>
            <a:endParaRPr lang="en-US" altLang="ja-JP" sz="1400" dirty="0" smtClean="0"/>
          </a:p>
          <a:p>
            <a:r>
              <a:rPr lang="ja-JP" altLang="en-US" sz="1400" dirty="0"/>
              <a:t>三菱</a:t>
            </a:r>
            <a:r>
              <a:rPr lang="ja-JP" altLang="en-US" sz="1400" dirty="0" smtClean="0"/>
              <a:t>電機株式会社</a:t>
            </a:r>
            <a:endParaRPr lang="en-US" altLang="ja-JP" sz="1400" dirty="0" smtClean="0"/>
          </a:p>
          <a:p>
            <a:r>
              <a:rPr lang="ja-JP" altLang="en-US" sz="1400" dirty="0" smtClean="0"/>
              <a:t>サントリーホールディングス株式会社</a:t>
            </a:r>
            <a:endParaRPr lang="en-US" altLang="ja-JP" sz="1400" dirty="0" smtClean="0"/>
          </a:p>
          <a:p>
            <a:r>
              <a:rPr lang="ja-JP" altLang="en-US" sz="1400" dirty="0"/>
              <a:t>大同生命</a:t>
            </a:r>
            <a:r>
              <a:rPr lang="ja-JP" altLang="en-US" sz="1400" dirty="0" smtClean="0"/>
              <a:t>保険株式会社</a:t>
            </a:r>
            <a:endParaRPr lang="en-US" altLang="ja-JP" sz="1400" dirty="0" smtClean="0"/>
          </a:p>
          <a:p>
            <a:r>
              <a:rPr lang="ja-JP" altLang="en-US" sz="1400" dirty="0"/>
              <a:t>凸版</a:t>
            </a:r>
            <a:r>
              <a:rPr lang="ja-JP" altLang="en-US" sz="1400" dirty="0" smtClean="0"/>
              <a:t>印刷株式会社</a:t>
            </a:r>
            <a:endParaRPr lang="en-US" altLang="ja-JP" sz="1400" dirty="0" smtClean="0"/>
          </a:p>
          <a:p>
            <a:r>
              <a:rPr lang="ja-JP" altLang="en-US" sz="1400" dirty="0"/>
              <a:t>株式</a:t>
            </a:r>
            <a:r>
              <a:rPr lang="ja-JP" altLang="en-US" sz="1400" dirty="0" smtClean="0"/>
              <a:t>会社モリサワ</a:t>
            </a:r>
            <a:endParaRPr lang="en-US" altLang="ja-JP" sz="1400" dirty="0" smtClean="0"/>
          </a:p>
          <a:p>
            <a:r>
              <a:rPr lang="ja-JP" altLang="en-US" sz="1400" dirty="0" smtClean="0"/>
              <a:t>トヨタ自動車株式会社</a:t>
            </a:r>
            <a:endParaRPr lang="en-US" altLang="ja-JP" sz="1400" dirty="0" smtClean="0"/>
          </a:p>
          <a:p>
            <a:r>
              <a:rPr lang="ja-JP" altLang="en-US" sz="1400" dirty="0"/>
              <a:t>株式</a:t>
            </a:r>
            <a:r>
              <a:rPr lang="ja-JP" altLang="en-US" sz="1400" dirty="0" smtClean="0"/>
              <a:t>会社ゴールドウイン</a:t>
            </a:r>
            <a:endParaRPr lang="en-US" altLang="ja-JP" sz="1400" dirty="0" smtClean="0"/>
          </a:p>
          <a:p>
            <a:r>
              <a:rPr lang="ja-JP" altLang="en-US" sz="1400" dirty="0" smtClean="0"/>
              <a:t>東日本旅客鉄道株式会社</a:t>
            </a:r>
            <a:endParaRPr lang="en-US" altLang="ja-JP" sz="1400" dirty="0" smtClean="0"/>
          </a:p>
          <a:p>
            <a:r>
              <a:rPr lang="ja-JP" altLang="en-US" sz="1400" dirty="0" smtClean="0"/>
              <a:t>東京建物株式会社</a:t>
            </a:r>
            <a:endParaRPr lang="en-US" altLang="ja-JP" sz="1400" dirty="0" smtClean="0"/>
          </a:p>
          <a:p>
            <a:r>
              <a:rPr lang="ja-JP" altLang="en-US" sz="1400" dirty="0"/>
              <a:t>株式</a:t>
            </a:r>
            <a:r>
              <a:rPr lang="ja-JP" altLang="en-US" sz="1400" dirty="0" smtClean="0"/>
              <a:t>会社大京</a:t>
            </a:r>
            <a:endParaRPr lang="en-US" altLang="ja-JP" sz="1400" dirty="0" smtClean="0"/>
          </a:p>
          <a:p>
            <a:r>
              <a:rPr lang="ja-JP" altLang="en-US" sz="1400" dirty="0" smtClean="0"/>
              <a:t>エイベックス・グループ・ホールディングス株式会社</a:t>
            </a:r>
            <a:endParaRPr lang="en-US" altLang="ja-JP" sz="1400" dirty="0" smtClean="0"/>
          </a:p>
          <a:p>
            <a:r>
              <a:rPr lang="ja-JP" altLang="en-US" sz="1400" dirty="0" smtClean="0"/>
              <a:t>清水建設</a:t>
            </a:r>
            <a:r>
              <a:rPr lang="ja-JP" altLang="en-US" sz="1400" dirty="0"/>
              <a:t>株式</a:t>
            </a:r>
            <a:r>
              <a:rPr lang="ja-JP" altLang="en-US" sz="1400" dirty="0" smtClean="0"/>
              <a:t>会社</a:t>
            </a:r>
            <a:endParaRPr lang="en-US" altLang="ja-JP" sz="1400" dirty="0" smtClean="0"/>
          </a:p>
          <a:p>
            <a:r>
              <a:rPr lang="ja-JP" altLang="en-US" sz="1400" dirty="0" smtClean="0"/>
              <a:t>味の素株式会社</a:t>
            </a:r>
            <a:endParaRPr lang="en-US" altLang="ja-JP" sz="1400" dirty="0" smtClean="0"/>
          </a:p>
          <a:p>
            <a:r>
              <a:rPr lang="ja-JP" altLang="en-US" sz="1400" dirty="0" smtClean="0"/>
              <a:t>野村ホールディングス株式会社</a:t>
            </a:r>
            <a:endParaRPr lang="en-US" altLang="ja-JP" sz="1400" dirty="0" smtClean="0"/>
          </a:p>
          <a:p>
            <a:r>
              <a:rPr lang="ja-JP" altLang="en-US" sz="1400" dirty="0"/>
              <a:t>株式</a:t>
            </a:r>
            <a:r>
              <a:rPr lang="ja-JP" altLang="en-US" sz="1400" dirty="0" smtClean="0"/>
              <a:t>会社大和証券グループ本社</a:t>
            </a:r>
            <a:endParaRPr lang="en-US" altLang="ja-JP" sz="1400" dirty="0" smtClean="0"/>
          </a:p>
          <a:p>
            <a:r>
              <a:rPr lang="ja-JP" altLang="en-US" sz="1400" dirty="0" smtClean="0"/>
              <a:t>東京ガス協力企業会</a:t>
            </a:r>
            <a:endParaRPr lang="en-US" altLang="ja-JP" sz="1400" dirty="0" smtClean="0"/>
          </a:p>
          <a:p>
            <a:r>
              <a:rPr lang="ja-JP" altLang="en-US" sz="1400" dirty="0" smtClean="0"/>
              <a:t>全日本空輸株式会社</a:t>
            </a:r>
            <a:endParaRPr lang="en-US" altLang="ja-JP" sz="1400" dirty="0" smtClean="0"/>
          </a:p>
          <a:p>
            <a:r>
              <a:rPr lang="ja-JP" altLang="en-US" sz="1400" dirty="0"/>
              <a:t>東京</a:t>
            </a:r>
            <a:r>
              <a:rPr lang="ja-JP" altLang="en-US" sz="1400" dirty="0" smtClean="0"/>
              <a:t>海上日動火災保険株式会社</a:t>
            </a:r>
            <a:endParaRPr lang="en-US" altLang="ja-JP" sz="1400" dirty="0" smtClean="0"/>
          </a:p>
          <a:p>
            <a:r>
              <a:rPr lang="ja-JP" altLang="en-US" sz="1400" dirty="0"/>
              <a:t>日本</a:t>
            </a:r>
            <a:r>
              <a:rPr lang="ja-JP" altLang="en-US" sz="1400" dirty="0" smtClean="0"/>
              <a:t>郵船株式会社</a:t>
            </a:r>
            <a:endParaRPr kumimoji="1" lang="ja-JP" altLang="en-US" sz="14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436096" y="1412776"/>
            <a:ext cx="3005951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1600" dirty="0" smtClean="0"/>
              <a:t>（参考）中小企業の定義について</a:t>
            </a:r>
            <a:endParaRPr kumimoji="1" lang="ja-JP" altLang="en-US" sz="1600" dirty="0"/>
          </a:p>
        </p:txBody>
      </p:sp>
      <p:cxnSp>
        <p:nvCxnSpPr>
          <p:cNvPr id="26" name="直線コネクタ 25"/>
          <p:cNvCxnSpPr/>
          <p:nvPr/>
        </p:nvCxnSpPr>
        <p:spPr>
          <a:xfrm>
            <a:off x="4860032" y="1077997"/>
            <a:ext cx="0" cy="5519355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387290"/>
              </p:ext>
            </p:extLst>
          </p:nvPr>
        </p:nvGraphicFramePr>
        <p:xfrm>
          <a:off x="5017765" y="1844824"/>
          <a:ext cx="3960440" cy="2667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212304"/>
                <a:gridCol w="1224136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業種</a:t>
                      </a:r>
                      <a:endParaRPr kumimoji="1" lang="ja-JP" altLang="en-US" sz="12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中小企業者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（下記のいずれかを満たすこと）</a:t>
                      </a:r>
                      <a:endParaRPr kumimoji="1" lang="ja-JP" alt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資本金の額又は出資の総額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常時使用する従業員の数</a:t>
                      </a:r>
                      <a:endParaRPr kumimoji="1" lang="ja-JP" alt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①製造業、建設業、運輸業その他の業種（②～④を除く）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3</a:t>
                      </a:r>
                      <a:r>
                        <a:rPr kumimoji="1" lang="ja-JP" altLang="en-US" sz="1200" dirty="0" smtClean="0"/>
                        <a:t>億円以下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300</a:t>
                      </a:r>
                      <a:r>
                        <a:rPr kumimoji="1" lang="ja-JP" altLang="en-US" sz="1200" dirty="0" smtClean="0"/>
                        <a:t>人以下</a:t>
                      </a:r>
                      <a:endParaRPr kumimoji="1" lang="ja-JP" alt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②卸売業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</a:t>
                      </a:r>
                      <a:r>
                        <a:rPr kumimoji="1" lang="ja-JP" altLang="en-US" sz="1200" dirty="0" smtClean="0"/>
                        <a:t>億円以下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100</a:t>
                      </a:r>
                      <a:r>
                        <a:rPr kumimoji="1" lang="ja-JP" altLang="en-US" sz="1200" dirty="0" smtClean="0"/>
                        <a:t>人以下</a:t>
                      </a:r>
                      <a:endParaRPr kumimoji="1" lang="ja-JP" alt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③サービス業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5,000</a:t>
                      </a:r>
                      <a:r>
                        <a:rPr kumimoji="1" lang="ja-JP" altLang="en-US" sz="1200" dirty="0" smtClean="0"/>
                        <a:t>万円以下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100</a:t>
                      </a:r>
                      <a:r>
                        <a:rPr kumimoji="1" lang="ja-JP" altLang="en-US" sz="1200" dirty="0" smtClean="0"/>
                        <a:t>人以下</a:t>
                      </a:r>
                      <a:endParaRPr kumimoji="1" lang="ja-JP" alt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④小売業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5,000</a:t>
                      </a:r>
                      <a:r>
                        <a:rPr kumimoji="1" lang="ja-JP" altLang="en-US" sz="1200" dirty="0" smtClean="0"/>
                        <a:t>万円以下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50</a:t>
                      </a:r>
                      <a:r>
                        <a:rPr kumimoji="1" lang="ja-JP" altLang="en-US" sz="1200" dirty="0" smtClean="0"/>
                        <a:t>人以下</a:t>
                      </a:r>
                      <a:endParaRPr kumimoji="1" lang="ja-JP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5076056" y="4581128"/>
            <a:ext cx="17123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/>
              <a:t>※</a:t>
            </a:r>
            <a:r>
              <a:rPr kumimoji="1" lang="ja-JP" altLang="en-US" sz="1050" dirty="0" smtClean="0"/>
              <a:t>　中小企業基本法による</a:t>
            </a:r>
            <a:endParaRPr kumimoji="1" lang="ja-JP" altLang="en-US" sz="105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85017" y="836712"/>
            <a:ext cx="3294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以下の</a:t>
            </a:r>
            <a:r>
              <a:rPr kumimoji="1" lang="en-US" altLang="ja-JP" dirty="0" smtClean="0"/>
              <a:t>26</a:t>
            </a:r>
            <a:r>
              <a:rPr kumimoji="1" lang="ja-JP" altLang="en-US" dirty="0" smtClean="0"/>
              <a:t>社（平成２８年度時点）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070992" y="99090"/>
            <a:ext cx="936929" cy="27699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参考資料６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14451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6_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21017</TotalTime>
  <Words>219</Words>
  <Application>Microsoft Office PowerPoint</Application>
  <PresentationFormat>画面に合わせる (4:3)</PresentationFormat>
  <Paragraphs>50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46_blank</vt:lpstr>
      <vt:lpstr>PowerPoint プレゼンテーション</vt:lpstr>
    </vt:vector>
  </TitlesOfParts>
  <Company>文部科学省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文部科学省</dc:creator>
  <cp:lastModifiedBy>障害者スポーツ振興室</cp:lastModifiedBy>
  <cp:revision>275</cp:revision>
  <cp:lastPrinted>2016-11-16T05:06:36Z</cp:lastPrinted>
  <dcterms:created xsi:type="dcterms:W3CDTF">2012-10-29T06:38:03Z</dcterms:created>
  <dcterms:modified xsi:type="dcterms:W3CDTF">2016-11-29T03:00:50Z</dcterms:modified>
</cp:coreProperties>
</file>