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0" r:id="rId1"/>
  </p:sldMasterIdLst>
  <p:notesMasterIdLst>
    <p:notesMasterId r:id="rId4"/>
  </p:notesMasterIdLst>
  <p:handoutMasterIdLst>
    <p:handoutMasterId r:id="rId5"/>
  </p:handoutMasterIdLst>
  <p:sldIdLst>
    <p:sldId id="453" r:id="rId2"/>
    <p:sldId id="454" r:id="rId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99FF99"/>
    <a:srgbClr val="0000FF"/>
    <a:srgbClr val="E53F3F"/>
    <a:srgbClr val="FFFF66"/>
    <a:srgbClr val="E89038"/>
    <a:srgbClr val="DF4141"/>
    <a:srgbClr val="E43838"/>
    <a:srgbClr val="FF5050"/>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94" autoAdjust="0"/>
    <p:restoredTop sz="95683" autoAdjust="0"/>
  </p:normalViewPr>
  <p:slideViewPr>
    <p:cSldViewPr>
      <p:cViewPr varScale="1">
        <p:scale>
          <a:sx n="70" d="100"/>
          <a:sy n="70" d="100"/>
        </p:scale>
        <p:origin x="-1500" y="-90"/>
      </p:cViewPr>
      <p:guideLst>
        <p:guide orient="horz" pos="2160"/>
        <p:guide pos="2880"/>
      </p:guideLst>
    </p:cSldViewPr>
  </p:slideViewPr>
  <p:notesTextViewPr>
    <p:cViewPr>
      <p:scale>
        <a:sx n="125" d="100"/>
        <a:sy n="125"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2" y="1"/>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24" tIns="45310" rIns="90624" bIns="45310" numCol="1" anchor="t" anchorCtr="0" compatLnSpc="1">
            <a:prstTxWarp prst="textNoShape">
              <a:avLst/>
            </a:prstTxWarp>
          </a:bodyPr>
          <a:lstStyle>
            <a:lvl1pPr>
              <a:defRPr sz="1200"/>
            </a:lvl1pPr>
          </a:lstStyle>
          <a:p>
            <a:pPr>
              <a:defRPr/>
            </a:pPr>
            <a:r>
              <a:rPr lang="en-US" altLang="ja-JP"/>
              <a:t>【機密性○】</a:t>
            </a:r>
          </a:p>
        </p:txBody>
      </p:sp>
      <p:sp>
        <p:nvSpPr>
          <p:cNvPr id="5123" name="Rectangle 3"/>
          <p:cNvSpPr>
            <a:spLocks noGrp="1" noChangeArrowheads="1"/>
          </p:cNvSpPr>
          <p:nvPr>
            <p:ph type="dt" sz="quarter" idx="1"/>
          </p:nvPr>
        </p:nvSpPr>
        <p:spPr bwMode="auto">
          <a:xfrm>
            <a:off x="3815376" y="1"/>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24" tIns="45310" rIns="90624" bIns="45310" numCol="1" anchor="t" anchorCtr="0" compatLnSpc="1">
            <a:prstTxWarp prst="textNoShape">
              <a:avLst/>
            </a:prstTxWarp>
          </a:bodyPr>
          <a:lstStyle>
            <a:lvl1pPr algn="r">
              <a:defRPr sz="1200"/>
            </a:lvl1pPr>
          </a:lstStyle>
          <a:p>
            <a:pPr>
              <a:defRPr/>
            </a:pPr>
            <a:endParaRPr lang="en-US" altLang="ja-JP"/>
          </a:p>
        </p:txBody>
      </p:sp>
      <p:sp>
        <p:nvSpPr>
          <p:cNvPr id="5124" name="Rectangle 4"/>
          <p:cNvSpPr>
            <a:spLocks noGrp="1" noChangeArrowheads="1"/>
          </p:cNvSpPr>
          <p:nvPr>
            <p:ph type="ftr" sz="quarter" idx="2"/>
          </p:nvPr>
        </p:nvSpPr>
        <p:spPr bwMode="auto">
          <a:xfrm>
            <a:off x="2" y="9371286"/>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24" tIns="45310" rIns="90624" bIns="45310" numCol="1" anchor="b" anchorCtr="0" compatLnSpc="1">
            <a:prstTxWarp prst="textNoShape">
              <a:avLst/>
            </a:prstTxWarp>
          </a:bodyPr>
          <a:lstStyle>
            <a:lvl1pPr>
              <a:defRPr sz="1200"/>
            </a:lvl1pPr>
          </a:lstStyle>
          <a:p>
            <a:pPr>
              <a:defRPr/>
            </a:pPr>
            <a:endParaRPr lang="en-US" altLang="ja-JP"/>
          </a:p>
        </p:txBody>
      </p:sp>
      <p:sp>
        <p:nvSpPr>
          <p:cNvPr id="5125" name="Rectangle 5"/>
          <p:cNvSpPr>
            <a:spLocks noGrp="1" noChangeArrowheads="1"/>
          </p:cNvSpPr>
          <p:nvPr>
            <p:ph type="sldNum" sz="quarter" idx="3"/>
          </p:nvPr>
        </p:nvSpPr>
        <p:spPr bwMode="auto">
          <a:xfrm>
            <a:off x="3815376" y="9371286"/>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24" tIns="45310" rIns="90624" bIns="45310" numCol="1" anchor="b" anchorCtr="0" compatLnSpc="1">
            <a:prstTxWarp prst="textNoShape">
              <a:avLst/>
            </a:prstTxWarp>
          </a:bodyPr>
          <a:lstStyle>
            <a:lvl1pPr algn="r">
              <a:defRPr sz="1200"/>
            </a:lvl1pPr>
          </a:lstStyle>
          <a:p>
            <a:pPr>
              <a:defRPr/>
            </a:pPr>
            <a:fld id="{9A617E2A-3304-4B9B-B21F-65673414880C}" type="slidenum">
              <a:rPr lang="en-US" altLang="ja-JP"/>
              <a:pPr>
                <a:defRPr/>
              </a:pPr>
              <a:t>‹#›</a:t>
            </a:fld>
            <a:endParaRPr lang="en-US" altLang="ja-JP"/>
          </a:p>
        </p:txBody>
      </p:sp>
    </p:spTree>
    <p:extLst>
      <p:ext uri="{BB962C8B-B14F-4D97-AF65-F5344CB8AC3E}">
        <p14:creationId xmlns:p14="http://schemas.microsoft.com/office/powerpoint/2010/main" val="28042397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1"/>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24" tIns="45310" rIns="90624" bIns="45310" numCol="1" anchor="t" anchorCtr="0" compatLnSpc="1">
            <a:prstTxWarp prst="textNoShape">
              <a:avLst/>
            </a:prstTxWarp>
          </a:bodyPr>
          <a:lstStyle>
            <a:lvl1pPr>
              <a:defRPr sz="1200"/>
            </a:lvl1pPr>
          </a:lstStyle>
          <a:p>
            <a:pPr>
              <a:defRPr/>
            </a:pPr>
            <a:r>
              <a:rPr lang="en-US" altLang="ja-JP"/>
              <a:t>【機密性○】</a:t>
            </a:r>
          </a:p>
        </p:txBody>
      </p:sp>
      <p:sp>
        <p:nvSpPr>
          <p:cNvPr id="3075" name="Rectangle 3"/>
          <p:cNvSpPr>
            <a:spLocks noGrp="1" noChangeArrowheads="1"/>
          </p:cNvSpPr>
          <p:nvPr>
            <p:ph type="dt" idx="1"/>
          </p:nvPr>
        </p:nvSpPr>
        <p:spPr bwMode="auto">
          <a:xfrm>
            <a:off x="3815376" y="1"/>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24" tIns="45310" rIns="90624" bIns="45310" numCol="1" anchor="t" anchorCtr="0" compatLnSpc="1">
            <a:prstTxWarp prst="textNoShape">
              <a:avLst/>
            </a:prstTxWarp>
          </a:bodyPr>
          <a:lstStyle>
            <a:lvl1pPr algn="r">
              <a:defRPr sz="1200"/>
            </a:lvl1pPr>
          </a:lstStyle>
          <a:p>
            <a:pPr>
              <a:defRPr/>
            </a:pPr>
            <a:endParaRPr lang="en-US" altLang="ja-JP"/>
          </a:p>
        </p:txBody>
      </p:sp>
      <p:sp>
        <p:nvSpPr>
          <p:cNvPr id="38916" name="Rectangle 4"/>
          <p:cNvSpPr>
            <a:spLocks noGrp="1" noRot="1" noChangeAspect="1" noChangeArrowheads="1" noTextEdit="1"/>
          </p:cNvSpPr>
          <p:nvPr>
            <p:ph type="sldImg" idx="2"/>
          </p:nvPr>
        </p:nvSpPr>
        <p:spPr bwMode="auto">
          <a:xfrm>
            <a:off x="903288" y="741363"/>
            <a:ext cx="4929187" cy="36972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3577" y="4686501"/>
            <a:ext cx="5388610" cy="44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24" tIns="45310" rIns="90624" bIns="4531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3078" name="Rectangle 6"/>
          <p:cNvSpPr>
            <a:spLocks noGrp="1" noChangeArrowheads="1"/>
          </p:cNvSpPr>
          <p:nvPr>
            <p:ph type="ftr" sz="quarter" idx="4"/>
          </p:nvPr>
        </p:nvSpPr>
        <p:spPr bwMode="auto">
          <a:xfrm>
            <a:off x="2" y="9371286"/>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24" tIns="45310" rIns="90624" bIns="45310" numCol="1" anchor="b" anchorCtr="0" compatLnSpc="1">
            <a:prstTxWarp prst="textNoShape">
              <a:avLst/>
            </a:prstTxWarp>
          </a:bodyPr>
          <a:lstStyle>
            <a:lvl1pPr>
              <a:defRPr sz="1200"/>
            </a:lvl1pPr>
          </a:lstStyle>
          <a:p>
            <a:pPr>
              <a:defRPr/>
            </a:pPr>
            <a:endParaRPr lang="en-US" altLang="ja-JP"/>
          </a:p>
        </p:txBody>
      </p:sp>
      <p:sp>
        <p:nvSpPr>
          <p:cNvPr id="3079" name="Rectangle 7"/>
          <p:cNvSpPr>
            <a:spLocks noGrp="1" noChangeArrowheads="1"/>
          </p:cNvSpPr>
          <p:nvPr>
            <p:ph type="sldNum" sz="quarter" idx="5"/>
          </p:nvPr>
        </p:nvSpPr>
        <p:spPr bwMode="auto">
          <a:xfrm>
            <a:off x="3815376" y="9371286"/>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624" tIns="45310" rIns="90624" bIns="45310" numCol="1" anchor="b" anchorCtr="0" compatLnSpc="1">
            <a:prstTxWarp prst="textNoShape">
              <a:avLst/>
            </a:prstTxWarp>
          </a:bodyPr>
          <a:lstStyle>
            <a:lvl1pPr algn="r">
              <a:defRPr sz="1200"/>
            </a:lvl1pPr>
          </a:lstStyle>
          <a:p>
            <a:pPr>
              <a:defRPr/>
            </a:pPr>
            <a:fld id="{4CF468E3-DE6C-49E8-AED4-1B788EF262FD}" type="slidenum">
              <a:rPr lang="en-US" altLang="ja-JP"/>
              <a:pPr>
                <a:defRPr/>
              </a:pPr>
              <a:t>‹#›</a:t>
            </a:fld>
            <a:endParaRPr lang="en-US" altLang="ja-JP"/>
          </a:p>
        </p:txBody>
      </p:sp>
    </p:spTree>
    <p:extLst>
      <p:ext uri="{BB962C8B-B14F-4D97-AF65-F5344CB8AC3E}">
        <p14:creationId xmlns:p14="http://schemas.microsoft.com/office/powerpoint/2010/main" val="2075468277"/>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739"/>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4"/>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1F09CB0-E6D5-4970-AB11-DABB337551D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54654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590B1C6-CF48-4EAB-8488-CFD94DDA707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583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333379"/>
            <a:ext cx="2057400" cy="57927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333379"/>
            <a:ext cx="6019800" cy="57927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F230A12-19F5-4E5B-992A-4E77E043C2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24167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827F28-B98A-467F-840E-8188FFCEB0C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442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214"/>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9C8A38-64FE-4479-8BC4-EB146A58494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9296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F1D42FF-89BF-4A3C-BB7E-940D20F591B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20539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9"/>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33"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33"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84BD3A9-F1E4-4EED-9F5C-88A9C18DB1B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4001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0BB18CD-BDE3-4B9A-BCE7-261C9EDEA96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67986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EA4BD9F4-6A8A-447A-B343-2DFF4178AD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91356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2"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2"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77F49E4-0794-4261-A393-0AAC7FC1186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29205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496EE94-33A6-4062-88CE-A98C61C467D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33437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333375"/>
            <a:ext cx="8229600" cy="108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0035AC59-C28F-4722-B5B5-ECE38F686BAB}" type="slidenum">
              <a:rPr lang="en-US" altLang="ja-JP">
                <a:solidFill>
                  <a:srgbClr val="000000"/>
                </a:solidFill>
              </a:rPr>
              <a:pPr>
                <a:defRPr/>
              </a:pPr>
              <a:t>‹#›</a:t>
            </a:fld>
            <a:endParaRPr lang="en-US" altLang="ja-JP">
              <a:solidFill>
                <a:srgbClr val="000000"/>
              </a:solidFill>
            </a:endParaRPr>
          </a:p>
        </p:txBody>
      </p:sp>
      <p:sp>
        <p:nvSpPr>
          <p:cNvPr id="1031" name="Text Box 8"/>
          <p:cNvSpPr txBox="1">
            <a:spLocks noChangeArrowheads="1"/>
          </p:cNvSpPr>
          <p:nvPr/>
        </p:nvSpPr>
        <p:spPr bwMode="auto">
          <a:xfrm>
            <a:off x="468313" y="177800"/>
            <a:ext cx="2159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spcBef>
                <a:spcPct val="50000"/>
              </a:spcBef>
              <a:defRPr/>
            </a:pPr>
            <a:endParaRPr lang="ja-JP" altLang="ja-JP" smtClean="0">
              <a:solidFill>
                <a:srgbClr val="000000"/>
              </a:solidFill>
            </a:endParaRPr>
          </a:p>
        </p:txBody>
      </p:sp>
    </p:spTree>
    <p:extLst>
      <p:ext uri="{BB962C8B-B14F-4D97-AF65-F5344CB8AC3E}">
        <p14:creationId xmlns:p14="http://schemas.microsoft.com/office/powerpoint/2010/main" val="1313473909"/>
      </p:ext>
    </p:extLst>
  </p:cSld>
  <p:clrMap bg1="lt1" tx1="dk1" bg2="lt2" tx2="dk2" accent1="accent1" accent2="accent2" accent3="accent3" accent4="accent4" accent5="accent5" accent6="accent6" hlink="hlink" folHlink="folHlink"/>
  <p:sldLayoutIdLst>
    <p:sldLayoutId id="2147484301" r:id="rId1"/>
    <p:sldLayoutId id="2147484302" r:id="rId2"/>
    <p:sldLayoutId id="2147484303" r:id="rId3"/>
    <p:sldLayoutId id="2147484304" r:id="rId4"/>
    <p:sldLayoutId id="2147484305" r:id="rId5"/>
    <p:sldLayoutId id="2147484306" r:id="rId6"/>
    <p:sldLayoutId id="2147484307" r:id="rId7"/>
    <p:sldLayoutId id="2147484308" r:id="rId8"/>
    <p:sldLayoutId id="2147484309" r:id="rId9"/>
    <p:sldLayoutId id="2147484310" r:id="rId10"/>
    <p:sldLayoutId id="2147484311"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95542" y="705478"/>
            <a:ext cx="8604702" cy="1077218"/>
          </a:xfrm>
          <a:prstGeom prst="rect">
            <a:avLst/>
          </a:prstGeom>
          <a:noFill/>
          <a:ln>
            <a:noFill/>
          </a:ln>
        </p:spPr>
        <p:txBody>
          <a:bodyPr wrap="square">
            <a:spAutoFit/>
          </a:bodyPr>
          <a:lstStyle/>
          <a:p>
            <a:r>
              <a:rPr lang="ja-JP" altLang="ja-JP" sz="1600" dirty="0" smtClean="0"/>
              <a:t>（</a:t>
            </a:r>
            <a:r>
              <a:rPr lang="ja-JP" altLang="ja-JP" sz="1600" dirty="0"/>
              <a:t>公財）日本サッカー協会（ＪＦＡ）において、各種障がい者</a:t>
            </a:r>
            <a:r>
              <a:rPr lang="ja-JP" altLang="ja-JP" sz="1600" dirty="0" smtClean="0"/>
              <a:t>サ</a:t>
            </a:r>
            <a:r>
              <a:rPr lang="ja-JP" altLang="en-US" sz="1600" dirty="0" smtClean="0"/>
              <a:t>ッ</a:t>
            </a:r>
            <a:r>
              <a:rPr lang="ja-JP" altLang="ja-JP" sz="1600" dirty="0" smtClean="0"/>
              <a:t>カーへ</a:t>
            </a:r>
            <a:r>
              <a:rPr lang="ja-JP" altLang="ja-JP" sz="1600" dirty="0"/>
              <a:t>のサポートの在り方の</a:t>
            </a:r>
            <a:r>
              <a:rPr lang="ja-JP" altLang="ja-JP" sz="1600" dirty="0" smtClean="0"/>
              <a:t>検討を</a:t>
            </a:r>
            <a:r>
              <a:rPr lang="ja-JP" altLang="ja-JP" sz="1600" dirty="0"/>
              <a:t>推進するため、ＪＦＡ、各種障がい者サッカー団体</a:t>
            </a:r>
            <a:r>
              <a:rPr lang="ja-JP" altLang="ja-JP" sz="1600" dirty="0" smtClean="0"/>
              <a:t>等に</a:t>
            </a:r>
            <a:r>
              <a:rPr lang="ja-JP" altLang="ja-JP" sz="1600" dirty="0"/>
              <a:t>より構成される「障がい者サッカー</a:t>
            </a:r>
            <a:r>
              <a:rPr lang="ja-JP" altLang="ja-JP" sz="1600" dirty="0" smtClean="0"/>
              <a:t>協議会」</a:t>
            </a:r>
            <a:r>
              <a:rPr lang="ja-JP" altLang="en-US" sz="1600" dirty="0" smtClean="0"/>
              <a:t>　</a:t>
            </a:r>
            <a:r>
              <a:rPr lang="ja-JP" altLang="ja-JP" sz="1600" dirty="0" smtClean="0"/>
              <a:t>を設置。</a:t>
            </a:r>
            <a:r>
              <a:rPr lang="ja-JP" altLang="en-US" sz="1600" dirty="0" smtClean="0"/>
              <a:t>その結果、平成２８年４月１日に、日本障がい者サッカー連盟（</a:t>
            </a:r>
            <a:r>
              <a:rPr lang="en-US" altLang="ja-JP" sz="1600" dirty="0" smtClean="0"/>
              <a:t>JIFF, Japan Inclusive Football Federation</a:t>
            </a:r>
            <a:r>
              <a:rPr lang="ja-JP" altLang="en-US" sz="1600" dirty="0" smtClean="0"/>
              <a:t>）が設立</a:t>
            </a:r>
            <a:endParaRPr lang="ja-JP" altLang="ja-JP" sz="1600" dirty="0"/>
          </a:p>
        </p:txBody>
      </p:sp>
      <p:sp>
        <p:nvSpPr>
          <p:cNvPr id="9" name="正方形/長方形 8"/>
          <p:cNvSpPr/>
          <p:nvPr/>
        </p:nvSpPr>
        <p:spPr>
          <a:xfrm>
            <a:off x="-36512" y="1995805"/>
            <a:ext cx="9036495" cy="2585323"/>
          </a:xfrm>
          <a:prstGeom prst="rect">
            <a:avLst/>
          </a:prstGeom>
        </p:spPr>
        <p:txBody>
          <a:bodyPr wrap="square">
            <a:spAutoFit/>
          </a:bodyPr>
          <a:lstStyle/>
          <a:p>
            <a:r>
              <a:rPr lang="en-US" altLang="ja-JP" dirty="0" smtClean="0"/>
              <a:t>【</a:t>
            </a:r>
            <a:r>
              <a:rPr lang="ja-JP" altLang="en-US" dirty="0"/>
              <a:t>概要</a:t>
            </a:r>
            <a:r>
              <a:rPr lang="en-US" altLang="ja-JP" dirty="0" smtClean="0"/>
              <a:t>】</a:t>
            </a:r>
            <a:endParaRPr lang="ja-JP" altLang="ja-JP" dirty="0" smtClean="0"/>
          </a:p>
          <a:p>
            <a:r>
              <a:rPr lang="ja-JP" altLang="en-US" sz="1500" dirty="0" smtClean="0"/>
              <a:t>　</a:t>
            </a:r>
            <a:r>
              <a:rPr lang="ja-JP" altLang="en-US" dirty="0" smtClean="0"/>
              <a:t>　　○　以下の７つの障がい者サッカー団体により構成される。</a:t>
            </a:r>
            <a:endParaRPr lang="en-US" altLang="ja-JP" dirty="0" smtClean="0"/>
          </a:p>
          <a:p>
            <a:r>
              <a:rPr lang="ja-JP" altLang="en-US" dirty="0"/>
              <a:t>　</a:t>
            </a:r>
            <a:r>
              <a:rPr lang="ja-JP" altLang="en-US" dirty="0" smtClean="0"/>
              <a:t>　　　　・　日本アンプティサッカー協会</a:t>
            </a:r>
            <a:endParaRPr lang="en-US" altLang="ja-JP" dirty="0" smtClean="0"/>
          </a:p>
          <a:p>
            <a:r>
              <a:rPr lang="ja-JP" altLang="en-US" dirty="0"/>
              <a:t>　</a:t>
            </a:r>
            <a:r>
              <a:rPr lang="ja-JP" altLang="en-US" dirty="0" smtClean="0"/>
              <a:t>　　　　・　日本ＣＰサッカー協会</a:t>
            </a:r>
            <a:endParaRPr lang="en-US" altLang="ja-JP" dirty="0" smtClean="0"/>
          </a:p>
          <a:p>
            <a:r>
              <a:rPr lang="ja-JP" altLang="en-US" dirty="0"/>
              <a:t>　</a:t>
            </a:r>
            <a:r>
              <a:rPr lang="ja-JP" altLang="en-US" dirty="0" smtClean="0"/>
              <a:t>　　　　・　日本ソーシャルフットボール協会</a:t>
            </a:r>
            <a:endParaRPr lang="en-US" altLang="ja-JP" dirty="0" smtClean="0"/>
          </a:p>
          <a:p>
            <a:r>
              <a:rPr lang="ja-JP" altLang="en-US" dirty="0"/>
              <a:t>　</a:t>
            </a:r>
            <a:r>
              <a:rPr lang="ja-JP" altLang="en-US" dirty="0" smtClean="0"/>
              <a:t>　　　　・　日本知的障がい者サッカー連盟</a:t>
            </a:r>
            <a:endParaRPr lang="en-US" altLang="ja-JP" dirty="0" smtClean="0"/>
          </a:p>
          <a:p>
            <a:r>
              <a:rPr lang="ja-JP" altLang="en-US" dirty="0"/>
              <a:t>　</a:t>
            </a:r>
            <a:r>
              <a:rPr lang="ja-JP" altLang="en-US" dirty="0" smtClean="0"/>
              <a:t>　　○　日本サッカー協会（ＪＦＡ）に、関連団体として加盟する。また、事務所はＪＦＡハウス</a:t>
            </a:r>
            <a:endParaRPr lang="en-US" altLang="ja-JP" dirty="0" smtClean="0"/>
          </a:p>
          <a:p>
            <a:r>
              <a:rPr lang="ja-JP" altLang="en-US" dirty="0"/>
              <a:t>　</a:t>
            </a:r>
            <a:r>
              <a:rPr lang="ja-JP" altLang="en-US" dirty="0" smtClean="0"/>
              <a:t>　　　　（東京都文京区本郷）内に置かれている。</a:t>
            </a:r>
            <a:endParaRPr lang="en-US" altLang="ja-JP" dirty="0" smtClean="0"/>
          </a:p>
          <a:p>
            <a:r>
              <a:rPr lang="ja-JP" altLang="en-US" dirty="0" smtClean="0"/>
              <a:t>　　　○　会長は北澤豪氏、副会長（２名）は各団体による持ち回り。</a:t>
            </a:r>
            <a:endParaRPr lang="en-US" altLang="ja-JP" dirty="0" smtClean="0"/>
          </a:p>
        </p:txBody>
      </p:sp>
      <p:sp>
        <p:nvSpPr>
          <p:cNvPr id="10" name="正方形/長方形 9"/>
          <p:cNvSpPr/>
          <p:nvPr/>
        </p:nvSpPr>
        <p:spPr>
          <a:xfrm>
            <a:off x="35496" y="4653136"/>
            <a:ext cx="8180830" cy="1754326"/>
          </a:xfrm>
          <a:prstGeom prst="rect">
            <a:avLst/>
          </a:prstGeom>
        </p:spPr>
        <p:txBody>
          <a:bodyPr wrap="square">
            <a:spAutoFit/>
          </a:bodyPr>
          <a:lstStyle/>
          <a:p>
            <a:r>
              <a:rPr lang="en-US" altLang="ja-JP" dirty="0" smtClean="0"/>
              <a:t>【</a:t>
            </a:r>
            <a:r>
              <a:rPr lang="ja-JP" altLang="en-US" dirty="0" smtClean="0"/>
              <a:t>主な事業</a:t>
            </a:r>
            <a:r>
              <a:rPr lang="en-US" altLang="ja-JP" dirty="0" smtClean="0"/>
              <a:t>】</a:t>
            </a:r>
          </a:p>
          <a:p>
            <a:endParaRPr lang="en-US" altLang="ja-JP" dirty="0" smtClean="0"/>
          </a:p>
          <a:p>
            <a:r>
              <a:rPr lang="ja-JP" altLang="en-US" dirty="0"/>
              <a:t>　</a:t>
            </a:r>
            <a:r>
              <a:rPr lang="ja-JP" altLang="en-US" dirty="0" smtClean="0"/>
              <a:t>　　○　障がい者サッカーに関する一般向けの相談窓口</a:t>
            </a:r>
            <a:endParaRPr lang="en-US" altLang="ja-JP" dirty="0" smtClean="0"/>
          </a:p>
          <a:p>
            <a:r>
              <a:rPr lang="ja-JP" altLang="en-US" dirty="0"/>
              <a:t>　</a:t>
            </a:r>
            <a:r>
              <a:rPr lang="ja-JP" altLang="en-US" dirty="0" smtClean="0"/>
              <a:t>　　○　ボランティア組織の整備</a:t>
            </a:r>
            <a:endParaRPr lang="en-US" altLang="ja-JP" dirty="0" smtClean="0"/>
          </a:p>
          <a:p>
            <a:r>
              <a:rPr lang="ja-JP" altLang="en-US" dirty="0"/>
              <a:t>　</a:t>
            </a:r>
            <a:r>
              <a:rPr lang="ja-JP" altLang="en-US" dirty="0" smtClean="0"/>
              <a:t>　　○　啓発・普及サポート</a:t>
            </a:r>
            <a:endParaRPr lang="en-US" altLang="ja-JP" dirty="0" smtClean="0"/>
          </a:p>
          <a:p>
            <a:r>
              <a:rPr lang="ja-JP" altLang="en-US" dirty="0"/>
              <a:t>　</a:t>
            </a:r>
            <a:r>
              <a:rPr lang="ja-JP" altLang="en-US" dirty="0" smtClean="0"/>
              <a:t>　　○　資金調達</a:t>
            </a:r>
            <a:endParaRPr lang="ja-JP" altLang="ja-JP" dirty="0"/>
          </a:p>
        </p:txBody>
      </p:sp>
      <p:sp>
        <p:nvSpPr>
          <p:cNvPr id="12" name="テキスト ボックス 11"/>
          <p:cNvSpPr txBox="1"/>
          <p:nvPr/>
        </p:nvSpPr>
        <p:spPr>
          <a:xfrm>
            <a:off x="143768" y="44624"/>
            <a:ext cx="8856476" cy="400110"/>
          </a:xfrm>
          <a:prstGeom prst="rect">
            <a:avLst/>
          </a:prstGeom>
          <a:noFill/>
          <a:effectLst/>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fontAlgn="auto">
              <a:spcBef>
                <a:spcPts val="0"/>
              </a:spcBef>
              <a:spcAft>
                <a:spcPts val="0"/>
              </a:spcAft>
            </a:pPr>
            <a:r>
              <a:rPr lang="ja-JP" altLang="en-US" sz="2000" b="1" dirty="0" smtClean="0">
                <a:solidFill>
                  <a:schemeClr val="tx1"/>
                </a:solidFill>
                <a:latin typeface="+mj-ea"/>
                <a:ea typeface="+mj-ea"/>
              </a:rPr>
              <a:t>日本障がい者サッカー連盟（ＪＩＦＦ）の設立</a:t>
            </a:r>
            <a:endParaRPr lang="ja-JP" altLang="en-US" sz="2000" b="1" dirty="0">
              <a:solidFill>
                <a:schemeClr val="tx1"/>
              </a:solidFill>
              <a:latin typeface="+mj-ea"/>
              <a:ea typeface="+mj-ea"/>
            </a:endParaRPr>
          </a:p>
        </p:txBody>
      </p:sp>
      <p:sp>
        <p:nvSpPr>
          <p:cNvPr id="15" name="正方形/長方形 14"/>
          <p:cNvSpPr/>
          <p:nvPr/>
        </p:nvSpPr>
        <p:spPr>
          <a:xfrm>
            <a:off x="395545" y="692696"/>
            <a:ext cx="8408241" cy="10899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6866641" y="6488904"/>
            <a:ext cx="2133600" cy="365125"/>
          </a:xfrm>
        </p:spPr>
        <p:txBody>
          <a:bodyPr/>
          <a:lstStyle/>
          <a:p>
            <a:r>
              <a:rPr lang="en-US" altLang="ja-JP" dirty="0"/>
              <a:t>1</a:t>
            </a:r>
            <a:endParaRPr lang="ja-JP" altLang="en-US" sz="1400" dirty="0">
              <a:solidFill>
                <a:schemeClr val="tx1"/>
              </a:solidFill>
            </a:endParaRPr>
          </a:p>
        </p:txBody>
      </p:sp>
      <p:sp>
        <p:nvSpPr>
          <p:cNvPr id="16" name="正方形/長方形 15"/>
          <p:cNvSpPr/>
          <p:nvPr/>
        </p:nvSpPr>
        <p:spPr>
          <a:xfrm>
            <a:off x="4908774" y="2095688"/>
            <a:ext cx="4091470" cy="1477328"/>
          </a:xfrm>
          <a:prstGeom prst="rect">
            <a:avLst/>
          </a:prstGeom>
        </p:spPr>
        <p:txBody>
          <a:bodyPr wrap="square">
            <a:spAutoFit/>
          </a:bodyPr>
          <a:lstStyle/>
          <a:p>
            <a:endParaRPr lang="ja-JP" altLang="ja-JP" dirty="0" smtClean="0"/>
          </a:p>
          <a:p>
            <a:endParaRPr lang="en-US" altLang="ja-JP" dirty="0" smtClean="0"/>
          </a:p>
          <a:p>
            <a:r>
              <a:rPr lang="ja-JP" altLang="en-US" dirty="0"/>
              <a:t>　</a:t>
            </a:r>
            <a:r>
              <a:rPr lang="ja-JP" altLang="en-US" dirty="0" smtClean="0"/>
              <a:t>　　　　・　日本電動車椅子サッカー協会</a:t>
            </a:r>
            <a:endParaRPr lang="en-US" altLang="ja-JP" dirty="0" smtClean="0"/>
          </a:p>
          <a:p>
            <a:r>
              <a:rPr lang="ja-JP" altLang="en-US" dirty="0"/>
              <a:t>　</a:t>
            </a:r>
            <a:r>
              <a:rPr lang="ja-JP" altLang="en-US" dirty="0" smtClean="0"/>
              <a:t>　　　　・　日本ブラインドサッカー協会</a:t>
            </a:r>
            <a:endParaRPr lang="en-US" altLang="ja-JP" dirty="0" smtClean="0"/>
          </a:p>
          <a:p>
            <a:r>
              <a:rPr lang="ja-JP" altLang="en-US" dirty="0"/>
              <a:t>　</a:t>
            </a:r>
            <a:r>
              <a:rPr lang="ja-JP" altLang="en-US" dirty="0" smtClean="0"/>
              <a:t>　　　　・　日本</a:t>
            </a:r>
            <a:r>
              <a:rPr lang="ja-JP" altLang="en-US" dirty="0" err="1" smtClean="0"/>
              <a:t>ろう</a:t>
            </a:r>
            <a:r>
              <a:rPr lang="ja-JP" altLang="en-US" dirty="0" smtClean="0"/>
              <a:t>者サッカー協会</a:t>
            </a:r>
            <a:endParaRPr lang="en-US" altLang="ja-JP" dirty="0" smtClean="0"/>
          </a:p>
        </p:txBody>
      </p:sp>
      <p:sp>
        <p:nvSpPr>
          <p:cNvPr id="11" name="Rectangle 4"/>
          <p:cNvSpPr>
            <a:spLocks noChangeArrowheads="1"/>
          </p:cNvSpPr>
          <p:nvPr/>
        </p:nvSpPr>
        <p:spPr bwMode="auto">
          <a:xfrm>
            <a:off x="-9526" y="548679"/>
            <a:ext cx="9162281" cy="75654"/>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endParaRPr lang="ja-JP" altLang="en-US" sz="1800" smtClean="0">
              <a:solidFill>
                <a:srgbClr val="000000"/>
              </a:solidFill>
            </a:endParaRPr>
          </a:p>
        </p:txBody>
      </p:sp>
      <p:sp>
        <p:nvSpPr>
          <p:cNvPr id="13" name="テキスト ボックス 12"/>
          <p:cNvSpPr txBox="1"/>
          <p:nvPr/>
        </p:nvSpPr>
        <p:spPr>
          <a:xfrm>
            <a:off x="8070992" y="99090"/>
            <a:ext cx="936929" cy="276999"/>
          </a:xfrm>
          <a:prstGeom prst="rect">
            <a:avLst/>
          </a:prstGeom>
          <a:noFill/>
          <a:ln w="6350">
            <a:solidFill>
              <a:schemeClr val="tx1"/>
            </a:solidFill>
          </a:ln>
        </p:spPr>
        <p:txBody>
          <a:bodyPr wrap="square" rtlCol="0">
            <a:spAutoFit/>
          </a:bodyPr>
          <a:lstStyle/>
          <a:p>
            <a:r>
              <a:rPr kumimoji="1" lang="ja-JP" altLang="en-US" sz="1200" dirty="0" smtClean="0"/>
              <a:t>参考</a:t>
            </a:r>
            <a:r>
              <a:rPr kumimoji="1" lang="ja-JP" altLang="en-US" sz="1200" dirty="0" smtClean="0"/>
              <a:t>資料</a:t>
            </a:r>
            <a:r>
              <a:rPr lang="ja-JP" altLang="en-US" sz="1200" dirty="0"/>
              <a:t>５</a:t>
            </a:r>
            <a:endParaRPr kumimoji="1" lang="en-US" altLang="ja-JP" sz="1200" dirty="0" smtClean="0"/>
          </a:p>
        </p:txBody>
      </p:sp>
    </p:spTree>
    <p:extLst>
      <p:ext uri="{BB962C8B-B14F-4D97-AF65-F5344CB8AC3E}">
        <p14:creationId xmlns:p14="http://schemas.microsoft.com/office/powerpoint/2010/main" val="3519866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498608" y="4797152"/>
            <a:ext cx="2520280" cy="17169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34" name="正方形/長方形 33"/>
          <p:cNvSpPr/>
          <p:nvPr/>
        </p:nvSpPr>
        <p:spPr>
          <a:xfrm>
            <a:off x="6084168" y="4802080"/>
            <a:ext cx="2376264" cy="17169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endParaRPr>
          </a:p>
        </p:txBody>
      </p:sp>
      <p:sp>
        <p:nvSpPr>
          <p:cNvPr id="9" name="正方形/長方形 8"/>
          <p:cNvSpPr/>
          <p:nvPr/>
        </p:nvSpPr>
        <p:spPr>
          <a:xfrm>
            <a:off x="2548760" y="1268760"/>
            <a:ext cx="6199704" cy="830997"/>
          </a:xfrm>
          <a:prstGeom prst="rect">
            <a:avLst/>
          </a:prstGeom>
        </p:spPr>
        <p:txBody>
          <a:bodyPr wrap="square">
            <a:spAutoFit/>
          </a:bodyPr>
          <a:lstStyle/>
          <a:p>
            <a:r>
              <a:rPr lang="ja-JP" altLang="en-US" sz="1600" dirty="0" smtClean="0"/>
              <a:t>広くサッカーを通じて、障がいの有無に関わらず、誰もがスポーツの価値を享受し、一人ひとりの個性が尊重される活力ある共生社会の創造に貢献する</a:t>
            </a:r>
            <a:endParaRPr lang="en-US" altLang="ja-JP" sz="1600" dirty="0" smtClean="0"/>
          </a:p>
        </p:txBody>
      </p:sp>
      <p:sp>
        <p:nvSpPr>
          <p:cNvPr id="10" name="正方形/長方形 9"/>
          <p:cNvSpPr/>
          <p:nvPr/>
        </p:nvSpPr>
        <p:spPr>
          <a:xfrm>
            <a:off x="6138932" y="5075801"/>
            <a:ext cx="2400524" cy="1169551"/>
          </a:xfrm>
          <a:prstGeom prst="rect">
            <a:avLst/>
          </a:prstGeom>
        </p:spPr>
        <p:txBody>
          <a:bodyPr wrap="square">
            <a:spAutoFit/>
          </a:bodyPr>
          <a:lstStyle/>
          <a:p>
            <a:r>
              <a:rPr lang="ja-JP" altLang="en-US" sz="1400" dirty="0"/>
              <a:t>①</a:t>
            </a:r>
            <a:r>
              <a:rPr lang="ja-JP" altLang="en-US" sz="1400" dirty="0" smtClean="0"/>
              <a:t>　障がい者サッカー</a:t>
            </a:r>
            <a:r>
              <a:rPr lang="ja-JP" altLang="en-US" sz="1400" dirty="0" smtClean="0"/>
              <a:t>に</a:t>
            </a:r>
            <a:endParaRPr lang="en-US" altLang="ja-JP" sz="1400" dirty="0" smtClean="0"/>
          </a:p>
          <a:p>
            <a:r>
              <a:rPr lang="ja-JP" altLang="en-US" sz="1400" dirty="0"/>
              <a:t>　</a:t>
            </a:r>
            <a:r>
              <a:rPr lang="ja-JP" altLang="en-US" sz="1400" dirty="0" smtClean="0"/>
              <a:t>　 </a:t>
            </a:r>
            <a:r>
              <a:rPr lang="ja-JP" altLang="en-US" sz="1400" dirty="0" smtClean="0"/>
              <a:t>関する相談</a:t>
            </a:r>
            <a:r>
              <a:rPr lang="ja-JP" altLang="en-US" sz="1400" dirty="0" smtClean="0"/>
              <a:t>窓口</a:t>
            </a:r>
            <a:endParaRPr lang="en-US" altLang="ja-JP" sz="1400" dirty="0" smtClean="0"/>
          </a:p>
          <a:p>
            <a:r>
              <a:rPr lang="ja-JP" altLang="en-US" sz="1400" dirty="0" smtClean="0"/>
              <a:t>②</a:t>
            </a:r>
            <a:r>
              <a:rPr lang="ja-JP" altLang="en-US" sz="1400" dirty="0" smtClean="0"/>
              <a:t>　ボランティア組織の整備</a:t>
            </a:r>
            <a:endParaRPr lang="en-US" altLang="ja-JP" sz="1400" dirty="0" smtClean="0"/>
          </a:p>
          <a:p>
            <a:r>
              <a:rPr lang="ja-JP" altLang="en-US" sz="1400" dirty="0" smtClean="0"/>
              <a:t>③</a:t>
            </a:r>
            <a:r>
              <a:rPr lang="ja-JP" altLang="en-US" sz="1400" dirty="0" smtClean="0"/>
              <a:t>　啓発・普及サポート</a:t>
            </a:r>
            <a:endParaRPr lang="en-US" altLang="ja-JP" sz="1400" dirty="0" smtClean="0"/>
          </a:p>
          <a:p>
            <a:r>
              <a:rPr lang="ja-JP" altLang="en-US" sz="1400" dirty="0" smtClean="0"/>
              <a:t>④</a:t>
            </a:r>
            <a:r>
              <a:rPr lang="ja-JP" altLang="en-US" sz="1400" dirty="0" smtClean="0"/>
              <a:t>　資金調達</a:t>
            </a:r>
            <a:endParaRPr lang="ja-JP" altLang="ja-JP" sz="1400" dirty="0"/>
          </a:p>
        </p:txBody>
      </p:sp>
      <p:sp>
        <p:nvSpPr>
          <p:cNvPr id="12" name="テキスト ボックス 11"/>
          <p:cNvSpPr txBox="1"/>
          <p:nvPr/>
        </p:nvSpPr>
        <p:spPr>
          <a:xfrm>
            <a:off x="143768" y="44624"/>
            <a:ext cx="8856476" cy="400110"/>
          </a:xfrm>
          <a:prstGeom prst="rect">
            <a:avLst/>
          </a:prstGeom>
          <a:noFill/>
          <a:effectLst/>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fontAlgn="auto">
              <a:spcBef>
                <a:spcPts val="0"/>
              </a:spcBef>
              <a:spcAft>
                <a:spcPts val="0"/>
              </a:spcAft>
            </a:pPr>
            <a:r>
              <a:rPr lang="ja-JP" altLang="en-US" sz="2000" b="1" dirty="0" smtClean="0">
                <a:solidFill>
                  <a:schemeClr val="tx1"/>
                </a:solidFill>
                <a:latin typeface="+mj-ea"/>
                <a:ea typeface="+mj-ea"/>
              </a:rPr>
              <a:t>日本障がい者サッカー連盟（ＪＩＦＦ）</a:t>
            </a:r>
            <a:r>
              <a:rPr lang="ja-JP" altLang="en-US" sz="2000" b="1" dirty="0" smtClean="0">
                <a:solidFill>
                  <a:schemeClr val="tx1"/>
                </a:solidFill>
                <a:latin typeface="+mj-ea"/>
                <a:ea typeface="+mj-ea"/>
              </a:rPr>
              <a:t>の理念等</a:t>
            </a:r>
            <a:endParaRPr lang="ja-JP" altLang="en-US" sz="2000" b="1" dirty="0">
              <a:solidFill>
                <a:schemeClr val="tx1"/>
              </a:solidFill>
              <a:latin typeface="+mj-ea"/>
              <a:ea typeface="+mj-ea"/>
            </a:endParaRPr>
          </a:p>
        </p:txBody>
      </p:sp>
      <p:sp>
        <p:nvSpPr>
          <p:cNvPr id="15" name="正方形/長方形 14"/>
          <p:cNvSpPr/>
          <p:nvPr/>
        </p:nvSpPr>
        <p:spPr>
          <a:xfrm>
            <a:off x="395545" y="980728"/>
            <a:ext cx="8408241" cy="28328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6974904" y="6488904"/>
            <a:ext cx="2133600" cy="365125"/>
          </a:xfrm>
        </p:spPr>
        <p:txBody>
          <a:bodyPr/>
          <a:lstStyle/>
          <a:p>
            <a:r>
              <a:rPr lang="en-US" altLang="ja-JP" dirty="0"/>
              <a:t>2</a:t>
            </a:r>
            <a:endParaRPr lang="ja-JP" altLang="en-US" sz="1400" dirty="0">
              <a:solidFill>
                <a:schemeClr val="tx1"/>
              </a:solidFill>
            </a:endParaRPr>
          </a:p>
        </p:txBody>
      </p:sp>
      <p:sp>
        <p:nvSpPr>
          <p:cNvPr id="11" name="Rectangle 4"/>
          <p:cNvSpPr>
            <a:spLocks noChangeArrowheads="1"/>
          </p:cNvSpPr>
          <p:nvPr/>
        </p:nvSpPr>
        <p:spPr bwMode="auto">
          <a:xfrm>
            <a:off x="-9526" y="548679"/>
            <a:ext cx="9162281" cy="75654"/>
          </a:xfrm>
          <a:prstGeom prst="rect">
            <a:avLst/>
          </a:prstGeom>
          <a:gradFill rotWithShape="1">
            <a:gsLst>
              <a:gs pos="0">
                <a:srgbClr val="000066"/>
              </a:gs>
              <a:gs pos="100000">
                <a:srgbClr val="99CC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endParaRPr lang="ja-JP" altLang="en-US" sz="1800" smtClean="0">
              <a:solidFill>
                <a:srgbClr val="000000"/>
              </a:solidFill>
            </a:endParaRPr>
          </a:p>
        </p:txBody>
      </p:sp>
      <p:sp>
        <p:nvSpPr>
          <p:cNvPr id="2" name="角丸四角形 1"/>
          <p:cNvSpPr/>
          <p:nvPr/>
        </p:nvSpPr>
        <p:spPr>
          <a:xfrm>
            <a:off x="68393" y="667544"/>
            <a:ext cx="1695295" cy="457200"/>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理念・ビジョン</a:t>
            </a:r>
            <a:endParaRPr kumimoji="1" lang="ja-JP" altLang="en-US" dirty="0">
              <a:solidFill>
                <a:schemeClr val="tx1"/>
              </a:solidFill>
            </a:endParaRPr>
          </a:p>
        </p:txBody>
      </p:sp>
      <p:sp>
        <p:nvSpPr>
          <p:cNvPr id="14" name="正方形/長方形 13"/>
          <p:cNvSpPr/>
          <p:nvPr/>
        </p:nvSpPr>
        <p:spPr>
          <a:xfrm>
            <a:off x="2548760" y="2075364"/>
            <a:ext cx="6199704" cy="1569660"/>
          </a:xfrm>
          <a:prstGeom prst="rect">
            <a:avLst/>
          </a:prstGeom>
        </p:spPr>
        <p:txBody>
          <a:bodyPr wrap="square">
            <a:spAutoFit/>
          </a:bodyPr>
          <a:lstStyle/>
          <a:p>
            <a:r>
              <a:rPr lang="ja-JP" altLang="en-US" sz="1600" dirty="0" smtClean="0"/>
              <a:t>障がい者サッカーの普及に努め、社会に根付いたものとなることで、誰もが、いつでも、どこでもスポーツを楽しめる環境を創りあげる</a:t>
            </a:r>
            <a:endParaRPr lang="en-US" altLang="ja-JP" sz="1600" dirty="0" smtClean="0"/>
          </a:p>
          <a:p>
            <a:r>
              <a:rPr lang="ja-JP" altLang="en-US" sz="1600" dirty="0"/>
              <a:t>障がい</a:t>
            </a:r>
            <a:r>
              <a:rPr lang="ja-JP" altLang="en-US" sz="1600" dirty="0" smtClean="0"/>
              <a:t>者サッカーの強化に努め、日本代表が世界で活躍することで、人々に勇気と希望と感動を与える</a:t>
            </a:r>
            <a:endParaRPr lang="en-US" altLang="ja-JP" sz="1600" dirty="0" smtClean="0"/>
          </a:p>
          <a:p>
            <a:r>
              <a:rPr lang="ja-JP" altLang="en-US" sz="1600" dirty="0"/>
              <a:t>健全</a:t>
            </a:r>
            <a:r>
              <a:rPr lang="ja-JP" altLang="en-US" sz="1600" dirty="0" smtClean="0"/>
              <a:t>な組織の構築に努め、</a:t>
            </a:r>
            <a:r>
              <a:rPr lang="ja-JP" altLang="en-US" sz="1600" dirty="0" smtClean="0"/>
              <a:t>社会的責任を果たしていくことで、障がい者サッカーの価値を向上する</a:t>
            </a:r>
            <a:endParaRPr lang="en-US" altLang="ja-JP" sz="1600" dirty="0" smtClean="0"/>
          </a:p>
        </p:txBody>
      </p:sp>
      <p:sp>
        <p:nvSpPr>
          <p:cNvPr id="4" name="二等辺三角形 3"/>
          <p:cNvSpPr/>
          <p:nvPr/>
        </p:nvSpPr>
        <p:spPr>
          <a:xfrm>
            <a:off x="539552" y="1312666"/>
            <a:ext cx="1656184" cy="2116334"/>
          </a:xfrm>
          <a:prstGeom prst="triangle">
            <a:avLst/>
          </a:prstGeom>
          <a:gradFill>
            <a:gsLst>
              <a:gs pos="0">
                <a:schemeClr val="accent6">
                  <a:lumMod val="60000"/>
                  <a:lumOff val="40000"/>
                </a:schemeClr>
              </a:gs>
              <a:gs pos="50000">
                <a:schemeClr val="accent2">
                  <a:lumMod val="60000"/>
                  <a:lumOff val="40000"/>
                </a:schemeClr>
              </a:gs>
              <a:gs pos="100000">
                <a:schemeClr val="accent1">
                  <a:shade val="100000"/>
                  <a:satMod val="115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二等辺三角形 17"/>
          <p:cNvSpPr/>
          <p:nvPr/>
        </p:nvSpPr>
        <p:spPr>
          <a:xfrm>
            <a:off x="1073723" y="1307903"/>
            <a:ext cx="588253" cy="752945"/>
          </a:xfrm>
          <a:prstGeom prst="triangle">
            <a:avLst/>
          </a:prstGeom>
          <a:gradFill>
            <a:gsLst>
              <a:gs pos="0">
                <a:srgbClr val="0000FF"/>
              </a:gs>
              <a:gs pos="50000">
                <a:srgbClr val="0070C0"/>
              </a:gs>
              <a:gs pos="100000">
                <a:srgbClr val="F8F8F8"/>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862226" y="1693901"/>
            <a:ext cx="1021368" cy="356071"/>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理念</a:t>
            </a:r>
            <a:endParaRPr kumimoji="1" lang="ja-JP" altLang="en-US" sz="1600" dirty="0">
              <a:solidFill>
                <a:schemeClr val="tx1"/>
              </a:solidFill>
            </a:endParaRPr>
          </a:p>
        </p:txBody>
      </p:sp>
      <p:sp>
        <p:nvSpPr>
          <p:cNvPr id="20" name="角丸四角形 19"/>
          <p:cNvSpPr/>
          <p:nvPr/>
        </p:nvSpPr>
        <p:spPr>
          <a:xfrm>
            <a:off x="539552" y="2827784"/>
            <a:ext cx="1695295" cy="4572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ビジョン</a:t>
            </a:r>
            <a:endParaRPr kumimoji="1" lang="ja-JP" altLang="en-US" dirty="0">
              <a:solidFill>
                <a:schemeClr val="tx1"/>
              </a:solidFill>
            </a:endParaRPr>
          </a:p>
        </p:txBody>
      </p:sp>
      <p:cxnSp>
        <p:nvCxnSpPr>
          <p:cNvPr id="6" name="直線コネクタ 5"/>
          <p:cNvCxnSpPr/>
          <p:nvPr/>
        </p:nvCxnSpPr>
        <p:spPr>
          <a:xfrm>
            <a:off x="2051720" y="2049972"/>
            <a:ext cx="6696744"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二等辺三角形 7"/>
          <p:cNvSpPr>
            <a:spLocks noChangeAspect="1"/>
          </p:cNvSpPr>
          <p:nvPr/>
        </p:nvSpPr>
        <p:spPr>
          <a:xfrm rot="5400000">
            <a:off x="2372563" y="2169664"/>
            <a:ext cx="172562" cy="14876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二等辺三角形 20"/>
          <p:cNvSpPr>
            <a:spLocks noChangeAspect="1"/>
          </p:cNvSpPr>
          <p:nvPr/>
        </p:nvSpPr>
        <p:spPr>
          <a:xfrm rot="5400000">
            <a:off x="2372563" y="2661211"/>
            <a:ext cx="172562" cy="14876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二等辺三角形 21"/>
          <p:cNvSpPr>
            <a:spLocks noChangeAspect="1"/>
          </p:cNvSpPr>
          <p:nvPr/>
        </p:nvSpPr>
        <p:spPr>
          <a:xfrm rot="5400000">
            <a:off x="2372563" y="3152869"/>
            <a:ext cx="172562" cy="148760"/>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412231" y="4077073"/>
            <a:ext cx="8408241" cy="27363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71978" y="3933056"/>
            <a:ext cx="1695295" cy="457200"/>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機能</a:t>
            </a:r>
            <a:r>
              <a:rPr kumimoji="1" lang="ja-JP" altLang="en-US" dirty="0" smtClean="0">
                <a:solidFill>
                  <a:schemeClr val="tx1"/>
                </a:solidFill>
              </a:rPr>
              <a:t>・役割</a:t>
            </a:r>
            <a:endParaRPr kumimoji="1" lang="ja-JP" altLang="en-US" dirty="0">
              <a:solidFill>
                <a:schemeClr val="tx1"/>
              </a:solidFill>
            </a:endParaRPr>
          </a:p>
        </p:txBody>
      </p:sp>
      <p:sp>
        <p:nvSpPr>
          <p:cNvPr id="24" name="角丸四角形 23"/>
          <p:cNvSpPr/>
          <p:nvPr/>
        </p:nvSpPr>
        <p:spPr>
          <a:xfrm>
            <a:off x="3205277" y="5165903"/>
            <a:ext cx="2372756" cy="432049"/>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日本障がい者サッカー連盟</a:t>
            </a:r>
            <a:endParaRPr kumimoji="1" lang="ja-JP" altLang="en-US" sz="1400" dirty="0">
              <a:solidFill>
                <a:schemeClr val="tx1"/>
              </a:solidFill>
            </a:endParaRPr>
          </a:p>
        </p:txBody>
      </p:sp>
      <p:cxnSp>
        <p:nvCxnSpPr>
          <p:cNvPr id="26" name="直線矢印コネクタ 25"/>
          <p:cNvCxnSpPr/>
          <p:nvPr/>
        </p:nvCxnSpPr>
        <p:spPr>
          <a:xfrm flipV="1">
            <a:off x="4083936" y="4649368"/>
            <a:ext cx="0" cy="432048"/>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V="1">
            <a:off x="4083936" y="5666191"/>
            <a:ext cx="0" cy="432048"/>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4727585" y="5666191"/>
            <a:ext cx="0" cy="432048"/>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4706136" y="4649368"/>
            <a:ext cx="0" cy="432048"/>
          </a:xfrm>
          <a:prstGeom prst="straightConnector1">
            <a:avLst/>
          </a:prstGeom>
          <a:ln>
            <a:solidFill>
              <a:srgbClr val="00B0F0"/>
            </a:solidFill>
            <a:tailEnd type="triangle"/>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3927795" y="4168430"/>
            <a:ext cx="927720" cy="412698"/>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ＪＦＡ</a:t>
            </a:r>
            <a:endParaRPr kumimoji="1" lang="ja-JP" altLang="en-US" sz="1400" dirty="0">
              <a:solidFill>
                <a:schemeClr val="tx1"/>
              </a:solidFill>
            </a:endParaRPr>
          </a:p>
        </p:txBody>
      </p:sp>
      <p:sp>
        <p:nvSpPr>
          <p:cNvPr id="31" name="角丸四角形 30"/>
          <p:cNvSpPr/>
          <p:nvPr/>
        </p:nvSpPr>
        <p:spPr>
          <a:xfrm>
            <a:off x="3205277" y="6182727"/>
            <a:ext cx="2372756" cy="432049"/>
          </a:xfrm>
          <a:prstGeom prst="round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rPr>
              <a:t>各障がい者サッカー団体</a:t>
            </a:r>
            <a:endParaRPr kumimoji="1" lang="ja-JP" altLang="en-US" sz="1400" dirty="0">
              <a:solidFill>
                <a:schemeClr val="tx1"/>
              </a:solidFill>
            </a:endParaRPr>
          </a:p>
        </p:txBody>
      </p:sp>
      <p:sp>
        <p:nvSpPr>
          <p:cNvPr id="32" name="正方形/長方形 31"/>
          <p:cNvSpPr/>
          <p:nvPr/>
        </p:nvSpPr>
        <p:spPr>
          <a:xfrm>
            <a:off x="498608" y="4541594"/>
            <a:ext cx="2520280" cy="25555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役割・機能</a:t>
            </a:r>
            <a:endParaRPr kumimoji="1" lang="ja-JP" altLang="en-US" sz="1400" dirty="0">
              <a:solidFill>
                <a:schemeClr val="tx1"/>
              </a:solidFill>
            </a:endParaRPr>
          </a:p>
        </p:txBody>
      </p:sp>
      <p:sp>
        <p:nvSpPr>
          <p:cNvPr id="33" name="正方形/長方形 32"/>
          <p:cNvSpPr/>
          <p:nvPr/>
        </p:nvSpPr>
        <p:spPr>
          <a:xfrm>
            <a:off x="6090520" y="4527946"/>
            <a:ext cx="2376264" cy="2706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設立後の主な取組</a:t>
            </a:r>
            <a:endParaRPr kumimoji="1" lang="ja-JP" altLang="en-US" sz="1400" dirty="0">
              <a:solidFill>
                <a:schemeClr val="tx1"/>
              </a:solidFill>
            </a:endParaRPr>
          </a:p>
        </p:txBody>
      </p:sp>
      <p:sp>
        <p:nvSpPr>
          <p:cNvPr id="36" name="正方形/長方形 35"/>
          <p:cNvSpPr/>
          <p:nvPr/>
        </p:nvSpPr>
        <p:spPr>
          <a:xfrm>
            <a:off x="456397" y="4960620"/>
            <a:ext cx="2706507" cy="1492716"/>
          </a:xfrm>
          <a:prstGeom prst="rect">
            <a:avLst/>
          </a:prstGeom>
        </p:spPr>
        <p:txBody>
          <a:bodyPr wrap="square">
            <a:spAutoFit/>
          </a:bodyPr>
          <a:lstStyle/>
          <a:p>
            <a:r>
              <a:rPr lang="ja-JP" altLang="en-US" sz="1300" dirty="0"/>
              <a:t>①</a:t>
            </a:r>
            <a:r>
              <a:rPr lang="ja-JP" altLang="en-US" sz="1300" dirty="0" smtClean="0"/>
              <a:t>　</a:t>
            </a:r>
            <a:r>
              <a:rPr lang="ja-JP" altLang="en-US" sz="1300" dirty="0" smtClean="0"/>
              <a:t>ＪＦＡとの連携窓口</a:t>
            </a:r>
            <a:endParaRPr lang="en-US" altLang="ja-JP" sz="1300" dirty="0" smtClean="0"/>
          </a:p>
          <a:p>
            <a:r>
              <a:rPr lang="ja-JP" altLang="en-US" sz="1300" dirty="0" smtClean="0"/>
              <a:t>②</a:t>
            </a:r>
            <a:r>
              <a:rPr lang="ja-JP" altLang="en-US" sz="1300" dirty="0" smtClean="0"/>
              <a:t>　</a:t>
            </a:r>
            <a:r>
              <a:rPr lang="ja-JP" altLang="en-US" sz="1300" dirty="0" smtClean="0"/>
              <a:t>各団体の意見取りまとめ・調整</a:t>
            </a:r>
            <a:endParaRPr lang="en-US" altLang="ja-JP" sz="1300" dirty="0" smtClean="0"/>
          </a:p>
          <a:p>
            <a:r>
              <a:rPr lang="ja-JP" altLang="en-US" sz="1300" dirty="0" smtClean="0"/>
              <a:t>③</a:t>
            </a:r>
            <a:r>
              <a:rPr lang="ja-JP" altLang="en-US" sz="1300" dirty="0" smtClean="0"/>
              <a:t>　</a:t>
            </a:r>
            <a:r>
              <a:rPr lang="ja-JP" altLang="en-US" sz="1300" dirty="0" smtClean="0"/>
              <a:t>障がい者サッカー・スポーツの</a:t>
            </a:r>
            <a:endParaRPr lang="en-US" altLang="ja-JP" sz="1300" dirty="0" smtClean="0"/>
          </a:p>
          <a:p>
            <a:r>
              <a:rPr lang="ja-JP" altLang="en-US" sz="1300" dirty="0"/>
              <a:t>　</a:t>
            </a:r>
            <a:r>
              <a:rPr lang="ja-JP" altLang="en-US" sz="1300" dirty="0" smtClean="0"/>
              <a:t>発展に向けた施策の企画・立案・</a:t>
            </a:r>
            <a:endParaRPr lang="en-US" altLang="ja-JP" sz="1300" dirty="0" smtClean="0"/>
          </a:p>
          <a:p>
            <a:r>
              <a:rPr lang="ja-JP" altLang="en-US" sz="1300" dirty="0"/>
              <a:t>　</a:t>
            </a:r>
            <a:r>
              <a:rPr lang="ja-JP" altLang="en-US" sz="1300" dirty="0" smtClean="0"/>
              <a:t>実施</a:t>
            </a:r>
            <a:endParaRPr lang="en-US" altLang="ja-JP" sz="1300" dirty="0" smtClean="0"/>
          </a:p>
          <a:p>
            <a:r>
              <a:rPr lang="ja-JP" altLang="en-US" sz="1300" dirty="0" smtClean="0"/>
              <a:t>④</a:t>
            </a:r>
            <a:r>
              <a:rPr lang="ja-JP" altLang="en-US" sz="1300" dirty="0" smtClean="0"/>
              <a:t>　</a:t>
            </a:r>
            <a:r>
              <a:rPr lang="ja-JP" altLang="en-US" sz="1300" dirty="0" smtClean="0"/>
              <a:t>各団体の連携強化に向けた</a:t>
            </a:r>
            <a:endParaRPr lang="en-US" altLang="ja-JP" sz="1300" dirty="0" smtClean="0"/>
          </a:p>
          <a:p>
            <a:r>
              <a:rPr lang="ja-JP" altLang="en-US" sz="1300" dirty="0"/>
              <a:t>　</a:t>
            </a:r>
            <a:r>
              <a:rPr lang="ja-JP" altLang="en-US" sz="1300" dirty="0" smtClean="0"/>
              <a:t>取り組みの実施</a:t>
            </a:r>
            <a:endParaRPr lang="ja-JP" altLang="ja-JP" sz="1300" dirty="0"/>
          </a:p>
        </p:txBody>
      </p:sp>
      <p:sp>
        <p:nvSpPr>
          <p:cNvPr id="37" name="正方形/長方形 36"/>
          <p:cNvSpPr/>
          <p:nvPr/>
        </p:nvSpPr>
        <p:spPr>
          <a:xfrm>
            <a:off x="3069580" y="4646257"/>
            <a:ext cx="914400"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関連団体</a:t>
            </a:r>
            <a:endParaRPr kumimoji="1" lang="en-US" altLang="ja-JP" sz="1200" dirty="0" smtClean="0">
              <a:solidFill>
                <a:schemeClr val="tx1"/>
              </a:solidFill>
            </a:endParaRPr>
          </a:p>
          <a:p>
            <a:pPr algn="ctr"/>
            <a:r>
              <a:rPr kumimoji="1" lang="ja-JP" altLang="en-US" sz="1200" dirty="0" smtClean="0">
                <a:solidFill>
                  <a:schemeClr val="tx1"/>
                </a:solidFill>
              </a:rPr>
              <a:t>として加盟</a:t>
            </a:r>
            <a:endParaRPr kumimoji="1" lang="ja-JP" altLang="en-US" sz="1200" dirty="0">
              <a:solidFill>
                <a:schemeClr val="tx1"/>
              </a:solidFill>
            </a:endParaRPr>
          </a:p>
        </p:txBody>
      </p:sp>
      <p:sp>
        <p:nvSpPr>
          <p:cNvPr id="38" name="正方形/長方形 37"/>
          <p:cNvSpPr/>
          <p:nvPr/>
        </p:nvSpPr>
        <p:spPr>
          <a:xfrm>
            <a:off x="4881736" y="4653136"/>
            <a:ext cx="914400"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連携窓口</a:t>
            </a:r>
            <a:endParaRPr kumimoji="1" lang="ja-JP" altLang="en-US" sz="1200" dirty="0">
              <a:solidFill>
                <a:schemeClr val="tx1"/>
              </a:solidFill>
            </a:endParaRPr>
          </a:p>
        </p:txBody>
      </p:sp>
      <p:sp>
        <p:nvSpPr>
          <p:cNvPr id="39" name="正方形/長方形 38"/>
          <p:cNvSpPr/>
          <p:nvPr/>
        </p:nvSpPr>
        <p:spPr>
          <a:xfrm>
            <a:off x="4881736" y="5647327"/>
            <a:ext cx="914400"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サポート</a:t>
            </a:r>
            <a:endParaRPr kumimoji="1" lang="ja-JP" altLang="en-US" sz="1200" dirty="0">
              <a:solidFill>
                <a:schemeClr val="tx1"/>
              </a:solidFill>
            </a:endParaRPr>
          </a:p>
        </p:txBody>
      </p:sp>
      <p:sp>
        <p:nvSpPr>
          <p:cNvPr id="40" name="正方形/長方形 39"/>
          <p:cNvSpPr/>
          <p:nvPr/>
        </p:nvSpPr>
        <p:spPr>
          <a:xfrm>
            <a:off x="3069580" y="5647327"/>
            <a:ext cx="914400"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rPr>
              <a:t>意見集約</a:t>
            </a:r>
            <a:endParaRPr kumimoji="1" lang="ja-JP" altLang="en-US" sz="1200" dirty="0">
              <a:solidFill>
                <a:schemeClr val="tx1"/>
              </a:solidFill>
            </a:endParaRPr>
          </a:p>
        </p:txBody>
      </p:sp>
    </p:spTree>
    <p:extLst>
      <p:ext uri="{BB962C8B-B14F-4D97-AF65-F5344CB8AC3E}">
        <p14:creationId xmlns:p14="http://schemas.microsoft.com/office/powerpoint/2010/main" val="936876378"/>
      </p:ext>
    </p:extLst>
  </p:cSld>
  <p:clrMapOvr>
    <a:masterClrMapping/>
  </p:clrMapOvr>
  <p:timing>
    <p:tnLst>
      <p:par>
        <p:cTn id="1" dur="indefinite" restart="never" nodeType="tmRoot"/>
      </p:par>
    </p:tnLst>
  </p:timing>
</p:sld>
</file>

<file path=ppt/theme/theme1.xml><?xml version="1.0" encoding="utf-8"?>
<a:theme xmlns:a="http://schemas.openxmlformats.org/drawingml/2006/main" name="46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21298</TotalTime>
  <Words>248</Words>
  <Application>Microsoft Office PowerPoint</Application>
  <PresentationFormat>画面に合わせる (4:3)</PresentationFormat>
  <Paragraphs>56</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46_blank</vt:lpstr>
      <vt:lpstr>PowerPoint プレゼンテーション</vt:lpstr>
      <vt:lpstr>PowerPoint プレゼンテーション</vt:lpstr>
    </vt:vector>
  </TitlesOfParts>
  <Company>文部科学省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文部科学省</dc:creator>
  <cp:lastModifiedBy>障害者スポーツ振興室</cp:lastModifiedBy>
  <cp:revision>286</cp:revision>
  <cp:lastPrinted>2016-11-16T05:06:36Z</cp:lastPrinted>
  <dcterms:created xsi:type="dcterms:W3CDTF">2012-10-29T06:38:03Z</dcterms:created>
  <dcterms:modified xsi:type="dcterms:W3CDTF">2016-11-29T03:00:25Z</dcterms:modified>
</cp:coreProperties>
</file>