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F4141"/>
    <a:srgbClr val="E53F3F"/>
    <a:srgbClr val="E43838"/>
    <a:srgbClr val="FF5050"/>
    <a:srgbClr val="6666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5683" autoAdjust="0"/>
  </p:normalViewPr>
  <p:slideViewPr>
    <p:cSldViewPr>
      <p:cViewPr>
        <p:scale>
          <a:sx n="100" d="100"/>
          <a:sy n="100" d="100"/>
        </p:scale>
        <p:origin x="-63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40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40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17E2A-3304-4B9B-B21F-656734148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23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8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7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08" rIns="91419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F468E3-DE6C-49E8-AED4-1B788EF26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46827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68875" cy="3725863"/>
          </a:xfrm>
          <a:ln/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4100" name="ヘッダー プレースホルダー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715" indent="-28566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642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699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756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81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869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926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98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prstClr val="black"/>
                </a:solidFill>
              </a:rPr>
              <a:t>【機密性○】</a:t>
            </a:r>
          </a:p>
        </p:txBody>
      </p:sp>
      <p:sp>
        <p:nvSpPr>
          <p:cNvPr id="4101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715" indent="-28566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642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699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6756" indent="-228529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381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0869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7926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4982" indent="-22852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D26A10-0740-42D7-B608-4ABE06C5FC4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3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09CB0-E6D5-4970-AB11-DABB337551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B1C6-CF48-4EAB-8488-CFD94DDA70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9"/>
            <a:ext cx="2057400" cy="57927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9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30A12-19F5-4E5B-992A-4E77E043C2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27F28-B98A-467F-840E-8188FFCEB0C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C8A38-64FE-4479-8BC4-EB146A58494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6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42FF-89BF-4A3C-BB7E-940D20F591B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3A9-F1E4-4EED-9F5C-88A9C18DB1B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18CD-BDE3-4B9A-BCE7-261C9EDEA9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8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9F4-6A8A-447A-B343-2DFF4178AD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49E4-0794-4261-A393-0AAC7FC11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6EE94-33A6-4062-88CE-A98C61C46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3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035AC59-C28F-4722-B5B5-ECE38F68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468313" y="177800"/>
            <a:ext cx="215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993"/>
            <a:ext cx="9144000" cy="47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ja-JP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44" y="75880"/>
            <a:ext cx="9091612" cy="7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障がい者スポーツ協会競技団体協議会登録団体及び</a:t>
            </a:r>
            <a:endParaRPr lang="en-US" altLang="ja-JP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日本パラリンピック委員会（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JPC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）加盟団体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07296"/>
            <a:ext cx="8893175" cy="7343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053" name="AutoShape 7"/>
          <p:cNvSpPr>
            <a:spLocks noChangeArrowheads="1"/>
          </p:cNvSpPr>
          <p:nvPr/>
        </p:nvSpPr>
        <p:spPr bwMode="auto">
          <a:xfrm>
            <a:off x="36513" y="1115219"/>
            <a:ext cx="8928100" cy="51690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4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障がい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者スポーツ協会競技団体協議会に登録している団体が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6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5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団体、ＪＰＣに加盟している団体が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49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団体であり、うち両方に登録・加盟している団体は</a:t>
            </a:r>
            <a:r>
              <a:rPr lang="en-US" altLang="ja-JP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38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団体である。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（平成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28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zh-TW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11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月</a:t>
            </a:r>
            <a:r>
              <a:rPr lang="zh-TW" altLang="en-US" sz="14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現在</a:t>
            </a:r>
            <a:r>
              <a:rPr lang="zh-TW" altLang="en-US" sz="14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endParaRPr lang="zh-TW" altLang="en-US" sz="14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3025" y="2132856"/>
            <a:ext cx="6950075" cy="4385816"/>
          </a:xfrm>
          <a:prstGeom prst="roundRect">
            <a:avLst>
              <a:gd name="adj" fmla="val 4909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497485" y="2167629"/>
            <a:ext cx="6596161" cy="4399526"/>
          </a:xfrm>
          <a:prstGeom prst="roundRect">
            <a:avLst>
              <a:gd name="adj" fmla="val 4615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dirty="0">
              <a:solidFill>
                <a:srgbClr val="FFFFFF"/>
              </a:solidFill>
              <a:latin typeface="ＭＳ Ｐゴシック"/>
            </a:endParaRPr>
          </a:p>
        </p:txBody>
      </p:sp>
      <p:sp>
        <p:nvSpPr>
          <p:cNvPr id="2056" name="テキスト ボックス 5"/>
          <p:cNvSpPr txBox="1">
            <a:spLocks noChangeArrowheads="1"/>
          </p:cNvSpPr>
          <p:nvPr/>
        </p:nvSpPr>
        <p:spPr bwMode="auto">
          <a:xfrm>
            <a:off x="2487960" y="2212990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日本身体障害者アーチェリー連盟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（一社）日本パラ陸上競技連盟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</a:t>
            </a:r>
            <a:r>
              <a:rPr lang="ja-JP" altLang="en-US" sz="1000" dirty="0" err="1">
                <a:solidFill>
                  <a:srgbClr val="000000"/>
                </a:solidFill>
              </a:rPr>
              <a:t>障がい</a:t>
            </a:r>
            <a:r>
              <a:rPr lang="ja-JP" altLang="en-US" sz="1000" dirty="0">
                <a:solidFill>
                  <a:srgbClr val="000000"/>
                </a:solidFill>
              </a:rPr>
              <a:t>者バドミントン連盟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（認定特非）日本盲人マラソン協会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（一社）日本ボッチャ協会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日本障害者カヌー協会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（一社）日本パラサイクリング連盟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日本障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がい</a:t>
            </a:r>
            <a:r>
              <a:rPr lang="zh-TW" altLang="en-US" sz="1000" dirty="0" smtClean="0">
                <a:solidFill>
                  <a:srgbClr val="000000"/>
                </a:solidFill>
              </a:rPr>
              <a:t>者乗馬協会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（特非）日本ブラインドサッカー協会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000" dirty="0">
                <a:solidFill>
                  <a:srgbClr val="000000"/>
                </a:solidFill>
              </a:rPr>
              <a:t>（一社）日本</a:t>
            </a:r>
            <a:r>
              <a:rPr lang="en-US" altLang="ja-JP" sz="1000" dirty="0">
                <a:solidFill>
                  <a:srgbClr val="000000"/>
                </a:solidFill>
              </a:rPr>
              <a:t>CP</a:t>
            </a:r>
            <a:r>
              <a:rPr lang="ja-JP" altLang="en-US" sz="1000" dirty="0">
                <a:solidFill>
                  <a:srgbClr val="000000"/>
                </a:solidFill>
              </a:rPr>
              <a:t>サッカー</a:t>
            </a:r>
            <a:r>
              <a:rPr lang="ja-JP" altLang="en-US" sz="1000" dirty="0" smtClean="0">
                <a:solidFill>
                  <a:srgbClr val="000000"/>
                </a:solidFill>
              </a:rPr>
              <a:t>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（一社）日本ゴールボール協会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</a:rPr>
              <a:t>日本視覚障害者柔道連盟</a:t>
            </a:r>
            <a:endParaRPr lang="en-US" altLang="zh-TW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（特非）日本パラ・パワーリフティング連盟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（特非）日本パラローイング協会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（特非）日本障害者セーリング協会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（特非）日本障害者スポーツ射撃連盟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身体障がい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（一社）全日本テコンドー協会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（公社）日本トライアスロン連合</a:t>
            </a:r>
            <a:endParaRPr lang="en-US" altLang="ja-JP" sz="1000" dirty="0" smtClean="0">
              <a:solidFill>
                <a:srgbClr val="000000"/>
              </a:solidFill>
            </a:endParaRPr>
          </a:p>
        </p:txBody>
      </p:sp>
      <p:sp>
        <p:nvSpPr>
          <p:cNvPr id="2057" name="テキスト ボックス 14"/>
          <p:cNvSpPr txBox="1">
            <a:spLocks noChangeArrowheads="1"/>
          </p:cNvSpPr>
          <p:nvPr/>
        </p:nvSpPr>
        <p:spPr bwMode="auto">
          <a:xfrm>
            <a:off x="79549" y="2132856"/>
            <a:ext cx="2989263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（社福）日本盲人会連合スポーツ協議会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（公財）スペシャルオリンピックス日本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公社）日本精神保健福祉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連盟精神障害者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　　　　　　　　　　　　スポーツ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推進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委員会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日本車椅子ツインバスケットボール連盟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日本ブラインドテニス連盟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（特非）日本障害者ゴルフ協会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</a:t>
            </a:r>
            <a:r>
              <a:rPr lang="zh-TW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日本身体障害者野球連盟</a:t>
            </a:r>
            <a:endParaRPr lang="en-US" altLang="zh-TW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（特非）日本視覚障害ゴルファーズ協会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9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</a:t>
            </a:r>
            <a:r>
              <a:rPr lang="ja-JP" altLang="en-US" sz="9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聴覚障がい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者ﾗｸﾞﾋﾞｰ</a:t>
            </a:r>
            <a:r>
              <a:rPr lang="ja-JP" altLang="en-US" sz="900" dirty="0" smtClean="0">
                <a:latin typeface="ＭＳ Ｐゴシック"/>
                <a:ea typeface="ＭＳ Ｐゴシック"/>
              </a:rPr>
              <a:t>ﾌｯﾄﾎﾞｰﾙ</a:t>
            </a:r>
            <a:r>
              <a:rPr lang="ja-JP" altLang="en-US" sz="9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9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社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日本電動車椅子サッカー協会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日本障害者シンクロナイズドスイミング協会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（特非）日本デフゴルフ協会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（特非）日本バリアフリーダイビング協会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日本障害者フライングディスク連盟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（一社）日本スポーツ吹矢協会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日本視覚障害者卓球連盟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日本フロアバレーボール連盟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グランドソフトボール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全日本車椅子空手道連盟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日本卓球バレー連盟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（特非）日本ソーシャルフットボール協会</a:t>
            </a:r>
            <a:endParaRPr lang="en-US" altLang="ja-JP" sz="1000" dirty="0" smtClean="0"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（特非）日本車椅子ビリヤード協会</a:t>
            </a:r>
            <a:endParaRPr lang="en-US" altLang="ja-JP" sz="1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日本車椅子ハンドボール連盟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</a:rPr>
              <a:t>日本障害者ローンボウルズ連盟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肢体障がい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者ボウリング連盟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（特非）日本アンプティサッカー協会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（一社）日本車椅子ソフトボール協会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</p:txBody>
      </p:sp>
      <p:sp>
        <p:nvSpPr>
          <p:cNvPr id="2058" name="テキスト ボックス 15"/>
          <p:cNvSpPr txBox="1">
            <a:spLocks noChangeArrowheads="1"/>
          </p:cNvSpPr>
          <p:nvPr/>
        </p:nvSpPr>
        <p:spPr bwMode="auto">
          <a:xfrm>
            <a:off x="7002834" y="2204864"/>
            <a:ext cx="27368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者バドミントン協会</a:t>
            </a:r>
            <a:endParaRPr lang="en-US" altLang="ja-JP" sz="10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（一社）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ea typeface="ＭＳ Ｐゴシック"/>
              </a:rPr>
              <a:t>日本聴覚障害者陸上競技協会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（特非）日本デフバスケットボール協会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者武道連合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者ボウリング連合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自転車競技協会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  <a:latin typeface="ＭＳ Ｐゴシック"/>
                <a:ea typeface="ＭＳ Ｐゴシック"/>
              </a:rPr>
              <a:t>者サッカー協会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者テニス協会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  <a:latin typeface="ＭＳ Ｐゴシック"/>
                <a:ea typeface="ＭＳ Ｐゴシック"/>
              </a:rPr>
              <a:t>（一社）日本ろうあ者卓球協会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（一社）日本デフバレーボール協会</a:t>
            </a:r>
            <a:endParaRPr lang="en-US" altLang="ja-JP" sz="1000" dirty="0" smtClean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者スキー協会</a:t>
            </a:r>
          </a:p>
        </p:txBody>
      </p:sp>
      <p:sp>
        <p:nvSpPr>
          <p:cNvPr id="2059" name="テキスト ボックス 16"/>
          <p:cNvSpPr txBox="1">
            <a:spLocks noChangeArrowheads="1"/>
          </p:cNvSpPr>
          <p:nvPr/>
        </p:nvSpPr>
        <p:spPr bwMode="auto">
          <a:xfrm>
            <a:off x="6013455" y="1736998"/>
            <a:ext cx="2735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日本パラリンピック委員会（</a:t>
            </a:r>
            <a:r>
              <a:rPr lang="en-US" altLang="ja-JP" sz="1200" b="1" dirty="0" smtClean="0">
                <a:solidFill>
                  <a:srgbClr val="000000"/>
                </a:solidFill>
              </a:rPr>
              <a:t>JPC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2060" name="テキスト ボックス 17"/>
          <p:cNvSpPr txBox="1">
            <a:spLocks noChangeArrowheads="1"/>
          </p:cNvSpPr>
          <p:nvPr/>
        </p:nvSpPr>
        <p:spPr bwMode="auto">
          <a:xfrm>
            <a:off x="179388" y="1719858"/>
            <a:ext cx="3128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</a:rPr>
              <a:t>日本</a:t>
            </a:r>
            <a:r>
              <a:rPr lang="ja-JP" altLang="en-US" sz="1200" b="1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200" b="1" dirty="0" smtClean="0">
                <a:solidFill>
                  <a:srgbClr val="000000"/>
                </a:solidFill>
              </a:rPr>
              <a:t>者スポーツ協会競技団体協議会</a:t>
            </a: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4699248" y="2204864"/>
            <a:ext cx="246504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日本肢体不自由者卓球協会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（一社）日本パラバレーボール協会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（一社）日本車椅子バスケットボール連盟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（特非）日本車いすフェンシング協会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（一社）日本ウィルチェアーラグビー連盟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（一社）日本車いすテニス協会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（一社）日本アイススレッジホッケー協会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（特非）日本障害者スキー連盟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日本チェアカーリング協会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（一社）全日本視覚障害者ボウリング協会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（特非）日本車いすダンススポーツ連盟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（一財）全日本ろうあ連盟スポーツ委員会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ろう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者水泳協会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（特非）日本知的障害者スポーツ連盟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FF0000"/>
                  </a:solidFill>
                </a:uFill>
              </a:rPr>
              <a:t>者陸上競技連盟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FF0000"/>
                </a:solidFill>
              </a:u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</a:rPr>
              <a:t>日本ＦＩＤバスケットボール連盟</a:t>
            </a:r>
            <a:endParaRPr lang="en-US" altLang="ja-JP" sz="1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（特非）日本知的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B050"/>
                  </a:solidFill>
                </a:uFill>
              </a:rPr>
              <a:t>者サッカー連盟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B050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0000FF"/>
                  </a:solidFill>
                </a:uFill>
              </a:rPr>
              <a:t>（一社）日本知的障害者水泳連盟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0000FF"/>
                </a:solidFill>
              </a:u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（一社）日本知的</a:t>
            </a:r>
            <a:r>
              <a:rPr lang="ja-JP" altLang="en-US" sz="1000" dirty="0" err="1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  <a:uFill>
                  <a:solidFill>
                    <a:srgbClr val="7030A0"/>
                  </a:solidFill>
                </a:uFill>
              </a:rPr>
              <a:t>者卓球連盟</a:t>
            </a:r>
            <a:endParaRPr lang="en-US" altLang="ja-JP" sz="1000" dirty="0" smtClean="0">
              <a:solidFill>
                <a:srgbClr val="000000"/>
              </a:solidFill>
              <a:uFill>
                <a:solidFill>
                  <a:srgbClr val="7030A0"/>
                </a:solidFill>
              </a:u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69863" y="2492896"/>
            <a:ext cx="201634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98438" y="2646437"/>
            <a:ext cx="2169889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805214" y="4384154"/>
            <a:ext cx="199903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9388" y="2348880"/>
            <a:ext cx="2160364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4796048" y="4077072"/>
            <a:ext cx="2206786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1254807" y="2799978"/>
            <a:ext cx="108494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正方形/長方形 2068"/>
          <p:cNvSpPr/>
          <p:nvPr/>
        </p:nvSpPr>
        <p:spPr>
          <a:xfrm>
            <a:off x="231986" y="6567155"/>
            <a:ext cx="361993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000" dirty="0" smtClean="0">
                <a:solidFill>
                  <a:srgbClr val="000000"/>
                </a:solidFill>
              </a:rPr>
              <a:t>※</a:t>
            </a:r>
            <a:r>
              <a:rPr lang="ja-JP" altLang="en-US" sz="1000" dirty="0">
                <a:solidFill>
                  <a:srgbClr val="000000"/>
                </a:solidFill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</a:rPr>
              <a:t>　　　は、</a:t>
            </a:r>
            <a:r>
              <a:rPr lang="ja-JP" altLang="en-US" sz="1000" dirty="0" err="1" smtClean="0">
                <a:solidFill>
                  <a:srgbClr val="000000"/>
                </a:solidFill>
              </a:rPr>
              <a:t>障がい</a:t>
            </a:r>
            <a:r>
              <a:rPr lang="ja-JP" altLang="en-US" sz="1000" dirty="0" smtClean="0">
                <a:solidFill>
                  <a:srgbClr val="000000"/>
                </a:solidFill>
              </a:rPr>
              <a:t>者スポーツ競技団体協議会統括競技団体</a:t>
            </a:r>
            <a:endParaRPr lang="en-US" altLang="ja-JP" sz="1000" dirty="0">
              <a:solidFill>
                <a:srgbClr val="000000"/>
              </a:solidFill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467544" y="6712793"/>
            <a:ext cx="28803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070992" y="99090"/>
            <a:ext cx="936929" cy="2769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参考資料２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561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20671</TotalTime>
  <Words>474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46_blank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文部科学省</dc:creator>
  <cp:lastModifiedBy>文部科学省</cp:lastModifiedBy>
  <cp:revision>240</cp:revision>
  <cp:lastPrinted>2016-11-29T01:27:01Z</cp:lastPrinted>
  <dcterms:created xsi:type="dcterms:W3CDTF">2012-10-29T06:38:03Z</dcterms:created>
  <dcterms:modified xsi:type="dcterms:W3CDTF">2016-11-29T01:27:28Z</dcterms:modified>
</cp:coreProperties>
</file>