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7"/>
  </p:notesMasterIdLst>
  <p:handoutMasterIdLst>
    <p:handoutMasterId r:id="rId8"/>
  </p:handoutMasterIdLst>
  <p:sldIdLst>
    <p:sldId id="445" r:id="rId2"/>
    <p:sldId id="448" r:id="rId3"/>
    <p:sldId id="447" r:id="rId4"/>
    <p:sldId id="449" r:id="rId5"/>
    <p:sldId id="446"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F3F"/>
    <a:srgbClr val="FFFF66"/>
    <a:srgbClr val="E89038"/>
    <a:srgbClr val="99FF99"/>
    <a:srgbClr val="DF4141"/>
    <a:srgbClr val="0000FF"/>
    <a:srgbClr val="E43838"/>
    <a:srgbClr val="FF5050"/>
    <a:srgbClr val="66669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5683" autoAdjust="0"/>
  </p:normalViewPr>
  <p:slideViewPr>
    <p:cSldViewPr>
      <p:cViewPr varScale="1">
        <p:scale>
          <a:sx n="70" d="100"/>
          <a:sy n="70" d="100"/>
        </p:scale>
        <p:origin x="-1500" y="-90"/>
      </p:cViewPr>
      <p:guideLst>
        <p:guide orient="horz" pos="2160"/>
        <p:guide pos="2880"/>
      </p:guideLst>
    </p:cSldViewPr>
  </p:slideViewPr>
  <p:notesTextViewPr>
    <p:cViewPr>
      <p:scale>
        <a:sx n="125" d="100"/>
        <a:sy n="125"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4"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t" anchorCtr="0" compatLnSpc="1">
            <a:prstTxWarp prst="textNoShape">
              <a:avLst/>
            </a:prstTxWarp>
          </a:bodyPr>
          <a:lstStyle>
            <a:lvl1pPr>
              <a:defRPr sz="1200"/>
            </a:lvl1pPr>
          </a:lstStyle>
          <a:p>
            <a:pPr>
              <a:defRPr/>
            </a:pPr>
            <a:r>
              <a:rPr lang="en-US" altLang="ja-JP"/>
              <a:t>【機密性○】</a:t>
            </a:r>
          </a:p>
        </p:txBody>
      </p:sp>
      <p:sp>
        <p:nvSpPr>
          <p:cNvPr id="5123" name="Rectangle 3"/>
          <p:cNvSpPr>
            <a:spLocks noGrp="1" noChangeArrowheads="1"/>
          </p:cNvSpPr>
          <p:nvPr>
            <p:ph type="dt" sz="quarter" idx="1"/>
          </p:nvPr>
        </p:nvSpPr>
        <p:spPr bwMode="auto">
          <a:xfrm>
            <a:off x="3855842"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t" anchorCtr="0" compatLnSpc="1">
            <a:prstTxWarp prst="textNoShape">
              <a:avLst/>
            </a:prstTxWarp>
          </a:bodyPr>
          <a:lstStyle>
            <a:lvl1pPr algn="r">
              <a:defRPr sz="1200"/>
            </a:lvl1pPr>
          </a:lstStyle>
          <a:p>
            <a:pPr>
              <a:defRPr/>
            </a:pPr>
            <a:endParaRPr lang="en-US" altLang="ja-JP"/>
          </a:p>
        </p:txBody>
      </p:sp>
      <p:sp>
        <p:nvSpPr>
          <p:cNvPr id="5124" name="Rectangle 4"/>
          <p:cNvSpPr>
            <a:spLocks noGrp="1" noChangeArrowheads="1"/>
          </p:cNvSpPr>
          <p:nvPr>
            <p:ph type="ftr" sz="quarter" idx="2"/>
          </p:nvPr>
        </p:nvSpPr>
        <p:spPr bwMode="auto">
          <a:xfrm>
            <a:off x="4"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b" anchorCtr="0" compatLnSpc="1">
            <a:prstTxWarp prst="textNoShape">
              <a:avLst/>
            </a:prstTxWarp>
          </a:bodyPr>
          <a:lstStyle>
            <a:lvl1pPr>
              <a:defRPr sz="1200"/>
            </a:lvl1pPr>
          </a:lstStyle>
          <a:p>
            <a:pPr>
              <a:defRPr/>
            </a:pPr>
            <a:endParaRPr lang="en-US" altLang="ja-JP"/>
          </a:p>
        </p:txBody>
      </p:sp>
      <p:sp>
        <p:nvSpPr>
          <p:cNvPr id="5125" name="Rectangle 5"/>
          <p:cNvSpPr>
            <a:spLocks noGrp="1" noChangeArrowheads="1"/>
          </p:cNvSpPr>
          <p:nvPr>
            <p:ph type="sldNum" sz="quarter" idx="3"/>
          </p:nvPr>
        </p:nvSpPr>
        <p:spPr bwMode="auto">
          <a:xfrm>
            <a:off x="3855842"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b" anchorCtr="0" compatLnSpc="1">
            <a:prstTxWarp prst="textNoShape">
              <a:avLst/>
            </a:prstTxWarp>
          </a:bodyPr>
          <a:lstStyle>
            <a:lvl1pPr algn="r">
              <a:defRPr sz="1200"/>
            </a:lvl1pPr>
          </a:lstStyle>
          <a:p>
            <a:pPr>
              <a:defRPr/>
            </a:pPr>
            <a:fld id="{9A617E2A-3304-4B9B-B21F-65673414880C}" type="slidenum">
              <a:rPr lang="en-US" altLang="ja-JP"/>
              <a:pPr>
                <a:defRPr/>
              </a:pPr>
              <a:t>‹#›</a:t>
            </a:fld>
            <a:endParaRPr lang="en-US" altLang="ja-JP"/>
          </a:p>
        </p:txBody>
      </p:sp>
    </p:spTree>
    <p:extLst>
      <p:ext uri="{BB962C8B-B14F-4D97-AF65-F5344CB8AC3E}">
        <p14:creationId xmlns:p14="http://schemas.microsoft.com/office/powerpoint/2010/main" val="2804239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t" anchorCtr="0" compatLnSpc="1">
            <a:prstTxWarp prst="textNoShape">
              <a:avLst/>
            </a:prstTxWarp>
          </a:bodyPr>
          <a:lstStyle>
            <a:lvl1pPr>
              <a:defRPr sz="1200"/>
            </a:lvl1pPr>
          </a:lstStyle>
          <a:p>
            <a:pPr>
              <a:defRPr/>
            </a:pPr>
            <a:r>
              <a:rPr lang="en-US" altLang="ja-JP"/>
              <a:t>【機密性○】</a:t>
            </a:r>
          </a:p>
        </p:txBody>
      </p:sp>
      <p:sp>
        <p:nvSpPr>
          <p:cNvPr id="3075" name="Rectangle 3"/>
          <p:cNvSpPr>
            <a:spLocks noGrp="1" noChangeArrowheads="1"/>
          </p:cNvSpPr>
          <p:nvPr>
            <p:ph type="dt" idx="1"/>
          </p:nvPr>
        </p:nvSpPr>
        <p:spPr bwMode="auto">
          <a:xfrm>
            <a:off x="3855842" y="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19163" y="746125"/>
            <a:ext cx="496887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1" y="4721190"/>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4"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b" anchorCtr="0" compatLnSpc="1">
            <a:prstTxWarp prst="textNoShape">
              <a:avLst/>
            </a:prstTxWarp>
          </a:bodyPr>
          <a:lstStyle>
            <a:lvl1pPr>
              <a:defRPr sz="1200"/>
            </a:lvl1pPr>
          </a:lstStyle>
          <a:p>
            <a:pPr>
              <a:defRPr/>
            </a:pPr>
            <a:endParaRPr lang="en-US" altLang="ja-JP"/>
          </a:p>
        </p:txBody>
      </p:sp>
      <p:sp>
        <p:nvSpPr>
          <p:cNvPr id="3079" name="Rectangle 7"/>
          <p:cNvSpPr>
            <a:spLocks noGrp="1" noChangeArrowheads="1"/>
          </p:cNvSpPr>
          <p:nvPr>
            <p:ph type="sldNum" sz="quarter" idx="5"/>
          </p:nvPr>
        </p:nvSpPr>
        <p:spPr bwMode="auto">
          <a:xfrm>
            <a:off x="3855842" y="9440647"/>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5" tIns="45700" rIns="91405" bIns="45700" numCol="1" anchor="b" anchorCtr="0" compatLnSpc="1">
            <a:prstTxWarp prst="textNoShape">
              <a:avLst/>
            </a:prstTxWarp>
          </a:bodyPr>
          <a:lstStyle>
            <a:lvl1pPr algn="r">
              <a:defRPr sz="1200"/>
            </a:lvl1pPr>
          </a:lstStyle>
          <a:p>
            <a:pPr>
              <a:defRPr/>
            </a:pPr>
            <a:fld id="{4CF468E3-DE6C-49E8-AED4-1B788EF262FD}" type="slidenum">
              <a:rPr lang="en-US" altLang="ja-JP"/>
              <a:pPr>
                <a:defRPr/>
              </a:pPr>
              <a:t>‹#›</a:t>
            </a:fld>
            <a:endParaRPr lang="en-US" altLang="ja-JP"/>
          </a:p>
        </p:txBody>
      </p:sp>
    </p:spTree>
    <p:extLst>
      <p:ext uri="{BB962C8B-B14F-4D97-AF65-F5344CB8AC3E}">
        <p14:creationId xmlns:p14="http://schemas.microsoft.com/office/powerpoint/2010/main" val="20754682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19163" y="746125"/>
            <a:ext cx="4968875" cy="3725863"/>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a:t>
            </a:fld>
            <a:endParaRPr lang="en-US" altLang="ja-JP">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19163" y="746125"/>
            <a:ext cx="4968875" cy="3725863"/>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2</a:t>
            </a:fld>
            <a:endParaRPr lang="en-US" altLang="ja-JP">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19163" y="746125"/>
            <a:ext cx="4968875" cy="3725863"/>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3</a:t>
            </a:fld>
            <a:endParaRPr lang="en-US" altLang="ja-JP">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19163" y="746125"/>
            <a:ext cx="4968875" cy="3725863"/>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4</a:t>
            </a:fld>
            <a:endParaRPr lang="en-US" altLang="ja-JP">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19163" y="746125"/>
            <a:ext cx="4968875" cy="3725863"/>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602" indent="-285617" eaLnBrk="0" hangingPunct="0">
              <a:defRPr kumimoji="1">
                <a:solidFill>
                  <a:schemeClr val="tx1"/>
                </a:solidFill>
                <a:latin typeface="Arial" charset="0"/>
                <a:ea typeface="ＭＳ Ｐゴシック" charset="-128"/>
              </a:defRPr>
            </a:lvl2pPr>
            <a:lvl3pPr marL="1142469" indent="-228495" eaLnBrk="0" hangingPunct="0">
              <a:defRPr kumimoji="1">
                <a:solidFill>
                  <a:schemeClr val="tx1"/>
                </a:solidFill>
                <a:latin typeface="Arial" charset="0"/>
                <a:ea typeface="ＭＳ Ｐゴシック" charset="-128"/>
              </a:defRPr>
            </a:lvl3pPr>
            <a:lvl4pPr marL="1599457" indent="-228495" eaLnBrk="0" hangingPunct="0">
              <a:defRPr kumimoji="1">
                <a:solidFill>
                  <a:schemeClr val="tx1"/>
                </a:solidFill>
                <a:latin typeface="Arial" charset="0"/>
                <a:ea typeface="ＭＳ Ｐゴシック" charset="-128"/>
              </a:defRPr>
            </a:lvl4pPr>
            <a:lvl5pPr marL="2056445" indent="-228495" eaLnBrk="0" hangingPunct="0">
              <a:defRPr kumimoji="1">
                <a:solidFill>
                  <a:schemeClr val="tx1"/>
                </a:solidFill>
                <a:latin typeface="Arial" charset="0"/>
                <a:ea typeface="ＭＳ Ｐゴシック" charset="-128"/>
              </a:defRPr>
            </a:lvl5pPr>
            <a:lvl6pPr marL="2513431" indent="-228495" eaLnBrk="0" fontAlgn="base" hangingPunct="0">
              <a:spcBef>
                <a:spcPct val="0"/>
              </a:spcBef>
              <a:spcAft>
                <a:spcPct val="0"/>
              </a:spcAft>
              <a:defRPr kumimoji="1">
                <a:solidFill>
                  <a:schemeClr val="tx1"/>
                </a:solidFill>
                <a:latin typeface="Arial" charset="0"/>
                <a:ea typeface="ＭＳ Ｐゴシック" charset="-128"/>
              </a:defRPr>
            </a:lvl6pPr>
            <a:lvl7pPr marL="2970419" indent="-228495" eaLnBrk="0" fontAlgn="base" hangingPunct="0">
              <a:spcBef>
                <a:spcPct val="0"/>
              </a:spcBef>
              <a:spcAft>
                <a:spcPct val="0"/>
              </a:spcAft>
              <a:defRPr kumimoji="1">
                <a:solidFill>
                  <a:schemeClr val="tx1"/>
                </a:solidFill>
                <a:latin typeface="Arial" charset="0"/>
                <a:ea typeface="ＭＳ Ｐゴシック" charset="-128"/>
              </a:defRPr>
            </a:lvl7pPr>
            <a:lvl8pPr marL="3427406" indent="-228495" eaLnBrk="0" fontAlgn="base" hangingPunct="0">
              <a:spcBef>
                <a:spcPct val="0"/>
              </a:spcBef>
              <a:spcAft>
                <a:spcPct val="0"/>
              </a:spcAft>
              <a:defRPr kumimoji="1">
                <a:solidFill>
                  <a:schemeClr val="tx1"/>
                </a:solidFill>
                <a:latin typeface="Arial" charset="0"/>
                <a:ea typeface="ＭＳ Ｐゴシック" charset="-128"/>
              </a:defRPr>
            </a:lvl8pPr>
            <a:lvl9pPr marL="3884394" indent="-22849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5</a:t>
            </a:fld>
            <a:endParaRPr lang="en-US" altLang="ja-JP">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3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F09CB0-E6D5-4970-AB11-DABB337551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65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90B1C6-CF48-4EAB-8488-CFD94DDA70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8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3379"/>
            <a:ext cx="2057400" cy="57927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3379"/>
            <a:ext cx="6019800" cy="57927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230A12-19F5-4E5B-992A-4E77E043C2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416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827F28-B98A-467F-840E-8188FFCEB0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4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1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9C8A38-64FE-4479-8BC4-EB146A58494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296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1D42FF-89BF-4A3C-BB7E-940D20F591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053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84BD3A9-F1E4-4EED-9F5C-88A9C18DB1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01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0BB18CD-BDE3-4B9A-BCE7-261C9EDEA9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798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4BD9F4-6A8A-447A-B343-2DFF4178AD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135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7F49E4-0794-4261-A393-0AAC7FC118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920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96EE94-33A6-4062-88CE-A98C61C46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343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3375"/>
            <a:ext cx="82296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0035AC59-C28F-4722-B5B5-ECE38F686BAB}" type="slidenum">
              <a:rPr lang="en-US" altLang="ja-JP">
                <a:solidFill>
                  <a:srgbClr val="000000"/>
                </a:solidFill>
              </a:rPr>
              <a:pPr>
                <a:defRPr/>
              </a:pPr>
              <a:t>‹#›</a:t>
            </a:fld>
            <a:endParaRPr lang="en-US" altLang="ja-JP">
              <a:solidFill>
                <a:srgbClr val="000000"/>
              </a:solidFill>
            </a:endParaRPr>
          </a:p>
        </p:txBody>
      </p:sp>
      <p:sp>
        <p:nvSpPr>
          <p:cNvPr id="1031" name="Text Box 8"/>
          <p:cNvSpPr txBox="1">
            <a:spLocks noChangeArrowheads="1"/>
          </p:cNvSpPr>
          <p:nvPr/>
        </p:nvSpPr>
        <p:spPr bwMode="auto">
          <a:xfrm>
            <a:off x="468313" y="177800"/>
            <a:ext cx="2159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endParaRPr lang="ja-JP" altLang="ja-JP" smtClean="0">
              <a:solidFill>
                <a:srgbClr val="000000"/>
              </a:solidFill>
            </a:endParaRPr>
          </a:p>
        </p:txBody>
      </p:sp>
    </p:spTree>
    <p:extLst>
      <p:ext uri="{BB962C8B-B14F-4D97-AF65-F5344CB8AC3E}">
        <p14:creationId xmlns:p14="http://schemas.microsoft.com/office/powerpoint/2010/main" val="1313473909"/>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40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sz="2000" b="1" dirty="0" smtClean="0"/>
              <a:t>文部科学省障害者スポーツ推進タスクフォースについて</a:t>
            </a:r>
            <a:endParaRPr lang="ja-JP" altLang="en-US" sz="2000" b="1" dirty="0"/>
          </a:p>
        </p:txBody>
      </p:sp>
      <p:sp>
        <p:nvSpPr>
          <p:cNvPr id="2052"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2053" name="AutoShape 7"/>
          <p:cNvSpPr>
            <a:spLocks noChangeArrowheads="1"/>
          </p:cNvSpPr>
          <p:nvPr/>
        </p:nvSpPr>
        <p:spPr bwMode="auto">
          <a:xfrm>
            <a:off x="108396" y="980727"/>
            <a:ext cx="8928100" cy="2016225"/>
          </a:xfrm>
          <a:prstGeom prst="roundRect">
            <a:avLst>
              <a:gd name="adj" fmla="val 16667"/>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defRPr/>
            </a:pPr>
            <a:endParaRPr lang="en-US" altLang="ja-JP" sz="1400" dirty="0" smtClean="0">
              <a:solidFill>
                <a:srgbClr val="000000"/>
              </a:solidFill>
              <a:latin typeface="ＭＳ Ｐゴシック"/>
              <a:ea typeface="ＭＳ Ｐゴシック"/>
            </a:endParaRPr>
          </a:p>
        </p:txBody>
      </p:sp>
      <p:sp>
        <p:nvSpPr>
          <p:cNvPr id="2" name="テキスト ボックス 1"/>
          <p:cNvSpPr txBox="1"/>
          <p:nvPr/>
        </p:nvSpPr>
        <p:spPr>
          <a:xfrm>
            <a:off x="30912" y="796063"/>
            <a:ext cx="595035" cy="338554"/>
          </a:xfrm>
          <a:prstGeom prst="rect">
            <a:avLst/>
          </a:prstGeom>
          <a:solidFill>
            <a:schemeClr val="bg1"/>
          </a:solidFill>
          <a:ln>
            <a:solidFill>
              <a:schemeClr val="tx1"/>
            </a:solidFill>
          </a:ln>
        </p:spPr>
        <p:txBody>
          <a:bodyPr wrap="none" rtlCol="0">
            <a:spAutoFit/>
          </a:bodyPr>
          <a:lstStyle/>
          <a:p>
            <a:r>
              <a:rPr kumimoji="1" lang="ja-JP" altLang="en-US" sz="1600" dirty="0" smtClean="0"/>
              <a:t>趣旨</a:t>
            </a:r>
            <a:endParaRPr kumimoji="1" lang="ja-JP" altLang="en-US" sz="1600" dirty="0"/>
          </a:p>
        </p:txBody>
      </p:sp>
      <p:sp>
        <p:nvSpPr>
          <p:cNvPr id="3" name="テキスト ボックス 2"/>
          <p:cNvSpPr txBox="1"/>
          <p:nvPr/>
        </p:nvSpPr>
        <p:spPr>
          <a:xfrm>
            <a:off x="192116" y="1162844"/>
            <a:ext cx="8760659" cy="1754326"/>
          </a:xfrm>
          <a:prstGeom prst="rect">
            <a:avLst/>
          </a:prstGeom>
          <a:noFill/>
        </p:spPr>
        <p:txBody>
          <a:bodyPr wrap="square" rtlCol="0">
            <a:spAutoFit/>
          </a:bodyPr>
          <a:lstStyle/>
          <a:p>
            <a:r>
              <a:rPr lang="ja-JP" altLang="en-US" sz="1200" dirty="0" smtClean="0">
                <a:solidFill>
                  <a:srgbClr val="000000"/>
                </a:solidFill>
                <a:latin typeface="ＭＳ Ｐゴシック"/>
                <a:ea typeface="ＭＳ Ｐゴシック"/>
              </a:rPr>
              <a:t>○</a:t>
            </a:r>
            <a:r>
              <a:rPr lang="en-US" altLang="ja-JP" sz="1200" dirty="0" smtClean="0">
                <a:solidFill>
                  <a:srgbClr val="000000"/>
                </a:solidFill>
                <a:latin typeface="ＭＳ Ｐゴシック"/>
                <a:ea typeface="ＭＳ Ｐゴシック"/>
              </a:rPr>
              <a:t>2020</a:t>
            </a:r>
            <a:r>
              <a:rPr lang="ja-JP" altLang="en-US" sz="1200" dirty="0" smtClean="0">
                <a:solidFill>
                  <a:srgbClr val="000000"/>
                </a:solidFill>
                <a:latin typeface="ＭＳ Ｐゴシック"/>
                <a:ea typeface="ＭＳ Ｐゴシック"/>
              </a:rPr>
              <a:t>年東京パラリンピック競技大会の成功や、共生社会の実現等の大会後のレガシーの創出のためには、障害者スポーツに対する国民の関心を高めるとともに、社会全体で障害者スポーツの支援に取り組むことが必要。</a:t>
            </a:r>
            <a:endParaRPr lang="en-US" altLang="ja-JP" sz="1200" dirty="0" smtClean="0">
              <a:solidFill>
                <a:srgbClr val="000000"/>
              </a:solidFill>
              <a:latin typeface="ＭＳ Ｐゴシック"/>
              <a:ea typeface="ＭＳ Ｐゴシック"/>
            </a:endParaRPr>
          </a:p>
          <a:p>
            <a:endParaRPr lang="en-US" altLang="zh-TW" sz="1200" dirty="0">
              <a:solidFill>
                <a:srgbClr val="000000"/>
              </a:solidFill>
              <a:latin typeface="ＭＳ Ｐゴシック"/>
              <a:ea typeface="ＭＳ Ｐゴシック"/>
            </a:endParaRPr>
          </a:p>
          <a:p>
            <a:r>
              <a:rPr lang="ja-JP" altLang="en-US" sz="1200" dirty="0" smtClean="0">
                <a:solidFill>
                  <a:srgbClr val="000000"/>
                </a:solidFill>
                <a:latin typeface="ＭＳ Ｐゴシック"/>
                <a:ea typeface="ＭＳ Ｐゴシック"/>
              </a:rPr>
              <a:t>○スペシャルオリンピックスやデフリンピックをはじめ、パラリンピック以外の障害者スポーツについては、パラリンピックに比べて認知度や支援が十分ではないとの指摘もあり、障害者スポーツ全体について支援に取り組むことも必要。</a:t>
            </a:r>
            <a:endParaRPr lang="en-US" altLang="ja-JP" sz="1200" dirty="0" smtClean="0">
              <a:solidFill>
                <a:srgbClr val="000000"/>
              </a:solidFill>
              <a:latin typeface="ＭＳ Ｐゴシック"/>
              <a:ea typeface="ＭＳ Ｐゴシック"/>
            </a:endParaRPr>
          </a:p>
          <a:p>
            <a:endParaRPr lang="en-US" altLang="zh-TW" sz="1200" dirty="0">
              <a:solidFill>
                <a:srgbClr val="000000"/>
              </a:solidFill>
              <a:latin typeface="ＭＳ Ｐゴシック"/>
              <a:ea typeface="ＭＳ Ｐゴシック"/>
            </a:endParaRPr>
          </a:p>
          <a:p>
            <a:r>
              <a:rPr lang="ja-JP" altLang="en-US" sz="1200" dirty="0" smtClean="0">
                <a:solidFill>
                  <a:srgbClr val="000000"/>
                </a:solidFill>
                <a:latin typeface="ＭＳ Ｐゴシック"/>
                <a:ea typeface="ＭＳ Ｐゴシック"/>
              </a:rPr>
              <a:t>○障害者スポーツの所管が平成</a:t>
            </a:r>
            <a:r>
              <a:rPr lang="en-US" altLang="ja-JP" sz="1200" dirty="0" smtClean="0">
                <a:solidFill>
                  <a:srgbClr val="000000"/>
                </a:solidFill>
                <a:latin typeface="ＭＳ Ｐゴシック"/>
                <a:ea typeface="ＭＳ Ｐゴシック"/>
              </a:rPr>
              <a:t>26</a:t>
            </a:r>
            <a:r>
              <a:rPr lang="ja-JP" altLang="en-US" sz="1200" dirty="0" smtClean="0">
                <a:solidFill>
                  <a:srgbClr val="000000"/>
                </a:solidFill>
                <a:latin typeface="ＭＳ Ｐゴシック"/>
                <a:ea typeface="ＭＳ Ｐゴシック"/>
              </a:rPr>
              <a:t>年度に厚生労働省から文部科学省に移管され、文部科学省としても様々な取組を行っているところであるが、</a:t>
            </a:r>
            <a:r>
              <a:rPr lang="ja-JP" altLang="en-US" sz="1200" b="1" u="sng" dirty="0" smtClean="0">
                <a:solidFill>
                  <a:srgbClr val="000000"/>
                </a:solidFill>
                <a:latin typeface="ＭＳ Ｐゴシック"/>
                <a:ea typeface="ＭＳ Ｐゴシック"/>
              </a:rPr>
              <a:t>スポーツ団体や民間企業等とも連携</a:t>
            </a:r>
            <a:r>
              <a:rPr lang="ja-JP" altLang="en-US" sz="1200" dirty="0" smtClean="0">
                <a:solidFill>
                  <a:srgbClr val="000000"/>
                </a:solidFill>
                <a:latin typeface="ＭＳ Ｐゴシック"/>
                <a:ea typeface="ＭＳ Ｐゴシック"/>
              </a:rPr>
              <a:t>して社会全体の取組に発展させるために「文部科学省障害者スポーツ推進タスクフォース」を設置（平成</a:t>
            </a:r>
            <a:r>
              <a:rPr lang="en-US" altLang="ja-JP" sz="1200" dirty="0" smtClean="0">
                <a:solidFill>
                  <a:srgbClr val="000000"/>
                </a:solidFill>
                <a:latin typeface="ＭＳ Ｐゴシック"/>
                <a:ea typeface="ＭＳ Ｐゴシック"/>
              </a:rPr>
              <a:t>28</a:t>
            </a:r>
            <a:r>
              <a:rPr lang="ja-JP" altLang="en-US" sz="1200" dirty="0" smtClean="0">
                <a:solidFill>
                  <a:srgbClr val="000000"/>
                </a:solidFill>
                <a:latin typeface="ＭＳ Ｐゴシック"/>
                <a:ea typeface="ＭＳ Ｐゴシック"/>
              </a:rPr>
              <a:t>年</a:t>
            </a:r>
            <a:r>
              <a:rPr lang="en-US" altLang="ja-JP" sz="1200" dirty="0" smtClean="0">
                <a:solidFill>
                  <a:srgbClr val="000000"/>
                </a:solidFill>
                <a:latin typeface="ＭＳ Ｐゴシック"/>
                <a:ea typeface="ＭＳ Ｐゴシック"/>
              </a:rPr>
              <a:t>10</a:t>
            </a:r>
            <a:r>
              <a:rPr lang="ja-JP" altLang="en-US" sz="1200" dirty="0" smtClean="0">
                <a:solidFill>
                  <a:srgbClr val="000000"/>
                </a:solidFill>
                <a:latin typeface="ＭＳ Ｐゴシック"/>
                <a:ea typeface="ＭＳ Ｐゴシック"/>
              </a:rPr>
              <a:t>月）。</a:t>
            </a:r>
            <a:endParaRPr lang="zh-TW" altLang="en-US" sz="1200" dirty="0">
              <a:solidFill>
                <a:srgbClr val="000000"/>
              </a:solidFill>
              <a:latin typeface="ＭＳ Ｐゴシック"/>
              <a:ea typeface="ＭＳ Ｐゴシック"/>
            </a:endParaRPr>
          </a:p>
        </p:txBody>
      </p:sp>
      <p:sp>
        <p:nvSpPr>
          <p:cNvPr id="18" name="テキスト ボックス 17"/>
          <p:cNvSpPr txBox="1"/>
          <p:nvPr/>
        </p:nvSpPr>
        <p:spPr>
          <a:xfrm>
            <a:off x="147706" y="3378478"/>
            <a:ext cx="1005403" cy="338554"/>
          </a:xfrm>
          <a:prstGeom prst="rect">
            <a:avLst/>
          </a:prstGeom>
          <a:solidFill>
            <a:schemeClr val="bg1"/>
          </a:solidFill>
          <a:ln>
            <a:solidFill>
              <a:schemeClr val="tx1"/>
            </a:solidFill>
          </a:ln>
        </p:spPr>
        <p:txBody>
          <a:bodyPr wrap="none" rtlCol="0">
            <a:spAutoFit/>
          </a:bodyPr>
          <a:lstStyle/>
          <a:p>
            <a:r>
              <a:rPr kumimoji="1" lang="ja-JP" altLang="en-US" sz="1600" dirty="0" smtClean="0"/>
              <a:t>検討事項</a:t>
            </a:r>
            <a:endParaRPr kumimoji="1" lang="ja-JP" altLang="en-US" sz="1600" dirty="0"/>
          </a:p>
        </p:txBody>
      </p:sp>
      <p:sp>
        <p:nvSpPr>
          <p:cNvPr id="28" name="テキスト ボックス 27"/>
          <p:cNvSpPr txBox="1"/>
          <p:nvPr/>
        </p:nvSpPr>
        <p:spPr>
          <a:xfrm>
            <a:off x="107504" y="3717032"/>
            <a:ext cx="4752527" cy="2893100"/>
          </a:xfrm>
          <a:prstGeom prst="rect">
            <a:avLst/>
          </a:prstGeom>
          <a:noFill/>
        </p:spPr>
        <p:txBody>
          <a:bodyPr wrap="square" rtlCol="0">
            <a:spAutoFit/>
          </a:bodyPr>
          <a:lstStyle/>
          <a:p>
            <a:r>
              <a:rPr lang="ja-JP" altLang="en-US" sz="1400" dirty="0" smtClean="0">
                <a:solidFill>
                  <a:srgbClr val="000000"/>
                </a:solidFill>
                <a:latin typeface="ＭＳ Ｐゴシック"/>
                <a:ea typeface="ＭＳ Ｐゴシック"/>
              </a:rPr>
              <a:t>（１）障害者スポーツに対する社会の理解促進・認知度向上</a:t>
            </a:r>
            <a:endParaRPr lang="en-US" altLang="ja-JP" sz="1400" dirty="0" smtClean="0">
              <a:solidFill>
                <a:srgbClr val="000000"/>
              </a:solidFill>
              <a:latin typeface="ＭＳ Ｐゴシック"/>
              <a:ea typeface="ＭＳ Ｐゴシック"/>
            </a:endParaRPr>
          </a:p>
          <a:p>
            <a:endParaRPr lang="en-US" altLang="ja-JP" sz="1400" dirty="0" smtClean="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（２）スポーツを行う場や障害者スポーツ用具の確保等、障害者スポーツの環境整備</a:t>
            </a:r>
            <a:endParaRPr lang="en-US" altLang="ja-JP" sz="1400" dirty="0" smtClean="0">
              <a:solidFill>
                <a:srgbClr val="000000"/>
              </a:solidFill>
              <a:latin typeface="ＭＳ Ｐゴシック"/>
              <a:ea typeface="ＭＳ Ｐゴシック"/>
            </a:endParaRPr>
          </a:p>
          <a:p>
            <a:endParaRPr lang="en-US" altLang="ja-JP" sz="1400" dirty="0" smtClean="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（３）</a:t>
            </a:r>
            <a:r>
              <a:rPr lang="ja-JP" altLang="en-US" sz="1400" b="1" u="sng" dirty="0" smtClean="0">
                <a:solidFill>
                  <a:srgbClr val="000000"/>
                </a:solidFill>
                <a:latin typeface="ＭＳ Ｐゴシック"/>
                <a:ea typeface="ＭＳ Ｐゴシック"/>
              </a:rPr>
              <a:t>民間企業等とのマッチング等、組織面・財政面でぜい弱な障害者スポーツ団体への支援</a:t>
            </a:r>
            <a:endParaRPr lang="en-US" altLang="ja-JP" sz="1400" b="1" u="sng" dirty="0" smtClean="0">
              <a:solidFill>
                <a:srgbClr val="000000"/>
              </a:solidFill>
              <a:latin typeface="ＭＳ Ｐゴシック"/>
              <a:ea typeface="ＭＳ Ｐゴシック"/>
            </a:endParaRPr>
          </a:p>
          <a:p>
            <a:endParaRPr lang="en-US" altLang="ja-JP" sz="1400" dirty="0" smtClean="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（４）身近な地域での障害者スポーツイベントの充実、障害者スポーツ団体への支援</a:t>
            </a:r>
            <a:endParaRPr lang="en-US" altLang="ja-JP" sz="1400" dirty="0" smtClean="0">
              <a:solidFill>
                <a:srgbClr val="000000"/>
              </a:solidFill>
              <a:latin typeface="ＭＳ Ｐゴシック"/>
              <a:ea typeface="ＭＳ Ｐゴシック"/>
            </a:endParaRPr>
          </a:p>
          <a:p>
            <a:endParaRPr lang="en-US" altLang="ja-JP" sz="1400" dirty="0" smtClean="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（５）上記（１）～（４）に係る、スポーツ団体や民間企業等との連携　など</a:t>
            </a:r>
            <a:endParaRPr lang="zh-TW" altLang="en-US" sz="1400" dirty="0">
              <a:solidFill>
                <a:srgbClr val="000000"/>
              </a:solidFill>
              <a:latin typeface="ＭＳ Ｐゴシック"/>
              <a:ea typeface="ＭＳ Ｐゴシック"/>
            </a:endParaRPr>
          </a:p>
        </p:txBody>
      </p:sp>
      <p:sp>
        <p:nvSpPr>
          <p:cNvPr id="29" name="テキスト ボックス 28"/>
          <p:cNvSpPr txBox="1"/>
          <p:nvPr/>
        </p:nvSpPr>
        <p:spPr>
          <a:xfrm>
            <a:off x="4995917" y="3378478"/>
            <a:ext cx="800219" cy="338554"/>
          </a:xfrm>
          <a:prstGeom prst="rect">
            <a:avLst/>
          </a:prstGeom>
          <a:solidFill>
            <a:schemeClr val="bg1"/>
          </a:solidFill>
          <a:ln>
            <a:solidFill>
              <a:schemeClr val="tx1"/>
            </a:solidFill>
          </a:ln>
        </p:spPr>
        <p:txBody>
          <a:bodyPr wrap="none" rtlCol="0">
            <a:spAutoFit/>
          </a:bodyPr>
          <a:lstStyle/>
          <a:p>
            <a:r>
              <a:rPr lang="ja-JP" altLang="en-US" sz="1600" dirty="0"/>
              <a:t>構成員</a:t>
            </a:r>
            <a:endParaRPr kumimoji="1" lang="ja-JP" altLang="en-US" sz="1600" dirty="0"/>
          </a:p>
        </p:txBody>
      </p:sp>
      <p:cxnSp>
        <p:nvCxnSpPr>
          <p:cNvPr id="14" name="直線コネクタ 13"/>
          <p:cNvCxnSpPr/>
          <p:nvPr/>
        </p:nvCxnSpPr>
        <p:spPr>
          <a:xfrm>
            <a:off x="4860032" y="3429000"/>
            <a:ext cx="0" cy="3168352"/>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6" name="表 15"/>
          <p:cNvGraphicFramePr>
            <a:graphicFrameLocks noGrp="1"/>
          </p:cNvGraphicFramePr>
          <p:nvPr>
            <p:extLst>
              <p:ext uri="{D42A27DB-BD31-4B8C-83A1-F6EECF244321}">
                <p14:modId xmlns:p14="http://schemas.microsoft.com/office/powerpoint/2010/main" val="78087713"/>
              </p:ext>
            </p:extLst>
          </p:nvPr>
        </p:nvGraphicFramePr>
        <p:xfrm>
          <a:off x="5004048" y="3789040"/>
          <a:ext cx="3888432" cy="2595880"/>
        </p:xfrm>
        <a:graphic>
          <a:graphicData uri="http://schemas.openxmlformats.org/drawingml/2006/table">
            <a:tbl>
              <a:tblPr firstRow="1" bandRow="1">
                <a:tableStyleId>{2D5ABB26-0587-4C30-8999-92F81FD0307C}</a:tableStyleId>
              </a:tblPr>
              <a:tblGrid>
                <a:gridCol w="1440160"/>
                <a:gridCol w="2448272"/>
              </a:tblGrid>
              <a:tr h="370840">
                <a:tc>
                  <a:txBody>
                    <a:bodyPr/>
                    <a:lstStyle/>
                    <a:p>
                      <a:r>
                        <a:rPr kumimoji="1" lang="ja-JP" altLang="en-US" sz="1400" dirty="0" smtClean="0"/>
                        <a:t>（主査）</a:t>
                      </a:r>
                      <a:endParaRPr kumimoji="1" lang="en-US" altLang="ja-JP" sz="1400" dirty="0" smtClean="0"/>
                    </a:p>
                  </a:txBody>
                  <a:tcPr/>
                </a:tc>
                <a:tc>
                  <a:txBody>
                    <a:bodyPr/>
                    <a:lstStyle/>
                    <a:p>
                      <a:r>
                        <a:rPr kumimoji="1" lang="ja-JP" altLang="en-US" sz="1400" dirty="0" smtClean="0"/>
                        <a:t>水落副大臣</a:t>
                      </a:r>
                      <a:endParaRPr kumimoji="1" lang="ja-JP" altLang="en-US" sz="1400" dirty="0"/>
                    </a:p>
                  </a:txBody>
                  <a:tcPr/>
                </a:tc>
              </a:tr>
              <a:tr h="370840">
                <a:tc>
                  <a:txBody>
                    <a:bodyPr/>
                    <a:lstStyle/>
                    <a:p>
                      <a:r>
                        <a:rPr kumimoji="1" lang="ja-JP" altLang="en-US" sz="1400" dirty="0" smtClean="0"/>
                        <a:t>（主査代行）</a:t>
                      </a:r>
                      <a:endParaRPr kumimoji="1" lang="ja-JP" altLang="en-US" sz="1400" dirty="0"/>
                    </a:p>
                  </a:txBody>
                  <a:tcPr/>
                </a:tc>
                <a:tc>
                  <a:txBody>
                    <a:bodyPr/>
                    <a:lstStyle/>
                    <a:p>
                      <a:r>
                        <a:rPr kumimoji="1" lang="ja-JP" altLang="en-US" sz="1400" dirty="0" smtClean="0"/>
                        <a:t>樋口政務官</a:t>
                      </a:r>
                      <a:endParaRPr kumimoji="1" lang="ja-JP" altLang="en-US" sz="1400" dirty="0"/>
                    </a:p>
                  </a:txBody>
                  <a:tcPr/>
                </a:tc>
              </a:tr>
              <a:tr h="370840">
                <a:tc>
                  <a:txBody>
                    <a:bodyPr/>
                    <a:lstStyle/>
                    <a:p>
                      <a:r>
                        <a:rPr kumimoji="1" lang="ja-JP" altLang="en-US" sz="1400" dirty="0" smtClean="0"/>
                        <a:t>（主査代行）</a:t>
                      </a:r>
                      <a:endParaRPr kumimoji="1" lang="ja-JP" altLang="en-US" sz="1400" dirty="0"/>
                    </a:p>
                  </a:txBody>
                  <a:tcPr/>
                </a:tc>
                <a:tc>
                  <a:txBody>
                    <a:bodyPr/>
                    <a:lstStyle/>
                    <a:p>
                      <a:r>
                        <a:rPr kumimoji="1" lang="ja-JP" altLang="en-US" sz="1400" dirty="0" smtClean="0"/>
                        <a:t>田野瀬政務官</a:t>
                      </a:r>
                      <a:endParaRPr kumimoji="1" lang="ja-JP" altLang="en-US" sz="1400" dirty="0"/>
                    </a:p>
                  </a:txBody>
                  <a:tcPr/>
                </a:tc>
              </a:tr>
              <a:tr h="370840">
                <a:tc>
                  <a:txBody>
                    <a:bodyPr/>
                    <a:lstStyle/>
                    <a:p>
                      <a:r>
                        <a:rPr kumimoji="1" lang="ja-JP" altLang="en-US" sz="1400" dirty="0" smtClean="0"/>
                        <a:t>スポーツ庁</a:t>
                      </a:r>
                      <a:endParaRPr kumimoji="1" lang="ja-JP" altLang="en-US" sz="1400" dirty="0"/>
                    </a:p>
                  </a:txBody>
                  <a:tcPr/>
                </a:tc>
                <a:tc>
                  <a:txBody>
                    <a:bodyPr/>
                    <a:lstStyle/>
                    <a:p>
                      <a:r>
                        <a:rPr kumimoji="1" lang="ja-JP" altLang="en-US" sz="1400" dirty="0" smtClean="0"/>
                        <a:t>髙橋次長</a:t>
                      </a:r>
                      <a:endParaRPr kumimoji="1" lang="ja-JP" altLang="en-US" sz="1400" dirty="0"/>
                    </a:p>
                  </a:txBody>
                  <a:tcPr/>
                </a:tc>
              </a:tr>
              <a:tr h="370840">
                <a:tc>
                  <a:txBody>
                    <a:bodyPr/>
                    <a:lstStyle/>
                    <a:p>
                      <a:endParaRPr kumimoji="1" lang="ja-JP" altLang="en-US" sz="1400" dirty="0"/>
                    </a:p>
                  </a:txBody>
                  <a:tcPr/>
                </a:tc>
                <a:tc>
                  <a:txBody>
                    <a:bodyPr/>
                    <a:lstStyle/>
                    <a:p>
                      <a:r>
                        <a:rPr kumimoji="1" lang="ja-JP" altLang="en-US" sz="1400" dirty="0" smtClean="0"/>
                        <a:t>木村審議官</a:t>
                      </a:r>
                      <a:endParaRPr kumimoji="1" lang="ja-JP" altLang="en-US" sz="1400" dirty="0"/>
                    </a:p>
                  </a:txBody>
                  <a:tcPr/>
                </a:tc>
              </a:tr>
              <a:tr h="370840">
                <a:tc>
                  <a:txBody>
                    <a:bodyPr/>
                    <a:lstStyle/>
                    <a:p>
                      <a:endParaRPr kumimoji="1" lang="ja-JP" altLang="en-US" sz="1400" dirty="0"/>
                    </a:p>
                  </a:txBody>
                  <a:tcPr/>
                </a:tc>
                <a:tc>
                  <a:txBody>
                    <a:bodyPr/>
                    <a:lstStyle/>
                    <a:p>
                      <a:r>
                        <a:rPr kumimoji="1" lang="ja-JP" altLang="en-US" sz="1400" dirty="0" smtClean="0"/>
                        <a:t>雪下参与　他</a:t>
                      </a:r>
                      <a:endParaRPr kumimoji="1" lang="ja-JP" altLang="en-US" sz="1400" dirty="0"/>
                    </a:p>
                  </a:txBody>
                  <a:tcPr/>
                </a:tc>
              </a:tr>
              <a:tr h="370840">
                <a:tc>
                  <a:txBody>
                    <a:bodyPr/>
                    <a:lstStyle/>
                    <a:p>
                      <a:r>
                        <a:rPr kumimoji="1" lang="ja-JP" altLang="en-US" sz="1400" dirty="0" smtClean="0"/>
                        <a:t>（オブザーバー）</a:t>
                      </a:r>
                      <a:endParaRPr kumimoji="1" lang="ja-JP" altLang="en-US" sz="1400" dirty="0"/>
                    </a:p>
                  </a:txBody>
                  <a:tcPr/>
                </a:tc>
                <a:tc>
                  <a:txBody>
                    <a:bodyPr/>
                    <a:lstStyle/>
                    <a:p>
                      <a:r>
                        <a:rPr kumimoji="1" lang="ja-JP" altLang="en-US" sz="1400" dirty="0" smtClean="0"/>
                        <a:t>日本障がい者スポーツ協会</a:t>
                      </a:r>
                      <a:endParaRPr kumimoji="1" lang="ja-JP" altLang="en-US" sz="1400" dirty="0"/>
                    </a:p>
                  </a:txBody>
                  <a:tcPr/>
                </a:tc>
              </a:tr>
            </a:tbl>
          </a:graphicData>
        </a:graphic>
      </p:graphicFrame>
      <p:sp>
        <p:nvSpPr>
          <p:cNvPr id="4" name="スライド番号プレースホルダー 3"/>
          <p:cNvSpPr>
            <a:spLocks noGrp="1"/>
          </p:cNvSpPr>
          <p:nvPr>
            <p:ph type="sldNum" sz="quarter" idx="12"/>
          </p:nvPr>
        </p:nvSpPr>
        <p:spPr>
          <a:xfrm>
            <a:off x="7019156" y="6359227"/>
            <a:ext cx="2133600" cy="476250"/>
          </a:xfrm>
        </p:spPr>
        <p:txBody>
          <a:bodyPr/>
          <a:lstStyle/>
          <a:p>
            <a:pPr>
              <a:defRPr/>
            </a:pPr>
            <a:fld id="{D1F09CB0-E6D5-4970-AB11-DABB337551DB}" type="slidenum">
              <a:rPr lang="en-US" altLang="ja-JP" smtClean="0">
                <a:solidFill>
                  <a:srgbClr val="000000"/>
                </a:solidFill>
              </a:rPr>
              <a:pPr>
                <a:defRPr/>
              </a:pPr>
              <a:t>1</a:t>
            </a:fld>
            <a:endParaRPr lang="en-US" altLang="ja-JP" dirty="0">
              <a:solidFill>
                <a:srgbClr val="000000"/>
              </a:solidFill>
            </a:endParaRPr>
          </a:p>
        </p:txBody>
      </p:sp>
      <p:sp>
        <p:nvSpPr>
          <p:cNvPr id="5" name="テキスト ボックス 4"/>
          <p:cNvSpPr txBox="1"/>
          <p:nvPr/>
        </p:nvSpPr>
        <p:spPr>
          <a:xfrm>
            <a:off x="8369326" y="75880"/>
            <a:ext cx="667170" cy="307777"/>
          </a:xfrm>
          <a:prstGeom prst="rect">
            <a:avLst/>
          </a:prstGeom>
          <a:noFill/>
          <a:ln>
            <a:solidFill>
              <a:schemeClr val="tx1"/>
            </a:solidFill>
          </a:ln>
        </p:spPr>
        <p:txBody>
          <a:bodyPr wrap="none" rtlCol="0">
            <a:spAutoFit/>
          </a:bodyPr>
          <a:lstStyle/>
          <a:p>
            <a:r>
              <a:rPr kumimoji="1" lang="ja-JP" altLang="en-US" sz="1400" dirty="0" smtClean="0"/>
              <a:t>資料６</a:t>
            </a:r>
            <a:endParaRPr kumimoji="1" lang="ja-JP" altLang="en-US" sz="1400" dirty="0"/>
          </a:p>
        </p:txBody>
      </p:sp>
    </p:spTree>
    <p:extLst>
      <p:ext uri="{BB962C8B-B14F-4D97-AF65-F5344CB8AC3E}">
        <p14:creationId xmlns:p14="http://schemas.microsoft.com/office/powerpoint/2010/main" val="3156130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40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sz="2000" b="1" dirty="0" smtClean="0"/>
              <a:t>障害者スポーツ推進タスクフォース　進捗状況</a:t>
            </a:r>
            <a:endParaRPr lang="ja-JP" altLang="en-US" sz="2000" b="1" dirty="0"/>
          </a:p>
        </p:txBody>
      </p:sp>
      <p:sp>
        <p:nvSpPr>
          <p:cNvPr id="2052"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019406051"/>
              </p:ext>
            </p:extLst>
          </p:nvPr>
        </p:nvGraphicFramePr>
        <p:xfrm>
          <a:off x="755576" y="764704"/>
          <a:ext cx="7808416" cy="3759200"/>
        </p:xfrm>
        <a:graphic>
          <a:graphicData uri="http://schemas.openxmlformats.org/drawingml/2006/table">
            <a:tbl>
              <a:tblPr firstRow="1" bandRow="1">
                <a:tableStyleId>{5C22544A-7EE6-4342-B048-85BDC9FD1C3A}</a:tableStyleId>
              </a:tblPr>
              <a:tblGrid>
                <a:gridCol w="2088232"/>
                <a:gridCol w="5720184"/>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検討内容</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第１回（</a:t>
                      </a:r>
                      <a:r>
                        <a:rPr kumimoji="1" lang="en-US" altLang="ja-JP" dirty="0" smtClean="0"/>
                        <a:t>10</a:t>
                      </a:r>
                      <a:r>
                        <a:rPr kumimoji="1" lang="ja-JP" altLang="en-US" dirty="0" smtClean="0"/>
                        <a:t>月</a:t>
                      </a:r>
                      <a:r>
                        <a:rPr kumimoji="1" lang="en-US" altLang="ja-JP" dirty="0" smtClean="0"/>
                        <a:t>25</a:t>
                      </a:r>
                      <a:r>
                        <a:rPr kumimoji="1" lang="ja-JP" altLang="en-US" dirty="0" smtClean="0"/>
                        <a:t>日）</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今後の進め方等</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第２回（</a:t>
                      </a:r>
                      <a:r>
                        <a:rPr kumimoji="1" lang="en-US" altLang="ja-JP" dirty="0" smtClean="0"/>
                        <a:t>11</a:t>
                      </a:r>
                      <a:r>
                        <a:rPr kumimoji="1" lang="ja-JP" altLang="en-US" dirty="0" smtClean="0"/>
                        <a:t>月</a:t>
                      </a:r>
                      <a:r>
                        <a:rPr kumimoji="1" lang="en-US" altLang="ja-JP" dirty="0" smtClean="0"/>
                        <a:t>11</a:t>
                      </a:r>
                      <a:r>
                        <a:rPr kumimoji="1" lang="ja-JP" altLang="en-US" dirty="0" smtClean="0"/>
                        <a:t>日）</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企業等ヒアリング</a:t>
                      </a:r>
                      <a:endParaRPr kumimoji="1" lang="en-US" altLang="ja-JP" dirty="0" smtClean="0"/>
                    </a:p>
                    <a:p>
                      <a:r>
                        <a:rPr kumimoji="1" lang="ja-JP" altLang="en-US" dirty="0" smtClean="0"/>
                        <a:t>・あいおいニッセイ同和損害保険株式会社</a:t>
                      </a:r>
                      <a:endParaRPr kumimoji="1" lang="en-US" altLang="ja-JP" dirty="0" smtClean="0"/>
                    </a:p>
                    <a:p>
                      <a:r>
                        <a:rPr kumimoji="1" lang="ja-JP" altLang="en-US" dirty="0" smtClean="0"/>
                        <a:t>・三菱商事株式会社</a:t>
                      </a:r>
                      <a:endParaRPr kumimoji="1" lang="en-US" altLang="ja-JP" dirty="0" smtClean="0"/>
                    </a:p>
                    <a:p>
                      <a:r>
                        <a:rPr kumimoji="1" lang="ja-JP" altLang="en-US" dirty="0" smtClean="0"/>
                        <a:t>・オリンピック・パラリンピック等経済界協議会</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i="1" dirty="0" smtClean="0"/>
                        <a:t>第３回（</a:t>
                      </a:r>
                      <a:r>
                        <a:rPr kumimoji="1" lang="en-US" altLang="ja-JP" i="1" dirty="0" smtClean="0"/>
                        <a:t>11</a:t>
                      </a:r>
                      <a:r>
                        <a:rPr kumimoji="1" lang="ja-JP" altLang="en-US" i="1" dirty="0" smtClean="0"/>
                        <a:t>月</a:t>
                      </a:r>
                      <a:r>
                        <a:rPr kumimoji="1" lang="en-US" altLang="ja-JP" i="1" dirty="0" smtClean="0"/>
                        <a:t>29</a:t>
                      </a:r>
                      <a:r>
                        <a:rPr kumimoji="1" lang="ja-JP" altLang="en-US" i="1" dirty="0" smtClean="0"/>
                        <a:t>日）</a:t>
                      </a:r>
                      <a:endParaRPr kumimoji="1" lang="en-US" altLang="ja-JP" i="1" dirty="0" smtClean="0"/>
                    </a:p>
                    <a:p>
                      <a:r>
                        <a:rPr kumimoji="1" lang="ja-JP" altLang="en-US" i="1" dirty="0" smtClean="0"/>
                        <a:t>（予定）</a:t>
                      </a:r>
                      <a:endParaRPr kumimoji="1" lang="ja-JP" alt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i="1" dirty="0" smtClean="0"/>
                        <a:t>企業等ヒアリング</a:t>
                      </a:r>
                      <a:endParaRPr kumimoji="1" lang="en-US" altLang="ja-JP" i="1" dirty="0" smtClean="0"/>
                    </a:p>
                    <a:p>
                      <a:r>
                        <a:rPr kumimoji="1" lang="ja-JP" altLang="en-US" i="1" dirty="0" smtClean="0"/>
                        <a:t>・ジャパンライフ株式会社</a:t>
                      </a:r>
                      <a:endParaRPr kumimoji="1" lang="en-US" altLang="ja-JP" i="1" dirty="0" smtClean="0"/>
                    </a:p>
                    <a:p>
                      <a:r>
                        <a:rPr kumimoji="1" lang="ja-JP" altLang="en-US" i="1" dirty="0" smtClean="0"/>
                        <a:t>・株式会社乃村工藝社</a:t>
                      </a:r>
                      <a:endParaRPr kumimoji="1" lang="ja-JP" alt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i="1" dirty="0" smtClean="0"/>
                        <a:t>第４回（</a:t>
                      </a:r>
                      <a:r>
                        <a:rPr kumimoji="1" lang="en-US" altLang="ja-JP" i="1" dirty="0" smtClean="0"/>
                        <a:t>12</a:t>
                      </a:r>
                      <a:r>
                        <a:rPr kumimoji="1" lang="ja-JP" altLang="en-US" i="1" dirty="0" smtClean="0"/>
                        <a:t>月</a:t>
                      </a:r>
                      <a:r>
                        <a:rPr kumimoji="1" lang="en-US" altLang="ja-JP" i="1" dirty="0" smtClean="0"/>
                        <a:t>14</a:t>
                      </a:r>
                      <a:r>
                        <a:rPr kumimoji="1" lang="ja-JP" altLang="en-US" i="1" dirty="0" smtClean="0"/>
                        <a:t>日）</a:t>
                      </a:r>
                      <a:endParaRPr kumimoji="1" lang="en-US" altLang="ja-JP" i="1" dirty="0" smtClean="0"/>
                    </a:p>
                    <a:p>
                      <a:r>
                        <a:rPr kumimoji="1" lang="ja-JP" altLang="en-US" i="1" dirty="0" smtClean="0"/>
                        <a:t>（予定）</a:t>
                      </a:r>
                      <a:endParaRPr kumimoji="1" lang="ja-JP" alt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i="1" dirty="0" smtClean="0"/>
                        <a:t>企業等ヒアリング</a:t>
                      </a:r>
                      <a:endParaRPr kumimoji="1" lang="en-US" altLang="ja-JP" i="1" dirty="0" smtClean="0"/>
                    </a:p>
                    <a:p>
                      <a:r>
                        <a:rPr kumimoji="1" lang="ja-JP" altLang="en-US" i="1" dirty="0" smtClean="0"/>
                        <a:t>・中小企業家同友会全国協議会</a:t>
                      </a:r>
                      <a:endParaRPr kumimoji="1" lang="en-US" altLang="ja-JP" i="1" dirty="0" smtClean="0"/>
                    </a:p>
                    <a:p>
                      <a:r>
                        <a:rPr kumimoji="1" lang="ja-JP" altLang="en-US" i="1" dirty="0" smtClean="0"/>
                        <a:t>・日本ニュービジネス協議会連合会</a:t>
                      </a:r>
                      <a:endParaRPr kumimoji="1" lang="ja-JP" alt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テキスト ボックス 4"/>
          <p:cNvSpPr txBox="1"/>
          <p:nvPr/>
        </p:nvSpPr>
        <p:spPr>
          <a:xfrm>
            <a:off x="323528" y="4797152"/>
            <a:ext cx="8438529" cy="1846659"/>
          </a:xfrm>
          <a:prstGeom prst="rect">
            <a:avLst/>
          </a:prstGeom>
          <a:noFill/>
        </p:spPr>
        <p:txBody>
          <a:bodyPr wrap="none" rtlCol="0">
            <a:spAutoFit/>
          </a:bodyPr>
          <a:lstStyle/>
          <a:p>
            <a:r>
              <a:rPr kumimoji="1" lang="ja-JP" altLang="en-US" dirty="0" smtClean="0"/>
              <a:t>上記会議と同時並行で</a:t>
            </a:r>
            <a:endParaRPr kumimoji="1" lang="en-US" altLang="ja-JP" dirty="0" smtClean="0"/>
          </a:p>
          <a:p>
            <a:endParaRPr lang="en-US" altLang="ja-JP" sz="2000" dirty="0" smtClean="0"/>
          </a:p>
          <a:p>
            <a:r>
              <a:rPr lang="ja-JP" altLang="en-US" sz="2000" dirty="0" smtClean="0"/>
              <a:t>①　障害者スポーツ競技団体における支援ニーズ等の把握（アンケート調査）</a:t>
            </a:r>
            <a:endParaRPr lang="en-US" altLang="ja-JP" sz="2000" dirty="0" smtClean="0"/>
          </a:p>
          <a:p>
            <a:r>
              <a:rPr kumimoji="1" lang="ja-JP" altLang="en-US" sz="2000" dirty="0" smtClean="0"/>
              <a:t>②　障害者スポーツ支援企業を認定するためのロゴマーク策定</a:t>
            </a:r>
            <a:endParaRPr kumimoji="1" lang="en-US" altLang="ja-JP" sz="2000" dirty="0" smtClean="0"/>
          </a:p>
          <a:p>
            <a:endParaRPr lang="en-US" altLang="ja-JP" dirty="0" smtClean="0"/>
          </a:p>
          <a:p>
            <a:r>
              <a:rPr lang="ja-JP" altLang="en-US" dirty="0" smtClean="0"/>
              <a:t>に関する検討を実施</a:t>
            </a:r>
            <a:endParaRPr kumimoji="1" lang="ja-JP" altLang="en-US" dirty="0"/>
          </a:p>
        </p:txBody>
      </p:sp>
      <p:sp>
        <p:nvSpPr>
          <p:cNvPr id="2" name="スライド番号プレースホルダー 1"/>
          <p:cNvSpPr>
            <a:spLocks noGrp="1"/>
          </p:cNvSpPr>
          <p:nvPr>
            <p:ph type="sldNum" sz="quarter" idx="12"/>
          </p:nvPr>
        </p:nvSpPr>
        <p:spPr>
          <a:xfrm>
            <a:off x="7010400" y="6351612"/>
            <a:ext cx="2133600" cy="476250"/>
          </a:xfrm>
        </p:spPr>
        <p:txBody>
          <a:bodyPr/>
          <a:lstStyle/>
          <a:p>
            <a:pPr>
              <a:defRPr/>
            </a:pPr>
            <a:fld id="{D1F09CB0-E6D5-4970-AB11-DABB337551DB}" type="slidenum">
              <a:rPr lang="en-US" altLang="ja-JP" smtClean="0">
                <a:solidFill>
                  <a:srgbClr val="000000"/>
                </a:solidFill>
              </a:rPr>
              <a:pPr>
                <a:defRPr/>
              </a:pPr>
              <a:t>2</a:t>
            </a:fld>
            <a:endParaRPr lang="en-US" altLang="ja-JP" dirty="0">
              <a:solidFill>
                <a:srgbClr val="000000"/>
              </a:solidFill>
            </a:endParaRPr>
          </a:p>
        </p:txBody>
      </p:sp>
    </p:spTree>
    <p:extLst>
      <p:ext uri="{BB962C8B-B14F-4D97-AF65-F5344CB8AC3E}">
        <p14:creationId xmlns:p14="http://schemas.microsoft.com/office/powerpoint/2010/main" val="3154418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40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sz="2000" b="1" dirty="0" smtClean="0"/>
              <a:t>障害者スポーツ団体ニーズ調査結果の活用について</a:t>
            </a:r>
            <a:endParaRPr lang="ja-JP" altLang="en-US" sz="2000" b="1" dirty="0"/>
          </a:p>
        </p:txBody>
      </p:sp>
      <p:sp>
        <p:nvSpPr>
          <p:cNvPr id="2052"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2053" name="AutoShape 7"/>
          <p:cNvSpPr>
            <a:spLocks noChangeArrowheads="1"/>
          </p:cNvSpPr>
          <p:nvPr/>
        </p:nvSpPr>
        <p:spPr bwMode="auto">
          <a:xfrm>
            <a:off x="108396" y="836712"/>
            <a:ext cx="8928100" cy="1008112"/>
          </a:xfrm>
          <a:prstGeom prst="roundRect">
            <a:avLst>
              <a:gd name="adj" fmla="val 16667"/>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defRPr/>
            </a:pPr>
            <a:endParaRPr lang="en-US" altLang="ja-JP" sz="1400" dirty="0" smtClean="0">
              <a:solidFill>
                <a:srgbClr val="000000"/>
              </a:solidFill>
              <a:latin typeface="ＭＳ Ｐゴシック"/>
              <a:ea typeface="ＭＳ Ｐゴシック"/>
            </a:endParaRPr>
          </a:p>
        </p:txBody>
      </p:sp>
      <p:sp>
        <p:nvSpPr>
          <p:cNvPr id="2" name="テキスト ボックス 1"/>
          <p:cNvSpPr txBox="1"/>
          <p:nvPr/>
        </p:nvSpPr>
        <p:spPr>
          <a:xfrm>
            <a:off x="30912" y="652047"/>
            <a:ext cx="1338828" cy="369332"/>
          </a:xfrm>
          <a:prstGeom prst="rect">
            <a:avLst/>
          </a:prstGeom>
          <a:solidFill>
            <a:schemeClr val="bg1"/>
          </a:solidFill>
          <a:ln>
            <a:solidFill>
              <a:schemeClr val="tx1"/>
            </a:solidFill>
          </a:ln>
        </p:spPr>
        <p:txBody>
          <a:bodyPr wrap="none" rtlCol="0">
            <a:spAutoFit/>
          </a:bodyPr>
          <a:lstStyle/>
          <a:p>
            <a:r>
              <a:rPr kumimoji="1" lang="ja-JP" altLang="en-US" dirty="0" smtClean="0"/>
              <a:t>調査概要等</a:t>
            </a:r>
            <a:endParaRPr kumimoji="1" lang="ja-JP" altLang="en-US" dirty="0"/>
          </a:p>
        </p:txBody>
      </p:sp>
      <p:sp>
        <p:nvSpPr>
          <p:cNvPr id="3" name="テキスト ボックス 2"/>
          <p:cNvSpPr txBox="1"/>
          <p:nvPr/>
        </p:nvSpPr>
        <p:spPr>
          <a:xfrm>
            <a:off x="192116" y="1018828"/>
            <a:ext cx="8760659" cy="738664"/>
          </a:xfrm>
          <a:prstGeom prst="rect">
            <a:avLst/>
          </a:prstGeom>
          <a:noFill/>
        </p:spPr>
        <p:txBody>
          <a:bodyPr wrap="square" rtlCol="0">
            <a:spAutoFit/>
          </a:bodyPr>
          <a:lstStyle/>
          <a:p>
            <a:r>
              <a:rPr lang="ja-JP" altLang="en-US" sz="1400" dirty="0">
                <a:solidFill>
                  <a:srgbClr val="000000"/>
                </a:solidFill>
                <a:latin typeface="ＭＳ Ｐゴシック"/>
                <a:ea typeface="ＭＳ Ｐゴシック"/>
              </a:rPr>
              <a:t>障害者スポーツ支援のうち、特に「民間企業とマッチング等、組織面・財政面の体制が十分でない障害者スポーツ団体への支援」に係る取組の参考とするため、平成</a:t>
            </a:r>
            <a:r>
              <a:rPr lang="en-US" altLang="ja-JP" sz="1400" dirty="0">
                <a:solidFill>
                  <a:srgbClr val="000000"/>
                </a:solidFill>
                <a:latin typeface="ＭＳ Ｐゴシック"/>
                <a:ea typeface="ＭＳ Ｐゴシック"/>
              </a:rPr>
              <a:t>28</a:t>
            </a:r>
            <a:r>
              <a:rPr lang="ja-JP" altLang="en-US" sz="1400" dirty="0">
                <a:solidFill>
                  <a:srgbClr val="000000"/>
                </a:solidFill>
                <a:latin typeface="ＭＳ Ｐゴシック"/>
                <a:ea typeface="ＭＳ Ｐゴシック"/>
              </a:rPr>
              <a:t>年</a:t>
            </a:r>
            <a:r>
              <a:rPr lang="en-US" altLang="ja-JP" sz="1400" dirty="0">
                <a:solidFill>
                  <a:srgbClr val="000000"/>
                </a:solidFill>
                <a:latin typeface="ＭＳ Ｐゴシック"/>
                <a:ea typeface="ＭＳ Ｐゴシック"/>
              </a:rPr>
              <a:t>11</a:t>
            </a:r>
            <a:r>
              <a:rPr lang="ja-JP" altLang="en-US" sz="1400" dirty="0">
                <a:solidFill>
                  <a:srgbClr val="000000"/>
                </a:solidFill>
                <a:latin typeface="ＭＳ Ｐゴシック"/>
                <a:ea typeface="ＭＳ Ｐゴシック"/>
              </a:rPr>
              <a:t>月４日付けで</a:t>
            </a:r>
            <a:r>
              <a:rPr lang="ja-JP" altLang="en-US" sz="1400" dirty="0" smtClean="0">
                <a:solidFill>
                  <a:srgbClr val="000000"/>
                </a:solidFill>
                <a:latin typeface="ＭＳ Ｐゴシック"/>
                <a:ea typeface="ＭＳ Ｐゴシック"/>
              </a:rPr>
              <a:t>、</a:t>
            </a:r>
            <a:r>
              <a:rPr lang="ja-JP" altLang="en-US" sz="1400" dirty="0">
                <a:solidFill>
                  <a:srgbClr val="000000"/>
                </a:solidFill>
                <a:latin typeface="ＭＳ Ｐゴシック"/>
                <a:ea typeface="ＭＳ Ｐゴシック"/>
              </a:rPr>
              <a:t>７６</a:t>
            </a:r>
            <a:r>
              <a:rPr lang="ja-JP" altLang="en-US" sz="1400" dirty="0" smtClean="0">
                <a:solidFill>
                  <a:srgbClr val="000000"/>
                </a:solidFill>
                <a:latin typeface="ＭＳ Ｐゴシック"/>
                <a:ea typeface="ＭＳ Ｐゴシック"/>
              </a:rPr>
              <a:t>の</a:t>
            </a:r>
            <a:r>
              <a:rPr lang="ja-JP" altLang="en-US" sz="1400" dirty="0">
                <a:solidFill>
                  <a:srgbClr val="000000"/>
                </a:solidFill>
                <a:latin typeface="ＭＳ Ｐゴシック"/>
                <a:ea typeface="ＭＳ Ｐゴシック"/>
              </a:rPr>
              <a:t>障害者スポーツ団体に対してメールにより調査票を送付し</a:t>
            </a:r>
            <a:r>
              <a:rPr lang="ja-JP" altLang="en-US" sz="1400" dirty="0" smtClean="0">
                <a:solidFill>
                  <a:srgbClr val="000000"/>
                </a:solidFill>
                <a:latin typeface="ＭＳ Ｐゴシック"/>
                <a:ea typeface="ＭＳ Ｐゴシック"/>
              </a:rPr>
              <a:t>、</a:t>
            </a:r>
            <a:r>
              <a:rPr lang="ja-JP" altLang="en-US" sz="1400" dirty="0">
                <a:solidFill>
                  <a:srgbClr val="FF0000"/>
                </a:solidFill>
                <a:latin typeface="ＭＳ Ｐゴシック"/>
                <a:ea typeface="ＭＳ Ｐゴシック"/>
              </a:rPr>
              <a:t>２９</a:t>
            </a:r>
            <a:r>
              <a:rPr lang="ja-JP" altLang="en-US" sz="1400" dirty="0" smtClean="0">
                <a:solidFill>
                  <a:srgbClr val="000000"/>
                </a:solidFill>
                <a:latin typeface="ＭＳ Ｐゴシック"/>
                <a:ea typeface="ＭＳ Ｐゴシック"/>
              </a:rPr>
              <a:t>の</a:t>
            </a:r>
            <a:r>
              <a:rPr lang="ja-JP" altLang="en-US" sz="1400" dirty="0">
                <a:solidFill>
                  <a:srgbClr val="000000"/>
                </a:solidFill>
                <a:latin typeface="ＭＳ Ｐゴシック"/>
                <a:ea typeface="ＭＳ Ｐゴシック"/>
              </a:rPr>
              <a:t>団体から回答を得た（回答率：</a:t>
            </a:r>
            <a:r>
              <a:rPr lang="ja-JP" altLang="en-US" sz="1400" dirty="0" smtClean="0">
                <a:solidFill>
                  <a:srgbClr val="000000"/>
                </a:solidFill>
                <a:latin typeface="ＭＳ Ｐゴシック"/>
                <a:ea typeface="ＭＳ Ｐゴシック"/>
              </a:rPr>
              <a:t>約</a:t>
            </a:r>
            <a:r>
              <a:rPr lang="ja-JP" altLang="en-US" sz="1400" dirty="0" smtClean="0">
                <a:solidFill>
                  <a:srgbClr val="FF0000"/>
                </a:solidFill>
                <a:latin typeface="ＭＳ Ｐゴシック"/>
                <a:ea typeface="ＭＳ Ｐゴシック"/>
              </a:rPr>
              <a:t>３８</a:t>
            </a:r>
            <a:r>
              <a:rPr lang="ja-JP" altLang="en-US" sz="1400" dirty="0" smtClean="0">
                <a:solidFill>
                  <a:srgbClr val="000000"/>
                </a:solidFill>
                <a:latin typeface="ＭＳ Ｐゴシック"/>
                <a:ea typeface="ＭＳ Ｐゴシック"/>
              </a:rPr>
              <a:t>％</a:t>
            </a:r>
            <a:r>
              <a:rPr lang="ja-JP" altLang="en-US" sz="1400" dirty="0">
                <a:solidFill>
                  <a:srgbClr val="000000"/>
                </a:solidFill>
                <a:latin typeface="ＭＳ Ｐゴシック"/>
                <a:ea typeface="ＭＳ Ｐゴシック"/>
              </a:rPr>
              <a:t>）。調査結果の概要は</a:t>
            </a:r>
            <a:r>
              <a:rPr lang="ja-JP" altLang="en-US" sz="1400" dirty="0" smtClean="0">
                <a:solidFill>
                  <a:srgbClr val="000000"/>
                </a:solidFill>
                <a:latin typeface="ＭＳ Ｐゴシック"/>
                <a:ea typeface="ＭＳ Ｐゴシック"/>
              </a:rPr>
              <a:t>別添の</a:t>
            </a:r>
            <a:r>
              <a:rPr lang="ja-JP" altLang="en-US" sz="1400" dirty="0">
                <a:solidFill>
                  <a:srgbClr val="000000"/>
                </a:solidFill>
                <a:latin typeface="ＭＳ Ｐゴシック"/>
                <a:ea typeface="ＭＳ Ｐゴシック"/>
              </a:rPr>
              <a:t>とおり</a:t>
            </a:r>
            <a:r>
              <a:rPr lang="ja-JP" altLang="en-US" sz="1400" dirty="0" smtClean="0">
                <a:solidFill>
                  <a:srgbClr val="000000"/>
                </a:solidFill>
                <a:latin typeface="ＭＳ Ｐゴシック"/>
                <a:ea typeface="ＭＳ Ｐゴシック"/>
              </a:rPr>
              <a:t>。</a:t>
            </a:r>
            <a:endParaRPr lang="zh-TW" altLang="en-US" sz="1400" dirty="0">
              <a:solidFill>
                <a:srgbClr val="000000"/>
              </a:solidFill>
              <a:latin typeface="ＭＳ Ｐゴシック"/>
              <a:ea typeface="ＭＳ Ｐゴシック"/>
            </a:endParaRPr>
          </a:p>
        </p:txBody>
      </p:sp>
      <p:sp>
        <p:nvSpPr>
          <p:cNvPr id="18" name="テキスト ボックス 17"/>
          <p:cNvSpPr txBox="1"/>
          <p:nvPr/>
        </p:nvSpPr>
        <p:spPr>
          <a:xfrm>
            <a:off x="35496" y="2060848"/>
            <a:ext cx="1800493" cy="369332"/>
          </a:xfrm>
          <a:prstGeom prst="rect">
            <a:avLst/>
          </a:prstGeom>
          <a:solidFill>
            <a:schemeClr val="bg1"/>
          </a:solidFill>
          <a:ln>
            <a:solidFill>
              <a:schemeClr val="tx1"/>
            </a:solidFill>
          </a:ln>
        </p:spPr>
        <p:txBody>
          <a:bodyPr wrap="none" rtlCol="0">
            <a:spAutoFit/>
          </a:bodyPr>
          <a:lstStyle/>
          <a:p>
            <a:r>
              <a:rPr kumimoji="1" lang="ja-JP" altLang="en-US" dirty="0" smtClean="0"/>
              <a:t>調査結果の活用</a:t>
            </a:r>
            <a:endParaRPr kumimoji="1" lang="ja-JP" altLang="en-US" dirty="0"/>
          </a:p>
        </p:txBody>
      </p:sp>
      <p:sp>
        <p:nvSpPr>
          <p:cNvPr id="4" name="下矢印 3"/>
          <p:cNvSpPr/>
          <p:nvPr/>
        </p:nvSpPr>
        <p:spPr>
          <a:xfrm>
            <a:off x="3707904" y="1916832"/>
            <a:ext cx="151216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8396" y="2438013"/>
            <a:ext cx="8412955" cy="4201150"/>
          </a:xfrm>
          <a:prstGeom prst="rect">
            <a:avLst/>
          </a:prstGeom>
          <a:noFill/>
        </p:spPr>
        <p:txBody>
          <a:bodyPr wrap="square" rtlCol="0">
            <a:spAutoFit/>
          </a:bodyPr>
          <a:lstStyle/>
          <a:p>
            <a:r>
              <a:rPr kumimoji="1" lang="ja-JP" altLang="en-US" sz="1600" b="1" dirty="0" smtClean="0"/>
              <a:t>✔　障害者スポーツ推進タスクフォースにおける検討に活用</a:t>
            </a:r>
            <a:endParaRPr kumimoji="1" lang="en-US" altLang="ja-JP" sz="1600" b="1" dirty="0" smtClean="0"/>
          </a:p>
          <a:p>
            <a:r>
              <a:rPr lang="ja-JP" altLang="en-US" sz="1600" dirty="0" smtClean="0"/>
              <a:t>→　調査</a:t>
            </a:r>
            <a:r>
              <a:rPr lang="ja-JP" altLang="en-US" sz="1600" dirty="0"/>
              <a:t>の結果、多くの団体で事務局機能が脆弱との課題がみられたことを踏まえ</a:t>
            </a:r>
            <a:r>
              <a:rPr lang="ja-JP" altLang="en-US" sz="1600" dirty="0" smtClean="0"/>
              <a:t>、</a:t>
            </a:r>
            <a:endParaRPr lang="en-US" altLang="ja-JP" sz="1600" dirty="0" smtClean="0"/>
          </a:p>
          <a:p>
            <a:r>
              <a:rPr lang="ja-JP" altLang="en-US" sz="1600" dirty="0"/>
              <a:t>　</a:t>
            </a:r>
            <a:r>
              <a:rPr lang="ja-JP" altLang="en-US" sz="1600" dirty="0" smtClean="0"/>
              <a:t>　障害者</a:t>
            </a:r>
            <a:r>
              <a:rPr lang="ja-JP" altLang="en-US" sz="1600" dirty="0"/>
              <a:t>スポーツ団体の</a:t>
            </a:r>
            <a:r>
              <a:rPr lang="ja-JP" altLang="en-US" sz="1600" u="heavy" dirty="0">
                <a:uFill>
                  <a:solidFill>
                    <a:srgbClr val="FF0000"/>
                  </a:solidFill>
                </a:uFill>
              </a:rPr>
              <a:t>事務局機能強化の対応方策に</a:t>
            </a:r>
            <a:r>
              <a:rPr lang="ja-JP" altLang="en-US" sz="1600" u="heavy" dirty="0" smtClean="0">
                <a:uFill>
                  <a:solidFill>
                    <a:srgbClr val="FF0000"/>
                  </a:solidFill>
                </a:uFill>
              </a:rPr>
              <a:t>ついても検討</a:t>
            </a:r>
            <a:endParaRPr lang="ja-JP" altLang="en-US" sz="1600" u="heavy" dirty="0">
              <a:uFill>
                <a:solidFill>
                  <a:srgbClr val="FF0000"/>
                </a:solidFill>
              </a:uFill>
            </a:endParaRPr>
          </a:p>
          <a:p>
            <a:endParaRPr kumimoji="1" lang="en-US" altLang="ja-JP" sz="1600" dirty="0" smtClean="0"/>
          </a:p>
          <a:p>
            <a:r>
              <a:rPr lang="ja-JP" altLang="en-US" sz="1600" b="1" dirty="0" smtClean="0"/>
              <a:t>✔　調査結果を</a:t>
            </a:r>
            <a:r>
              <a:rPr lang="ja-JP" altLang="en-US" sz="1600" b="1" u="heavy" dirty="0" smtClean="0">
                <a:uFill>
                  <a:solidFill>
                    <a:srgbClr val="FF0000"/>
                  </a:solidFill>
                </a:uFill>
              </a:rPr>
              <a:t>多くの企業へ周知</a:t>
            </a:r>
            <a:endParaRPr lang="en-US" altLang="ja-JP" sz="1600" b="1" u="heavy" dirty="0" smtClean="0">
              <a:uFill>
                <a:solidFill>
                  <a:srgbClr val="FF0000"/>
                </a:solidFill>
              </a:uFill>
            </a:endParaRPr>
          </a:p>
          <a:p>
            <a:r>
              <a:rPr lang="ja-JP" altLang="en-US" sz="1400" dirty="0"/>
              <a:t>　</a:t>
            </a:r>
            <a:r>
              <a:rPr lang="ja-JP" altLang="en-US" sz="1400" dirty="0" smtClean="0"/>
              <a:t>・経済関係団体を通じて傘下の企業に周知</a:t>
            </a:r>
            <a:endParaRPr lang="en-US" altLang="ja-JP" sz="1400" dirty="0" smtClean="0"/>
          </a:p>
          <a:p>
            <a:r>
              <a:rPr lang="ja-JP" altLang="en-US" sz="1400" dirty="0"/>
              <a:t>　</a:t>
            </a:r>
            <a:r>
              <a:rPr lang="ja-JP" altLang="en-US" sz="1400" dirty="0" smtClean="0"/>
              <a:t>　</a:t>
            </a:r>
            <a:r>
              <a:rPr lang="ja-JP" altLang="en-US" sz="1050" dirty="0" smtClean="0"/>
              <a:t>オリンピック・パラリンピック等経済界協議会、中小企業家同友会、日本ニュービジネス協議会連合会等</a:t>
            </a:r>
            <a:endParaRPr lang="en-US" altLang="ja-JP" sz="1050" dirty="0" smtClean="0"/>
          </a:p>
          <a:p>
            <a:r>
              <a:rPr lang="ja-JP" altLang="en-US" sz="1400" dirty="0"/>
              <a:t>　</a:t>
            </a:r>
            <a:r>
              <a:rPr lang="ja-JP" altLang="en-US" sz="1400" dirty="0" smtClean="0"/>
              <a:t>・日本障がい者スポーツ協会の関係会議等で企業に周知</a:t>
            </a:r>
            <a:endParaRPr lang="en-US" altLang="ja-JP" sz="1400" dirty="0" smtClean="0"/>
          </a:p>
          <a:p>
            <a:endParaRPr lang="en-US" altLang="ja-JP" sz="1050" dirty="0" smtClean="0"/>
          </a:p>
          <a:p>
            <a:r>
              <a:rPr lang="ja-JP" altLang="en-US" sz="1400" dirty="0"/>
              <a:t>　</a:t>
            </a:r>
            <a:r>
              <a:rPr lang="ja-JP" altLang="en-US" sz="1400" dirty="0" smtClean="0"/>
              <a:t>・障害者スポーツに関心のある企業に個別に周知</a:t>
            </a:r>
            <a:endParaRPr lang="en-US" altLang="ja-JP" sz="1400" dirty="0" smtClean="0"/>
          </a:p>
          <a:p>
            <a:r>
              <a:rPr lang="ja-JP" altLang="en-US" sz="1050" dirty="0"/>
              <a:t>　</a:t>
            </a:r>
            <a:r>
              <a:rPr lang="ja-JP" altLang="en-US" sz="1050" dirty="0" smtClean="0"/>
              <a:t>　あいおいニッセイ同和損保、三菱商事等のＪＰＳＡオフィシャルパートナー／スポンサー、</a:t>
            </a:r>
            <a:endParaRPr lang="en-US" altLang="ja-JP" sz="1050" dirty="0" smtClean="0"/>
          </a:p>
          <a:p>
            <a:r>
              <a:rPr lang="ja-JP" altLang="en-US" sz="1050" dirty="0" smtClean="0"/>
              <a:t>　　ジャパンライフ、乃村工藝社等のアスナビ採用企業</a:t>
            </a:r>
            <a:endParaRPr lang="en-US" altLang="ja-JP" sz="1050" dirty="0" smtClean="0"/>
          </a:p>
          <a:p>
            <a:endParaRPr lang="en-US" altLang="ja-JP" sz="1600" dirty="0" smtClean="0"/>
          </a:p>
          <a:p>
            <a:r>
              <a:rPr kumimoji="1" lang="ja-JP" altLang="en-US" sz="1600" b="1" dirty="0" smtClean="0"/>
              <a:t>✔　上記の周知により</a:t>
            </a:r>
            <a:r>
              <a:rPr kumimoji="1" lang="ja-JP" altLang="en-US" sz="1600" b="1" u="heavy" dirty="0" smtClean="0">
                <a:uFill>
                  <a:solidFill>
                    <a:srgbClr val="FF0000"/>
                  </a:solidFill>
                </a:uFill>
              </a:rPr>
              <a:t>関心を示した企業に障害者スポーツ団体</a:t>
            </a:r>
            <a:endParaRPr kumimoji="1" lang="en-US" altLang="ja-JP" sz="1600" b="1" u="heavy" dirty="0" smtClean="0">
              <a:uFill>
                <a:solidFill>
                  <a:srgbClr val="FF0000"/>
                </a:solidFill>
              </a:uFill>
            </a:endParaRPr>
          </a:p>
          <a:p>
            <a:r>
              <a:rPr lang="ja-JP" altLang="en-US" sz="1600" b="1" dirty="0">
                <a:uFill>
                  <a:solidFill>
                    <a:srgbClr val="FF0000"/>
                  </a:solidFill>
                </a:uFill>
              </a:rPr>
              <a:t>　</a:t>
            </a:r>
            <a:r>
              <a:rPr kumimoji="1" lang="ja-JP" altLang="en-US" sz="1600" b="1" u="heavy" dirty="0" smtClean="0">
                <a:uFill>
                  <a:solidFill>
                    <a:srgbClr val="FF0000"/>
                  </a:solidFill>
                </a:uFill>
              </a:rPr>
              <a:t>への支援を個別に要請</a:t>
            </a:r>
            <a:endParaRPr kumimoji="1" lang="en-US" altLang="ja-JP" sz="1600" b="1" u="heavy" dirty="0" smtClean="0">
              <a:uFill>
                <a:solidFill>
                  <a:srgbClr val="FF0000"/>
                </a:solidFill>
              </a:uFill>
            </a:endParaRPr>
          </a:p>
          <a:p>
            <a:endParaRPr kumimoji="1" lang="en-US" altLang="ja-JP" sz="1600" dirty="0" smtClean="0"/>
          </a:p>
          <a:p>
            <a:r>
              <a:rPr kumimoji="1" lang="ja-JP" altLang="en-US" sz="1600" b="1" dirty="0" smtClean="0"/>
              <a:t>✔　障害者スポーツ議員連盟をはじめ、各種スポーツ関係議員連盟の会合で</a:t>
            </a:r>
            <a:endParaRPr kumimoji="1" lang="en-US" altLang="ja-JP" sz="1600" b="1" dirty="0" smtClean="0"/>
          </a:p>
          <a:p>
            <a:r>
              <a:rPr lang="ja-JP" altLang="en-US" sz="1600" b="1" dirty="0"/>
              <a:t>　</a:t>
            </a:r>
            <a:r>
              <a:rPr kumimoji="1" lang="ja-JP" altLang="en-US" sz="1600" b="1" dirty="0" smtClean="0"/>
              <a:t>周知し、</a:t>
            </a:r>
            <a:r>
              <a:rPr kumimoji="1" lang="ja-JP" altLang="en-US" sz="1600" b="1" u="heavy" dirty="0" smtClean="0">
                <a:uFill>
                  <a:solidFill>
                    <a:srgbClr val="FF0000"/>
                  </a:solidFill>
                </a:uFill>
              </a:rPr>
              <a:t>議員の先生方の協力を要請</a:t>
            </a:r>
            <a:endParaRPr kumimoji="1" lang="en-US" altLang="ja-JP" sz="1600" b="1" u="heavy" dirty="0" smtClean="0">
              <a:uFill>
                <a:solidFill>
                  <a:srgbClr val="FF0000"/>
                </a:solidFill>
              </a:uFill>
            </a:endParaRPr>
          </a:p>
        </p:txBody>
      </p:sp>
      <p:pic>
        <p:nvPicPr>
          <p:cNvPr id="1026"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4316" y="4551458"/>
            <a:ext cx="909371" cy="904799"/>
          </a:xfrm>
          <a:prstGeom prst="rect">
            <a:avLst/>
          </a:prstGeom>
          <a:noFill/>
          <a:extLst>
            <a:ext uri="{909E8E84-426E-40DD-AFC4-6F175D3DCCD1}">
              <a14:hiddenFill xmlns:a14="http://schemas.microsoft.com/office/drawing/2010/main">
                <a:solidFill>
                  <a:srgbClr val="FFFFFF"/>
                </a:solidFill>
              </a14:hiddenFill>
            </a:ext>
          </a:extLst>
        </p:spPr>
      </p:pic>
      <p:sp>
        <p:nvSpPr>
          <p:cNvPr id="7" name="左右矢印 6"/>
          <p:cNvSpPr/>
          <p:nvPr/>
        </p:nvSpPr>
        <p:spPr>
          <a:xfrm>
            <a:off x="7368412" y="4944661"/>
            <a:ext cx="576064" cy="3600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659945" y="4235614"/>
            <a:ext cx="492443" cy="276999"/>
          </a:xfrm>
          <a:prstGeom prst="rect">
            <a:avLst/>
          </a:prstGeom>
          <a:noFill/>
        </p:spPr>
        <p:txBody>
          <a:bodyPr wrap="none" rtlCol="0">
            <a:spAutoFit/>
          </a:bodyPr>
          <a:lstStyle/>
          <a:p>
            <a:r>
              <a:rPr kumimoji="1" lang="ja-JP" altLang="en-US" sz="1200" dirty="0" smtClean="0"/>
              <a:t>企業</a:t>
            </a:r>
            <a:endParaRPr kumimoji="1" lang="ja-JP" altLang="en-US" sz="1200" dirty="0"/>
          </a:p>
        </p:txBody>
      </p:sp>
      <p:grpSp>
        <p:nvGrpSpPr>
          <p:cNvPr id="15" name="グループ化 14"/>
          <p:cNvGrpSpPr/>
          <p:nvPr/>
        </p:nvGrpSpPr>
        <p:grpSpPr>
          <a:xfrm>
            <a:off x="7963672" y="4883517"/>
            <a:ext cx="761291" cy="482327"/>
            <a:chOff x="7330941" y="2903991"/>
            <a:chExt cx="942314" cy="597017"/>
          </a:xfrm>
        </p:grpSpPr>
        <p:sp>
          <p:nvSpPr>
            <p:cNvPr id="33" name="角丸四角形 32"/>
            <p:cNvSpPr/>
            <p:nvPr/>
          </p:nvSpPr>
          <p:spPr>
            <a:xfrm rot="-1920000">
              <a:off x="7479051" y="3158709"/>
              <a:ext cx="274415" cy="94415"/>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8021227" y="3220405"/>
              <a:ext cx="252028" cy="252028"/>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7510961" y="3320988"/>
              <a:ext cx="661439" cy="45719"/>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7330941" y="3140968"/>
              <a:ext cx="360040" cy="360040"/>
              <a:chOff x="7330941" y="3140968"/>
              <a:chExt cx="360040" cy="360040"/>
            </a:xfrm>
          </p:grpSpPr>
          <p:sp>
            <p:nvSpPr>
              <p:cNvPr id="9" name="円/楕円 8"/>
              <p:cNvSpPr/>
              <p:nvPr/>
            </p:nvSpPr>
            <p:spPr>
              <a:xfrm>
                <a:off x="7330941" y="3140968"/>
                <a:ext cx="360040" cy="360040"/>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7382456" y="3192483"/>
                <a:ext cx="257011" cy="257011"/>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角丸四角形 11"/>
            <p:cNvSpPr/>
            <p:nvPr/>
          </p:nvSpPr>
          <p:spPr>
            <a:xfrm rot="1560000">
              <a:off x="7492202" y="2989354"/>
              <a:ext cx="64253" cy="28803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7663191" y="2903991"/>
              <a:ext cx="244871" cy="22938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rot="1560000">
              <a:off x="7445547" y="3223372"/>
              <a:ext cx="114823" cy="10368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7484987" y="3025527"/>
              <a:ext cx="274415" cy="94415"/>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7760566" y="4234047"/>
            <a:ext cx="1059906" cy="461665"/>
          </a:xfrm>
          <a:prstGeom prst="rect">
            <a:avLst/>
          </a:prstGeom>
          <a:noFill/>
        </p:spPr>
        <p:txBody>
          <a:bodyPr wrap="none" rtlCol="0">
            <a:spAutoFit/>
          </a:bodyPr>
          <a:lstStyle/>
          <a:p>
            <a:pPr algn="ctr"/>
            <a:r>
              <a:rPr kumimoji="1" lang="ja-JP" altLang="en-US" sz="1200" dirty="0" smtClean="0"/>
              <a:t>障害者</a:t>
            </a:r>
            <a:endParaRPr kumimoji="1" lang="en-US" altLang="ja-JP" sz="1200" dirty="0" smtClean="0"/>
          </a:p>
          <a:p>
            <a:pPr algn="ctr"/>
            <a:r>
              <a:rPr kumimoji="1" lang="ja-JP" altLang="en-US" sz="1200" dirty="0" smtClean="0"/>
              <a:t>スポーツ団体</a:t>
            </a:r>
            <a:endParaRPr kumimoji="1" lang="ja-JP" altLang="en-US" sz="1200" dirty="0"/>
          </a:p>
        </p:txBody>
      </p:sp>
      <p:sp>
        <p:nvSpPr>
          <p:cNvPr id="36" name="テキスト ボックス 35"/>
          <p:cNvSpPr txBox="1"/>
          <p:nvPr/>
        </p:nvSpPr>
        <p:spPr>
          <a:xfrm>
            <a:off x="7281885" y="5456257"/>
            <a:ext cx="854721" cy="276999"/>
          </a:xfrm>
          <a:prstGeom prst="rect">
            <a:avLst/>
          </a:prstGeom>
          <a:noFill/>
        </p:spPr>
        <p:txBody>
          <a:bodyPr wrap="none" rtlCol="0">
            <a:spAutoFit/>
          </a:bodyPr>
          <a:lstStyle/>
          <a:p>
            <a:r>
              <a:rPr lang="ja-JP" altLang="en-US" sz="1200" dirty="0"/>
              <a:t>マッチング</a:t>
            </a:r>
            <a:endParaRPr kumimoji="1" lang="ja-JP" altLang="en-US" sz="1200" dirty="0"/>
          </a:p>
        </p:txBody>
      </p:sp>
      <p:sp>
        <p:nvSpPr>
          <p:cNvPr id="5" name="スライド番号プレースホルダー 4"/>
          <p:cNvSpPr>
            <a:spLocks noGrp="1"/>
          </p:cNvSpPr>
          <p:nvPr>
            <p:ph type="sldNum" sz="quarter" idx="12"/>
          </p:nvPr>
        </p:nvSpPr>
        <p:spPr>
          <a:xfrm>
            <a:off x="6902896" y="6381750"/>
            <a:ext cx="2133600" cy="476250"/>
          </a:xfrm>
        </p:spPr>
        <p:txBody>
          <a:bodyPr/>
          <a:lstStyle/>
          <a:p>
            <a:pPr>
              <a:defRPr/>
            </a:pPr>
            <a:fld id="{D1F09CB0-E6D5-4970-AB11-DABB337551DB}" type="slidenum">
              <a:rPr lang="en-US" altLang="ja-JP" smtClean="0">
                <a:solidFill>
                  <a:srgbClr val="000000"/>
                </a:solidFill>
              </a:rPr>
              <a:pPr>
                <a:defRPr/>
              </a:pPr>
              <a:t>3</a:t>
            </a:fld>
            <a:endParaRPr lang="en-US" altLang="ja-JP" dirty="0">
              <a:solidFill>
                <a:srgbClr val="000000"/>
              </a:solidFill>
            </a:endParaRPr>
          </a:p>
        </p:txBody>
      </p:sp>
    </p:spTree>
    <p:extLst>
      <p:ext uri="{BB962C8B-B14F-4D97-AF65-F5344CB8AC3E}">
        <p14:creationId xmlns:p14="http://schemas.microsoft.com/office/powerpoint/2010/main" val="37198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40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sz="2000" b="1" dirty="0" smtClean="0"/>
              <a:t>障害者スポーツ支援中小企業等認定ロゴマークについて</a:t>
            </a:r>
            <a:endParaRPr lang="ja-JP" altLang="en-US" sz="2000" b="1" dirty="0"/>
          </a:p>
        </p:txBody>
      </p:sp>
      <p:sp>
        <p:nvSpPr>
          <p:cNvPr id="2052"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2053" name="AutoShape 7"/>
          <p:cNvSpPr>
            <a:spLocks noChangeArrowheads="1"/>
          </p:cNvSpPr>
          <p:nvPr/>
        </p:nvSpPr>
        <p:spPr bwMode="auto">
          <a:xfrm>
            <a:off x="45021" y="877361"/>
            <a:ext cx="8970808" cy="1204392"/>
          </a:xfrm>
          <a:prstGeom prst="roundRect">
            <a:avLst>
              <a:gd name="adj" fmla="val 16667"/>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defRPr/>
            </a:pPr>
            <a:endParaRPr lang="en-US" altLang="ja-JP" sz="1400" dirty="0" smtClean="0">
              <a:solidFill>
                <a:srgbClr val="000000"/>
              </a:solidFill>
              <a:latin typeface="ＭＳ Ｐゴシック"/>
              <a:ea typeface="ＭＳ Ｐゴシック"/>
            </a:endParaRPr>
          </a:p>
        </p:txBody>
      </p:sp>
      <p:sp>
        <p:nvSpPr>
          <p:cNvPr id="2" name="テキスト ボックス 1"/>
          <p:cNvSpPr txBox="1"/>
          <p:nvPr/>
        </p:nvSpPr>
        <p:spPr>
          <a:xfrm>
            <a:off x="30912" y="650492"/>
            <a:ext cx="877163" cy="369332"/>
          </a:xfrm>
          <a:prstGeom prst="rect">
            <a:avLst/>
          </a:prstGeom>
          <a:solidFill>
            <a:schemeClr val="bg1"/>
          </a:solidFill>
          <a:ln>
            <a:solidFill>
              <a:schemeClr val="tx1"/>
            </a:solidFill>
          </a:ln>
        </p:spPr>
        <p:txBody>
          <a:bodyPr wrap="none" rtlCol="0">
            <a:spAutoFit/>
          </a:bodyPr>
          <a:lstStyle/>
          <a:p>
            <a:r>
              <a:rPr kumimoji="1" lang="ja-JP" altLang="en-US" dirty="0" smtClean="0"/>
              <a:t>趣旨等</a:t>
            </a:r>
            <a:endParaRPr kumimoji="1" lang="ja-JP" altLang="en-US" dirty="0"/>
          </a:p>
        </p:txBody>
      </p:sp>
      <p:sp>
        <p:nvSpPr>
          <p:cNvPr id="3" name="テキスト ボックス 2"/>
          <p:cNvSpPr txBox="1"/>
          <p:nvPr/>
        </p:nvSpPr>
        <p:spPr>
          <a:xfrm>
            <a:off x="35496" y="1035313"/>
            <a:ext cx="8980333" cy="1046440"/>
          </a:xfrm>
          <a:prstGeom prst="rect">
            <a:avLst/>
          </a:prstGeom>
          <a:noFill/>
        </p:spPr>
        <p:txBody>
          <a:bodyPr wrap="square" rtlCol="0">
            <a:spAutoFit/>
          </a:bodyPr>
          <a:lstStyle/>
          <a:p>
            <a:r>
              <a:rPr lang="ja-JP" altLang="en-US" sz="1400" dirty="0" smtClean="0">
                <a:solidFill>
                  <a:srgbClr val="000000"/>
                </a:solidFill>
                <a:latin typeface="ＭＳ Ｐゴシック"/>
                <a:ea typeface="ＭＳ Ｐゴシック"/>
              </a:rPr>
              <a:t>○　障害者スポーツの支援等に取り組んでいただいた中小企業等を認定するために作成するもの</a:t>
            </a:r>
            <a:endParaRPr lang="en-US" altLang="ja-JP" sz="1400" dirty="0" smtClean="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　</a:t>
            </a:r>
            <a:r>
              <a:rPr lang="en-US" altLang="ja-JP" sz="1200" dirty="0" smtClean="0">
                <a:solidFill>
                  <a:srgbClr val="000000"/>
                </a:solidFill>
                <a:latin typeface="ＭＳ Ｐゴシック"/>
                <a:ea typeface="ＭＳ Ｐゴシック"/>
              </a:rPr>
              <a:t>※</a:t>
            </a:r>
            <a:r>
              <a:rPr lang="ja-JP" altLang="en-US" sz="1200" dirty="0" smtClean="0">
                <a:solidFill>
                  <a:srgbClr val="000000"/>
                </a:solidFill>
                <a:latin typeface="ＭＳ Ｐゴシック"/>
                <a:ea typeface="ＭＳ Ｐゴシック"/>
              </a:rPr>
              <a:t>　認定対象は、日本障がい者スポーツ協会オフィシャルパートナー制度の存在等を踏まえ、中小企業又は大企業による</a:t>
            </a:r>
            <a:r>
              <a:rPr lang="en-US" altLang="ja-JP" sz="1200" dirty="0" smtClean="0">
                <a:solidFill>
                  <a:srgbClr val="000000"/>
                </a:solidFill>
                <a:latin typeface="ＭＳ Ｐゴシック"/>
                <a:ea typeface="ＭＳ Ｐゴシック"/>
              </a:rPr>
              <a:t>1000</a:t>
            </a:r>
            <a:r>
              <a:rPr lang="ja-JP" altLang="en-US" sz="1200" dirty="0" smtClean="0">
                <a:solidFill>
                  <a:srgbClr val="000000"/>
                </a:solidFill>
                <a:latin typeface="ＭＳ Ｐゴシック"/>
                <a:ea typeface="ＭＳ Ｐゴシック"/>
              </a:rPr>
              <a:t>万円未満の支援を想定。</a:t>
            </a:r>
            <a:endParaRPr lang="en-US" altLang="ja-JP" sz="1200" dirty="0">
              <a:solidFill>
                <a:srgbClr val="000000"/>
              </a:solidFill>
              <a:latin typeface="ＭＳ Ｐゴシック"/>
              <a:ea typeface="ＭＳ Ｐゴシック"/>
            </a:endParaRPr>
          </a:p>
          <a:p>
            <a:endParaRPr lang="en-US" altLang="zh-TW" sz="800" dirty="0">
              <a:solidFill>
                <a:srgbClr val="000000"/>
              </a:solidFill>
              <a:latin typeface="ＭＳ Ｐゴシック"/>
              <a:ea typeface="ＭＳ Ｐゴシック"/>
            </a:endParaRPr>
          </a:p>
          <a:p>
            <a:r>
              <a:rPr lang="ja-JP" altLang="en-US" sz="1400" dirty="0" smtClean="0">
                <a:solidFill>
                  <a:srgbClr val="000000"/>
                </a:solidFill>
                <a:latin typeface="ＭＳ Ｐゴシック"/>
                <a:ea typeface="ＭＳ Ｐゴシック"/>
              </a:rPr>
              <a:t>○　障害者支援の取組に障害者自身が参加するという趣旨から、障害者デザイナーの協力を得て作成</a:t>
            </a:r>
            <a:endParaRPr lang="zh-TW" altLang="en-US" sz="1400" dirty="0">
              <a:solidFill>
                <a:srgbClr val="000000"/>
              </a:solidFill>
              <a:latin typeface="ＭＳ Ｐゴシック"/>
              <a:ea typeface="ＭＳ Ｐゴシック"/>
            </a:endParaRPr>
          </a:p>
        </p:txBody>
      </p:sp>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838393"/>
            <a:ext cx="1514712" cy="2101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4" name="グループ化 33"/>
          <p:cNvGrpSpPr/>
          <p:nvPr/>
        </p:nvGrpSpPr>
        <p:grpSpPr>
          <a:xfrm>
            <a:off x="474479" y="2780928"/>
            <a:ext cx="2592288" cy="2541825"/>
            <a:chOff x="0" y="0"/>
            <a:chExt cx="3045204" cy="2986481"/>
          </a:xfrm>
        </p:grpSpPr>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045204" cy="2910980"/>
            </a:xfrm>
            <a:prstGeom prst="rect">
              <a:avLst/>
            </a:prstGeom>
            <a:noFill/>
            <a:ln>
              <a:noFill/>
            </a:ln>
          </p:spPr>
        </p:pic>
        <p:sp>
          <p:nvSpPr>
            <p:cNvPr id="38" name="正方形/長方形 37"/>
            <p:cNvSpPr/>
            <p:nvPr/>
          </p:nvSpPr>
          <p:spPr>
            <a:xfrm>
              <a:off x="218114" y="2197916"/>
              <a:ext cx="2608976" cy="7885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9" name="テキスト ボックス 38"/>
          <p:cNvSpPr txBox="1"/>
          <p:nvPr/>
        </p:nvSpPr>
        <p:spPr>
          <a:xfrm>
            <a:off x="3105261" y="3382153"/>
            <a:ext cx="697627" cy="707886"/>
          </a:xfrm>
          <a:prstGeom prst="rect">
            <a:avLst/>
          </a:prstGeom>
          <a:noFill/>
        </p:spPr>
        <p:txBody>
          <a:bodyPr wrap="none" rtlCol="0">
            <a:spAutoFit/>
          </a:bodyPr>
          <a:lstStyle/>
          <a:p>
            <a:r>
              <a:rPr kumimoji="1" lang="ja-JP" altLang="en-US" sz="4000" dirty="0" smtClean="0"/>
              <a:t>＋</a:t>
            </a:r>
            <a:endParaRPr kumimoji="1" lang="ja-JP" altLang="en-US" sz="4000" dirty="0"/>
          </a:p>
        </p:txBody>
      </p:sp>
      <p:sp>
        <p:nvSpPr>
          <p:cNvPr id="40" name="正方形/長方形 39"/>
          <p:cNvSpPr/>
          <p:nvPr/>
        </p:nvSpPr>
        <p:spPr>
          <a:xfrm>
            <a:off x="128150" y="2339435"/>
            <a:ext cx="8887679" cy="2715945"/>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4020718" y="2469061"/>
            <a:ext cx="1454244" cy="369332"/>
          </a:xfrm>
          <a:prstGeom prst="rect">
            <a:avLst/>
          </a:prstGeom>
          <a:noFill/>
        </p:spPr>
        <p:txBody>
          <a:bodyPr wrap="none" rtlCol="0">
            <a:spAutoFit/>
          </a:bodyPr>
          <a:lstStyle/>
          <a:p>
            <a:r>
              <a:rPr kumimoji="1" lang="ja-JP" altLang="en-US" dirty="0" smtClean="0"/>
              <a:t>障害者アート</a:t>
            </a:r>
            <a:endParaRPr kumimoji="1" lang="ja-JP" altLang="en-US" dirty="0"/>
          </a:p>
        </p:txBody>
      </p:sp>
      <p:sp>
        <p:nvSpPr>
          <p:cNvPr id="85" name="テキスト ボックス 84"/>
          <p:cNvSpPr txBox="1"/>
          <p:nvPr/>
        </p:nvSpPr>
        <p:spPr>
          <a:xfrm>
            <a:off x="30912" y="2155451"/>
            <a:ext cx="970137" cy="369332"/>
          </a:xfrm>
          <a:prstGeom prst="rect">
            <a:avLst/>
          </a:prstGeom>
          <a:solidFill>
            <a:schemeClr val="bg1"/>
          </a:solidFill>
          <a:ln>
            <a:solidFill>
              <a:schemeClr val="tx1"/>
            </a:solidFill>
          </a:ln>
        </p:spPr>
        <p:txBody>
          <a:bodyPr wrap="none" rtlCol="0">
            <a:spAutoFit/>
          </a:bodyPr>
          <a:lstStyle/>
          <a:p>
            <a:r>
              <a:rPr kumimoji="1" lang="ja-JP" altLang="en-US" dirty="0" smtClean="0"/>
              <a:t>イメージ</a:t>
            </a:r>
            <a:endParaRPr kumimoji="1" lang="ja-JP" altLang="en-US" dirty="0"/>
          </a:p>
        </p:txBody>
      </p:sp>
      <p:sp>
        <p:nvSpPr>
          <p:cNvPr id="18" name="テキスト ボックス 17"/>
          <p:cNvSpPr txBox="1"/>
          <p:nvPr/>
        </p:nvSpPr>
        <p:spPr>
          <a:xfrm>
            <a:off x="33586" y="5157192"/>
            <a:ext cx="3982180" cy="369332"/>
          </a:xfrm>
          <a:prstGeom prst="rect">
            <a:avLst/>
          </a:prstGeom>
          <a:solidFill>
            <a:schemeClr val="bg1"/>
          </a:solidFill>
          <a:ln>
            <a:solidFill>
              <a:schemeClr val="tx1"/>
            </a:solidFill>
          </a:ln>
        </p:spPr>
        <p:txBody>
          <a:bodyPr wrap="none" rtlCol="0">
            <a:spAutoFit/>
          </a:bodyPr>
          <a:lstStyle/>
          <a:p>
            <a:r>
              <a:rPr kumimoji="1" lang="ja-JP" altLang="en-US" dirty="0" smtClean="0"/>
              <a:t>（</a:t>
            </a:r>
            <a:r>
              <a:rPr lang="ja-JP" altLang="en-US" dirty="0" smtClean="0"/>
              <a:t>障害者デザイナー</a:t>
            </a:r>
            <a:r>
              <a:rPr lang="ja-JP" altLang="en-US" dirty="0"/>
              <a:t>候補</a:t>
            </a:r>
            <a:r>
              <a:rPr kumimoji="1" lang="ja-JP" altLang="en-US" dirty="0" smtClean="0"/>
              <a:t>）横溝さやか氏</a:t>
            </a:r>
            <a:endParaRPr kumimoji="1" lang="ja-JP" altLang="en-US" dirty="0"/>
          </a:p>
        </p:txBody>
      </p:sp>
      <p:sp>
        <p:nvSpPr>
          <p:cNvPr id="86" name="テキスト ボックス 85"/>
          <p:cNvSpPr txBox="1"/>
          <p:nvPr/>
        </p:nvSpPr>
        <p:spPr>
          <a:xfrm>
            <a:off x="773218" y="2485065"/>
            <a:ext cx="2282997" cy="369332"/>
          </a:xfrm>
          <a:prstGeom prst="rect">
            <a:avLst/>
          </a:prstGeom>
          <a:noFill/>
        </p:spPr>
        <p:txBody>
          <a:bodyPr wrap="none" rtlCol="0">
            <a:spAutoFit/>
          </a:bodyPr>
          <a:lstStyle/>
          <a:p>
            <a:r>
              <a:rPr kumimoji="1" lang="ja-JP" altLang="en-US" dirty="0" smtClean="0"/>
              <a:t>スポーツ庁ロゴマーク</a:t>
            </a:r>
            <a:endParaRPr kumimoji="1" lang="ja-JP" altLang="en-US" dirty="0"/>
          </a:p>
        </p:txBody>
      </p:sp>
      <p:sp>
        <p:nvSpPr>
          <p:cNvPr id="87" name="下矢印 86"/>
          <p:cNvSpPr/>
          <p:nvPr/>
        </p:nvSpPr>
        <p:spPr>
          <a:xfrm rot="16200000">
            <a:off x="5148064" y="3502327"/>
            <a:ext cx="151216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128151" y="5571817"/>
            <a:ext cx="8703676" cy="1169551"/>
          </a:xfrm>
          <a:prstGeom prst="rect">
            <a:avLst/>
          </a:prstGeom>
          <a:noFill/>
        </p:spPr>
        <p:txBody>
          <a:bodyPr wrap="square" rtlCol="0">
            <a:spAutoFit/>
          </a:bodyPr>
          <a:lstStyle/>
          <a:p>
            <a:r>
              <a:rPr kumimoji="1" lang="ja-JP" altLang="en-US" sz="1400" dirty="0" smtClean="0"/>
              <a:t>・神奈川県平塚市の</a:t>
            </a:r>
            <a:r>
              <a:rPr kumimoji="1" lang="en-US" altLang="ja-JP" sz="1400" dirty="0" smtClean="0"/>
              <a:t>studio COOCA</a:t>
            </a:r>
            <a:r>
              <a:rPr kumimoji="1" lang="ja-JP" altLang="en-US" sz="1400" dirty="0" smtClean="0"/>
              <a:t>（スタジオクーカ）に所属する障害者デザイナー</a:t>
            </a:r>
            <a:endParaRPr kumimoji="1" lang="en-US" altLang="ja-JP" sz="1400" dirty="0" smtClean="0"/>
          </a:p>
          <a:p>
            <a:r>
              <a:rPr kumimoji="1" lang="ja-JP" altLang="en-US" sz="1400" dirty="0" smtClean="0"/>
              <a:t>・平成</a:t>
            </a:r>
            <a:r>
              <a:rPr kumimoji="1" lang="en-US" altLang="ja-JP" sz="1400" dirty="0" smtClean="0"/>
              <a:t>28</a:t>
            </a:r>
            <a:r>
              <a:rPr kumimoji="1" lang="ja-JP" altLang="en-US" sz="1400" dirty="0" smtClean="0"/>
              <a:t>年</a:t>
            </a:r>
            <a:r>
              <a:rPr kumimoji="1" lang="en-US" altLang="ja-JP" sz="1400" dirty="0" smtClean="0"/>
              <a:t>10</a:t>
            </a:r>
            <a:r>
              <a:rPr kumimoji="1" lang="ja-JP" altLang="en-US" sz="1400" dirty="0" smtClean="0"/>
              <a:t>月</a:t>
            </a:r>
            <a:r>
              <a:rPr kumimoji="1" lang="en-US" altLang="ja-JP" sz="1400" dirty="0" smtClean="0"/>
              <a:t>21</a:t>
            </a:r>
            <a:r>
              <a:rPr kumimoji="1" lang="ja-JP" altLang="en-US" sz="1400" dirty="0" smtClean="0"/>
              <a:t>日～</a:t>
            </a:r>
            <a:r>
              <a:rPr kumimoji="1" lang="en-US" altLang="ja-JP" sz="1400" dirty="0" smtClean="0"/>
              <a:t>23</a:t>
            </a:r>
            <a:r>
              <a:rPr kumimoji="1" lang="ja-JP" altLang="en-US" sz="1400" dirty="0" smtClean="0"/>
              <a:t>日にかけて、スポーツ・文化・ワールド・フォーラム関連事業として文化庁が開催した障害者とアート・デザインの未来をめぐる展覧会（展覧会名「ここから」。会場：国立新美術館）に作品を出展した</a:t>
            </a:r>
            <a:endParaRPr kumimoji="1" lang="en-US" altLang="ja-JP" sz="1400" dirty="0" smtClean="0"/>
          </a:p>
          <a:p>
            <a:r>
              <a:rPr lang="ja-JP" altLang="en-US" sz="1400" dirty="0" smtClean="0"/>
              <a:t>・</a:t>
            </a:r>
            <a:r>
              <a:rPr kumimoji="1" lang="ja-JP" altLang="en-US" sz="1400" dirty="0" smtClean="0"/>
              <a:t>上の「障害者アート」として掲載されているのは、「ここから」に出展された作品（作品名：「エリザベスモモコ生誕パレード」）</a:t>
            </a:r>
            <a:endParaRPr kumimoji="1" lang="ja-JP" altLang="en-US" sz="1400" dirty="0"/>
          </a:p>
        </p:txBody>
      </p:sp>
      <p:sp>
        <p:nvSpPr>
          <p:cNvPr id="14" name="正方形/長方形 13"/>
          <p:cNvSpPr/>
          <p:nvPr/>
        </p:nvSpPr>
        <p:spPr>
          <a:xfrm>
            <a:off x="6516216" y="2854397"/>
            <a:ext cx="2355597" cy="19129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E89038"/>
                </a:solidFill>
              </a:rPr>
              <a:t>障害者スポーツ</a:t>
            </a:r>
            <a:endParaRPr kumimoji="1" lang="en-US" altLang="ja-JP" dirty="0" smtClean="0">
              <a:solidFill>
                <a:srgbClr val="E89038"/>
              </a:solidFill>
            </a:endParaRPr>
          </a:p>
          <a:p>
            <a:pPr algn="ctr"/>
            <a:r>
              <a:rPr kumimoji="1" lang="ja-JP" altLang="en-US" dirty="0" smtClean="0">
                <a:solidFill>
                  <a:srgbClr val="E89038"/>
                </a:solidFill>
              </a:rPr>
              <a:t>支援中小企業等認定</a:t>
            </a:r>
            <a:endParaRPr kumimoji="1" lang="en-US" altLang="ja-JP" dirty="0" smtClean="0">
              <a:solidFill>
                <a:srgbClr val="E89038"/>
              </a:solidFill>
            </a:endParaRPr>
          </a:p>
          <a:p>
            <a:pPr algn="ctr"/>
            <a:r>
              <a:rPr kumimoji="1" lang="ja-JP" altLang="en-US" dirty="0" smtClean="0">
                <a:solidFill>
                  <a:srgbClr val="E89038"/>
                </a:solidFill>
              </a:rPr>
              <a:t>ロゴマーク</a:t>
            </a:r>
            <a:endParaRPr kumimoji="1" lang="ja-JP" altLang="en-US" dirty="0">
              <a:solidFill>
                <a:srgbClr val="E89038"/>
              </a:solidFill>
            </a:endParaRPr>
          </a:p>
        </p:txBody>
      </p:sp>
      <p:sp>
        <p:nvSpPr>
          <p:cNvPr id="4" name="スライド番号プレースホルダー 3"/>
          <p:cNvSpPr>
            <a:spLocks noGrp="1"/>
          </p:cNvSpPr>
          <p:nvPr>
            <p:ph type="sldNum" sz="quarter" idx="12"/>
          </p:nvPr>
        </p:nvSpPr>
        <p:spPr>
          <a:xfrm>
            <a:off x="6922481" y="6381750"/>
            <a:ext cx="2133600" cy="476250"/>
          </a:xfrm>
        </p:spPr>
        <p:txBody>
          <a:bodyPr/>
          <a:lstStyle/>
          <a:p>
            <a:pPr>
              <a:defRPr/>
            </a:pPr>
            <a:fld id="{D1F09CB0-E6D5-4970-AB11-DABB337551DB}"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1533643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707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sz="2000" b="1" dirty="0" smtClean="0">
                <a:solidFill>
                  <a:srgbClr val="000000"/>
                </a:solidFill>
              </a:rPr>
              <a:t>（参考）日本</a:t>
            </a:r>
            <a:r>
              <a:rPr lang="ja-JP" altLang="en-US" sz="2000" b="1" dirty="0">
                <a:solidFill>
                  <a:srgbClr val="000000"/>
                </a:solidFill>
              </a:rPr>
              <a:t>障がい者スポーツ協会競技団体協議会登録団体及び</a:t>
            </a:r>
            <a:endParaRPr lang="en-US" altLang="ja-JP" sz="2000" b="1" dirty="0">
              <a:solidFill>
                <a:srgbClr val="000000"/>
              </a:solidFill>
            </a:endParaRPr>
          </a:p>
          <a:p>
            <a:pPr algn="ctr" fontAlgn="base">
              <a:spcAft>
                <a:spcPct val="0"/>
              </a:spcAft>
              <a:defRPr/>
            </a:pPr>
            <a:r>
              <a:rPr lang="ja-JP" altLang="en-US" sz="2000" b="1" dirty="0">
                <a:solidFill>
                  <a:srgbClr val="000000"/>
                </a:solidFill>
              </a:rPr>
              <a:t>日本パラリンピック委員会（</a:t>
            </a:r>
            <a:r>
              <a:rPr lang="en-US" altLang="ja-JP" sz="2000" b="1" dirty="0">
                <a:solidFill>
                  <a:srgbClr val="000000"/>
                </a:solidFill>
              </a:rPr>
              <a:t>JPC</a:t>
            </a:r>
            <a:r>
              <a:rPr lang="ja-JP" altLang="en-US" sz="2000" b="1" dirty="0">
                <a:solidFill>
                  <a:srgbClr val="000000"/>
                </a:solidFill>
              </a:rPr>
              <a:t>）加盟</a:t>
            </a:r>
            <a:r>
              <a:rPr lang="ja-JP" altLang="en-US" sz="2000" b="1" dirty="0" smtClean="0">
                <a:solidFill>
                  <a:srgbClr val="000000"/>
                </a:solidFill>
              </a:rPr>
              <a:t>団体からの回答状況（</a:t>
            </a:r>
            <a:r>
              <a:rPr lang="en-US" altLang="ja-JP" sz="2000" b="1" dirty="0" smtClean="0">
                <a:solidFill>
                  <a:srgbClr val="000000"/>
                </a:solidFill>
              </a:rPr>
              <a:t>H28.11.29</a:t>
            </a:r>
            <a:r>
              <a:rPr lang="ja-JP" altLang="en-US" sz="2000" b="1" dirty="0" smtClean="0">
                <a:solidFill>
                  <a:srgbClr val="000000"/>
                </a:solidFill>
              </a:rPr>
              <a:t>現在）</a:t>
            </a:r>
            <a:endParaRPr lang="ja-JP" altLang="en-US" sz="2000" b="1" dirty="0">
              <a:solidFill>
                <a:srgbClr val="000000"/>
              </a:solidFill>
            </a:endParaRPr>
          </a:p>
        </p:txBody>
      </p:sp>
      <p:sp>
        <p:nvSpPr>
          <p:cNvPr id="2052" name="Rectangle 4"/>
          <p:cNvSpPr>
            <a:spLocks noChangeArrowheads="1"/>
          </p:cNvSpPr>
          <p:nvPr/>
        </p:nvSpPr>
        <p:spPr bwMode="auto">
          <a:xfrm>
            <a:off x="0" y="907296"/>
            <a:ext cx="8893175" cy="73432"/>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2053" name="AutoShape 7"/>
          <p:cNvSpPr>
            <a:spLocks noChangeArrowheads="1"/>
          </p:cNvSpPr>
          <p:nvPr/>
        </p:nvSpPr>
        <p:spPr bwMode="auto">
          <a:xfrm>
            <a:off x="36513" y="1115219"/>
            <a:ext cx="8928100" cy="516905"/>
          </a:xfrm>
          <a:prstGeom prst="roundRect">
            <a:avLst>
              <a:gd name="adj" fmla="val 16667"/>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defRPr/>
            </a:pPr>
            <a:r>
              <a:rPr lang="ja-JP" altLang="en-US" sz="1400" dirty="0" smtClean="0">
                <a:solidFill>
                  <a:srgbClr val="000000"/>
                </a:solidFill>
                <a:latin typeface="ＭＳ Ｐゴシック"/>
                <a:ea typeface="ＭＳ Ｐゴシック"/>
              </a:rPr>
              <a:t>日本</a:t>
            </a:r>
            <a:r>
              <a:rPr lang="ja-JP" altLang="en-US" sz="1400" dirty="0" err="1" smtClean="0">
                <a:solidFill>
                  <a:srgbClr val="000000"/>
                </a:solidFill>
                <a:latin typeface="ＭＳ Ｐゴシック"/>
                <a:ea typeface="ＭＳ Ｐゴシック"/>
              </a:rPr>
              <a:t>障がい</a:t>
            </a:r>
            <a:r>
              <a:rPr lang="ja-JP" altLang="en-US" sz="1400" dirty="0" smtClean="0">
                <a:solidFill>
                  <a:srgbClr val="000000"/>
                </a:solidFill>
                <a:latin typeface="ＭＳ Ｐゴシック"/>
                <a:ea typeface="ＭＳ Ｐゴシック"/>
              </a:rPr>
              <a:t>者スポーツ協会競技団体協議会に登録している団体が</a:t>
            </a:r>
            <a:r>
              <a:rPr lang="en-US" altLang="ja-JP" sz="1400" dirty="0" smtClean="0">
                <a:solidFill>
                  <a:srgbClr val="000000"/>
                </a:solidFill>
                <a:latin typeface="ＭＳ Ｐゴシック"/>
                <a:ea typeface="ＭＳ Ｐゴシック"/>
              </a:rPr>
              <a:t>6</a:t>
            </a:r>
            <a:r>
              <a:rPr lang="en-US" altLang="ja-JP" sz="1400" dirty="0">
                <a:solidFill>
                  <a:srgbClr val="000000"/>
                </a:solidFill>
                <a:latin typeface="ＭＳ Ｐゴシック"/>
                <a:ea typeface="ＭＳ Ｐゴシック"/>
              </a:rPr>
              <a:t>5</a:t>
            </a:r>
            <a:r>
              <a:rPr lang="ja-JP" altLang="en-US" sz="1400" dirty="0" smtClean="0">
                <a:solidFill>
                  <a:srgbClr val="000000"/>
                </a:solidFill>
                <a:latin typeface="ＭＳ Ｐゴシック"/>
                <a:ea typeface="ＭＳ Ｐゴシック"/>
              </a:rPr>
              <a:t>団体、ＪＰＣに加盟している団体が</a:t>
            </a:r>
            <a:r>
              <a:rPr lang="en-US" altLang="ja-JP" sz="1400" dirty="0">
                <a:solidFill>
                  <a:srgbClr val="000000"/>
                </a:solidFill>
                <a:latin typeface="ＭＳ Ｐゴシック"/>
                <a:ea typeface="ＭＳ Ｐゴシック"/>
              </a:rPr>
              <a:t>49</a:t>
            </a:r>
            <a:r>
              <a:rPr lang="ja-JP" altLang="en-US" sz="1400" dirty="0" smtClean="0">
                <a:solidFill>
                  <a:srgbClr val="000000"/>
                </a:solidFill>
                <a:latin typeface="ＭＳ Ｐゴシック"/>
                <a:ea typeface="ＭＳ Ｐゴシック"/>
              </a:rPr>
              <a:t>団体であり、うち両方に登録・加盟している団体は</a:t>
            </a:r>
            <a:r>
              <a:rPr lang="en-US" altLang="ja-JP" sz="1400" dirty="0" smtClean="0">
                <a:solidFill>
                  <a:srgbClr val="000000"/>
                </a:solidFill>
                <a:latin typeface="ＭＳ Ｐゴシック"/>
                <a:ea typeface="ＭＳ Ｐゴシック"/>
              </a:rPr>
              <a:t>38</a:t>
            </a:r>
            <a:r>
              <a:rPr lang="ja-JP" altLang="en-US" sz="1400" dirty="0" smtClean="0">
                <a:solidFill>
                  <a:srgbClr val="000000"/>
                </a:solidFill>
                <a:latin typeface="ＭＳ Ｐゴシック"/>
                <a:ea typeface="ＭＳ Ｐゴシック"/>
              </a:rPr>
              <a:t>団体である。</a:t>
            </a:r>
            <a:r>
              <a:rPr lang="zh-TW" altLang="en-US" sz="1400" dirty="0">
                <a:solidFill>
                  <a:srgbClr val="000000"/>
                </a:solidFill>
                <a:latin typeface="ＭＳ Ｐゴシック"/>
                <a:ea typeface="ＭＳ Ｐゴシック"/>
              </a:rPr>
              <a:t>（平成</a:t>
            </a:r>
            <a:r>
              <a:rPr lang="en-US" altLang="zh-TW" sz="1400" dirty="0" smtClean="0">
                <a:solidFill>
                  <a:srgbClr val="000000"/>
                </a:solidFill>
                <a:latin typeface="ＭＳ Ｐゴシック"/>
                <a:ea typeface="ＭＳ Ｐゴシック"/>
              </a:rPr>
              <a:t>28</a:t>
            </a:r>
            <a:r>
              <a:rPr lang="zh-TW" altLang="en-US" sz="1400" dirty="0" smtClean="0">
                <a:solidFill>
                  <a:srgbClr val="000000"/>
                </a:solidFill>
                <a:latin typeface="ＭＳ Ｐゴシック"/>
                <a:ea typeface="ＭＳ Ｐゴシック"/>
              </a:rPr>
              <a:t>年</a:t>
            </a:r>
            <a:r>
              <a:rPr lang="en-US" altLang="zh-TW" sz="1400" dirty="0" smtClean="0">
                <a:solidFill>
                  <a:srgbClr val="000000"/>
                </a:solidFill>
                <a:latin typeface="ＭＳ Ｐゴシック"/>
                <a:ea typeface="ＭＳ Ｐゴシック"/>
              </a:rPr>
              <a:t>11</a:t>
            </a:r>
            <a:r>
              <a:rPr lang="zh-TW" altLang="en-US" sz="1400" dirty="0" smtClean="0">
                <a:solidFill>
                  <a:srgbClr val="000000"/>
                </a:solidFill>
                <a:latin typeface="ＭＳ Ｐゴシック"/>
                <a:ea typeface="ＭＳ Ｐゴシック"/>
              </a:rPr>
              <a:t>月</a:t>
            </a:r>
            <a:r>
              <a:rPr lang="zh-TW" altLang="en-US" sz="1400" dirty="0">
                <a:solidFill>
                  <a:srgbClr val="000000"/>
                </a:solidFill>
                <a:latin typeface="ＭＳ Ｐゴシック"/>
                <a:ea typeface="ＭＳ Ｐゴシック"/>
              </a:rPr>
              <a:t>現在</a:t>
            </a:r>
            <a:r>
              <a:rPr lang="zh-TW" altLang="en-US" sz="1400" dirty="0" smtClean="0">
                <a:solidFill>
                  <a:srgbClr val="000000"/>
                </a:solidFill>
                <a:latin typeface="ＭＳ Ｐゴシック"/>
                <a:ea typeface="ＭＳ Ｐゴシック"/>
              </a:rPr>
              <a:t>）</a:t>
            </a:r>
            <a:endParaRPr lang="zh-TW" altLang="en-US" sz="1400" dirty="0">
              <a:solidFill>
                <a:srgbClr val="000000"/>
              </a:solidFill>
              <a:latin typeface="ＭＳ Ｐゴシック"/>
              <a:ea typeface="ＭＳ Ｐゴシック"/>
            </a:endParaRPr>
          </a:p>
        </p:txBody>
      </p:sp>
      <p:sp>
        <p:nvSpPr>
          <p:cNvPr id="5" name="角丸四角形 4"/>
          <p:cNvSpPr/>
          <p:nvPr/>
        </p:nvSpPr>
        <p:spPr>
          <a:xfrm>
            <a:off x="73025" y="2132856"/>
            <a:ext cx="6950075" cy="4385816"/>
          </a:xfrm>
          <a:prstGeom prst="roundRect">
            <a:avLst>
              <a:gd name="adj" fmla="val 4909"/>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dirty="0">
              <a:solidFill>
                <a:srgbClr val="FFFFFF"/>
              </a:solidFill>
            </a:endParaRPr>
          </a:p>
        </p:txBody>
      </p:sp>
      <p:sp>
        <p:nvSpPr>
          <p:cNvPr id="13" name="角丸四角形 12"/>
          <p:cNvSpPr/>
          <p:nvPr/>
        </p:nvSpPr>
        <p:spPr>
          <a:xfrm>
            <a:off x="2497485" y="2167629"/>
            <a:ext cx="6596161" cy="4399526"/>
          </a:xfrm>
          <a:prstGeom prst="roundRect">
            <a:avLst>
              <a:gd name="adj" fmla="val 4615"/>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dirty="0">
              <a:solidFill>
                <a:srgbClr val="FFFFFF"/>
              </a:solidFill>
              <a:latin typeface="ＭＳ Ｐゴシック"/>
            </a:endParaRPr>
          </a:p>
        </p:txBody>
      </p:sp>
      <p:sp>
        <p:nvSpPr>
          <p:cNvPr id="2056" name="テキスト ボックス 5"/>
          <p:cNvSpPr txBox="1">
            <a:spLocks noChangeArrowheads="1"/>
          </p:cNvSpPr>
          <p:nvPr/>
        </p:nvSpPr>
        <p:spPr bwMode="auto">
          <a:xfrm>
            <a:off x="2487960" y="2212990"/>
            <a:ext cx="246504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en-US" sz="1000" dirty="0" smtClean="0">
                <a:solidFill>
                  <a:srgbClr val="000000"/>
                </a:solidFill>
              </a:rPr>
              <a:t>日本身体障害者アーチェリー連盟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uFill>
                  <a:solidFill>
                    <a:srgbClr val="FF0000"/>
                  </a:solidFill>
                </a:uFill>
              </a:rPr>
              <a:t>（一社）日本パラ陸上競技連盟</a:t>
            </a:r>
            <a:endParaRPr lang="en-US" altLang="ja-JP" sz="1000" dirty="0" smtClean="0">
              <a:solidFill>
                <a:srgbClr val="FF0000"/>
              </a:solidFill>
              <a:uFill>
                <a:solidFill>
                  <a:srgbClr val="FF0000"/>
                </a:solidFill>
              </a:uFill>
            </a:endParaRPr>
          </a:p>
          <a:p>
            <a:pPr eaLnBrk="1" fontAlgn="base" hangingPunct="1">
              <a:spcBef>
                <a:spcPct val="0"/>
              </a:spcBef>
              <a:spcAft>
                <a:spcPct val="0"/>
              </a:spcAft>
              <a:buNone/>
            </a:pPr>
            <a:r>
              <a:rPr lang="ja-JP" altLang="en-US" sz="1000" dirty="0" smtClean="0">
                <a:solidFill>
                  <a:srgbClr val="000000"/>
                </a:solidFill>
              </a:rPr>
              <a:t>（一社）日本</a:t>
            </a:r>
            <a:r>
              <a:rPr lang="ja-JP" altLang="en-US" sz="1000" dirty="0" err="1">
                <a:solidFill>
                  <a:srgbClr val="000000"/>
                </a:solidFill>
              </a:rPr>
              <a:t>障がい</a:t>
            </a:r>
            <a:r>
              <a:rPr lang="ja-JP" altLang="en-US" sz="1000" dirty="0">
                <a:solidFill>
                  <a:srgbClr val="000000"/>
                </a:solidFill>
              </a:rPr>
              <a:t>者バドミントン連盟</a:t>
            </a:r>
            <a:endParaRPr lang="en-US" altLang="ja-JP" sz="1000" dirty="0">
              <a:solidFill>
                <a:srgbClr val="000000"/>
              </a:solidFill>
            </a:endParaRPr>
          </a:p>
          <a:p>
            <a:pPr eaLnBrk="1" fontAlgn="base" hangingPunct="1">
              <a:spcBef>
                <a:spcPct val="0"/>
              </a:spcBef>
              <a:spcAft>
                <a:spcPct val="0"/>
              </a:spcAft>
              <a:buFontTx/>
              <a:buNone/>
            </a:pPr>
            <a:r>
              <a:rPr lang="ja-JP" altLang="en-US" sz="1000" dirty="0" smtClean="0">
                <a:solidFill>
                  <a:srgbClr val="FF0000"/>
                </a:solidFill>
                <a:uFill>
                  <a:solidFill>
                    <a:srgbClr val="FF0000"/>
                  </a:solidFill>
                </a:uFill>
              </a:rPr>
              <a:t>（認定特非）日本盲人マラソン協会</a:t>
            </a:r>
            <a:endParaRPr lang="en-US" altLang="ja-JP" sz="1000" dirty="0" smtClean="0">
              <a:solidFill>
                <a:srgbClr val="FF0000"/>
              </a:solidFill>
              <a:uFill>
                <a:solidFill>
                  <a:srgbClr val="FF0000"/>
                </a:solidFill>
              </a:uFill>
            </a:endParaRPr>
          </a:p>
          <a:p>
            <a:pPr eaLnBrk="1" fontAlgn="base" hangingPunct="1">
              <a:spcBef>
                <a:spcPct val="0"/>
              </a:spcBef>
              <a:spcAft>
                <a:spcPct val="0"/>
              </a:spcAft>
              <a:buFontTx/>
              <a:buNone/>
            </a:pPr>
            <a:r>
              <a:rPr lang="ja-JP" altLang="en-US" sz="1000" dirty="0" smtClean="0">
                <a:solidFill>
                  <a:srgbClr val="000000"/>
                </a:solidFill>
              </a:rPr>
              <a:t>（一社）日本ボッチャ協会</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日本障害者カヌー協会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（一社）日本パラサイクリング連盟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000000"/>
                </a:solidFill>
              </a:rPr>
              <a:t>（一社）</a:t>
            </a:r>
            <a:r>
              <a:rPr lang="zh-TW" altLang="en-US" sz="1000" dirty="0" smtClean="0">
                <a:solidFill>
                  <a:srgbClr val="000000"/>
                </a:solidFill>
              </a:rPr>
              <a:t>日本障</a:t>
            </a:r>
            <a:r>
              <a:rPr lang="ja-JP" altLang="en-US" sz="1000" dirty="0" err="1" smtClean="0">
                <a:solidFill>
                  <a:srgbClr val="000000"/>
                </a:solidFill>
              </a:rPr>
              <a:t>がい</a:t>
            </a:r>
            <a:r>
              <a:rPr lang="zh-TW" altLang="en-US" sz="1000" dirty="0" smtClean="0">
                <a:solidFill>
                  <a:srgbClr val="000000"/>
                </a:solidFill>
              </a:rPr>
              <a:t>者乗馬協会</a:t>
            </a:r>
            <a:endParaRPr lang="en-US" altLang="zh-TW"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uFill>
                  <a:solidFill>
                    <a:srgbClr val="00B050"/>
                  </a:solidFill>
                </a:uFill>
              </a:rPr>
              <a:t>（特非）日本ブラインドサッカー協会</a:t>
            </a:r>
            <a:endParaRPr lang="en-US" altLang="ja-JP" sz="1000" dirty="0" smtClean="0">
              <a:solidFill>
                <a:srgbClr val="FF0000"/>
              </a:solidFill>
              <a:uFill>
                <a:solidFill>
                  <a:srgbClr val="00B050"/>
                </a:solidFill>
              </a:uFill>
            </a:endParaRPr>
          </a:p>
          <a:p>
            <a:pPr eaLnBrk="1" hangingPunct="1">
              <a:spcBef>
                <a:spcPct val="0"/>
              </a:spcBef>
              <a:buNone/>
            </a:pPr>
            <a:r>
              <a:rPr lang="ja-JP" altLang="en-US" sz="1000" dirty="0">
                <a:solidFill>
                  <a:srgbClr val="000000"/>
                </a:solidFill>
              </a:rPr>
              <a:t>（一社）日本</a:t>
            </a:r>
            <a:r>
              <a:rPr lang="en-US" altLang="ja-JP" sz="1000" dirty="0">
                <a:solidFill>
                  <a:srgbClr val="000000"/>
                </a:solidFill>
              </a:rPr>
              <a:t>CP</a:t>
            </a:r>
            <a:r>
              <a:rPr lang="ja-JP" altLang="en-US" sz="1000" dirty="0">
                <a:solidFill>
                  <a:srgbClr val="000000"/>
                </a:solidFill>
              </a:rPr>
              <a:t>サッカー</a:t>
            </a:r>
            <a:r>
              <a:rPr lang="ja-JP" altLang="en-US" sz="1000" dirty="0" smtClean="0">
                <a:solidFill>
                  <a:srgbClr val="000000"/>
                </a:solidFill>
              </a:rPr>
              <a:t>協会</a:t>
            </a:r>
            <a:endParaRPr lang="en-US" altLang="ja-JP" sz="1000" dirty="0" smtClean="0">
              <a:solidFill>
                <a:srgbClr val="000000"/>
              </a:solidFill>
              <a:uFill>
                <a:solidFill>
                  <a:srgbClr val="00B050"/>
                </a:solidFill>
              </a:uFill>
            </a:endParaRPr>
          </a:p>
          <a:p>
            <a:pPr eaLnBrk="1" fontAlgn="base" hangingPunct="1">
              <a:spcBef>
                <a:spcPct val="0"/>
              </a:spcBef>
              <a:spcAft>
                <a:spcPct val="0"/>
              </a:spcAft>
              <a:buFontTx/>
              <a:buNone/>
            </a:pPr>
            <a:r>
              <a:rPr lang="ja-JP" altLang="en-US" sz="1000" dirty="0" smtClean="0">
                <a:solidFill>
                  <a:srgbClr val="FF0000"/>
                </a:solidFill>
              </a:rPr>
              <a:t>（一社）日本ゴールボール協会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（特非）</a:t>
            </a:r>
            <a:r>
              <a:rPr lang="zh-TW" altLang="en-US" sz="1000" dirty="0" smtClean="0">
                <a:solidFill>
                  <a:srgbClr val="000000"/>
                </a:solidFill>
              </a:rPr>
              <a:t>日本視覚障害者柔道連盟</a:t>
            </a:r>
            <a:endParaRPr lang="en-US" altLang="zh-TW"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000000"/>
                </a:solidFill>
              </a:rPr>
              <a:t>（特非）日本パラ・パワーリフティング連盟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000000"/>
                </a:solidFill>
              </a:rPr>
              <a:t>（特非）日本パラローイング協会</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（特非）日本障害者セーリング協会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（特非）日本障害者スポーツ射撃連盟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uFill>
                  <a:solidFill>
                    <a:srgbClr val="0000FF"/>
                  </a:solidFill>
                </a:uFill>
              </a:rPr>
              <a:t>（一社）日本</a:t>
            </a:r>
            <a:r>
              <a:rPr lang="ja-JP" altLang="en-US" sz="1000" dirty="0" err="1" smtClean="0">
                <a:solidFill>
                  <a:srgbClr val="FF0000"/>
                </a:solidFill>
                <a:uFill>
                  <a:solidFill>
                    <a:srgbClr val="0000FF"/>
                  </a:solidFill>
                </a:uFill>
              </a:rPr>
              <a:t>身体障がい</a:t>
            </a:r>
            <a:r>
              <a:rPr lang="ja-JP" altLang="en-US" sz="1000" dirty="0" smtClean="0">
                <a:solidFill>
                  <a:srgbClr val="FF0000"/>
                </a:solidFill>
                <a:uFill>
                  <a:solidFill>
                    <a:srgbClr val="0000FF"/>
                  </a:solidFill>
                </a:uFill>
              </a:rPr>
              <a:t>者水泳連盟</a:t>
            </a:r>
            <a:endParaRPr lang="en-US" altLang="ja-JP" sz="1000" dirty="0" smtClean="0">
              <a:solidFill>
                <a:srgbClr val="FF0000"/>
              </a:solidFill>
              <a:uFill>
                <a:solidFill>
                  <a:srgbClr val="0000FF"/>
                </a:solidFill>
              </a:uFill>
            </a:endParaRPr>
          </a:p>
          <a:p>
            <a:pPr eaLnBrk="1" fontAlgn="base" hangingPunct="1">
              <a:spcBef>
                <a:spcPct val="0"/>
              </a:spcBef>
              <a:spcAft>
                <a:spcPct val="0"/>
              </a:spcAft>
              <a:buFontTx/>
              <a:buNone/>
            </a:pPr>
            <a:r>
              <a:rPr lang="ja-JP" altLang="en-US" sz="1000" dirty="0" smtClean="0">
                <a:solidFill>
                  <a:srgbClr val="FF0000"/>
                </a:solidFill>
              </a:rPr>
              <a:t>（一社）全日本テコンドー協会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（公社）日本トライアスロン連合</a:t>
            </a:r>
            <a:endParaRPr lang="en-US" altLang="ja-JP" sz="1000" dirty="0" smtClean="0">
              <a:solidFill>
                <a:srgbClr val="000000"/>
              </a:solidFill>
            </a:endParaRPr>
          </a:p>
        </p:txBody>
      </p:sp>
      <p:sp>
        <p:nvSpPr>
          <p:cNvPr id="2057" name="テキスト ボックス 14"/>
          <p:cNvSpPr txBox="1">
            <a:spLocks noChangeArrowheads="1"/>
          </p:cNvSpPr>
          <p:nvPr/>
        </p:nvSpPr>
        <p:spPr bwMode="auto">
          <a:xfrm>
            <a:off x="79549" y="2132856"/>
            <a:ext cx="2989263" cy="453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（社福）日本盲人会連合スポーツ協議会</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（公財）スペシャルオリンピックス日本</a:t>
            </a:r>
            <a:endParaRPr lang="en-US" altLang="ja-JP" sz="1000" dirty="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a:t>
            </a:r>
            <a:r>
              <a:rPr lang="ja-JP" altLang="en-US" sz="1000" dirty="0">
                <a:solidFill>
                  <a:srgbClr val="000000"/>
                </a:solidFill>
                <a:latin typeface="ＭＳ Ｐゴシック"/>
                <a:ea typeface="ＭＳ Ｐゴシック"/>
              </a:rPr>
              <a:t>公社）日本精神保健福祉</a:t>
            </a:r>
            <a:r>
              <a:rPr lang="ja-JP" altLang="en-US" sz="1000" dirty="0" smtClean="0">
                <a:solidFill>
                  <a:srgbClr val="000000"/>
                </a:solidFill>
                <a:latin typeface="ＭＳ Ｐゴシック"/>
                <a:ea typeface="ＭＳ Ｐゴシック"/>
              </a:rPr>
              <a:t>連盟精神障害者</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a:solidFill>
                  <a:srgbClr val="000000"/>
                </a:solidFill>
                <a:latin typeface="ＭＳ Ｐゴシック"/>
                <a:ea typeface="ＭＳ Ｐゴシック"/>
              </a:rPr>
              <a:t>　</a:t>
            </a:r>
            <a:r>
              <a:rPr lang="ja-JP" altLang="en-US" sz="1000" dirty="0" smtClean="0">
                <a:solidFill>
                  <a:srgbClr val="000000"/>
                </a:solidFill>
                <a:latin typeface="ＭＳ Ｐゴシック"/>
                <a:ea typeface="ＭＳ Ｐゴシック"/>
              </a:rPr>
              <a:t>　　　　　　　　　　　　スポーツ</a:t>
            </a:r>
            <a:r>
              <a:rPr lang="ja-JP" altLang="en-US" sz="1000" dirty="0">
                <a:solidFill>
                  <a:srgbClr val="000000"/>
                </a:solidFill>
                <a:latin typeface="ＭＳ Ｐゴシック"/>
                <a:ea typeface="ＭＳ Ｐゴシック"/>
              </a:rPr>
              <a:t>推進</a:t>
            </a:r>
            <a:r>
              <a:rPr lang="ja-JP" altLang="en-US" sz="1000" dirty="0" smtClean="0">
                <a:solidFill>
                  <a:srgbClr val="000000"/>
                </a:solidFill>
                <a:latin typeface="ＭＳ Ｐゴシック"/>
                <a:ea typeface="ＭＳ Ｐゴシック"/>
              </a:rPr>
              <a:t>委員会</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日本車椅子ツインバスケットボール連盟</a:t>
            </a:r>
            <a:endParaRPr lang="en-US" altLang="ja-JP" sz="1000" dirty="0" smtClean="0">
              <a:solidFill>
                <a:srgbClr val="FF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日本ブラインドテニス連盟</a:t>
            </a:r>
            <a:endParaRPr lang="en-US" altLang="ja-JP" sz="1000" dirty="0" smtClean="0">
              <a:solidFill>
                <a:srgbClr val="FF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（特非）日本障害者ゴルフ協会</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（特非）</a:t>
            </a:r>
            <a:r>
              <a:rPr lang="zh-TW" altLang="en-US" sz="1000" dirty="0" smtClean="0">
                <a:solidFill>
                  <a:srgbClr val="FF0000"/>
                </a:solidFill>
                <a:latin typeface="ＭＳ Ｐゴシック"/>
                <a:ea typeface="ＭＳ Ｐゴシック"/>
              </a:rPr>
              <a:t>日本身体障害者野球連盟</a:t>
            </a:r>
            <a:endParaRPr lang="en-US" altLang="zh-TW" sz="1000" dirty="0" smtClean="0">
              <a:solidFill>
                <a:srgbClr val="FF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（特非）日本視覚障害ゴルファーズ協会</a:t>
            </a:r>
            <a:endParaRPr lang="en-US" altLang="ja-JP" sz="1000" dirty="0" smtClean="0">
              <a:solidFill>
                <a:srgbClr val="FF0000"/>
              </a:solidFill>
              <a:latin typeface="ＭＳ Ｐゴシック"/>
              <a:ea typeface="ＭＳ Ｐゴシック"/>
            </a:endParaRPr>
          </a:p>
          <a:p>
            <a:pPr>
              <a:spcBef>
                <a:spcPct val="0"/>
              </a:spcBef>
              <a:buNone/>
              <a:defRPr/>
            </a:pPr>
            <a:r>
              <a:rPr lang="ja-JP" altLang="en-US" sz="900" dirty="0">
                <a:solidFill>
                  <a:srgbClr val="FF0000"/>
                </a:solidFill>
                <a:latin typeface="ＭＳ Ｐゴシック"/>
                <a:ea typeface="ＭＳ Ｐゴシック"/>
              </a:rPr>
              <a:t>（特非）日本</a:t>
            </a:r>
            <a:r>
              <a:rPr lang="ja-JP" altLang="en-US" sz="900" dirty="0" err="1" smtClean="0">
                <a:solidFill>
                  <a:srgbClr val="FF0000"/>
                </a:solidFill>
                <a:latin typeface="ＭＳ Ｐゴシック"/>
                <a:ea typeface="ＭＳ Ｐゴシック"/>
              </a:rPr>
              <a:t>聴覚障がい</a:t>
            </a:r>
            <a:r>
              <a:rPr lang="ja-JP" altLang="en-US" sz="900" dirty="0" smtClean="0">
                <a:solidFill>
                  <a:srgbClr val="FF0000"/>
                </a:solidFill>
                <a:latin typeface="ＭＳ Ｐゴシック"/>
                <a:ea typeface="ＭＳ Ｐゴシック"/>
              </a:rPr>
              <a:t>者ﾗｸﾞﾋﾞｰﾌｯﾄﾎﾞｰﾙ連盟</a:t>
            </a:r>
            <a:endParaRPr lang="en-US" altLang="ja-JP" sz="900" dirty="0" smtClean="0">
              <a:solidFill>
                <a:srgbClr val="FF0000"/>
              </a:solidFill>
              <a:latin typeface="ＭＳ Ｐゴシック"/>
              <a:ea typeface="ＭＳ Ｐゴシック"/>
            </a:endParaRPr>
          </a:p>
          <a:p>
            <a:pPr>
              <a:spcBef>
                <a:spcPct val="0"/>
              </a:spcBef>
              <a:buNone/>
              <a:defRPr/>
            </a:pPr>
            <a:r>
              <a:rPr lang="ja-JP" altLang="en-US" sz="1000" dirty="0" smtClean="0">
                <a:solidFill>
                  <a:srgbClr val="000000"/>
                </a:solidFill>
                <a:latin typeface="ＭＳ Ｐゴシック"/>
                <a:ea typeface="ＭＳ Ｐゴシック"/>
              </a:rPr>
              <a:t>（一</a:t>
            </a:r>
            <a:r>
              <a:rPr lang="ja-JP" altLang="en-US" sz="1000" dirty="0">
                <a:solidFill>
                  <a:srgbClr val="000000"/>
                </a:solidFill>
                <a:latin typeface="ＭＳ Ｐゴシック"/>
                <a:ea typeface="ＭＳ Ｐゴシック"/>
              </a:rPr>
              <a:t>社</a:t>
            </a:r>
            <a:r>
              <a:rPr lang="ja-JP" altLang="en-US" sz="1000" dirty="0" smtClean="0">
                <a:solidFill>
                  <a:srgbClr val="000000"/>
                </a:solidFill>
                <a:latin typeface="ＭＳ Ｐゴシック"/>
                <a:ea typeface="ＭＳ Ｐゴシック"/>
              </a:rPr>
              <a:t>）</a:t>
            </a:r>
            <a:r>
              <a:rPr lang="ja-JP" altLang="en-US" sz="1000" dirty="0" smtClean="0">
                <a:solidFill>
                  <a:srgbClr val="000000"/>
                </a:solidFill>
                <a:uFill>
                  <a:solidFill>
                    <a:srgbClr val="00B050"/>
                  </a:solidFill>
                </a:uFill>
                <a:latin typeface="ＭＳ Ｐゴシック"/>
                <a:ea typeface="ＭＳ Ｐゴシック"/>
              </a:rPr>
              <a:t>日本電動車椅子サッカー協会</a:t>
            </a:r>
            <a:endParaRPr lang="en-US" altLang="ja-JP" sz="1000" dirty="0" smtClean="0">
              <a:solidFill>
                <a:srgbClr val="000000"/>
              </a:solidFill>
              <a:uFill>
                <a:solidFill>
                  <a:srgbClr val="00B050"/>
                </a:solidFill>
              </a:u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日本障害者シンクロナイズドスイミング協会</a:t>
            </a:r>
            <a:endParaRPr lang="en-US" altLang="ja-JP" sz="1000" dirty="0" smtClean="0">
              <a:solidFill>
                <a:srgbClr val="FF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（特非）日本デフゴルフ協会</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（特非）日本バリアフリーダイビング協会</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FF0000"/>
                </a:solidFill>
                <a:latin typeface="ＭＳ Ｐゴシック"/>
                <a:ea typeface="ＭＳ Ｐゴシック"/>
              </a:rPr>
              <a:t>日本障害者フライングディスク連盟</a:t>
            </a:r>
            <a:endParaRPr lang="en-US" altLang="ja-JP" sz="1000" dirty="0" smtClean="0">
              <a:solidFill>
                <a:srgbClr val="FF0000"/>
              </a:solidFill>
              <a:latin typeface="ＭＳ Ｐゴシック"/>
              <a:ea typeface="ＭＳ Ｐゴシック"/>
            </a:endParaRPr>
          </a:p>
          <a:p>
            <a:pPr>
              <a:spcBef>
                <a:spcPct val="0"/>
              </a:spcBef>
              <a:buNone/>
              <a:defRPr/>
            </a:pPr>
            <a:r>
              <a:rPr lang="ja-JP" altLang="en-US" sz="1000" dirty="0">
                <a:solidFill>
                  <a:srgbClr val="000000"/>
                </a:solidFill>
              </a:rPr>
              <a:t>（一社）日本スポーツ吹矢協会</a:t>
            </a:r>
            <a:endParaRPr lang="en-US" altLang="ja-JP" sz="1000" dirty="0">
              <a:solidFill>
                <a:srgbClr val="000000"/>
              </a:solidFill>
            </a:endParaRPr>
          </a:p>
          <a:p>
            <a:pPr fontAlgn="base">
              <a:spcBef>
                <a:spcPct val="0"/>
              </a:spcBef>
              <a:spcAft>
                <a:spcPct val="0"/>
              </a:spcAft>
              <a:buFontTx/>
              <a:buNone/>
              <a:defRPr/>
            </a:pPr>
            <a:r>
              <a:rPr lang="ja-JP" altLang="en-US" sz="1000" dirty="0" smtClean="0">
                <a:solidFill>
                  <a:srgbClr val="000000"/>
                </a:solidFill>
                <a:uFill>
                  <a:solidFill>
                    <a:srgbClr val="7030A0"/>
                  </a:solidFill>
                </a:uFill>
                <a:latin typeface="ＭＳ Ｐゴシック"/>
                <a:ea typeface="ＭＳ Ｐゴシック"/>
              </a:rPr>
              <a:t>日本視覚障害者卓球連盟</a:t>
            </a:r>
            <a:endParaRPr lang="en-US" altLang="ja-JP" sz="1000" dirty="0" smtClean="0">
              <a:solidFill>
                <a:srgbClr val="000000"/>
              </a:solidFill>
              <a:uFill>
                <a:solidFill>
                  <a:srgbClr val="7030A0"/>
                </a:solidFill>
              </a:uFill>
              <a:latin typeface="ＭＳ Ｐゴシック"/>
              <a:ea typeface="ＭＳ Ｐゴシック"/>
            </a:endParaRPr>
          </a:p>
          <a:p>
            <a:pPr fontAlgn="base">
              <a:spcBef>
                <a:spcPct val="0"/>
              </a:spcBef>
              <a:spcAft>
                <a:spcPct val="0"/>
              </a:spcAft>
              <a:buNone/>
              <a:defRPr/>
            </a:pPr>
            <a:r>
              <a:rPr lang="ja-JP" altLang="en-US" sz="1000" dirty="0" smtClean="0">
                <a:solidFill>
                  <a:srgbClr val="000000"/>
                </a:solidFill>
                <a:latin typeface="ＭＳ Ｐゴシック"/>
                <a:ea typeface="ＭＳ Ｐゴシック"/>
              </a:rPr>
              <a:t>日本フロアバレーボール連盟</a:t>
            </a:r>
            <a:endParaRPr lang="en-US" altLang="ja-JP" sz="1000" dirty="0" smtClean="0">
              <a:solidFill>
                <a:srgbClr val="000000"/>
              </a:solidFill>
              <a:latin typeface="ＭＳ Ｐゴシック"/>
              <a:ea typeface="ＭＳ Ｐゴシック"/>
            </a:endParaRPr>
          </a:p>
          <a:p>
            <a:pPr fontAlgn="base">
              <a:spcBef>
                <a:spcPct val="0"/>
              </a:spcBef>
              <a:spcAft>
                <a:spcPct val="0"/>
              </a:spcAft>
              <a:buNone/>
              <a:defRPr/>
            </a:pPr>
            <a:r>
              <a:rPr lang="ja-JP" altLang="en-US" sz="1000" dirty="0" smtClean="0">
                <a:solidFill>
                  <a:srgbClr val="000000"/>
                </a:solidFill>
                <a:latin typeface="ＭＳ Ｐゴシック"/>
                <a:ea typeface="ＭＳ Ｐゴシック"/>
              </a:rPr>
              <a:t>全日本</a:t>
            </a:r>
            <a:r>
              <a:rPr lang="ja-JP" altLang="en-US" sz="1000" dirty="0">
                <a:solidFill>
                  <a:srgbClr val="000000"/>
                </a:solidFill>
                <a:latin typeface="ＭＳ Ｐゴシック"/>
                <a:ea typeface="ＭＳ Ｐゴシック"/>
              </a:rPr>
              <a:t>グランドソフトボール</a:t>
            </a:r>
            <a:r>
              <a:rPr lang="ja-JP" altLang="en-US" sz="1000" dirty="0" smtClean="0">
                <a:solidFill>
                  <a:srgbClr val="000000"/>
                </a:solidFill>
                <a:latin typeface="ＭＳ Ｐゴシック"/>
                <a:ea typeface="ＭＳ Ｐゴシック"/>
              </a:rPr>
              <a:t>連盟</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全日本車椅子空手道連盟</a:t>
            </a:r>
            <a:endParaRPr lang="en-US" altLang="ja-JP" sz="1000" dirty="0" smtClean="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uFill>
                  <a:solidFill>
                    <a:srgbClr val="7030A0"/>
                  </a:solidFill>
                </a:uFill>
                <a:latin typeface="ＭＳ Ｐゴシック"/>
                <a:ea typeface="ＭＳ Ｐゴシック"/>
              </a:rPr>
              <a:t>日本卓球バレー連盟</a:t>
            </a:r>
            <a:endParaRPr lang="en-US" altLang="ja-JP" sz="1000" dirty="0" smtClean="0">
              <a:solidFill>
                <a:srgbClr val="000000"/>
              </a:solidFill>
              <a:uFill>
                <a:solidFill>
                  <a:srgbClr val="7030A0"/>
                </a:solidFill>
              </a:uFill>
              <a:latin typeface="ＭＳ Ｐゴシック"/>
              <a:ea typeface="ＭＳ Ｐゴシック"/>
            </a:endParaRPr>
          </a:p>
          <a:p>
            <a:pPr fontAlgn="base">
              <a:spcBef>
                <a:spcPct val="0"/>
              </a:spcBef>
              <a:spcAft>
                <a:spcPct val="0"/>
              </a:spcAft>
              <a:buFontTx/>
              <a:buNone/>
              <a:defRPr/>
            </a:pPr>
            <a:r>
              <a:rPr lang="ja-JP" altLang="en-US" sz="1000" dirty="0" smtClean="0">
                <a:uFill>
                  <a:solidFill>
                    <a:srgbClr val="00B050"/>
                  </a:solidFill>
                </a:uFill>
                <a:latin typeface="ＭＳ Ｐゴシック"/>
                <a:ea typeface="ＭＳ Ｐゴシック"/>
              </a:rPr>
              <a:t>（特非）日本ソーシャルフットボール協会</a:t>
            </a:r>
            <a:endParaRPr lang="en-US" altLang="ja-JP" sz="1000" dirty="0" smtClean="0">
              <a:uFill>
                <a:solidFill>
                  <a:srgbClr val="00B050"/>
                </a:solidFill>
              </a:uFill>
              <a:latin typeface="ＭＳ Ｐゴシック"/>
              <a:ea typeface="ＭＳ Ｐゴシック"/>
            </a:endParaRPr>
          </a:p>
          <a:p>
            <a:pPr fontAlgn="base">
              <a:spcBef>
                <a:spcPct val="0"/>
              </a:spcBef>
              <a:spcAft>
                <a:spcPct val="0"/>
              </a:spcAft>
              <a:buNone/>
              <a:defRPr/>
            </a:pPr>
            <a:r>
              <a:rPr lang="ja-JP" altLang="en-US" sz="1000" dirty="0">
                <a:solidFill>
                  <a:srgbClr val="000000"/>
                </a:solidFill>
              </a:rPr>
              <a:t>（特非）日本車椅子ビリヤード協会</a:t>
            </a:r>
            <a:endParaRPr lang="en-US" altLang="ja-JP" sz="1000" dirty="0">
              <a:solidFill>
                <a:srgbClr val="000000"/>
              </a:solidFill>
            </a:endParaRPr>
          </a:p>
          <a:p>
            <a:pPr fontAlgn="base">
              <a:spcBef>
                <a:spcPct val="0"/>
              </a:spcBef>
              <a:spcAft>
                <a:spcPct val="0"/>
              </a:spcAft>
              <a:buNone/>
              <a:defRPr/>
            </a:pPr>
            <a:r>
              <a:rPr lang="ja-JP" altLang="en-US" sz="1000" dirty="0">
                <a:solidFill>
                  <a:srgbClr val="FF0000"/>
                </a:solidFill>
                <a:latin typeface="ＭＳ Ｐゴシック"/>
                <a:ea typeface="ＭＳ Ｐゴシック"/>
              </a:rPr>
              <a:t>日本車椅子ハンドボール連盟</a:t>
            </a:r>
            <a:endParaRPr lang="en-US" altLang="ja-JP" sz="1000" dirty="0">
              <a:solidFill>
                <a:srgbClr val="FF0000"/>
              </a:solidFill>
              <a:latin typeface="ＭＳ Ｐゴシック"/>
              <a:ea typeface="ＭＳ Ｐゴシック"/>
            </a:endParaRPr>
          </a:p>
          <a:p>
            <a:pPr fontAlgn="base">
              <a:spcBef>
                <a:spcPct val="0"/>
              </a:spcBef>
              <a:spcAft>
                <a:spcPct val="0"/>
              </a:spcAft>
              <a:buNone/>
              <a:defRPr/>
            </a:pPr>
            <a:r>
              <a:rPr lang="ja-JP" altLang="en-US" sz="1000" dirty="0">
                <a:solidFill>
                  <a:srgbClr val="000000"/>
                </a:solidFill>
              </a:rPr>
              <a:t>日本障害者ローンボウルズ連盟</a:t>
            </a:r>
            <a:endParaRPr lang="en-US" altLang="ja-JP" sz="1000" dirty="0">
              <a:solidFill>
                <a:srgbClr val="000000"/>
              </a:solidFill>
              <a:latin typeface="ＭＳ Ｐゴシック"/>
              <a:ea typeface="ＭＳ Ｐゴシック"/>
            </a:endParaRPr>
          </a:p>
          <a:p>
            <a:pPr fontAlgn="base">
              <a:spcBef>
                <a:spcPct val="0"/>
              </a:spcBef>
              <a:spcAft>
                <a:spcPct val="0"/>
              </a:spcAft>
              <a:buFontTx/>
              <a:buNone/>
              <a:defRPr/>
            </a:pPr>
            <a:r>
              <a:rPr lang="ja-JP" altLang="en-US" sz="1000" dirty="0" smtClean="0">
                <a:solidFill>
                  <a:srgbClr val="000000"/>
                </a:solidFill>
                <a:latin typeface="ＭＳ Ｐゴシック"/>
                <a:ea typeface="ＭＳ Ｐゴシック"/>
              </a:rPr>
              <a:t>日本</a:t>
            </a:r>
            <a:r>
              <a:rPr lang="ja-JP" altLang="en-US" sz="1000" dirty="0" err="1" smtClean="0">
                <a:solidFill>
                  <a:srgbClr val="000000"/>
                </a:solidFill>
                <a:latin typeface="ＭＳ Ｐゴシック"/>
                <a:ea typeface="ＭＳ Ｐゴシック"/>
              </a:rPr>
              <a:t>肢体障がい</a:t>
            </a:r>
            <a:r>
              <a:rPr lang="ja-JP" altLang="en-US" sz="1000" dirty="0" smtClean="0">
                <a:solidFill>
                  <a:srgbClr val="000000"/>
                </a:solidFill>
                <a:latin typeface="ＭＳ Ｐゴシック"/>
                <a:ea typeface="ＭＳ Ｐゴシック"/>
              </a:rPr>
              <a:t>者ボウリング連盟</a:t>
            </a:r>
            <a:endParaRPr lang="en-US" altLang="ja-JP" sz="1000" dirty="0" smtClean="0">
              <a:solidFill>
                <a:srgbClr val="000000"/>
              </a:solidFill>
              <a:latin typeface="ＭＳ Ｐゴシック"/>
              <a:ea typeface="ＭＳ Ｐゴシック"/>
            </a:endParaRPr>
          </a:p>
          <a:p>
            <a:pPr>
              <a:spcBef>
                <a:spcPct val="0"/>
              </a:spcBef>
              <a:buNone/>
              <a:defRPr/>
            </a:pPr>
            <a:r>
              <a:rPr lang="ja-JP" altLang="en-US" sz="1000" dirty="0" smtClean="0">
                <a:solidFill>
                  <a:srgbClr val="000000"/>
                </a:solidFill>
                <a:uFill>
                  <a:solidFill>
                    <a:srgbClr val="00B050"/>
                  </a:solidFill>
                </a:uFill>
                <a:latin typeface="ＭＳ Ｐゴシック"/>
                <a:ea typeface="ＭＳ Ｐゴシック"/>
              </a:rPr>
              <a:t>（特非）日本アンプティサッカー協会</a:t>
            </a:r>
            <a:endParaRPr lang="en-US" altLang="ja-JP" sz="1000" dirty="0" smtClean="0">
              <a:solidFill>
                <a:srgbClr val="000000"/>
              </a:solidFill>
              <a:uFill>
                <a:solidFill>
                  <a:srgbClr val="00B050"/>
                </a:solidFill>
              </a:uFill>
              <a:latin typeface="ＭＳ Ｐゴシック"/>
              <a:ea typeface="ＭＳ Ｐゴシック"/>
            </a:endParaRPr>
          </a:p>
          <a:p>
            <a:pPr>
              <a:spcBef>
                <a:spcPct val="0"/>
              </a:spcBef>
              <a:buNone/>
              <a:defRPr/>
            </a:pPr>
            <a:r>
              <a:rPr lang="ja-JP" altLang="en-US" sz="1000" dirty="0" smtClean="0">
                <a:solidFill>
                  <a:srgbClr val="FF0000"/>
                </a:solidFill>
                <a:uFill>
                  <a:solidFill>
                    <a:srgbClr val="00B050"/>
                  </a:solidFill>
                </a:uFill>
                <a:latin typeface="ＭＳ Ｐゴシック"/>
                <a:ea typeface="ＭＳ Ｐゴシック"/>
              </a:rPr>
              <a:t>（一社）日本車椅子ソフトボール協会</a:t>
            </a:r>
            <a:endParaRPr lang="en-US" altLang="ja-JP" sz="1000" dirty="0" smtClean="0">
              <a:solidFill>
                <a:srgbClr val="FF0000"/>
              </a:solidFill>
              <a:uFill>
                <a:solidFill>
                  <a:srgbClr val="00B050"/>
                </a:solidFill>
              </a:uFill>
              <a:latin typeface="ＭＳ Ｐゴシック"/>
              <a:ea typeface="ＭＳ Ｐゴシック"/>
            </a:endParaRPr>
          </a:p>
          <a:p>
            <a:pPr fontAlgn="base">
              <a:spcBef>
                <a:spcPct val="0"/>
              </a:spcBef>
              <a:spcAft>
                <a:spcPct val="0"/>
              </a:spcAft>
              <a:buFontTx/>
              <a:buNone/>
              <a:defRPr/>
            </a:pPr>
            <a:endParaRPr lang="en-US" altLang="ja-JP" sz="1000" dirty="0" smtClean="0">
              <a:solidFill>
                <a:srgbClr val="000000"/>
              </a:solidFill>
              <a:uFill>
                <a:solidFill>
                  <a:srgbClr val="00B050"/>
                </a:solidFill>
              </a:uFill>
              <a:latin typeface="ＭＳ Ｐゴシック"/>
              <a:ea typeface="ＭＳ Ｐゴシック"/>
            </a:endParaRPr>
          </a:p>
        </p:txBody>
      </p:sp>
      <p:sp>
        <p:nvSpPr>
          <p:cNvPr id="2058" name="テキスト ボックス 15"/>
          <p:cNvSpPr txBox="1">
            <a:spLocks noChangeArrowheads="1"/>
          </p:cNvSpPr>
          <p:nvPr/>
        </p:nvSpPr>
        <p:spPr bwMode="auto">
          <a:xfrm>
            <a:off x="7002834" y="2204864"/>
            <a:ext cx="27368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defRPr/>
            </a:pPr>
            <a:r>
              <a:rPr lang="ja-JP" altLang="en-US" sz="1000" dirty="0">
                <a:solidFill>
                  <a:srgbClr val="000000"/>
                </a:solidFill>
                <a:latin typeface="ＭＳ Ｐゴシック"/>
                <a:ea typeface="ＭＳ Ｐゴシック"/>
              </a:rPr>
              <a:t>日本</a:t>
            </a:r>
            <a:r>
              <a:rPr lang="ja-JP" altLang="en-US" sz="1000" dirty="0" err="1">
                <a:solidFill>
                  <a:srgbClr val="000000"/>
                </a:solidFill>
                <a:latin typeface="ＭＳ Ｐゴシック"/>
                <a:ea typeface="ＭＳ Ｐゴシック"/>
              </a:rPr>
              <a:t>ろう</a:t>
            </a:r>
            <a:r>
              <a:rPr lang="ja-JP" altLang="en-US" sz="1000" dirty="0">
                <a:solidFill>
                  <a:srgbClr val="000000"/>
                </a:solidFill>
                <a:latin typeface="ＭＳ Ｐゴシック"/>
                <a:ea typeface="ＭＳ Ｐゴシック"/>
              </a:rPr>
              <a:t>者バドミントン協会</a:t>
            </a:r>
            <a:endParaRPr lang="en-US" altLang="ja-JP" sz="1000" dirty="0">
              <a:solidFill>
                <a:srgbClr val="00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uFill>
                  <a:solidFill>
                    <a:srgbClr val="FF0000"/>
                  </a:solidFill>
                </a:uFill>
                <a:latin typeface="ＭＳ Ｐゴシック"/>
                <a:ea typeface="ＭＳ Ｐゴシック"/>
              </a:rPr>
              <a:t>（一社）日本</a:t>
            </a:r>
            <a:r>
              <a:rPr lang="ja-JP" altLang="en-US" sz="1000" dirty="0" smtClean="0">
                <a:solidFill>
                  <a:srgbClr val="000000"/>
                </a:solidFill>
                <a:uFill>
                  <a:solidFill>
                    <a:srgbClr val="FF0000"/>
                  </a:solidFill>
                </a:uFill>
                <a:latin typeface="ＭＳ Ｐゴシック"/>
                <a:ea typeface="ＭＳ Ｐゴシック"/>
              </a:rPr>
              <a:t>聴覚障害者陸上競技協会</a:t>
            </a:r>
            <a:endParaRPr lang="en-US" altLang="ja-JP" sz="1000" dirty="0" smtClean="0">
              <a:solidFill>
                <a:srgbClr val="000000"/>
              </a:solidFill>
              <a:uFill>
                <a:solidFill>
                  <a:srgbClr val="FF0000"/>
                </a:solidFill>
              </a:u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000000"/>
                </a:solidFill>
                <a:latin typeface="ＭＳ Ｐゴシック"/>
                <a:ea typeface="ＭＳ Ｐゴシック"/>
              </a:rPr>
              <a:t>（特非）日本デフバスケットボール協会</a:t>
            </a:r>
            <a:endParaRPr lang="en-US" altLang="ja-JP" sz="1000" dirty="0" smtClean="0">
              <a:solidFill>
                <a:srgbClr val="00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FF0000"/>
                </a:solidFill>
                <a:latin typeface="ＭＳ Ｐゴシック"/>
                <a:ea typeface="ＭＳ Ｐゴシック"/>
              </a:rPr>
              <a:t>日本</a:t>
            </a:r>
            <a:r>
              <a:rPr lang="ja-JP" altLang="en-US" sz="1000" dirty="0" err="1" smtClean="0">
                <a:solidFill>
                  <a:srgbClr val="FF0000"/>
                </a:solidFill>
                <a:latin typeface="ＭＳ Ｐゴシック"/>
                <a:ea typeface="ＭＳ Ｐゴシック"/>
              </a:rPr>
              <a:t>ろう</a:t>
            </a:r>
            <a:r>
              <a:rPr lang="ja-JP" altLang="en-US" sz="1000" dirty="0" smtClean="0">
                <a:solidFill>
                  <a:srgbClr val="FF0000"/>
                </a:solidFill>
                <a:latin typeface="ＭＳ Ｐゴシック"/>
                <a:ea typeface="ＭＳ Ｐゴシック"/>
              </a:rPr>
              <a:t>者武道連合</a:t>
            </a:r>
            <a:endParaRPr lang="en-US" altLang="ja-JP" sz="1000" dirty="0" smtClean="0">
              <a:solidFill>
                <a:srgbClr val="FF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000000"/>
                </a:solidFill>
                <a:latin typeface="ＭＳ Ｐゴシック"/>
                <a:ea typeface="ＭＳ Ｐゴシック"/>
              </a:rPr>
              <a:t>日本</a:t>
            </a:r>
            <a:r>
              <a:rPr lang="ja-JP" altLang="en-US" sz="1000" dirty="0" err="1" smtClean="0">
                <a:solidFill>
                  <a:srgbClr val="000000"/>
                </a:solidFill>
                <a:latin typeface="ＭＳ Ｐゴシック"/>
                <a:ea typeface="ＭＳ Ｐゴシック"/>
              </a:rPr>
              <a:t>ろう</a:t>
            </a:r>
            <a:r>
              <a:rPr lang="ja-JP" altLang="en-US" sz="1000" dirty="0" smtClean="0">
                <a:solidFill>
                  <a:srgbClr val="000000"/>
                </a:solidFill>
                <a:latin typeface="ＭＳ Ｐゴシック"/>
                <a:ea typeface="ＭＳ Ｐゴシック"/>
              </a:rPr>
              <a:t>者ボウリング連合</a:t>
            </a:r>
            <a:endParaRPr lang="en-US" altLang="ja-JP" sz="1000" dirty="0" smtClean="0">
              <a:solidFill>
                <a:srgbClr val="00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FF0000"/>
                </a:solidFill>
                <a:latin typeface="ＭＳ Ｐゴシック"/>
                <a:ea typeface="ＭＳ Ｐゴシック"/>
              </a:rPr>
              <a:t>日本</a:t>
            </a:r>
            <a:r>
              <a:rPr lang="ja-JP" altLang="en-US" sz="1000" dirty="0" err="1" smtClean="0">
                <a:solidFill>
                  <a:srgbClr val="FF0000"/>
                </a:solidFill>
                <a:latin typeface="ＭＳ Ｐゴシック"/>
                <a:ea typeface="ＭＳ Ｐゴシック"/>
              </a:rPr>
              <a:t>ろう</a:t>
            </a:r>
            <a:r>
              <a:rPr lang="ja-JP" altLang="en-US" sz="1000" dirty="0" smtClean="0">
                <a:solidFill>
                  <a:srgbClr val="FF0000"/>
                </a:solidFill>
                <a:latin typeface="ＭＳ Ｐゴシック"/>
                <a:ea typeface="ＭＳ Ｐゴシック"/>
              </a:rPr>
              <a:t>自転車競技協会</a:t>
            </a:r>
            <a:endParaRPr lang="en-US" altLang="ja-JP" sz="1000" dirty="0" smtClean="0">
              <a:solidFill>
                <a:srgbClr val="FF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FF0000"/>
                </a:solidFill>
                <a:uFill>
                  <a:solidFill>
                    <a:srgbClr val="00B050"/>
                  </a:solidFill>
                </a:uFill>
                <a:latin typeface="ＭＳ Ｐゴシック"/>
                <a:ea typeface="ＭＳ Ｐゴシック"/>
              </a:rPr>
              <a:t>（一社）日本</a:t>
            </a:r>
            <a:r>
              <a:rPr lang="ja-JP" altLang="en-US" sz="1000" dirty="0" err="1" smtClean="0">
                <a:solidFill>
                  <a:srgbClr val="FF0000"/>
                </a:solidFill>
                <a:uFill>
                  <a:solidFill>
                    <a:srgbClr val="00B050"/>
                  </a:solidFill>
                </a:uFill>
                <a:latin typeface="ＭＳ Ｐゴシック"/>
                <a:ea typeface="ＭＳ Ｐゴシック"/>
              </a:rPr>
              <a:t>ろう</a:t>
            </a:r>
            <a:r>
              <a:rPr lang="ja-JP" altLang="en-US" sz="1000" dirty="0" smtClean="0">
                <a:solidFill>
                  <a:srgbClr val="FF0000"/>
                </a:solidFill>
                <a:uFill>
                  <a:solidFill>
                    <a:srgbClr val="00B050"/>
                  </a:solidFill>
                </a:uFill>
                <a:latin typeface="ＭＳ Ｐゴシック"/>
                <a:ea typeface="ＭＳ Ｐゴシック"/>
              </a:rPr>
              <a:t>者サッカー協会</a:t>
            </a:r>
            <a:endParaRPr lang="en-US" altLang="ja-JP" sz="1000" dirty="0" smtClean="0">
              <a:solidFill>
                <a:srgbClr val="FF0000"/>
              </a:solidFill>
              <a:uFill>
                <a:solidFill>
                  <a:srgbClr val="00B050"/>
                </a:solidFill>
              </a:u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000000"/>
                </a:solidFill>
                <a:latin typeface="ＭＳ Ｐゴシック"/>
                <a:ea typeface="ＭＳ Ｐゴシック"/>
              </a:rPr>
              <a:t>日本</a:t>
            </a:r>
            <a:r>
              <a:rPr lang="ja-JP" altLang="en-US" sz="1000" dirty="0" err="1" smtClean="0">
                <a:solidFill>
                  <a:srgbClr val="000000"/>
                </a:solidFill>
                <a:latin typeface="ＭＳ Ｐゴシック"/>
                <a:ea typeface="ＭＳ Ｐゴシック"/>
              </a:rPr>
              <a:t>ろう</a:t>
            </a:r>
            <a:r>
              <a:rPr lang="ja-JP" altLang="en-US" sz="1000" dirty="0" smtClean="0">
                <a:solidFill>
                  <a:srgbClr val="000000"/>
                </a:solidFill>
                <a:latin typeface="ＭＳ Ｐゴシック"/>
                <a:ea typeface="ＭＳ Ｐゴシック"/>
              </a:rPr>
              <a:t>者テニス協会</a:t>
            </a:r>
            <a:endParaRPr lang="en-US" altLang="ja-JP" sz="1000" dirty="0" smtClean="0">
              <a:solidFill>
                <a:srgbClr val="00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000000"/>
                </a:solidFill>
                <a:uFill>
                  <a:solidFill>
                    <a:srgbClr val="7030A0"/>
                  </a:solidFill>
                </a:uFill>
                <a:latin typeface="ＭＳ Ｐゴシック"/>
                <a:ea typeface="ＭＳ Ｐゴシック"/>
              </a:rPr>
              <a:t>（一社）日本ろうあ者卓球協会</a:t>
            </a:r>
            <a:endParaRPr lang="en-US" altLang="ja-JP" sz="1000" dirty="0" smtClean="0">
              <a:solidFill>
                <a:srgbClr val="000000"/>
              </a:solidFill>
              <a:uFill>
                <a:solidFill>
                  <a:srgbClr val="7030A0"/>
                </a:solidFill>
              </a:u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000000"/>
                </a:solidFill>
                <a:latin typeface="ＭＳ Ｐゴシック"/>
                <a:ea typeface="ＭＳ Ｐゴシック"/>
              </a:rPr>
              <a:t>（一社）日本デフバレーボール協会</a:t>
            </a:r>
            <a:endParaRPr lang="en-US" altLang="ja-JP" sz="1000" dirty="0" smtClean="0">
              <a:solidFill>
                <a:srgbClr val="000000"/>
              </a:solidFill>
              <a:latin typeface="ＭＳ Ｐゴシック"/>
              <a:ea typeface="ＭＳ Ｐゴシック"/>
            </a:endParaRPr>
          </a:p>
          <a:p>
            <a:pPr eaLnBrk="1" fontAlgn="base" hangingPunct="1">
              <a:spcBef>
                <a:spcPct val="0"/>
              </a:spcBef>
              <a:spcAft>
                <a:spcPct val="0"/>
              </a:spcAft>
              <a:buFontTx/>
              <a:buNone/>
              <a:defRPr/>
            </a:pPr>
            <a:r>
              <a:rPr lang="ja-JP" altLang="en-US" sz="1000" dirty="0" smtClean="0">
                <a:solidFill>
                  <a:srgbClr val="FF0000"/>
                </a:solidFill>
                <a:latin typeface="ＭＳ Ｐゴシック"/>
                <a:ea typeface="ＭＳ Ｐゴシック"/>
              </a:rPr>
              <a:t>（一社）日本</a:t>
            </a:r>
            <a:r>
              <a:rPr lang="ja-JP" altLang="en-US" sz="1000" dirty="0" err="1" smtClean="0">
                <a:solidFill>
                  <a:srgbClr val="FF0000"/>
                </a:solidFill>
                <a:latin typeface="ＭＳ Ｐゴシック"/>
                <a:ea typeface="ＭＳ Ｐゴシック"/>
              </a:rPr>
              <a:t>ろう</a:t>
            </a:r>
            <a:r>
              <a:rPr lang="ja-JP" altLang="en-US" sz="1000" dirty="0" smtClean="0">
                <a:solidFill>
                  <a:srgbClr val="FF0000"/>
                </a:solidFill>
                <a:latin typeface="ＭＳ Ｐゴシック"/>
                <a:ea typeface="ＭＳ Ｐゴシック"/>
              </a:rPr>
              <a:t>者スキー協会（３種目）</a:t>
            </a:r>
            <a:endParaRPr lang="en-US" altLang="ja-JP" sz="1000" dirty="0" smtClean="0">
              <a:solidFill>
                <a:srgbClr val="FF0000"/>
              </a:solidFill>
              <a:latin typeface="ＭＳ Ｐゴシック"/>
              <a:ea typeface="ＭＳ Ｐゴシック"/>
            </a:endParaRPr>
          </a:p>
        </p:txBody>
      </p:sp>
      <p:sp>
        <p:nvSpPr>
          <p:cNvPr id="2059" name="テキスト ボックス 16"/>
          <p:cNvSpPr txBox="1">
            <a:spLocks noChangeArrowheads="1"/>
          </p:cNvSpPr>
          <p:nvPr/>
        </p:nvSpPr>
        <p:spPr bwMode="auto">
          <a:xfrm>
            <a:off x="6013455" y="1736998"/>
            <a:ext cx="27352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en-US" sz="1200" b="1" dirty="0" smtClean="0">
                <a:solidFill>
                  <a:srgbClr val="000000"/>
                </a:solidFill>
              </a:rPr>
              <a:t>日本パラリンピック委員会（</a:t>
            </a:r>
            <a:r>
              <a:rPr lang="en-US" altLang="ja-JP" sz="1200" b="1" dirty="0" smtClean="0">
                <a:solidFill>
                  <a:srgbClr val="000000"/>
                </a:solidFill>
              </a:rPr>
              <a:t>JPC</a:t>
            </a:r>
            <a:r>
              <a:rPr lang="ja-JP" altLang="en-US" sz="1200" b="1" dirty="0" smtClean="0">
                <a:solidFill>
                  <a:srgbClr val="000000"/>
                </a:solidFill>
              </a:rPr>
              <a:t>）</a:t>
            </a:r>
          </a:p>
        </p:txBody>
      </p:sp>
      <p:sp>
        <p:nvSpPr>
          <p:cNvPr id="2060" name="テキスト ボックス 17"/>
          <p:cNvSpPr txBox="1">
            <a:spLocks noChangeArrowheads="1"/>
          </p:cNvSpPr>
          <p:nvPr/>
        </p:nvSpPr>
        <p:spPr bwMode="auto">
          <a:xfrm>
            <a:off x="179388" y="1719858"/>
            <a:ext cx="3128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en-US" sz="1200" b="1" dirty="0" smtClean="0">
                <a:solidFill>
                  <a:srgbClr val="000000"/>
                </a:solidFill>
              </a:rPr>
              <a:t>日本</a:t>
            </a:r>
            <a:r>
              <a:rPr lang="ja-JP" altLang="en-US" sz="1200" b="1" dirty="0" err="1" smtClean="0">
                <a:solidFill>
                  <a:srgbClr val="000000"/>
                </a:solidFill>
              </a:rPr>
              <a:t>障がい</a:t>
            </a:r>
            <a:r>
              <a:rPr lang="ja-JP" altLang="en-US" sz="1200" b="1" dirty="0" smtClean="0">
                <a:solidFill>
                  <a:srgbClr val="000000"/>
                </a:solidFill>
              </a:rPr>
              <a:t>者スポーツ協会競技団体協議会</a:t>
            </a:r>
          </a:p>
        </p:txBody>
      </p:sp>
      <p:sp>
        <p:nvSpPr>
          <p:cNvPr id="14" name="テキスト ボックス 5"/>
          <p:cNvSpPr txBox="1">
            <a:spLocks noChangeArrowheads="1"/>
          </p:cNvSpPr>
          <p:nvPr/>
        </p:nvSpPr>
        <p:spPr bwMode="auto">
          <a:xfrm>
            <a:off x="4699248" y="2204864"/>
            <a:ext cx="246504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en-US" sz="1000" dirty="0" smtClean="0">
                <a:solidFill>
                  <a:srgbClr val="000000"/>
                </a:solidFill>
                <a:uFill>
                  <a:solidFill>
                    <a:srgbClr val="7030A0"/>
                  </a:solidFill>
                </a:uFill>
              </a:rPr>
              <a:t>日本肢体不自由者卓球協会</a:t>
            </a:r>
            <a:endParaRPr lang="en-US" altLang="ja-JP" sz="1000" dirty="0" smtClean="0">
              <a:solidFill>
                <a:srgbClr val="000000"/>
              </a:solidFill>
              <a:uFill>
                <a:solidFill>
                  <a:srgbClr val="7030A0"/>
                </a:solidFill>
              </a:uFill>
            </a:endParaRPr>
          </a:p>
          <a:p>
            <a:pPr eaLnBrk="1" fontAlgn="base" hangingPunct="1">
              <a:spcBef>
                <a:spcPct val="0"/>
              </a:spcBef>
              <a:spcAft>
                <a:spcPct val="0"/>
              </a:spcAft>
              <a:buFontTx/>
              <a:buNone/>
            </a:pPr>
            <a:r>
              <a:rPr lang="ja-JP" altLang="en-US" sz="1000" dirty="0" smtClean="0">
                <a:solidFill>
                  <a:srgbClr val="000000"/>
                </a:solidFill>
              </a:rPr>
              <a:t>（一社）日本パラバレーボール協会</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（一社）日本車椅子バスケットボール連盟</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FF0000"/>
                </a:solidFill>
              </a:rPr>
              <a:t>（特非）日本車いすフェンシング協会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（一社）日本ウィルチェアーラグビー連盟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000000"/>
                </a:solidFill>
              </a:rPr>
              <a:t>（一社）日本車いすテニス協会</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（一社）日本アイススレッジホッケー協会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（特非）日本障害者スキー連盟</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日本チェアカーリング協会</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000000"/>
                </a:solidFill>
              </a:rPr>
              <a:t>（一社）全日本視覚障害者ボウリング協会</a:t>
            </a:r>
            <a:endParaRPr lang="en-US" altLang="ja-JP" sz="1000" dirty="0" smtClean="0">
              <a:solidFill>
                <a:srgbClr val="000000"/>
              </a:solidFill>
            </a:endParaRPr>
          </a:p>
          <a:p>
            <a:pPr eaLnBrk="1" fontAlgn="base" hangingPunct="1">
              <a:spcBef>
                <a:spcPct val="0"/>
              </a:spcBef>
              <a:spcAft>
                <a:spcPct val="0"/>
              </a:spcAft>
              <a:buFontTx/>
              <a:buNone/>
            </a:pPr>
            <a:r>
              <a:rPr lang="ja-JP" altLang="en-US" sz="1000" dirty="0" smtClean="0">
                <a:solidFill>
                  <a:srgbClr val="FF0000"/>
                </a:solidFill>
              </a:rPr>
              <a:t>（特非）日本車いすダンススポーツ連盟</a:t>
            </a:r>
            <a:endParaRPr lang="en-US" altLang="ja-JP" sz="1000" dirty="0" smtClean="0">
              <a:solidFill>
                <a:srgbClr val="FF0000"/>
              </a:solidFill>
            </a:endParaRPr>
          </a:p>
          <a:p>
            <a:pPr eaLnBrk="1" fontAlgn="base" hangingPunct="1">
              <a:spcBef>
                <a:spcPct val="0"/>
              </a:spcBef>
              <a:spcAft>
                <a:spcPct val="0"/>
              </a:spcAft>
              <a:buFontTx/>
              <a:buNone/>
            </a:pPr>
            <a:r>
              <a:rPr lang="ja-JP" altLang="en-US" sz="1000" dirty="0" smtClean="0">
                <a:solidFill>
                  <a:srgbClr val="FF0000"/>
                </a:solidFill>
              </a:rPr>
              <a:t>（一財）全日本ろうあ連盟スポーツ委員会</a:t>
            </a:r>
            <a:endParaRPr lang="en-US" altLang="ja-JP" sz="1000" dirty="0" smtClean="0">
              <a:solidFill>
                <a:srgbClr val="FF0000"/>
              </a:solidFill>
            </a:endParaRPr>
          </a:p>
          <a:p>
            <a:pPr fontAlgn="base">
              <a:spcBef>
                <a:spcPct val="0"/>
              </a:spcBef>
              <a:spcAft>
                <a:spcPct val="0"/>
              </a:spcAft>
              <a:buFontTx/>
              <a:buNone/>
            </a:pPr>
            <a:r>
              <a:rPr lang="ja-JP" altLang="en-US" sz="1000" dirty="0" smtClean="0">
                <a:solidFill>
                  <a:srgbClr val="000000"/>
                </a:solidFill>
                <a:uFill>
                  <a:solidFill>
                    <a:srgbClr val="0000FF"/>
                  </a:solidFill>
                </a:uFill>
              </a:rPr>
              <a:t>（一社）日本</a:t>
            </a:r>
            <a:r>
              <a:rPr lang="ja-JP" altLang="en-US" sz="1000" dirty="0" err="1" smtClean="0">
                <a:solidFill>
                  <a:srgbClr val="000000"/>
                </a:solidFill>
                <a:uFill>
                  <a:solidFill>
                    <a:srgbClr val="0000FF"/>
                  </a:solidFill>
                </a:uFill>
              </a:rPr>
              <a:t>ろう</a:t>
            </a:r>
            <a:r>
              <a:rPr lang="ja-JP" altLang="en-US" sz="1000" dirty="0" smtClean="0">
                <a:solidFill>
                  <a:srgbClr val="000000"/>
                </a:solidFill>
                <a:uFill>
                  <a:solidFill>
                    <a:srgbClr val="0000FF"/>
                  </a:solidFill>
                </a:uFill>
              </a:rPr>
              <a:t>者水泳協会</a:t>
            </a:r>
            <a:endParaRPr lang="en-US" altLang="ja-JP" sz="1000" dirty="0" smtClean="0">
              <a:solidFill>
                <a:srgbClr val="000000"/>
              </a:solidFill>
              <a:uFill>
                <a:solidFill>
                  <a:srgbClr val="0000FF"/>
                </a:solidFill>
              </a:uFill>
            </a:endParaRPr>
          </a:p>
          <a:p>
            <a:pPr fontAlgn="base">
              <a:spcBef>
                <a:spcPct val="0"/>
              </a:spcBef>
              <a:spcAft>
                <a:spcPct val="0"/>
              </a:spcAft>
              <a:buFontTx/>
              <a:buNone/>
            </a:pPr>
            <a:r>
              <a:rPr lang="ja-JP" altLang="en-US" sz="1000" dirty="0" smtClean="0">
                <a:solidFill>
                  <a:srgbClr val="000000"/>
                </a:solidFill>
              </a:rPr>
              <a:t>（特非）日本知的障害者スポーツ連盟</a:t>
            </a:r>
            <a:endParaRPr lang="en-US" altLang="ja-JP" sz="1000" dirty="0" smtClean="0">
              <a:solidFill>
                <a:srgbClr val="000000"/>
              </a:solidFill>
            </a:endParaRPr>
          </a:p>
          <a:p>
            <a:pPr fontAlgn="base">
              <a:spcBef>
                <a:spcPct val="0"/>
              </a:spcBef>
              <a:spcAft>
                <a:spcPct val="0"/>
              </a:spcAft>
              <a:buFontTx/>
              <a:buNone/>
            </a:pPr>
            <a:r>
              <a:rPr lang="ja-JP" altLang="en-US" sz="1000" dirty="0" smtClean="0">
                <a:solidFill>
                  <a:srgbClr val="000000"/>
                </a:solidFill>
                <a:uFill>
                  <a:solidFill>
                    <a:srgbClr val="FF0000"/>
                  </a:solidFill>
                </a:uFill>
              </a:rPr>
              <a:t>（特非）日本知的</a:t>
            </a:r>
            <a:r>
              <a:rPr lang="ja-JP" altLang="en-US" sz="1000" dirty="0" err="1" smtClean="0">
                <a:solidFill>
                  <a:srgbClr val="000000"/>
                </a:solidFill>
                <a:uFill>
                  <a:solidFill>
                    <a:srgbClr val="FF0000"/>
                  </a:solidFill>
                </a:uFill>
              </a:rPr>
              <a:t>障がい</a:t>
            </a:r>
            <a:r>
              <a:rPr lang="ja-JP" altLang="en-US" sz="1000" dirty="0" smtClean="0">
                <a:solidFill>
                  <a:srgbClr val="000000"/>
                </a:solidFill>
                <a:uFill>
                  <a:solidFill>
                    <a:srgbClr val="FF0000"/>
                  </a:solidFill>
                </a:uFill>
              </a:rPr>
              <a:t>者陸上競技連盟</a:t>
            </a:r>
            <a:endParaRPr lang="en-US" altLang="ja-JP" sz="1000" dirty="0" smtClean="0">
              <a:solidFill>
                <a:srgbClr val="000000"/>
              </a:solidFill>
              <a:uFill>
                <a:solidFill>
                  <a:srgbClr val="FF0000"/>
                </a:solidFill>
              </a:uFill>
            </a:endParaRPr>
          </a:p>
          <a:p>
            <a:pPr fontAlgn="base">
              <a:spcBef>
                <a:spcPct val="0"/>
              </a:spcBef>
              <a:spcAft>
                <a:spcPct val="0"/>
              </a:spcAft>
              <a:buFontTx/>
              <a:buNone/>
            </a:pPr>
            <a:r>
              <a:rPr lang="ja-JP" altLang="en-US" sz="1000" dirty="0" smtClean="0">
                <a:solidFill>
                  <a:srgbClr val="000000"/>
                </a:solidFill>
              </a:rPr>
              <a:t>日本ＦＩＤバスケットボール連盟</a:t>
            </a:r>
            <a:endParaRPr lang="en-US" altLang="ja-JP" sz="1000" dirty="0" smtClean="0">
              <a:solidFill>
                <a:srgbClr val="000000"/>
              </a:solidFill>
            </a:endParaRPr>
          </a:p>
          <a:p>
            <a:pPr fontAlgn="base">
              <a:spcBef>
                <a:spcPct val="0"/>
              </a:spcBef>
              <a:spcAft>
                <a:spcPct val="0"/>
              </a:spcAft>
              <a:buFontTx/>
              <a:buNone/>
            </a:pPr>
            <a:r>
              <a:rPr lang="ja-JP" altLang="en-US" sz="1000" dirty="0" smtClean="0">
                <a:solidFill>
                  <a:srgbClr val="FF0000"/>
                </a:solidFill>
                <a:uFill>
                  <a:solidFill>
                    <a:srgbClr val="00B050"/>
                  </a:solidFill>
                </a:uFill>
              </a:rPr>
              <a:t>（特非）日本知的</a:t>
            </a:r>
            <a:r>
              <a:rPr lang="ja-JP" altLang="en-US" sz="1000" dirty="0" err="1" smtClean="0">
                <a:solidFill>
                  <a:srgbClr val="FF0000"/>
                </a:solidFill>
                <a:uFill>
                  <a:solidFill>
                    <a:srgbClr val="00B050"/>
                  </a:solidFill>
                </a:uFill>
              </a:rPr>
              <a:t>障がい</a:t>
            </a:r>
            <a:r>
              <a:rPr lang="ja-JP" altLang="en-US" sz="1000" dirty="0" smtClean="0">
                <a:solidFill>
                  <a:srgbClr val="FF0000"/>
                </a:solidFill>
                <a:uFill>
                  <a:solidFill>
                    <a:srgbClr val="00B050"/>
                  </a:solidFill>
                </a:uFill>
              </a:rPr>
              <a:t>者サッカー連盟</a:t>
            </a:r>
            <a:endParaRPr lang="en-US" altLang="ja-JP" sz="1000" dirty="0" smtClean="0">
              <a:solidFill>
                <a:srgbClr val="FF0000"/>
              </a:solidFill>
              <a:uFill>
                <a:solidFill>
                  <a:srgbClr val="00B050"/>
                </a:solidFill>
              </a:uFill>
            </a:endParaRPr>
          </a:p>
          <a:p>
            <a:pPr eaLnBrk="1" fontAlgn="base" hangingPunct="1">
              <a:spcBef>
                <a:spcPct val="0"/>
              </a:spcBef>
              <a:spcAft>
                <a:spcPct val="0"/>
              </a:spcAft>
              <a:buFontTx/>
              <a:buNone/>
            </a:pPr>
            <a:r>
              <a:rPr lang="ja-JP" altLang="en-US" sz="1000" dirty="0" smtClean="0">
                <a:solidFill>
                  <a:srgbClr val="FF0000"/>
                </a:solidFill>
                <a:uFill>
                  <a:solidFill>
                    <a:srgbClr val="0000FF"/>
                  </a:solidFill>
                </a:uFill>
              </a:rPr>
              <a:t>（一社）日本知的障害者水泳連盟</a:t>
            </a:r>
            <a:endParaRPr lang="en-US" altLang="ja-JP" sz="1000" dirty="0" smtClean="0">
              <a:solidFill>
                <a:srgbClr val="FF0000"/>
              </a:solidFill>
              <a:uFill>
                <a:solidFill>
                  <a:srgbClr val="0000FF"/>
                </a:solidFill>
              </a:uFill>
            </a:endParaRPr>
          </a:p>
          <a:p>
            <a:pPr eaLnBrk="1" fontAlgn="base" hangingPunct="1">
              <a:spcBef>
                <a:spcPct val="0"/>
              </a:spcBef>
              <a:spcAft>
                <a:spcPct val="0"/>
              </a:spcAft>
              <a:buFontTx/>
              <a:buNone/>
            </a:pPr>
            <a:r>
              <a:rPr lang="ja-JP" altLang="en-US" sz="1000" dirty="0" smtClean="0">
                <a:solidFill>
                  <a:srgbClr val="000000"/>
                </a:solidFill>
                <a:uFill>
                  <a:solidFill>
                    <a:srgbClr val="7030A0"/>
                  </a:solidFill>
                </a:uFill>
              </a:rPr>
              <a:t>（一社）日本知的</a:t>
            </a:r>
            <a:r>
              <a:rPr lang="ja-JP" altLang="en-US" sz="1000" dirty="0" err="1" smtClean="0">
                <a:solidFill>
                  <a:srgbClr val="000000"/>
                </a:solidFill>
                <a:uFill>
                  <a:solidFill>
                    <a:srgbClr val="7030A0"/>
                  </a:solidFill>
                </a:uFill>
              </a:rPr>
              <a:t>障がい</a:t>
            </a:r>
            <a:r>
              <a:rPr lang="ja-JP" altLang="en-US" sz="1000" dirty="0" smtClean="0">
                <a:solidFill>
                  <a:srgbClr val="000000"/>
                </a:solidFill>
                <a:uFill>
                  <a:solidFill>
                    <a:srgbClr val="7030A0"/>
                  </a:solidFill>
                </a:uFill>
              </a:rPr>
              <a:t>者卓球連盟</a:t>
            </a:r>
            <a:endParaRPr lang="en-US" altLang="ja-JP" sz="1000" dirty="0" smtClean="0">
              <a:solidFill>
                <a:srgbClr val="000000"/>
              </a:solidFill>
              <a:uFill>
                <a:solidFill>
                  <a:srgbClr val="7030A0"/>
                </a:solidFill>
              </a:uFill>
            </a:endParaRPr>
          </a:p>
        </p:txBody>
      </p:sp>
      <p:sp>
        <p:nvSpPr>
          <p:cNvPr id="22" name="正方形/長方形 21"/>
          <p:cNvSpPr/>
          <p:nvPr/>
        </p:nvSpPr>
        <p:spPr>
          <a:xfrm>
            <a:off x="3521485" y="1747167"/>
            <a:ext cx="1986620" cy="246221"/>
          </a:xfrm>
          <a:prstGeom prst="rect">
            <a:avLst/>
          </a:prstGeom>
        </p:spPr>
        <p:txBody>
          <a:bodyPr wrap="square">
            <a:spAutoFit/>
          </a:bodyPr>
          <a:lstStyle/>
          <a:p>
            <a:pPr lvl="0"/>
            <a:r>
              <a:rPr lang="en-US" altLang="ja-JP" sz="1000" dirty="0" smtClean="0">
                <a:solidFill>
                  <a:srgbClr val="FF0000"/>
                </a:solidFill>
              </a:rPr>
              <a:t>※</a:t>
            </a:r>
            <a:r>
              <a:rPr lang="ja-JP" altLang="en-US" sz="1000" dirty="0">
                <a:solidFill>
                  <a:srgbClr val="FF0000"/>
                </a:solidFill>
              </a:rPr>
              <a:t>赤字</a:t>
            </a:r>
            <a:r>
              <a:rPr lang="ja-JP" altLang="en-US" sz="1000" dirty="0" smtClean="0">
                <a:solidFill>
                  <a:srgbClr val="FF0000"/>
                </a:solidFill>
              </a:rPr>
              <a:t>は、回答があった団体</a:t>
            </a:r>
            <a:endParaRPr lang="en-US" altLang="ja-JP" sz="1000" dirty="0">
              <a:solidFill>
                <a:srgbClr val="FF0000"/>
              </a:solidFill>
            </a:endParaRPr>
          </a:p>
        </p:txBody>
      </p:sp>
      <p:sp>
        <p:nvSpPr>
          <p:cNvPr id="2" name="スライド番号プレースホルダー 1"/>
          <p:cNvSpPr>
            <a:spLocks noGrp="1"/>
          </p:cNvSpPr>
          <p:nvPr>
            <p:ph type="sldNum" sz="quarter" idx="12"/>
          </p:nvPr>
        </p:nvSpPr>
        <p:spPr>
          <a:xfrm>
            <a:off x="6974904" y="6525344"/>
            <a:ext cx="2133600" cy="476250"/>
          </a:xfrm>
        </p:spPr>
        <p:txBody>
          <a:bodyPr/>
          <a:lstStyle/>
          <a:p>
            <a:pPr>
              <a:defRPr/>
            </a:pPr>
            <a:fld id="{D1F09CB0-E6D5-4970-AB11-DABB337551DB}"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30716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46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21124</TotalTime>
  <Words>1177</Words>
  <Application>Microsoft Office PowerPoint</Application>
  <PresentationFormat>画面に合わせる (4:3)</PresentationFormat>
  <Paragraphs>197</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46_blank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文部科学省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文部科学省</dc:creator>
  <cp:lastModifiedBy>文部科学省</cp:lastModifiedBy>
  <cp:revision>283</cp:revision>
  <cp:lastPrinted>2016-11-29T01:17:17Z</cp:lastPrinted>
  <dcterms:created xsi:type="dcterms:W3CDTF">2012-10-29T06:38:03Z</dcterms:created>
  <dcterms:modified xsi:type="dcterms:W3CDTF">2016-11-29T01:45:08Z</dcterms:modified>
</cp:coreProperties>
</file>