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9" r:id="rId2"/>
    <p:sldId id="307" r:id="rId3"/>
    <p:sldId id="300" r:id="rId4"/>
    <p:sldId id="317" r:id="rId5"/>
    <p:sldId id="325" r:id="rId6"/>
    <p:sldId id="326" r:id="rId7"/>
    <p:sldId id="320" r:id="rId8"/>
    <p:sldId id="327" r:id="rId9"/>
    <p:sldId id="328" r:id="rId10"/>
    <p:sldId id="323" r:id="rId11"/>
    <p:sldId id="305" r:id="rId12"/>
    <p:sldId id="310"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93" d="100"/>
          <a:sy n="93" d="100"/>
        </p:scale>
        <p:origin x="922" y="8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2023/4/10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p:txBody>
          <a:bodyPr/>
          <a:lstStyle/>
          <a:p>
            <a:pPr algn="l"/>
            <a:r>
              <a:rPr lang="ja-JP" altLang="en-US"/>
              <a:t>機関名：（フッター機能で入力）、事業テーマ名：（フッター機能で入力）</a:t>
            </a:r>
            <a:endParaRPr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9" name="スライド番号プレースホルダー 8"/>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5" name="スライド番号プレースホルダー 4"/>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4" name="スライド番号プレースホルダー 3"/>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95300" y="6356351"/>
            <a:ext cx="2311400" cy="365125"/>
          </a:xfrm>
          <a:prstGeom prst="rect">
            <a:avLst/>
          </a:prstGeom>
        </p:spPr>
        <p:txBody>
          <a:bodyPr/>
          <a:lstStyle/>
          <a:p>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機関名：（フッター機能で入力）、事業テーマ名：（フッター機能で入力）</a:t>
            </a:r>
            <a:endParaRPr kumimoji="1" lang="ja-JP" altLang="en-US" dirty="0"/>
          </a:p>
        </p:txBody>
      </p:sp>
      <p:sp>
        <p:nvSpPr>
          <p:cNvPr id="7" name="スライド番号プレースホルダー 6"/>
          <p:cNvSpPr>
            <a:spLocks noGrp="1"/>
          </p:cNvSpPr>
          <p:nvPr>
            <p:ph type="sldNum" sz="quarter" idx="12"/>
          </p:nvPr>
        </p:nvSpPr>
        <p:spPr>
          <a:xfrm>
            <a:off x="3152800" y="6308727"/>
            <a:ext cx="2311400" cy="365125"/>
          </a:xfrm>
          <a:prstGeom prst="rect">
            <a:avLst/>
          </a:prstGeom>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3"/>
          </p:nvPr>
        </p:nvSpPr>
        <p:spPr>
          <a:xfrm>
            <a:off x="495300" y="6308726"/>
            <a:ext cx="8915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ja-JP" altLang="en-US"/>
              <a:t>機関名：（フッター機能で入力）、事業テーマ名：（フッター機能で入力）</a:t>
            </a:r>
            <a:endParaRPr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304698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についての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〇公募要領記載事項に加え、積極的に独自提案を記載願います。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a:t>
            </a:r>
            <a:r>
              <a:rPr lang="en-US" altLang="ja-JP" sz="1200" dirty="0">
                <a:latin typeface="+mn-ea"/>
              </a:rPr>
              <a:t>50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「地域ニーズに応える産学官連携を通じたリカレント教育プラットフォーム構築支援事業」事業計画書（</a:t>
            </a:r>
            <a:r>
              <a:rPr lang="en-US" altLang="ja-JP" sz="1200" spc="-120" dirty="0">
                <a:solidFill>
                  <a:schemeClr val="bg1"/>
                </a:solidFill>
                <a:latin typeface="+mj-ea"/>
              </a:rPr>
              <a:t> (P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4" name="フッター プレースホルダー 3">
            <a:extLst>
              <a:ext uri="{FF2B5EF4-FFF2-40B4-BE49-F238E27FC236}">
                <a16:creationId xmlns:a16="http://schemas.microsoft.com/office/drawing/2014/main" id="{637ED0B5-5CA9-CBC5-2B6C-178F73703F97}"/>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202794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862322"/>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▼組織の事業実施体制について記載すること。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▼組織として事業実施するための知見・人的ネットワーク・情報処理能力について記載すること。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▼組織の財務基盤、経理能力について記載すること。</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▼事業従事予定者の事業内容に関する知識・知見・人的ネットワークについて記載すること。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200472" y="418749"/>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bg1"/>
                </a:solidFill>
                <a:latin typeface="+mj-ea"/>
                <a:ea typeface="+mj-ea"/>
              </a:rPr>
              <a:t>事業実施体制・従事予定者</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10</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10</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07ADC3B5-67FA-5D13-E9CE-2A60B1120CD7}"/>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136480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16496" y="1123095"/>
            <a:ext cx="9361040" cy="2123658"/>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ja-JP" altLang="en-US" sz="1200" dirty="0">
              <a:latin typeface="+mn-ea"/>
            </a:endParaRPr>
          </a:p>
          <a:p>
            <a:pPr marL="180975" indent="-180975"/>
            <a:r>
              <a:rPr lang="ja-JP" altLang="en-US" sz="1200" dirty="0">
                <a:latin typeface="+mn-ea"/>
              </a:rPr>
              <a:t>▼実施事業に関することで項目に記載できなかった内容又は補足が必要な内容があれば</a:t>
            </a:r>
            <a:r>
              <a:rPr lang="en-US" altLang="ja-JP" sz="1200" dirty="0">
                <a:latin typeface="+mn-ea"/>
              </a:rPr>
              <a:t>､</a:t>
            </a:r>
            <a:r>
              <a:rPr lang="ja-JP" altLang="en-US" sz="1200" dirty="0">
                <a:latin typeface="+mn-ea"/>
              </a:rPr>
              <a:t>記載すること（各ページをそれぞれ複製して必要なページを増やすことも可）</a:t>
            </a:r>
            <a:r>
              <a:rPr lang="en-US" altLang="ja-JP" sz="1200" dirty="0">
                <a:latin typeface="+mn-ea"/>
              </a:rPr>
              <a:t>｡</a:t>
            </a:r>
            <a:r>
              <a:rPr lang="ja-JP" altLang="en-US" sz="1200" dirty="0">
                <a:latin typeface="+mn-ea"/>
              </a:rPr>
              <a:t>ただし</a:t>
            </a:r>
            <a:r>
              <a:rPr lang="en-US" altLang="ja-JP" sz="1200" dirty="0">
                <a:latin typeface="+mn-ea"/>
              </a:rPr>
              <a:t>､</a:t>
            </a:r>
            <a:r>
              <a:rPr lang="ja-JP" altLang="en-US" sz="1200" dirty="0">
                <a:latin typeface="+mn-ea"/>
              </a:rPr>
              <a:t>全体で</a:t>
            </a:r>
            <a:r>
              <a:rPr lang="en-US" altLang="ja-JP" sz="1200" dirty="0">
                <a:latin typeface="+mn-ea"/>
              </a:rPr>
              <a:t>50</a:t>
            </a:r>
            <a:r>
              <a:rPr lang="ja-JP" altLang="en-US" sz="1200" dirty="0">
                <a:latin typeface="+mn-ea"/>
              </a:rPr>
              <a:t>枚程度とすること。</a:t>
            </a:r>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9" name="角丸四角形 8"/>
          <p:cNvSpPr/>
          <p:nvPr/>
        </p:nvSpPr>
        <p:spPr>
          <a:xfrm>
            <a:off x="128464" y="476672"/>
            <a:ext cx="312446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その他補足が必要な内容等</a:t>
            </a: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283123"/>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7F89B26E-FF94-FDAB-5D05-A373EEEBB8F8}"/>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3816749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9721080" cy="468886"/>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機関名</a:t>
            </a:r>
            <a:endParaRPr lang="en-US" altLang="ja-JP" sz="1600" b="1" dirty="0">
              <a:solidFill>
                <a:prstClr val="white"/>
              </a:solidFill>
              <a:latin typeface="Calibri"/>
              <a:ea typeface="ＭＳ Ｐゴシック" panose="020B0600070205080204" pitchFamily="50" charset="-128"/>
            </a:endParaRPr>
          </a:p>
          <a:p>
            <a:pPr defTabSz="869886"/>
            <a:r>
              <a:rPr lang="ja-JP" altLang="en-US" sz="1400" b="1" dirty="0">
                <a:solidFill>
                  <a:prstClr val="white"/>
                </a:solidFill>
                <a:latin typeface="Calibri"/>
                <a:ea typeface="ＭＳ Ｐゴシック" panose="020B0600070205080204" pitchFamily="50" charset="-128"/>
              </a:rPr>
              <a:t>（事業テーマ名）</a:t>
            </a:r>
            <a:endParaRPr lang="en-US" altLang="ja-JP" sz="1400" b="1" dirty="0">
              <a:solidFill>
                <a:prstClr val="white"/>
              </a:solidFill>
              <a:latin typeface="Calibri"/>
              <a:ea typeface="ＭＳ Ｐゴシック" panose="020B0600070205080204" pitchFamily="50" charset="-128"/>
            </a:endParaRPr>
          </a:p>
        </p:txBody>
      </p:sp>
      <p:sp>
        <p:nvSpPr>
          <p:cNvPr id="15" name="コンテンツ プレースホルダ 2"/>
          <p:cNvSpPr txBox="1">
            <a:spLocks/>
          </p:cNvSpPr>
          <p:nvPr/>
        </p:nvSpPr>
        <p:spPr bwMode="auto">
          <a:xfrm>
            <a:off x="4448944" y="-99392"/>
            <a:ext cx="5544616"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46538">
              <a:lnSpc>
                <a:spcPts val="2707"/>
              </a:lnSpc>
              <a:spcBef>
                <a:spcPct val="20000"/>
              </a:spcBef>
              <a:defRPr/>
            </a:pPr>
            <a:r>
              <a:rPr lang="ja-JP" altLang="en-US" sz="1200" b="1" dirty="0">
                <a:solidFill>
                  <a:srgbClr val="024FA1"/>
                </a:solidFill>
                <a:latin typeface="Meiryo UI" panose="020B0604030504040204" pitchFamily="50" charset="-128"/>
                <a:ea typeface="Meiryo UI" panose="020B0604030504040204" pitchFamily="50" charset="-128"/>
              </a:rPr>
              <a:t>地域ニーズに応える産学官連携を通じたリカレント教育プラットフォーム構築支援事業</a:t>
            </a:r>
          </a:p>
        </p:txBody>
      </p:sp>
      <p:sp>
        <p:nvSpPr>
          <p:cNvPr id="21" name="テキスト ボックス 20"/>
          <p:cNvSpPr txBox="1"/>
          <p:nvPr/>
        </p:nvSpPr>
        <p:spPr>
          <a:xfrm>
            <a:off x="97091" y="836712"/>
            <a:ext cx="9289581" cy="1836400"/>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タイトル以外は様式自由（１枚）としますが、以下の項目については盛り込んでください。</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70" dirty="0">
                <a:latin typeface="メイリオ" panose="020B0604030504040204" pitchFamily="50" charset="-128"/>
                <a:ea typeface="メイリオ" panose="020B0604030504040204" pitchFamily="50" charset="-128"/>
              </a:rPr>
              <a:t>広報用資料として、対外的な説明での活用、文科省</a:t>
            </a:r>
            <a:r>
              <a:rPr lang="en-US" altLang="ja-JP" sz="1270" dirty="0">
                <a:latin typeface="メイリオ" panose="020B0604030504040204" pitchFamily="50" charset="-128"/>
                <a:ea typeface="メイリオ" panose="020B0604030504040204" pitchFamily="50" charset="-128"/>
              </a:rPr>
              <a:t>HP</a:t>
            </a:r>
            <a:r>
              <a:rPr lang="ja-JP" altLang="en-US" sz="1270" dirty="0">
                <a:latin typeface="メイリオ" panose="020B0604030504040204" pitchFamily="50" charset="-128"/>
                <a:ea typeface="メイリオ" panose="020B0604030504040204" pitchFamily="50" charset="-128"/>
              </a:rPr>
              <a:t>等に掲載する予定です。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「事業概要（事業の特徴を分かりやすく記載）」</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「事業の目的・目標」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「実施体制（連携機関との関係を分かりやすく記載）」</a:t>
            </a:r>
            <a:endParaRPr lang="en-US" altLang="ja-JP" sz="127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7882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5632311"/>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r>
              <a:rPr lang="ja-JP" altLang="en-US" sz="1200" dirty="0">
                <a:latin typeface="+mn-ea"/>
              </a:rPr>
              <a:t>▼本事業の最終的な目標は、地域ニーズに応える人材の継続的な輩出に向けた仕組みの定着化を図ることであるため、目標を達成する方法も記載願います。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21883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令和４年度「地域ニーズに応える産学官連携を通じたリカレント教育プラットフォーム構築支援事業」事業計画書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2</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E3491865-6803-0022-C618-BE1141B42E2E}"/>
              </a:ext>
            </a:extLst>
          </p:cNvPr>
          <p:cNvSpPr>
            <a:spLocks noGrp="1"/>
          </p:cNvSpPr>
          <p:nvPr>
            <p:ph type="ftr" sz="quarter" idx="11"/>
          </p:nvPr>
        </p:nvSpPr>
        <p:spPr>
          <a:xfrm>
            <a:off x="495300" y="6381328"/>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プラットフォーム構築</a:t>
            </a:r>
            <a:r>
              <a:rPr lang="ja-JP" altLang="en-US" sz="1400" dirty="0">
                <a:solidFill>
                  <a:schemeClr val="lt1"/>
                </a:solidFill>
                <a:latin typeface="+mj-ea"/>
                <a:ea typeface="+mj-ea"/>
              </a:rPr>
              <a:t>イメージ</a:t>
            </a:r>
          </a:p>
        </p:txBody>
      </p:sp>
      <p:sp>
        <p:nvSpPr>
          <p:cNvPr id="9" name="テキスト ボックス 8"/>
          <p:cNvSpPr txBox="1"/>
          <p:nvPr/>
        </p:nvSpPr>
        <p:spPr>
          <a:xfrm>
            <a:off x="122326" y="660276"/>
            <a:ext cx="9649072" cy="2862322"/>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▼構築するプラットフォーム（産、学、官、金）の体制や取組内容について、文章のみで説明するのではなく、図や表を用いて視覚的に分かりやすく説明してください。（</a:t>
            </a:r>
            <a:r>
              <a:rPr lang="en-US" altLang="ja-JP" sz="1200" dirty="0">
                <a:latin typeface="+mn-ea"/>
              </a:rPr>
              <a:t>※</a:t>
            </a:r>
            <a:r>
              <a:rPr lang="ja-JP" altLang="en-US" sz="1200" dirty="0">
                <a:latin typeface="+mn-ea"/>
              </a:rPr>
              <a:t>公募要領</a:t>
            </a:r>
            <a:r>
              <a:rPr lang="en-US" altLang="ja-JP" sz="1200" dirty="0">
                <a:latin typeface="+mn-ea"/>
              </a:rPr>
              <a:t>P2</a:t>
            </a:r>
            <a:r>
              <a:rPr lang="ja-JP" altLang="en-US" sz="1200" dirty="0">
                <a:latin typeface="+mn-ea"/>
              </a:rPr>
              <a:t>のとおり、「学」の構成の中に必ず複数の大学が入っていること。）</a:t>
            </a:r>
            <a:endParaRPr lang="en-US" altLang="ja-JP" sz="1200" dirty="0">
              <a:latin typeface="+mn-ea"/>
            </a:endParaRPr>
          </a:p>
          <a:p>
            <a:pPr marL="180000" indent="-180000"/>
            <a:r>
              <a:rPr lang="ja-JP" altLang="en-US" sz="1200" dirty="0">
                <a:latin typeface="+mn-ea"/>
              </a:rPr>
              <a:t>▼各機関の名称、役割等を連携機関毎に具体的に記載願います。（連携については、予定、打診中、了解済み等の交渉状況を記載すること。）</a:t>
            </a:r>
            <a:endParaRPr lang="en-US" altLang="ja-JP" sz="1200" dirty="0">
              <a:latin typeface="+mn-ea"/>
            </a:endParaRPr>
          </a:p>
          <a:p>
            <a:pPr marL="180000" indent="-180000"/>
            <a:r>
              <a:rPr lang="ja-JP" altLang="en-US" sz="1200" dirty="0">
                <a:latin typeface="+mn-ea"/>
              </a:rPr>
              <a:t>▼当該事業のプラットフォームになり得る既存組織がある場合、既存組織を本事業の趣旨に沿ったものとするためにどのような変更等を行うかなど、既存組織と本事業のプラットフォームとの相違点について、明確に説明してください。（</a:t>
            </a:r>
            <a:r>
              <a:rPr lang="en-US" altLang="ja-JP" sz="1200" dirty="0">
                <a:latin typeface="+mn-ea"/>
              </a:rPr>
              <a:t>※</a:t>
            </a:r>
            <a:r>
              <a:rPr lang="ja-JP" altLang="en-US" sz="1200" dirty="0">
                <a:latin typeface="+mn-ea"/>
              </a:rPr>
              <a:t>公募要領</a:t>
            </a:r>
            <a:r>
              <a:rPr lang="en-US" altLang="ja-JP" sz="1200" dirty="0">
                <a:latin typeface="+mn-ea"/>
              </a:rPr>
              <a:t>P2</a:t>
            </a:r>
            <a:r>
              <a:rPr lang="ja-JP" altLang="en-US" sz="1200" dirty="0">
                <a:latin typeface="+mn-ea"/>
              </a:rPr>
              <a:t>参照）</a:t>
            </a:r>
            <a:br>
              <a:rPr lang="en-US" altLang="ja-JP" sz="1200" dirty="0">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2" name="フッター プレースホルダー 1">
            <a:extLst>
              <a:ext uri="{FF2B5EF4-FFF2-40B4-BE49-F238E27FC236}">
                <a16:creationId xmlns:a16="http://schemas.microsoft.com/office/drawing/2014/main" id="{3CB3E5D1-AE7F-1304-84FD-E9EDFE739ADE}"/>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92790"/>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520608"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メイリオ"/>
                <a:ea typeface="メイリオ"/>
                <a:cs typeface="+mn-cs"/>
              </a:rPr>
              <a:t>地域におけるリカレント教育に関する人材ニーズ調査において、求められている教育内容や人材像をどのように把握するのか具体的に記載願います。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5694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地域に分散している人材ニーズの調査・把握</a:t>
            </a:r>
          </a:p>
        </p:txBody>
      </p:sp>
      <p:sp>
        <p:nvSpPr>
          <p:cNvPr id="2" name="フッター プレースホルダー 1">
            <a:extLst>
              <a:ext uri="{FF2B5EF4-FFF2-40B4-BE49-F238E27FC236}">
                <a16:creationId xmlns:a16="http://schemas.microsoft.com/office/drawing/2014/main" id="{3A01ED01-CF38-617D-6222-2C7C2EAF4FD6}"/>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24428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908720"/>
            <a:ext cx="9448600" cy="544764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大学等が保有する</a:t>
            </a:r>
            <a:r>
              <a:rPr lang="ja-JP" altLang="ja-JP" sz="1200" dirty="0">
                <a:effectLst/>
                <a:latin typeface="+mn-ea"/>
                <a:cs typeface="ＭＳ 明朝" panose="02020609040205080304" pitchFamily="17" charset="-128"/>
              </a:rPr>
              <a:t>リカレント教育</a:t>
            </a:r>
            <a:r>
              <a:rPr lang="ja-JP" altLang="en-US" sz="1200" dirty="0">
                <a:effectLst/>
                <a:latin typeface="+mn-ea"/>
                <a:cs typeface="ＭＳ 明朝" panose="02020609040205080304" pitchFamily="17" charset="-128"/>
              </a:rPr>
              <a:t>に関する教育コンテンツをとりまとめて、構築するプラットフォーム内で共有する方法について記載願います。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47667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教育コンテンツの集約・</a:t>
            </a:r>
            <a:r>
              <a:rPr lang="ja-JP" altLang="en-US" sz="1400" dirty="0">
                <a:solidFill>
                  <a:prstClr val="white"/>
                </a:solidFill>
                <a:latin typeface="游ゴシック Bold"/>
                <a:ea typeface="游ゴシック Bold"/>
              </a:rPr>
              <a:t>共有</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2" name="フッター プレースホルダー 1">
            <a:extLst>
              <a:ext uri="{FF2B5EF4-FFF2-40B4-BE49-F238E27FC236}">
                <a16:creationId xmlns:a16="http://schemas.microsoft.com/office/drawing/2014/main" id="{60838CC6-4ECB-7E39-41C7-1EE243CE6C0C}"/>
              </a:ext>
            </a:extLst>
          </p:cNvPr>
          <p:cNvSpPr>
            <a:spLocks noGrp="1"/>
          </p:cNvSpPr>
          <p:nvPr>
            <p:ph type="ftr" sz="quarter" idx="11"/>
          </p:nvPr>
        </p:nvSpPr>
        <p:spPr>
          <a:xfrm>
            <a:off x="495300" y="6381328"/>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286557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448600" cy="5078313"/>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lang="ja-JP" altLang="ja-JP" sz="1200" dirty="0">
                <a:effectLst/>
                <a:latin typeface="+mn-ea"/>
                <a:cs typeface="ＭＳ 明朝" panose="02020609040205080304" pitchFamily="17" charset="-128"/>
              </a:rPr>
              <a:t>リカレント教育</a:t>
            </a:r>
            <a:r>
              <a:rPr lang="ja-JP" altLang="en-US" sz="1200" dirty="0">
                <a:effectLst/>
                <a:latin typeface="+mn-ea"/>
                <a:cs typeface="ＭＳ 明朝" panose="02020609040205080304" pitchFamily="17" charset="-128"/>
              </a:rPr>
              <a:t>に関する人材ニーズの</a:t>
            </a:r>
            <a:r>
              <a:rPr lang="ja-JP" altLang="ja-JP" sz="1200" dirty="0">
                <a:effectLst/>
                <a:latin typeface="+mn-ea"/>
                <a:cs typeface="ＭＳ 明朝" panose="02020609040205080304" pitchFamily="17" charset="-128"/>
              </a:rPr>
              <a:t>調査結果</a:t>
            </a:r>
            <a:r>
              <a:rPr lang="ja-JP" altLang="en-US" sz="1200" dirty="0">
                <a:effectLst/>
                <a:latin typeface="+mn-ea"/>
                <a:cs typeface="ＭＳ 明朝" panose="02020609040205080304" pitchFamily="17" charset="-128"/>
              </a:rPr>
              <a:t>を踏まえ、個別のニーズに応じた教育内容を提供できるようなマッチングを行うための工夫について記載願います</a:t>
            </a:r>
            <a:r>
              <a:rPr lang="ja-JP" altLang="ja-JP" sz="1200" dirty="0">
                <a:effectLst/>
                <a:latin typeface="+mn-ea"/>
                <a:cs typeface="ＭＳ 明朝" panose="02020609040205080304" pitchFamily="17" charset="-128"/>
              </a:rPr>
              <a:t>。</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200472" y="5267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人材ニーズとコンテンツのマッチング</a:t>
            </a:r>
          </a:p>
        </p:txBody>
      </p:sp>
      <p:sp>
        <p:nvSpPr>
          <p:cNvPr id="2" name="フッター プレースホルダー 1">
            <a:extLst>
              <a:ext uri="{FF2B5EF4-FFF2-40B4-BE49-F238E27FC236}">
                <a16:creationId xmlns:a16="http://schemas.microsoft.com/office/drawing/2014/main" id="{042CB36B-CF02-2228-8096-536AE415E0D7}"/>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60727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34438" y="531381"/>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広報・周知</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128464" y="1208997"/>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▼個人・企業がリカレント教育を活用する誘因となりえる広報・周知</a:t>
            </a:r>
            <a:r>
              <a:rPr lang="ja-JP" altLang="en-US" sz="1200" dirty="0">
                <a:solidFill>
                  <a:srgbClr val="000000"/>
                </a:solidFill>
                <a:effectLst/>
                <a:latin typeface="+mn-ea"/>
                <a:cs typeface="ＭＳ 明朝" panose="02020609040205080304" pitchFamily="17" charset="-128"/>
              </a:rPr>
              <a:t>方法について記載願います。</a:t>
            </a:r>
            <a:endParaRPr lang="en-US" altLang="ja-JP" sz="1200"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2" name="フッター プレースホルダー 1">
            <a:extLst>
              <a:ext uri="{FF2B5EF4-FFF2-40B4-BE49-F238E27FC236}">
                <a16:creationId xmlns:a16="http://schemas.microsoft.com/office/drawing/2014/main" id="{AF74CAA5-D5A8-9B7F-BA20-543E393D0D0F}"/>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343111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9"/>
            <a:ext cx="9376592" cy="249299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コーディネーターの属性や役割（主に人材ニーズとコンテンツのマッチングを担う　</a:t>
            </a:r>
            <a:r>
              <a:rPr lang="en-US" altLang="ja-JP" sz="1200" dirty="0">
                <a:latin typeface="+mn-ea"/>
              </a:rPr>
              <a:t>※</a:t>
            </a:r>
            <a:r>
              <a:rPr lang="ja-JP" altLang="en-US" sz="1200" dirty="0">
                <a:latin typeface="+mn-ea"/>
              </a:rPr>
              <a:t>公募要領</a:t>
            </a:r>
            <a:r>
              <a:rPr lang="en-US" altLang="ja-JP" sz="1200" dirty="0">
                <a:latin typeface="+mn-ea"/>
              </a:rPr>
              <a:t>P</a:t>
            </a:r>
            <a:r>
              <a:rPr lang="ja-JP" altLang="en-US" sz="1200" dirty="0">
                <a:latin typeface="+mn-ea"/>
              </a:rPr>
              <a:t>２参照</a:t>
            </a:r>
            <a:r>
              <a:rPr kumimoji="1" lang="ja-JP" altLang="en-US" sz="1200" b="0" i="0" u="none" strike="noStrike" kern="1200" cap="none" spc="0" normalizeH="0" baseline="0" noProof="0" dirty="0">
                <a:ln>
                  <a:noFill/>
                </a:ln>
                <a:effectLst/>
                <a:uLnTx/>
                <a:uFillTx/>
                <a:latin typeface="+mn-ea"/>
                <a:cs typeface="+mn-cs"/>
              </a:rPr>
              <a:t>）</a:t>
            </a:r>
            <a:r>
              <a:rPr lang="ja-JP" altLang="en-US" sz="1200" dirty="0">
                <a:effectLst/>
                <a:latin typeface="+mn-ea"/>
                <a:cs typeface="ＭＳ 明朝" panose="02020609040205080304" pitchFamily="17" charset="-128"/>
              </a:rPr>
              <a:t>について具体的に記載願います。</a:t>
            </a:r>
            <a:endParaRPr kumimoji="1" lang="en-US" altLang="ja-JP" sz="1200" b="0" i="0" u="none" strike="noStrike" kern="1200" cap="none" spc="0" normalizeH="0" baseline="0" noProof="0" dirty="0">
              <a:ln>
                <a:noFill/>
              </a:ln>
              <a:effectLst/>
              <a:uLnTx/>
              <a:uFillTx/>
              <a:latin typeface="+mn-ea"/>
              <a:cs typeface="+mn-cs"/>
            </a:endParaRPr>
          </a:p>
          <a:p>
            <a:pPr>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コーディネーターの組織的な活用や支援体制</a:t>
            </a:r>
            <a:r>
              <a:rPr lang="ja-JP" altLang="en-US" sz="1200" dirty="0">
                <a:effectLst/>
                <a:latin typeface="+mn-ea"/>
                <a:cs typeface="ＭＳ 明朝" panose="02020609040205080304" pitchFamily="17" charset="-128"/>
              </a:rPr>
              <a:t>についても記載願います。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56456" y="518890"/>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コーディネーターの配置</a:t>
            </a:r>
          </a:p>
        </p:txBody>
      </p:sp>
      <p:sp>
        <p:nvSpPr>
          <p:cNvPr id="2" name="フッター プレースホルダー 1">
            <a:extLst>
              <a:ext uri="{FF2B5EF4-FFF2-40B4-BE49-F238E27FC236}">
                <a16:creationId xmlns:a16="http://schemas.microsoft.com/office/drawing/2014/main" id="{074BA28A-B5C4-043E-C9FC-19793F447457}"/>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149302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845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8" name="テキスト ボックス 17"/>
          <p:cNvSpPr txBox="1"/>
          <p:nvPr/>
        </p:nvSpPr>
        <p:spPr>
          <a:xfrm>
            <a:off x="269480" y="1103379"/>
            <a:ext cx="9361040" cy="1754326"/>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en-US" altLang="ja-JP" sz="1200" dirty="0">
              <a:latin typeface="+mn-ea"/>
            </a:endParaRPr>
          </a:p>
          <a:p>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地域に分散している人材ニーズの調査・把握、教育コンテンツの集約、人材ニーズとコンテンツのマッチング、広報・周知、コーディネーターの配置等の取組</a:t>
            </a:r>
            <a:r>
              <a:rPr lang="ja-JP" altLang="en-US" sz="1200" dirty="0">
                <a:latin typeface="+mn-ea"/>
              </a:rPr>
              <a:t>の年間計画を具体的に記載願います。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9</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令和４年度「地域ニーズに応える産学官連携を通じたリカレント教育プラットフォーム構築支援事業」</a:t>
            </a:r>
            <a:r>
              <a:rPr lang="ja-JP" altLang="en-US" sz="1200" spc="-120" dirty="0">
                <a:solidFill>
                  <a:schemeClr val="bg1"/>
                </a:solidFill>
                <a:latin typeface="+mj-ea"/>
              </a:rPr>
              <a:t>事業計画書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9</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２</a:t>
            </a:r>
            <a:r>
              <a:rPr lang="zh-TW" altLang="en-US" sz="1200" b="1" dirty="0">
                <a:solidFill>
                  <a:schemeClr val="bg1"/>
                </a:solidFill>
              </a:rPr>
              <a:t>（別紙１）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296144"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令和６年度以降</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▼令和５年度に構築した地域ニーズに応える人材の継続的な輩出に向けた仕組みをどのように定着させていくのか、また自立自走に向けた計画（財源及び人員の確保等）を記載願います。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2" name="フッター プレースホルダー 1">
            <a:extLst>
              <a:ext uri="{FF2B5EF4-FFF2-40B4-BE49-F238E27FC236}">
                <a16:creationId xmlns:a16="http://schemas.microsoft.com/office/drawing/2014/main" id="{DDF9B88A-05BE-B768-3152-FFC8DA9BDBDF}"/>
              </a:ext>
            </a:extLst>
          </p:cNvPr>
          <p:cNvSpPr>
            <a:spLocks noGrp="1"/>
          </p:cNvSpPr>
          <p:nvPr>
            <p:ph type="ftr" sz="quarter" idx="11"/>
          </p:nvPr>
        </p:nvSpPr>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236271127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13204</TotalTime>
  <Words>1896</Words>
  <Application>Microsoft Office PowerPoint</Application>
  <PresentationFormat>A4 210 x 297 mm</PresentationFormat>
  <Paragraphs>217</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Meiryo UI</vt:lpstr>
      <vt:lpstr>メイリオ</vt:lpstr>
      <vt:lpstr>游ゴシック</vt:lpstr>
      <vt:lpstr>游ゴシック Bold</vt:lpstr>
      <vt:lpstr>Arial</vt:lpstr>
      <vt:lpstr>Calibri</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生涯学習推進係・連携支援係</cp:lastModifiedBy>
  <cp:revision>281</cp:revision>
  <cp:lastPrinted>2023-04-10T01:35:46Z</cp:lastPrinted>
  <dcterms:created xsi:type="dcterms:W3CDTF">2015-11-11T08:20:08Z</dcterms:created>
  <dcterms:modified xsi:type="dcterms:W3CDTF">2023-04-10T06:43:38Z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