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7"/>
  </p:notesMasterIdLst>
  <p:sldIdLst>
    <p:sldId id="266" r:id="rId3"/>
    <p:sldId id="257" r:id="rId4"/>
    <p:sldId id="258" r:id="rId5"/>
    <p:sldId id="260" r:id="rId6"/>
  </p:sldIdLst>
  <p:sldSz cx="7556500" cy="106934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D(MRA) 坂井 絵美" initials="R坂絵" lastIdx="8" clrIdx="0">
    <p:extLst>
      <p:ext uri="{19B8F6BF-5375-455C-9EA6-DF929625EA0E}">
        <p15:presenceInfo xmlns:p15="http://schemas.microsoft.com/office/powerpoint/2012/main" userId="S::emi_sakai@mri-ra.co.jp::cb515744-0e94-4a24-8795-2bc5db6b3885" providerId="AD"/>
      </p:ext>
    </p:extLst>
  </p:cmAuthor>
  <p:cmAuthor id="2" name="MRA" initials="MRA" lastIdx="5" clrIdx="1">
    <p:extLst>
      <p:ext uri="{19B8F6BF-5375-455C-9EA6-DF929625EA0E}">
        <p15:presenceInfo xmlns:p15="http://schemas.microsoft.com/office/powerpoint/2012/main" userId="M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B664"/>
    <a:srgbClr val="231F20"/>
    <a:srgbClr val="98D9A1"/>
    <a:srgbClr val="00B26A"/>
    <a:srgbClr val="222222"/>
    <a:srgbClr val="2FA866"/>
    <a:srgbClr val="05A85F"/>
    <a:srgbClr val="2EA73B"/>
    <a:srgbClr val="CCE7D3"/>
    <a:srgbClr val="9BD4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84"/>
    <p:restoredTop sz="96118" autoAdjust="0"/>
  </p:normalViewPr>
  <p:slideViewPr>
    <p:cSldViewPr>
      <p:cViewPr varScale="1">
        <p:scale>
          <a:sx n="54" d="100"/>
          <a:sy n="54" d="100"/>
        </p:scale>
        <p:origin x="213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50264" cy="498738"/>
          </a:xfrm>
          <a:prstGeom prst="rect">
            <a:avLst/>
          </a:prstGeom>
        </p:spPr>
        <p:txBody>
          <a:bodyPr vert="horz" lIns="83905" tIns="41953" rIns="83905" bIns="41953"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5507" y="0"/>
            <a:ext cx="2950264" cy="498738"/>
          </a:xfrm>
          <a:prstGeom prst="rect">
            <a:avLst/>
          </a:prstGeom>
        </p:spPr>
        <p:txBody>
          <a:bodyPr vert="horz" lIns="83905" tIns="41953" rIns="83905" bIns="41953" rtlCol="0"/>
          <a:lstStyle>
            <a:lvl1pPr algn="r">
              <a:defRPr sz="1100"/>
            </a:lvl1pPr>
          </a:lstStyle>
          <a:p>
            <a:fld id="{431051A6-CEA5-4E3A-95B7-5E80F3C66C18}" type="datetimeFigureOut">
              <a:rPr kumimoji="1" lang="ja-JP" altLang="en-US" smtClean="0"/>
              <a:t>2022/5/23</a:t>
            </a:fld>
            <a:endParaRPr kumimoji="1" lang="ja-JP" altLang="en-US"/>
          </a:p>
        </p:txBody>
      </p:sp>
      <p:sp>
        <p:nvSpPr>
          <p:cNvPr id="4" name="スライド イメージ プレースホルダー 3"/>
          <p:cNvSpPr>
            <a:spLocks noGrp="1" noRot="1" noChangeAspect="1"/>
          </p:cNvSpPr>
          <p:nvPr>
            <p:ph type="sldImg" idx="2"/>
          </p:nvPr>
        </p:nvSpPr>
        <p:spPr>
          <a:xfrm>
            <a:off x="2219325" y="1243013"/>
            <a:ext cx="2368550" cy="3352800"/>
          </a:xfrm>
          <a:prstGeom prst="rect">
            <a:avLst/>
          </a:prstGeom>
          <a:noFill/>
          <a:ln w="12700">
            <a:solidFill>
              <a:prstClr val="black"/>
            </a:solidFill>
          </a:ln>
        </p:spPr>
        <p:txBody>
          <a:bodyPr vert="horz" lIns="83905" tIns="41953" rIns="83905" bIns="41953" rtlCol="0" anchor="ctr"/>
          <a:lstStyle/>
          <a:p>
            <a:endParaRPr lang="ja-JP" altLang="en-US"/>
          </a:p>
        </p:txBody>
      </p:sp>
      <p:sp>
        <p:nvSpPr>
          <p:cNvPr id="5" name="ノート プレースホルダー 4"/>
          <p:cNvSpPr>
            <a:spLocks noGrp="1"/>
          </p:cNvSpPr>
          <p:nvPr>
            <p:ph type="body" sz="quarter" idx="3"/>
          </p:nvPr>
        </p:nvSpPr>
        <p:spPr>
          <a:xfrm>
            <a:off x="680720" y="4783749"/>
            <a:ext cx="5445760" cy="3913172"/>
          </a:xfrm>
          <a:prstGeom prst="rect">
            <a:avLst/>
          </a:prstGeom>
        </p:spPr>
        <p:txBody>
          <a:bodyPr vert="horz" lIns="83905" tIns="41953" rIns="83905" bIns="4195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01"/>
            <a:ext cx="2950264" cy="498738"/>
          </a:xfrm>
          <a:prstGeom prst="rect">
            <a:avLst/>
          </a:prstGeom>
        </p:spPr>
        <p:txBody>
          <a:bodyPr vert="horz" lIns="83905" tIns="41953" rIns="83905" bIns="41953"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5507" y="9440601"/>
            <a:ext cx="2950264" cy="498738"/>
          </a:xfrm>
          <a:prstGeom prst="rect">
            <a:avLst/>
          </a:prstGeom>
        </p:spPr>
        <p:txBody>
          <a:bodyPr vert="horz" lIns="83905" tIns="41953" rIns="83905" bIns="41953" rtlCol="0" anchor="b"/>
          <a:lstStyle>
            <a:lvl1pPr algn="r">
              <a:defRPr sz="1100"/>
            </a:lvl1pPr>
          </a:lstStyle>
          <a:p>
            <a:fld id="{7D9B8B7D-0336-491A-857C-2999B6B55B1E}" type="slidenum">
              <a:rPr kumimoji="1" lang="ja-JP" altLang="en-US" smtClean="0"/>
              <a:t>‹#›</a:t>
            </a:fld>
            <a:endParaRPr kumimoji="1" lang="ja-JP" altLang="en-US"/>
          </a:p>
        </p:txBody>
      </p:sp>
    </p:spTree>
    <p:extLst>
      <p:ext uri="{BB962C8B-B14F-4D97-AF65-F5344CB8AC3E}">
        <p14:creationId xmlns:p14="http://schemas.microsoft.com/office/powerpoint/2010/main" val="27628938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39053">
              <a:defRPr/>
            </a:pPr>
            <a:endParaRPr kumimoji="1" lang="ja-JP" altLang="en-US" dirty="0"/>
          </a:p>
        </p:txBody>
      </p:sp>
      <p:sp>
        <p:nvSpPr>
          <p:cNvPr id="4" name="スライド番号プレースホルダー 3"/>
          <p:cNvSpPr>
            <a:spLocks noGrp="1"/>
          </p:cNvSpPr>
          <p:nvPr>
            <p:ph type="sldNum" sz="quarter" idx="5"/>
          </p:nvPr>
        </p:nvSpPr>
        <p:spPr/>
        <p:txBody>
          <a:bodyPr/>
          <a:lstStyle/>
          <a:p>
            <a:fld id="{7D9B8B7D-0336-491A-857C-2999B6B55B1E}" type="slidenum">
              <a:rPr kumimoji="1" lang="ja-JP" altLang="en-US" smtClean="0"/>
              <a:t>1</a:t>
            </a:fld>
            <a:endParaRPr kumimoji="1" lang="ja-JP" altLang="en-US"/>
          </a:p>
        </p:txBody>
      </p:sp>
    </p:spTree>
    <p:extLst>
      <p:ext uri="{BB962C8B-B14F-4D97-AF65-F5344CB8AC3E}">
        <p14:creationId xmlns:p14="http://schemas.microsoft.com/office/powerpoint/2010/main" val="259893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8B7D-0336-491A-857C-2999B6B55B1E}" type="slidenum">
              <a:rPr kumimoji="1" lang="ja-JP" altLang="en-US" sz="11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1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64358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u="none"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8B7D-0336-491A-857C-2999B6B55B1E}" type="slidenum">
              <a:rPr kumimoji="1" lang="ja-JP" altLang="en-US" sz="11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1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94618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39053">
              <a:defRPr/>
            </a:pPr>
            <a:endParaRPr kumimoji="1" lang="ja-JP" altLang="en-US" u="none" dirty="0"/>
          </a:p>
        </p:txBody>
      </p:sp>
      <p:sp>
        <p:nvSpPr>
          <p:cNvPr id="4" name="スライド番号プレースホルダー 3"/>
          <p:cNvSpPr>
            <a:spLocks noGrp="1"/>
          </p:cNvSpPr>
          <p:nvPr>
            <p:ph type="sldNum" sz="quarter" idx="5"/>
          </p:nvPr>
        </p:nvSpPr>
        <p:spPr/>
        <p:txBody>
          <a:bodyPr/>
          <a:lstStyle/>
          <a:p>
            <a:fld id="{7D9B8B7D-0336-491A-857C-2999B6B55B1E}" type="slidenum">
              <a:rPr kumimoji="1" lang="ja-JP" altLang="en-US" smtClean="0"/>
              <a:t>4</a:t>
            </a:fld>
            <a:endParaRPr kumimoji="1" lang="ja-JP" altLang="en-US"/>
          </a:p>
        </p:txBody>
      </p:sp>
    </p:spTree>
    <p:extLst>
      <p:ext uri="{BB962C8B-B14F-4D97-AF65-F5344CB8AC3E}">
        <p14:creationId xmlns:p14="http://schemas.microsoft.com/office/powerpoint/2010/main" val="2541466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479D101-ABE9-413F-BD1E-1B2B5E5E9643}" type="datetime1">
              <a:rPr lang="en-US" altLang="ja-JP" smtClean="0"/>
              <a:t>5/23/2022</a:t>
            </a:fld>
            <a:endParaRPr lang="en-US"/>
          </a:p>
        </p:txBody>
      </p:sp>
      <p:sp>
        <p:nvSpPr>
          <p:cNvPr id="6" name="Holder 6"/>
          <p:cNvSpPr>
            <a:spLocks noGrp="1"/>
          </p:cNvSpPr>
          <p:nvPr>
            <p:ph type="sldNum" sz="quarter" idx="7"/>
          </p:nvPr>
        </p:nvSpPr>
        <p:spPr/>
        <p:txBody>
          <a:bodyPr lIns="0" tIns="0" rIns="0" bIns="0"/>
          <a:lstStyle>
            <a:lvl1pPr>
              <a:defRPr sz="1200" b="1" i="0">
                <a:solidFill>
                  <a:srgbClr val="231F20"/>
                </a:solidFill>
                <a:latin typeface="YuGothic"/>
                <a:cs typeface="YuGothic"/>
              </a:defRPr>
            </a:lvl1pPr>
          </a:lstStyle>
          <a:p>
            <a:pPr marL="45720">
              <a:lnSpc>
                <a:spcPct val="100000"/>
              </a:lnSpc>
              <a:spcBef>
                <a:spcPts val="170"/>
              </a:spcBef>
            </a:pP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E5B9F6D-209F-4FA4-A047-A717E265FB65}" type="datetime1">
              <a:rPr lang="en-US" altLang="ja-JP" smtClean="0"/>
              <a:t>5/23/2022</a:t>
            </a:fld>
            <a:endParaRPr lang="en-US"/>
          </a:p>
        </p:txBody>
      </p:sp>
      <p:sp>
        <p:nvSpPr>
          <p:cNvPr id="4" name="Holder 4"/>
          <p:cNvSpPr>
            <a:spLocks noGrp="1"/>
          </p:cNvSpPr>
          <p:nvPr>
            <p:ph type="sldNum" sz="quarter" idx="7"/>
          </p:nvPr>
        </p:nvSpPr>
        <p:spPr/>
        <p:txBody>
          <a:bodyPr lIns="0" tIns="0" rIns="0" bIns="0"/>
          <a:lstStyle>
            <a:lvl1pPr>
              <a:defRPr sz="1200" b="1" i="0">
                <a:solidFill>
                  <a:srgbClr val="231F20"/>
                </a:solidFill>
                <a:latin typeface="YuGothic"/>
                <a:cs typeface="YuGothic"/>
              </a:defRPr>
            </a:lvl1pPr>
          </a:lstStyle>
          <a:p>
            <a:pPr marL="45720">
              <a:lnSpc>
                <a:spcPct val="100000"/>
              </a:lnSpc>
              <a:spcBef>
                <a:spcPts val="170"/>
              </a:spcBef>
            </a:pPr>
            <a:fld id="{81D60167-4931-47E6-BA6A-407CBD079E47}" type="slidenum">
              <a:rPr dirty="0"/>
              <a:t>‹#›</a:t>
            </a:fld>
            <a:endParaRPr dirty="0"/>
          </a:p>
        </p:txBody>
      </p:sp>
    </p:spTree>
    <p:extLst>
      <p:ext uri="{BB962C8B-B14F-4D97-AF65-F5344CB8AC3E}">
        <p14:creationId xmlns:p14="http://schemas.microsoft.com/office/powerpoint/2010/main" val="3761023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0B5C9EB-F061-46A2-9F93-B5D267F8A9B4}" type="datetime1">
              <a:rPr lang="en-US" altLang="ja-JP" smtClean="0"/>
              <a:t>5/23/2022</a:t>
            </a:fld>
            <a:endParaRPr lang="en-US"/>
          </a:p>
        </p:txBody>
      </p:sp>
      <p:sp>
        <p:nvSpPr>
          <p:cNvPr id="6" name="Holder 6"/>
          <p:cNvSpPr>
            <a:spLocks noGrp="1"/>
          </p:cNvSpPr>
          <p:nvPr>
            <p:ph type="sldNum" sz="quarter" idx="7"/>
          </p:nvPr>
        </p:nvSpPr>
        <p:spPr/>
        <p:txBody>
          <a:bodyPr lIns="0" tIns="0" rIns="0" bIns="0"/>
          <a:lstStyle>
            <a:lvl1pPr>
              <a:defRPr sz="1200" b="1" i="0">
                <a:solidFill>
                  <a:srgbClr val="231F20"/>
                </a:solidFill>
                <a:latin typeface="YuGothic"/>
                <a:cs typeface="YuGothic"/>
              </a:defRPr>
            </a:lvl1pPr>
          </a:lstStyle>
          <a:p>
            <a:pPr marL="45720">
              <a:lnSpc>
                <a:spcPct val="100000"/>
              </a:lnSpc>
              <a:spcBef>
                <a:spcPts val="170"/>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448D7E17-7545-45F9-891D-A244E792955B}" type="datetime1">
              <a:rPr lang="en-US" altLang="ja-JP" smtClean="0"/>
              <a:t>5/23/2022</a:t>
            </a:fld>
            <a:endParaRPr lang="en-US"/>
          </a:p>
        </p:txBody>
      </p:sp>
      <p:sp>
        <p:nvSpPr>
          <p:cNvPr id="7" name="Holder 7"/>
          <p:cNvSpPr>
            <a:spLocks noGrp="1"/>
          </p:cNvSpPr>
          <p:nvPr>
            <p:ph type="sldNum" sz="quarter" idx="7"/>
          </p:nvPr>
        </p:nvSpPr>
        <p:spPr/>
        <p:txBody>
          <a:bodyPr lIns="0" tIns="0" rIns="0" bIns="0"/>
          <a:lstStyle>
            <a:lvl1pPr>
              <a:defRPr sz="1200" b="1" i="0">
                <a:solidFill>
                  <a:srgbClr val="231F20"/>
                </a:solidFill>
                <a:latin typeface="YuGothic"/>
                <a:cs typeface="YuGothic"/>
              </a:defRPr>
            </a:lvl1pPr>
          </a:lstStyle>
          <a:p>
            <a:pPr marL="45720">
              <a:lnSpc>
                <a:spcPct val="100000"/>
              </a:lnSpc>
              <a:spcBef>
                <a:spcPts val="170"/>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5D6FD5EF-3408-4A1E-A2BD-5D51279D7531}" type="datetime1">
              <a:rPr lang="en-US" altLang="ja-JP" smtClean="0"/>
              <a:t>5/23/2022</a:t>
            </a:fld>
            <a:endParaRPr lang="en-US"/>
          </a:p>
        </p:txBody>
      </p:sp>
      <p:sp>
        <p:nvSpPr>
          <p:cNvPr id="5" name="Holder 5"/>
          <p:cNvSpPr>
            <a:spLocks noGrp="1"/>
          </p:cNvSpPr>
          <p:nvPr>
            <p:ph type="sldNum" sz="quarter" idx="7"/>
          </p:nvPr>
        </p:nvSpPr>
        <p:spPr/>
        <p:txBody>
          <a:bodyPr lIns="0" tIns="0" rIns="0" bIns="0"/>
          <a:lstStyle>
            <a:lvl1pPr>
              <a:defRPr sz="1200" b="1" i="0">
                <a:solidFill>
                  <a:srgbClr val="231F20"/>
                </a:solidFill>
                <a:latin typeface="YuGothic"/>
                <a:cs typeface="YuGothic"/>
              </a:defRPr>
            </a:lvl1pPr>
          </a:lstStyle>
          <a:p>
            <a:pPr marL="45720">
              <a:lnSpc>
                <a:spcPct val="100000"/>
              </a:lnSpc>
              <a:spcBef>
                <a:spcPts val="170"/>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E5B9F6D-209F-4FA4-A047-A717E265FB65}" type="datetime1">
              <a:rPr lang="en-US" altLang="ja-JP" smtClean="0"/>
              <a:t>5/23/2022</a:t>
            </a:fld>
            <a:endParaRPr lang="en-US"/>
          </a:p>
        </p:txBody>
      </p:sp>
      <p:sp>
        <p:nvSpPr>
          <p:cNvPr id="4" name="Holder 4"/>
          <p:cNvSpPr>
            <a:spLocks noGrp="1"/>
          </p:cNvSpPr>
          <p:nvPr>
            <p:ph type="sldNum" sz="quarter" idx="7"/>
          </p:nvPr>
        </p:nvSpPr>
        <p:spPr/>
        <p:txBody>
          <a:bodyPr lIns="0" tIns="0" rIns="0" bIns="0"/>
          <a:lstStyle>
            <a:lvl1pPr>
              <a:defRPr sz="1200" b="1" i="0">
                <a:solidFill>
                  <a:srgbClr val="231F20"/>
                </a:solidFill>
                <a:latin typeface="YuGothic"/>
                <a:cs typeface="YuGothic"/>
              </a:defRPr>
            </a:lvl1pPr>
          </a:lstStyle>
          <a:p>
            <a:pPr marL="45720">
              <a:lnSpc>
                <a:spcPct val="100000"/>
              </a:lnSpc>
              <a:spcBef>
                <a:spcPts val="170"/>
              </a:spcBef>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479D101-ABE9-413F-BD1E-1B2B5E5E9643}" type="datetime1">
              <a:rPr lang="en-US" altLang="ja-JP" smtClean="0"/>
              <a:t>5/23/2022</a:t>
            </a:fld>
            <a:endParaRPr lang="en-US"/>
          </a:p>
        </p:txBody>
      </p:sp>
      <p:sp>
        <p:nvSpPr>
          <p:cNvPr id="6" name="Holder 6"/>
          <p:cNvSpPr>
            <a:spLocks noGrp="1"/>
          </p:cNvSpPr>
          <p:nvPr>
            <p:ph type="sldNum" sz="quarter" idx="7"/>
          </p:nvPr>
        </p:nvSpPr>
        <p:spPr/>
        <p:txBody>
          <a:bodyPr lIns="0" tIns="0" rIns="0" bIns="0"/>
          <a:lstStyle>
            <a:lvl1pPr>
              <a:defRPr sz="1200" b="1" i="0">
                <a:solidFill>
                  <a:srgbClr val="231F20"/>
                </a:solidFill>
                <a:latin typeface="YuGothic"/>
                <a:cs typeface="YuGothic"/>
              </a:defRPr>
            </a:lvl1pPr>
          </a:lstStyle>
          <a:p>
            <a:pPr marL="45720">
              <a:lnSpc>
                <a:spcPct val="100000"/>
              </a:lnSpc>
              <a:spcBef>
                <a:spcPts val="170"/>
              </a:spcBef>
            </a:pPr>
            <a:fld id="{81D60167-4931-47E6-BA6A-407CBD079E47}" type="slidenum">
              <a:rPr dirty="0"/>
              <a:t>‹#›</a:t>
            </a:fld>
            <a:endParaRPr dirty="0"/>
          </a:p>
        </p:txBody>
      </p:sp>
    </p:spTree>
    <p:extLst>
      <p:ext uri="{BB962C8B-B14F-4D97-AF65-F5344CB8AC3E}">
        <p14:creationId xmlns:p14="http://schemas.microsoft.com/office/powerpoint/2010/main" val="485704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0B5C9EB-F061-46A2-9F93-B5D267F8A9B4}" type="datetime1">
              <a:rPr lang="en-US" altLang="ja-JP" smtClean="0"/>
              <a:t>5/23/2022</a:t>
            </a:fld>
            <a:endParaRPr lang="en-US"/>
          </a:p>
        </p:txBody>
      </p:sp>
      <p:sp>
        <p:nvSpPr>
          <p:cNvPr id="6" name="Holder 6"/>
          <p:cNvSpPr>
            <a:spLocks noGrp="1"/>
          </p:cNvSpPr>
          <p:nvPr>
            <p:ph type="sldNum" sz="quarter" idx="7"/>
          </p:nvPr>
        </p:nvSpPr>
        <p:spPr/>
        <p:txBody>
          <a:bodyPr lIns="0" tIns="0" rIns="0" bIns="0"/>
          <a:lstStyle>
            <a:lvl1pPr>
              <a:defRPr sz="1200" b="1" i="0">
                <a:solidFill>
                  <a:srgbClr val="231F20"/>
                </a:solidFill>
                <a:latin typeface="YuGothic"/>
                <a:cs typeface="YuGothic"/>
              </a:defRPr>
            </a:lvl1pPr>
          </a:lstStyle>
          <a:p>
            <a:pPr marL="45720">
              <a:lnSpc>
                <a:spcPct val="100000"/>
              </a:lnSpc>
              <a:spcBef>
                <a:spcPts val="170"/>
              </a:spcBef>
            </a:pPr>
            <a:fld id="{81D60167-4931-47E6-BA6A-407CBD079E47}" type="slidenum">
              <a:rPr dirty="0"/>
              <a:t>‹#›</a:t>
            </a:fld>
            <a:endParaRPr dirty="0"/>
          </a:p>
        </p:txBody>
      </p:sp>
    </p:spTree>
    <p:extLst>
      <p:ext uri="{BB962C8B-B14F-4D97-AF65-F5344CB8AC3E}">
        <p14:creationId xmlns:p14="http://schemas.microsoft.com/office/powerpoint/2010/main" val="350648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448D7E17-7545-45F9-891D-A244E792955B}" type="datetime1">
              <a:rPr lang="en-US" altLang="ja-JP" smtClean="0"/>
              <a:t>5/23/2022</a:t>
            </a:fld>
            <a:endParaRPr lang="en-US"/>
          </a:p>
        </p:txBody>
      </p:sp>
      <p:sp>
        <p:nvSpPr>
          <p:cNvPr id="7" name="Holder 7"/>
          <p:cNvSpPr>
            <a:spLocks noGrp="1"/>
          </p:cNvSpPr>
          <p:nvPr>
            <p:ph type="sldNum" sz="quarter" idx="7"/>
          </p:nvPr>
        </p:nvSpPr>
        <p:spPr/>
        <p:txBody>
          <a:bodyPr lIns="0" tIns="0" rIns="0" bIns="0"/>
          <a:lstStyle>
            <a:lvl1pPr>
              <a:defRPr sz="1200" b="1" i="0">
                <a:solidFill>
                  <a:srgbClr val="231F20"/>
                </a:solidFill>
                <a:latin typeface="YuGothic"/>
                <a:cs typeface="YuGothic"/>
              </a:defRPr>
            </a:lvl1pPr>
          </a:lstStyle>
          <a:p>
            <a:pPr marL="45720">
              <a:lnSpc>
                <a:spcPct val="100000"/>
              </a:lnSpc>
              <a:spcBef>
                <a:spcPts val="170"/>
              </a:spcBef>
            </a:pPr>
            <a:fld id="{81D60167-4931-47E6-BA6A-407CBD079E47}" type="slidenum">
              <a:rPr dirty="0"/>
              <a:t>‹#›</a:t>
            </a:fld>
            <a:endParaRPr dirty="0"/>
          </a:p>
        </p:txBody>
      </p:sp>
    </p:spTree>
    <p:extLst>
      <p:ext uri="{BB962C8B-B14F-4D97-AF65-F5344CB8AC3E}">
        <p14:creationId xmlns:p14="http://schemas.microsoft.com/office/powerpoint/2010/main" val="138389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5D6FD5EF-3408-4A1E-A2BD-5D51279D7531}" type="datetime1">
              <a:rPr lang="en-US" altLang="ja-JP" smtClean="0"/>
              <a:t>5/23/2022</a:t>
            </a:fld>
            <a:endParaRPr lang="en-US"/>
          </a:p>
        </p:txBody>
      </p:sp>
      <p:sp>
        <p:nvSpPr>
          <p:cNvPr id="5" name="Holder 5"/>
          <p:cNvSpPr>
            <a:spLocks noGrp="1"/>
          </p:cNvSpPr>
          <p:nvPr>
            <p:ph type="sldNum" sz="quarter" idx="7"/>
          </p:nvPr>
        </p:nvSpPr>
        <p:spPr/>
        <p:txBody>
          <a:bodyPr lIns="0" tIns="0" rIns="0" bIns="0"/>
          <a:lstStyle>
            <a:lvl1pPr>
              <a:defRPr sz="1200" b="1" i="0">
                <a:solidFill>
                  <a:srgbClr val="231F20"/>
                </a:solidFill>
                <a:latin typeface="YuGothic"/>
                <a:cs typeface="YuGothic"/>
              </a:defRPr>
            </a:lvl1pPr>
          </a:lstStyle>
          <a:p>
            <a:pPr marL="45720">
              <a:lnSpc>
                <a:spcPct val="100000"/>
              </a:lnSpc>
              <a:spcBef>
                <a:spcPts val="170"/>
              </a:spcBef>
            </a:pPr>
            <a:fld id="{81D60167-4931-47E6-BA6A-407CBD079E47}" type="slidenum">
              <a:rPr dirty="0"/>
              <a:t>‹#›</a:t>
            </a:fld>
            <a:endParaRPr dirty="0"/>
          </a:p>
        </p:txBody>
      </p:sp>
    </p:spTree>
    <p:extLst>
      <p:ext uri="{BB962C8B-B14F-4D97-AF65-F5344CB8AC3E}">
        <p14:creationId xmlns:p14="http://schemas.microsoft.com/office/powerpoint/2010/main" val="2960501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560309"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9BD3AE"/>
          </a:solidFill>
        </p:spPr>
        <p:txBody>
          <a:bodyPr wrap="square" lIns="0" tIns="0" rIns="0" bIns="0" rtlCol="0"/>
          <a:lstStyle/>
          <a:p>
            <a:endParaRPr/>
          </a:p>
        </p:txBody>
      </p:sp>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3D891E31-B109-4A4E-A524-4B2A537D12C3}" type="datetime1">
              <a:rPr lang="en-US" altLang="ja-JP" smtClean="0"/>
              <a:t>5/23/2022</a:t>
            </a:fld>
            <a:endParaRPr lang="en-US"/>
          </a:p>
        </p:txBody>
      </p:sp>
      <p:sp>
        <p:nvSpPr>
          <p:cNvPr id="6" name="Holder 6"/>
          <p:cNvSpPr>
            <a:spLocks noGrp="1"/>
          </p:cNvSpPr>
          <p:nvPr>
            <p:ph type="sldNum" sz="quarter" idx="7"/>
          </p:nvPr>
        </p:nvSpPr>
        <p:spPr>
          <a:xfrm>
            <a:off x="3690335" y="10223665"/>
            <a:ext cx="184785" cy="220979"/>
          </a:xfrm>
          <a:prstGeom prst="rect">
            <a:avLst/>
          </a:prstGeom>
        </p:spPr>
        <p:txBody>
          <a:bodyPr wrap="square" lIns="0" tIns="0" rIns="0" bIns="0">
            <a:spAutoFit/>
          </a:bodyPr>
          <a:lstStyle>
            <a:lvl1pPr>
              <a:defRPr sz="1200" b="1" i="0">
                <a:solidFill>
                  <a:srgbClr val="231F20"/>
                </a:solidFill>
                <a:latin typeface="YuGothic"/>
                <a:cs typeface="YuGothic"/>
              </a:defRPr>
            </a:lvl1pPr>
          </a:lstStyle>
          <a:p>
            <a:pPr marL="45720">
              <a:lnSpc>
                <a:spcPct val="100000"/>
              </a:lnSpc>
              <a:spcBef>
                <a:spcPts val="170"/>
              </a:spcBef>
            </a:pPr>
            <a:fld id="{81D60167-4931-47E6-BA6A-407CBD079E47}" type="slidenum">
              <a:rPr dirty="0"/>
              <a:t>‹#›</a:t>
            </a:fld>
            <a:endParaRPr dirty="0"/>
          </a:p>
        </p:txBody>
      </p:sp>
      <p:sp>
        <p:nvSpPr>
          <p:cNvPr id="8" name="object 4">
            <a:extLst>
              <a:ext uri="{FF2B5EF4-FFF2-40B4-BE49-F238E27FC236}">
                <a16:creationId xmlns:a16="http://schemas.microsoft.com/office/drawing/2014/main" id="{CA73EAA0-07E0-41CD-A55E-104DA2A9CADD}"/>
              </a:ext>
            </a:extLst>
          </p:cNvPr>
          <p:cNvSpPr/>
          <p:nvPr userDrawn="1"/>
        </p:nvSpPr>
        <p:spPr>
          <a:xfrm>
            <a:off x="174968" y="180658"/>
            <a:ext cx="7200265" cy="10332085"/>
          </a:xfrm>
          <a:custGeom>
            <a:avLst/>
            <a:gdLst/>
            <a:ahLst/>
            <a:cxnLst/>
            <a:rect l="l" t="t" r="r" b="b"/>
            <a:pathLst>
              <a:path w="7200265" h="10332085">
                <a:moveTo>
                  <a:pt x="0" y="10227144"/>
                </a:moveTo>
                <a:lnTo>
                  <a:pt x="0" y="104838"/>
                </a:lnTo>
                <a:lnTo>
                  <a:pt x="8239" y="64031"/>
                </a:lnTo>
                <a:lnTo>
                  <a:pt x="30708" y="30707"/>
                </a:lnTo>
                <a:lnTo>
                  <a:pt x="64036" y="8238"/>
                </a:lnTo>
                <a:lnTo>
                  <a:pt x="104851" y="0"/>
                </a:lnTo>
                <a:lnTo>
                  <a:pt x="7095147" y="0"/>
                </a:lnTo>
                <a:lnTo>
                  <a:pt x="7135961" y="8238"/>
                </a:lnTo>
                <a:lnTo>
                  <a:pt x="7169289" y="30707"/>
                </a:lnTo>
                <a:lnTo>
                  <a:pt x="7191759" y="64031"/>
                </a:lnTo>
                <a:lnTo>
                  <a:pt x="7199998" y="104838"/>
                </a:lnTo>
                <a:lnTo>
                  <a:pt x="7199998" y="10227144"/>
                </a:lnTo>
                <a:lnTo>
                  <a:pt x="7191759" y="10267959"/>
                </a:lnTo>
                <a:lnTo>
                  <a:pt x="7169289" y="10301287"/>
                </a:lnTo>
                <a:lnTo>
                  <a:pt x="7135961" y="10323756"/>
                </a:lnTo>
                <a:lnTo>
                  <a:pt x="7095147" y="10331996"/>
                </a:lnTo>
                <a:lnTo>
                  <a:pt x="104851" y="10331996"/>
                </a:lnTo>
                <a:lnTo>
                  <a:pt x="64036" y="10323756"/>
                </a:lnTo>
                <a:lnTo>
                  <a:pt x="30708" y="10301287"/>
                </a:lnTo>
                <a:lnTo>
                  <a:pt x="8239" y="10267959"/>
                </a:lnTo>
                <a:lnTo>
                  <a:pt x="0" y="10227144"/>
                </a:lnTo>
                <a:close/>
              </a:path>
            </a:pathLst>
          </a:custGeom>
          <a:solidFill>
            <a:schemeClr val="bg1"/>
          </a:solidFill>
          <a:ln w="50799">
            <a:solidFill>
              <a:srgbClr val="2FA866"/>
            </a:solidFill>
          </a:ln>
        </p:spPr>
        <p:txBody>
          <a:bodyPr wrap="square" lIns="0" tIns="0" rIns="0" bIns="0" rtlCol="0"/>
          <a:lstStyle/>
          <a:p>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BD3AE"/>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3D891E31-B109-4A4E-A524-4B2A537D12C3}" type="datetime1">
              <a:rPr lang="en-US" altLang="ja-JP" smtClean="0"/>
              <a:t>5/23/2022</a:t>
            </a:fld>
            <a:endParaRPr lang="en-US"/>
          </a:p>
        </p:txBody>
      </p:sp>
      <p:sp>
        <p:nvSpPr>
          <p:cNvPr id="6" name="Holder 6"/>
          <p:cNvSpPr>
            <a:spLocks noGrp="1"/>
          </p:cNvSpPr>
          <p:nvPr>
            <p:ph type="sldNum" sz="quarter" idx="7"/>
          </p:nvPr>
        </p:nvSpPr>
        <p:spPr>
          <a:xfrm>
            <a:off x="3690335" y="10223665"/>
            <a:ext cx="184785" cy="220979"/>
          </a:xfrm>
          <a:prstGeom prst="rect">
            <a:avLst/>
          </a:prstGeom>
        </p:spPr>
        <p:txBody>
          <a:bodyPr wrap="square" lIns="0" tIns="0" rIns="0" bIns="0">
            <a:spAutoFit/>
          </a:bodyPr>
          <a:lstStyle>
            <a:lvl1pPr>
              <a:defRPr sz="1200" b="1" i="0">
                <a:solidFill>
                  <a:srgbClr val="231F20"/>
                </a:solidFill>
                <a:latin typeface="YuGothic"/>
                <a:cs typeface="YuGothic"/>
              </a:defRPr>
            </a:lvl1pPr>
          </a:lstStyle>
          <a:p>
            <a:pPr marL="45720">
              <a:lnSpc>
                <a:spcPct val="100000"/>
              </a:lnSpc>
              <a:spcBef>
                <a:spcPts val="170"/>
              </a:spcBef>
            </a:pPr>
            <a:fld id="{81D60167-4931-47E6-BA6A-407CBD079E47}" type="slidenum">
              <a:rPr dirty="0"/>
              <a:t>‹#›</a:t>
            </a:fld>
            <a:endParaRPr dirty="0"/>
          </a:p>
        </p:txBody>
      </p:sp>
      <p:sp>
        <p:nvSpPr>
          <p:cNvPr id="8" name="object 4">
            <a:extLst>
              <a:ext uri="{FF2B5EF4-FFF2-40B4-BE49-F238E27FC236}">
                <a16:creationId xmlns:a16="http://schemas.microsoft.com/office/drawing/2014/main" id="{A0C56EAF-AE4F-4A0C-B660-7E16C46FB2F0}"/>
              </a:ext>
            </a:extLst>
          </p:cNvPr>
          <p:cNvSpPr/>
          <p:nvPr userDrawn="1"/>
        </p:nvSpPr>
        <p:spPr>
          <a:xfrm>
            <a:off x="174968" y="180658"/>
            <a:ext cx="7200265" cy="10332085"/>
          </a:xfrm>
          <a:custGeom>
            <a:avLst/>
            <a:gdLst/>
            <a:ahLst/>
            <a:cxnLst/>
            <a:rect l="l" t="t" r="r" b="b"/>
            <a:pathLst>
              <a:path w="7200265" h="10332085">
                <a:moveTo>
                  <a:pt x="0" y="10227144"/>
                </a:moveTo>
                <a:lnTo>
                  <a:pt x="0" y="104838"/>
                </a:lnTo>
                <a:lnTo>
                  <a:pt x="8239" y="64031"/>
                </a:lnTo>
                <a:lnTo>
                  <a:pt x="30708" y="30707"/>
                </a:lnTo>
                <a:lnTo>
                  <a:pt x="64036" y="8238"/>
                </a:lnTo>
                <a:lnTo>
                  <a:pt x="104851" y="0"/>
                </a:lnTo>
                <a:lnTo>
                  <a:pt x="7095147" y="0"/>
                </a:lnTo>
                <a:lnTo>
                  <a:pt x="7135961" y="8238"/>
                </a:lnTo>
                <a:lnTo>
                  <a:pt x="7169289" y="30707"/>
                </a:lnTo>
                <a:lnTo>
                  <a:pt x="7191759" y="64031"/>
                </a:lnTo>
                <a:lnTo>
                  <a:pt x="7199998" y="104838"/>
                </a:lnTo>
                <a:lnTo>
                  <a:pt x="7199998" y="10227144"/>
                </a:lnTo>
                <a:lnTo>
                  <a:pt x="7191759" y="10267959"/>
                </a:lnTo>
                <a:lnTo>
                  <a:pt x="7169289" y="10301287"/>
                </a:lnTo>
                <a:lnTo>
                  <a:pt x="7135961" y="10323756"/>
                </a:lnTo>
                <a:lnTo>
                  <a:pt x="7095147" y="10331996"/>
                </a:lnTo>
                <a:lnTo>
                  <a:pt x="104851" y="10331996"/>
                </a:lnTo>
                <a:lnTo>
                  <a:pt x="64036" y="10323756"/>
                </a:lnTo>
                <a:lnTo>
                  <a:pt x="30708" y="10301287"/>
                </a:lnTo>
                <a:lnTo>
                  <a:pt x="8239" y="10267959"/>
                </a:lnTo>
                <a:lnTo>
                  <a:pt x="0" y="10227144"/>
                </a:lnTo>
                <a:close/>
              </a:path>
            </a:pathLst>
          </a:custGeom>
          <a:solidFill>
            <a:schemeClr val="bg1"/>
          </a:solidFill>
          <a:ln w="50799">
            <a:solidFill>
              <a:srgbClr val="2FA866"/>
            </a:solidFill>
          </a:ln>
        </p:spPr>
        <p:txBody>
          <a:bodyPr wrap="square" lIns="0" tIns="0" rIns="0" bIns="0" rtlCol="0"/>
          <a:lstStyle/>
          <a:p>
            <a:endParaRPr dirty="0"/>
          </a:p>
        </p:txBody>
      </p:sp>
    </p:spTree>
    <p:extLst>
      <p:ext uri="{BB962C8B-B14F-4D97-AF65-F5344CB8AC3E}">
        <p14:creationId xmlns:p14="http://schemas.microsoft.com/office/powerpoint/2010/main" val="18563634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emf"/><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0.emf"/><Relationship Id="rId11" Type="http://schemas.openxmlformats.org/officeDocument/2006/relationships/image" Target="../media/image25.png"/><Relationship Id="rId5" Type="http://schemas.openxmlformats.org/officeDocument/2006/relationships/image" Target="../media/image19.emf"/><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1119504" y="213389"/>
            <a:ext cx="5142835" cy="438582"/>
          </a:xfrm>
          <a:prstGeom prst="rect">
            <a:avLst/>
          </a:prstGeom>
        </p:spPr>
        <p:txBody>
          <a:bodyPr vert="horz" wrap="square" lIns="0" tIns="129540" rIns="0" bIns="0" rtlCol="0">
            <a:spAutoFit/>
          </a:bodyPr>
          <a:lstStyle/>
          <a:p>
            <a:pPr marL="12700" algn="ctr">
              <a:lnSpc>
                <a:spcPct val="100000"/>
              </a:lnSpc>
              <a:spcBef>
                <a:spcPts val="1020"/>
              </a:spcBef>
            </a:pPr>
            <a:r>
              <a:rPr lang="ja-JP" altLang="en-US" sz="2000" b="1" dirty="0">
                <a:solidFill>
                  <a:srgbClr val="231F20"/>
                </a:solidFill>
                <a:latin typeface="游ゴシック" panose="020B0400000000000000" pitchFamily="50" charset="-128"/>
                <a:ea typeface="游ゴシック" panose="020B0400000000000000" pitchFamily="50" charset="-128"/>
                <a:cs typeface="YuGothic"/>
              </a:rPr>
              <a:t>「学校と地域で育む男女共同参画</a:t>
            </a:r>
            <a:r>
              <a:rPr lang="ja-JP" altLang="en-US" sz="2000" b="1" spc="-300" dirty="0">
                <a:solidFill>
                  <a:srgbClr val="231F20"/>
                </a:solidFill>
                <a:latin typeface="游ゴシック" panose="020B0400000000000000" pitchFamily="50" charset="-128"/>
                <a:ea typeface="游ゴシック" panose="020B0400000000000000" pitchFamily="50" charset="-128"/>
                <a:cs typeface="YuGothic"/>
              </a:rPr>
              <a:t>」</a:t>
            </a:r>
            <a:r>
              <a:rPr lang="ja-JP" altLang="en-US" sz="2000" b="1" dirty="0">
                <a:solidFill>
                  <a:srgbClr val="231F20"/>
                </a:solidFill>
                <a:latin typeface="游ゴシック" panose="020B0400000000000000" pitchFamily="50" charset="-128"/>
                <a:ea typeface="游ゴシック" panose="020B0400000000000000" pitchFamily="50" charset="-128"/>
                <a:cs typeface="YuGothic"/>
              </a:rPr>
              <a:t>のご案内</a:t>
            </a:r>
            <a:endParaRPr sz="2000" b="1" dirty="0">
              <a:solidFill>
                <a:srgbClr val="231F20"/>
              </a:solidFill>
              <a:latin typeface="游ゴシック" panose="020B0400000000000000" pitchFamily="50" charset="-128"/>
              <a:ea typeface="游ゴシック" panose="020B0400000000000000" pitchFamily="50" charset="-128"/>
              <a:cs typeface="YuGothic"/>
            </a:endParaRPr>
          </a:p>
        </p:txBody>
      </p:sp>
      <p:sp>
        <p:nvSpPr>
          <p:cNvPr id="28" name="テキスト ボックス 27">
            <a:extLst>
              <a:ext uri="{FF2B5EF4-FFF2-40B4-BE49-F238E27FC236}">
                <a16:creationId xmlns:a16="http://schemas.microsoft.com/office/drawing/2014/main" id="{FA448BE5-AFA0-4E3F-99A4-55A6D6C4B409}"/>
              </a:ext>
            </a:extLst>
          </p:cNvPr>
          <p:cNvSpPr txBox="1"/>
          <p:nvPr/>
        </p:nvSpPr>
        <p:spPr>
          <a:xfrm>
            <a:off x="1646213" y="638640"/>
            <a:ext cx="4264073" cy="338554"/>
          </a:xfrm>
          <a:prstGeom prst="rect">
            <a:avLst/>
          </a:prstGeom>
          <a:noFill/>
        </p:spPr>
        <p:txBody>
          <a:bodyPr wrap="square" rtlCol="0">
            <a:spAutoFit/>
          </a:bodyPr>
          <a:lstStyle/>
          <a:p>
            <a:pPr marL="12700" algn="ctr">
              <a:lnSpc>
                <a:spcPct val="100000"/>
              </a:lnSpc>
              <a:spcBef>
                <a:spcPts val="1020"/>
              </a:spcBef>
            </a:pPr>
            <a:r>
              <a:rPr lang="ja-JP" altLang="en-US" sz="1600" b="1" dirty="0">
                <a:solidFill>
                  <a:srgbClr val="231F20"/>
                </a:solidFill>
                <a:latin typeface="游ゴシック" panose="020B0400000000000000" pitchFamily="50" charset="-128"/>
                <a:ea typeface="游ゴシック" panose="020B0400000000000000" pitchFamily="50" charset="-128"/>
                <a:cs typeface="DNP ShueiMGoStd"/>
              </a:rPr>
              <a:t>教育内容の紹介と、ご家庭での取組のお願い</a:t>
            </a:r>
            <a:endParaRPr lang="ja-JP" altLang="en-US" sz="700" b="1" dirty="0">
              <a:solidFill>
                <a:srgbClr val="231F20"/>
              </a:solidFill>
              <a:latin typeface="游ゴシック" panose="020B0400000000000000" pitchFamily="50" charset="-128"/>
              <a:ea typeface="游ゴシック" panose="020B0400000000000000" pitchFamily="50" charset="-128"/>
              <a:cs typeface="DNP ShueiMGoStd"/>
            </a:endParaRPr>
          </a:p>
        </p:txBody>
      </p:sp>
      <p:sp>
        <p:nvSpPr>
          <p:cNvPr id="85" name="テキスト ボックス 84">
            <a:extLst>
              <a:ext uri="{FF2B5EF4-FFF2-40B4-BE49-F238E27FC236}">
                <a16:creationId xmlns:a16="http://schemas.microsoft.com/office/drawing/2014/main" id="{7C49E465-0E7C-4E65-B345-465F755674FF}"/>
              </a:ext>
            </a:extLst>
          </p:cNvPr>
          <p:cNvSpPr txBox="1"/>
          <p:nvPr/>
        </p:nvSpPr>
        <p:spPr>
          <a:xfrm>
            <a:off x="862685" y="5838655"/>
            <a:ext cx="4664450" cy="600164"/>
          </a:xfrm>
          <a:prstGeom prst="rect">
            <a:avLst/>
          </a:prstGeom>
          <a:noFill/>
        </p:spPr>
        <p:txBody>
          <a:bodyPr wrap="square" rtlCol="0">
            <a:spAutoFit/>
          </a:bodyPr>
          <a:lstStyle/>
          <a:p>
            <a:pPr marL="12700">
              <a:lnSpc>
                <a:spcPct val="100000"/>
              </a:lnSpc>
              <a:spcBef>
                <a:spcPts val="100"/>
              </a:spcBef>
              <a:buClr>
                <a:srgbClr val="00B050"/>
              </a:buClr>
            </a:pPr>
            <a:r>
              <a:rPr lang="ja-JP" altLang="en-US" sz="1100" b="1" dirty="0">
                <a:solidFill>
                  <a:srgbClr val="231F20"/>
                </a:solidFill>
                <a:latin typeface="Yu Gothic Medium" panose="020B0400000000000000" pitchFamily="34" charset="-128"/>
                <a:ea typeface="Yu Gothic Medium" panose="020B0400000000000000" pitchFamily="34" charset="-128"/>
              </a:rPr>
              <a:t>「男性／女性はこうあるべき」という思い込みが社会のあらゆる場面に存在していることや、性別にかかわらず、一人一人の個性や能力を認め</a:t>
            </a:r>
            <a:br>
              <a:rPr lang="en-US" altLang="ja-JP" sz="1100" b="1" dirty="0">
                <a:solidFill>
                  <a:srgbClr val="231F20"/>
                </a:solidFill>
                <a:latin typeface="Yu Gothic Medium" panose="020B0400000000000000" pitchFamily="34" charset="-128"/>
                <a:ea typeface="Yu Gothic Medium" panose="020B0400000000000000" pitchFamily="34" charset="-128"/>
              </a:rPr>
            </a:br>
            <a:r>
              <a:rPr lang="ja-JP" altLang="en-US" sz="1100" b="1" dirty="0">
                <a:solidFill>
                  <a:srgbClr val="231F20"/>
                </a:solidFill>
                <a:latin typeface="Yu Gothic Medium" panose="020B0400000000000000" pitchFamily="34" charset="-128"/>
                <a:ea typeface="Yu Gothic Medium" panose="020B0400000000000000" pitchFamily="34" charset="-128"/>
              </a:rPr>
              <a:t>合うことの大切さを学びます。</a:t>
            </a:r>
          </a:p>
        </p:txBody>
      </p:sp>
      <p:sp>
        <p:nvSpPr>
          <p:cNvPr id="86" name="テキスト ボックス 85">
            <a:extLst>
              <a:ext uri="{FF2B5EF4-FFF2-40B4-BE49-F238E27FC236}">
                <a16:creationId xmlns:a16="http://schemas.microsoft.com/office/drawing/2014/main" id="{638BF0C7-F070-480C-8715-E77847E3FEBF}"/>
              </a:ext>
            </a:extLst>
          </p:cNvPr>
          <p:cNvSpPr txBox="1"/>
          <p:nvPr/>
        </p:nvSpPr>
        <p:spPr>
          <a:xfrm>
            <a:off x="862863" y="6669575"/>
            <a:ext cx="4591787" cy="430887"/>
          </a:xfrm>
          <a:prstGeom prst="rect">
            <a:avLst/>
          </a:prstGeom>
          <a:noFill/>
        </p:spPr>
        <p:txBody>
          <a:bodyPr wrap="square" rtlCol="0">
            <a:spAutoFit/>
          </a:bodyPr>
          <a:lstStyle/>
          <a:p>
            <a:pPr marL="12700">
              <a:lnSpc>
                <a:spcPct val="100000"/>
              </a:lnSpc>
              <a:spcBef>
                <a:spcPts val="100"/>
              </a:spcBef>
              <a:buClr>
                <a:srgbClr val="00B050"/>
              </a:buClr>
            </a:pPr>
            <a:r>
              <a:rPr lang="ja-JP" altLang="en-US" sz="1100" b="1" dirty="0">
                <a:solidFill>
                  <a:srgbClr val="231F20"/>
                </a:solidFill>
                <a:latin typeface="Yu Gothic Medium" panose="020B0400000000000000" pitchFamily="34" charset="-128"/>
                <a:ea typeface="Yu Gothic Medium" panose="020B0400000000000000" pitchFamily="34" charset="-128"/>
              </a:rPr>
              <a:t>男女共同参画に係る過去の主な出来事について学びます。また、男女</a:t>
            </a:r>
            <a:br>
              <a:rPr lang="en-US" altLang="ja-JP" sz="1100" b="1" dirty="0">
                <a:solidFill>
                  <a:srgbClr val="231F20"/>
                </a:solidFill>
                <a:latin typeface="Yu Gothic Medium" panose="020B0400000000000000" pitchFamily="34" charset="-128"/>
                <a:ea typeface="Yu Gothic Medium" panose="020B0400000000000000" pitchFamily="34" charset="-128"/>
              </a:rPr>
            </a:br>
            <a:r>
              <a:rPr lang="ja-JP" altLang="en-US" sz="1100" b="1" dirty="0">
                <a:solidFill>
                  <a:srgbClr val="231F20"/>
                </a:solidFill>
                <a:latin typeface="Yu Gothic Medium" panose="020B0400000000000000" pitchFamily="34" charset="-128"/>
                <a:ea typeface="Yu Gothic Medium" panose="020B0400000000000000" pitchFamily="34" charset="-128"/>
              </a:rPr>
              <a:t>共同参画に係るデータ等を通じて、男女共同参画の現状を学びます。</a:t>
            </a:r>
          </a:p>
        </p:txBody>
      </p:sp>
      <p:sp>
        <p:nvSpPr>
          <p:cNvPr id="87" name="テキスト ボックス 86">
            <a:extLst>
              <a:ext uri="{FF2B5EF4-FFF2-40B4-BE49-F238E27FC236}">
                <a16:creationId xmlns:a16="http://schemas.microsoft.com/office/drawing/2014/main" id="{61CD330F-8619-4E68-AA64-9097F16FD75D}"/>
              </a:ext>
            </a:extLst>
          </p:cNvPr>
          <p:cNvSpPr txBox="1"/>
          <p:nvPr/>
        </p:nvSpPr>
        <p:spPr>
          <a:xfrm>
            <a:off x="862863" y="7360419"/>
            <a:ext cx="4664450" cy="600164"/>
          </a:xfrm>
          <a:prstGeom prst="rect">
            <a:avLst/>
          </a:prstGeom>
          <a:noFill/>
        </p:spPr>
        <p:txBody>
          <a:bodyPr wrap="square" rtlCol="0">
            <a:spAutoFit/>
          </a:bodyPr>
          <a:lstStyle/>
          <a:p>
            <a:pPr marL="12700">
              <a:lnSpc>
                <a:spcPct val="100000"/>
              </a:lnSpc>
              <a:spcBef>
                <a:spcPts val="100"/>
              </a:spcBef>
              <a:buClr>
                <a:srgbClr val="00B050"/>
              </a:buClr>
            </a:pPr>
            <a:r>
              <a:rPr lang="ja-JP" altLang="en-US" sz="1100" b="1" dirty="0">
                <a:solidFill>
                  <a:srgbClr val="231F20"/>
                </a:solidFill>
                <a:latin typeface="Yu Gothic Medium" panose="020B0400000000000000" pitchFamily="34" charset="-128"/>
                <a:ea typeface="Yu Gothic Medium" panose="020B0400000000000000" pitchFamily="34" charset="-128"/>
              </a:rPr>
              <a:t>社会には性別を理由に期待されている役割分担意識が存在していることを理解した上で、その意識にとらわれずに自分の生き方や仕事を選択してよいことを学びます。</a:t>
            </a:r>
          </a:p>
        </p:txBody>
      </p:sp>
      <p:sp>
        <p:nvSpPr>
          <p:cNvPr id="8" name="スライド番号プレースホルダー 7">
            <a:extLst>
              <a:ext uri="{FF2B5EF4-FFF2-40B4-BE49-F238E27FC236}">
                <a16:creationId xmlns:a16="http://schemas.microsoft.com/office/drawing/2014/main" id="{3F8D891D-0CAC-40E1-A857-7FDF0C097265}"/>
              </a:ext>
            </a:extLst>
          </p:cNvPr>
          <p:cNvSpPr>
            <a:spLocks noGrp="1"/>
          </p:cNvSpPr>
          <p:nvPr>
            <p:ph type="sldNum" sz="quarter" idx="7"/>
          </p:nvPr>
        </p:nvSpPr>
        <p:spPr>
          <a:xfrm>
            <a:off x="3690335" y="10281948"/>
            <a:ext cx="184785" cy="184666"/>
          </a:xfrm>
        </p:spPr>
        <p:txBody>
          <a:bodyPr/>
          <a:lstStyle/>
          <a:p>
            <a:pPr marL="45720">
              <a:lnSpc>
                <a:spcPct val="100000"/>
              </a:lnSpc>
              <a:spcBef>
                <a:spcPts val="170"/>
              </a:spcBef>
            </a:pPr>
            <a:fld id="{81D60167-4931-47E6-BA6A-407CBD079E47}" type="slidenum">
              <a:rPr lang="en-US" altLang="ja-JP" smtClean="0">
                <a:latin typeface="Yu Gothic" panose="020B0400000000000000" pitchFamily="34" charset="-128"/>
                <a:ea typeface="Yu Gothic" panose="020B0400000000000000" pitchFamily="34" charset="-128"/>
              </a:rPr>
              <a:t>1</a:t>
            </a:fld>
            <a:endParaRPr lang="en-US" altLang="ja-JP" dirty="0">
              <a:latin typeface="Yu Gothic" panose="020B0400000000000000" pitchFamily="34" charset="-128"/>
              <a:ea typeface="Yu Gothic" panose="020B0400000000000000" pitchFamily="34" charset="-128"/>
            </a:endParaRPr>
          </a:p>
        </p:txBody>
      </p:sp>
      <p:sp>
        <p:nvSpPr>
          <p:cNvPr id="50" name="object 19">
            <a:extLst>
              <a:ext uri="{FF2B5EF4-FFF2-40B4-BE49-F238E27FC236}">
                <a16:creationId xmlns:a16="http://schemas.microsoft.com/office/drawing/2014/main" id="{CD2453AD-C9C3-744A-8B7F-D38B05EF4E44}"/>
              </a:ext>
            </a:extLst>
          </p:cNvPr>
          <p:cNvSpPr/>
          <p:nvPr/>
        </p:nvSpPr>
        <p:spPr>
          <a:xfrm>
            <a:off x="380683" y="3060700"/>
            <a:ext cx="6795134" cy="0"/>
          </a:xfrm>
          <a:custGeom>
            <a:avLst/>
            <a:gdLst/>
            <a:ahLst/>
            <a:cxnLst/>
            <a:rect l="l" t="t" r="r" b="b"/>
            <a:pathLst>
              <a:path w="6795134">
                <a:moveTo>
                  <a:pt x="0" y="0"/>
                </a:moveTo>
                <a:lnTo>
                  <a:pt x="6795084" y="0"/>
                </a:lnTo>
              </a:path>
            </a:pathLst>
          </a:custGeom>
          <a:ln w="31750" cap="rnd">
            <a:solidFill>
              <a:srgbClr val="00B26A"/>
            </a:solidFill>
          </a:ln>
        </p:spPr>
        <p:txBody>
          <a:bodyPr wrap="square" lIns="0" tIns="0" rIns="0" bIns="0" rtlCol="0"/>
          <a:lstStyle/>
          <a:p>
            <a:endParaRPr dirty="0"/>
          </a:p>
        </p:txBody>
      </p:sp>
      <p:sp>
        <p:nvSpPr>
          <p:cNvPr id="51" name="object 17">
            <a:extLst>
              <a:ext uri="{FF2B5EF4-FFF2-40B4-BE49-F238E27FC236}">
                <a16:creationId xmlns:a16="http://schemas.microsoft.com/office/drawing/2014/main" id="{48982381-7906-F94F-9F86-1089DE82D887}"/>
              </a:ext>
            </a:extLst>
          </p:cNvPr>
          <p:cNvSpPr/>
          <p:nvPr/>
        </p:nvSpPr>
        <p:spPr>
          <a:xfrm>
            <a:off x="369639" y="5118100"/>
            <a:ext cx="6795134" cy="0"/>
          </a:xfrm>
          <a:custGeom>
            <a:avLst/>
            <a:gdLst/>
            <a:ahLst/>
            <a:cxnLst/>
            <a:rect l="l" t="t" r="r" b="b"/>
            <a:pathLst>
              <a:path w="6795134">
                <a:moveTo>
                  <a:pt x="0" y="0"/>
                </a:moveTo>
                <a:lnTo>
                  <a:pt x="6795084" y="0"/>
                </a:lnTo>
              </a:path>
            </a:pathLst>
          </a:custGeom>
          <a:ln w="31750" cap="rnd">
            <a:solidFill>
              <a:srgbClr val="00B26A"/>
            </a:solidFill>
          </a:ln>
        </p:spPr>
        <p:txBody>
          <a:bodyPr wrap="square" lIns="0" tIns="0" rIns="0" bIns="0" rtlCol="0"/>
          <a:lstStyle/>
          <a:p>
            <a:endParaRPr dirty="0"/>
          </a:p>
        </p:txBody>
      </p:sp>
      <p:grpSp>
        <p:nvGrpSpPr>
          <p:cNvPr id="52" name="object 13">
            <a:extLst>
              <a:ext uri="{FF2B5EF4-FFF2-40B4-BE49-F238E27FC236}">
                <a16:creationId xmlns:a16="http://schemas.microsoft.com/office/drawing/2014/main" id="{1D8E143C-3E3D-684C-87F1-B3181B6D0969}"/>
              </a:ext>
            </a:extLst>
          </p:cNvPr>
          <p:cNvGrpSpPr/>
          <p:nvPr/>
        </p:nvGrpSpPr>
        <p:grpSpPr>
          <a:xfrm>
            <a:off x="369639" y="875863"/>
            <a:ext cx="6795134" cy="6752204"/>
            <a:chOff x="369639" y="875863"/>
            <a:chExt cx="6795134" cy="6752204"/>
          </a:xfrm>
        </p:grpSpPr>
        <p:sp>
          <p:nvSpPr>
            <p:cNvPr id="53" name="object 14">
              <a:extLst>
                <a:ext uri="{FF2B5EF4-FFF2-40B4-BE49-F238E27FC236}">
                  <a16:creationId xmlns:a16="http://schemas.microsoft.com/office/drawing/2014/main" id="{58A83FF8-A5F2-7D48-98C9-BD81A65A2DD0}"/>
                </a:ext>
              </a:extLst>
            </p:cNvPr>
            <p:cNvSpPr/>
            <p:nvPr/>
          </p:nvSpPr>
          <p:spPr>
            <a:xfrm>
              <a:off x="1383184" y="875863"/>
              <a:ext cx="465455" cy="0"/>
            </a:xfrm>
            <a:custGeom>
              <a:avLst/>
              <a:gdLst/>
              <a:ahLst/>
              <a:cxnLst/>
              <a:rect l="l" t="t" r="r" b="b"/>
              <a:pathLst>
                <a:path w="465455">
                  <a:moveTo>
                    <a:pt x="464908" y="0"/>
                  </a:moveTo>
                  <a:lnTo>
                    <a:pt x="0" y="0"/>
                  </a:lnTo>
                </a:path>
              </a:pathLst>
            </a:custGeom>
            <a:solidFill>
              <a:srgbClr val="FFFFFF"/>
            </a:solidFill>
          </p:spPr>
          <p:txBody>
            <a:bodyPr wrap="square" lIns="0" tIns="0" rIns="0" bIns="0" rtlCol="0"/>
            <a:lstStyle/>
            <a:p>
              <a:endParaRPr/>
            </a:p>
          </p:txBody>
        </p:sp>
        <p:sp>
          <p:nvSpPr>
            <p:cNvPr id="61" name="object 16">
              <a:extLst>
                <a:ext uri="{FF2B5EF4-FFF2-40B4-BE49-F238E27FC236}">
                  <a16:creationId xmlns:a16="http://schemas.microsoft.com/office/drawing/2014/main" id="{59FF2F88-2C13-6846-858A-E7B11D45D463}"/>
                </a:ext>
              </a:extLst>
            </p:cNvPr>
            <p:cNvSpPr/>
            <p:nvPr/>
          </p:nvSpPr>
          <p:spPr>
            <a:xfrm>
              <a:off x="369639" y="4631030"/>
              <a:ext cx="6795134" cy="0"/>
            </a:xfrm>
            <a:custGeom>
              <a:avLst/>
              <a:gdLst/>
              <a:ahLst/>
              <a:cxnLst/>
              <a:rect l="l" t="t" r="r" b="b"/>
              <a:pathLst>
                <a:path w="6795134">
                  <a:moveTo>
                    <a:pt x="6795084" y="0"/>
                  </a:moveTo>
                  <a:lnTo>
                    <a:pt x="0" y="0"/>
                  </a:lnTo>
                </a:path>
              </a:pathLst>
            </a:custGeom>
            <a:solidFill>
              <a:srgbClr val="FFFFFF"/>
            </a:solidFill>
          </p:spPr>
          <p:txBody>
            <a:bodyPr wrap="square" lIns="0" tIns="0" rIns="0" bIns="0" rtlCol="0"/>
            <a:lstStyle/>
            <a:p>
              <a:endParaRPr/>
            </a:p>
          </p:txBody>
        </p:sp>
        <p:sp>
          <p:nvSpPr>
            <p:cNvPr id="62" name="object 18">
              <a:extLst>
                <a:ext uri="{FF2B5EF4-FFF2-40B4-BE49-F238E27FC236}">
                  <a16:creationId xmlns:a16="http://schemas.microsoft.com/office/drawing/2014/main" id="{2DCA660E-BF4F-E94C-A4C0-E2E27F0E49C1}"/>
                </a:ext>
              </a:extLst>
            </p:cNvPr>
            <p:cNvSpPr/>
            <p:nvPr/>
          </p:nvSpPr>
          <p:spPr>
            <a:xfrm>
              <a:off x="369639" y="3132513"/>
              <a:ext cx="6795134" cy="0"/>
            </a:xfrm>
            <a:custGeom>
              <a:avLst/>
              <a:gdLst/>
              <a:ahLst/>
              <a:cxnLst/>
              <a:rect l="l" t="t" r="r" b="b"/>
              <a:pathLst>
                <a:path w="6795134">
                  <a:moveTo>
                    <a:pt x="6795084" y="0"/>
                  </a:moveTo>
                  <a:lnTo>
                    <a:pt x="0" y="0"/>
                  </a:lnTo>
                </a:path>
              </a:pathLst>
            </a:custGeom>
            <a:solidFill>
              <a:srgbClr val="FFFFFF"/>
            </a:solidFill>
          </p:spPr>
          <p:txBody>
            <a:bodyPr wrap="square" lIns="0" tIns="0" rIns="0" bIns="0" rtlCol="0"/>
            <a:lstStyle/>
            <a:p>
              <a:endParaRPr/>
            </a:p>
          </p:txBody>
        </p:sp>
        <p:sp>
          <p:nvSpPr>
            <p:cNvPr id="63" name="object 20">
              <a:extLst>
                <a:ext uri="{FF2B5EF4-FFF2-40B4-BE49-F238E27FC236}">
                  <a16:creationId xmlns:a16="http://schemas.microsoft.com/office/drawing/2014/main" id="{AC1357AC-BDD9-6A44-ABC7-278E65C21BD2}"/>
                </a:ext>
              </a:extLst>
            </p:cNvPr>
            <p:cNvSpPr/>
            <p:nvPr/>
          </p:nvSpPr>
          <p:spPr>
            <a:xfrm>
              <a:off x="369639" y="5875533"/>
              <a:ext cx="6795134" cy="0"/>
            </a:xfrm>
            <a:custGeom>
              <a:avLst/>
              <a:gdLst/>
              <a:ahLst/>
              <a:cxnLst/>
              <a:rect l="l" t="t" r="r" b="b"/>
              <a:pathLst>
                <a:path w="6795134">
                  <a:moveTo>
                    <a:pt x="6795084" y="0"/>
                  </a:moveTo>
                  <a:lnTo>
                    <a:pt x="0" y="0"/>
                  </a:lnTo>
                </a:path>
              </a:pathLst>
            </a:custGeom>
            <a:solidFill>
              <a:srgbClr val="FFFFFF"/>
            </a:solidFill>
          </p:spPr>
          <p:txBody>
            <a:bodyPr wrap="square" lIns="0" tIns="0" rIns="0" bIns="0" rtlCol="0"/>
            <a:lstStyle/>
            <a:p>
              <a:endParaRPr/>
            </a:p>
          </p:txBody>
        </p:sp>
        <p:sp>
          <p:nvSpPr>
            <p:cNvPr id="65" name="object 22">
              <a:extLst>
                <a:ext uri="{FF2B5EF4-FFF2-40B4-BE49-F238E27FC236}">
                  <a16:creationId xmlns:a16="http://schemas.microsoft.com/office/drawing/2014/main" id="{DAB8C8DB-BE57-7A43-88B2-76967058525D}"/>
                </a:ext>
              </a:extLst>
            </p:cNvPr>
            <p:cNvSpPr/>
            <p:nvPr/>
          </p:nvSpPr>
          <p:spPr>
            <a:xfrm>
              <a:off x="369639" y="7628067"/>
              <a:ext cx="6795134" cy="0"/>
            </a:xfrm>
            <a:custGeom>
              <a:avLst/>
              <a:gdLst/>
              <a:ahLst/>
              <a:cxnLst/>
              <a:rect l="l" t="t" r="r" b="b"/>
              <a:pathLst>
                <a:path w="6795134">
                  <a:moveTo>
                    <a:pt x="6795084" y="0"/>
                  </a:moveTo>
                  <a:lnTo>
                    <a:pt x="0" y="0"/>
                  </a:lnTo>
                </a:path>
              </a:pathLst>
            </a:custGeom>
            <a:solidFill>
              <a:srgbClr val="FFFFFF"/>
            </a:solidFill>
          </p:spPr>
          <p:txBody>
            <a:bodyPr wrap="square" lIns="0" tIns="0" rIns="0" bIns="0" rtlCol="0"/>
            <a:lstStyle/>
            <a:p>
              <a:endParaRPr/>
            </a:p>
          </p:txBody>
        </p:sp>
        <p:sp>
          <p:nvSpPr>
            <p:cNvPr id="66" name="object 24">
              <a:extLst>
                <a:ext uri="{FF2B5EF4-FFF2-40B4-BE49-F238E27FC236}">
                  <a16:creationId xmlns:a16="http://schemas.microsoft.com/office/drawing/2014/main" id="{F7BFE60C-DC13-4C4B-B38E-17750C82AF76}"/>
                </a:ext>
              </a:extLst>
            </p:cNvPr>
            <p:cNvSpPr/>
            <p:nvPr/>
          </p:nvSpPr>
          <p:spPr>
            <a:xfrm>
              <a:off x="5711907" y="875863"/>
              <a:ext cx="465455" cy="0"/>
            </a:xfrm>
            <a:custGeom>
              <a:avLst/>
              <a:gdLst/>
              <a:ahLst/>
              <a:cxnLst/>
              <a:rect l="l" t="t" r="r" b="b"/>
              <a:pathLst>
                <a:path w="465454">
                  <a:moveTo>
                    <a:pt x="464908" y="0"/>
                  </a:moveTo>
                  <a:lnTo>
                    <a:pt x="0" y="0"/>
                  </a:lnTo>
                </a:path>
              </a:pathLst>
            </a:custGeom>
            <a:solidFill>
              <a:srgbClr val="FFFFFF"/>
            </a:solidFill>
          </p:spPr>
          <p:txBody>
            <a:bodyPr wrap="square" lIns="0" tIns="0" rIns="0" bIns="0" rtlCol="0"/>
            <a:lstStyle/>
            <a:p>
              <a:endParaRPr/>
            </a:p>
          </p:txBody>
        </p:sp>
      </p:grpSp>
      <p:sp>
        <p:nvSpPr>
          <p:cNvPr id="68" name="object 25">
            <a:extLst>
              <a:ext uri="{FF2B5EF4-FFF2-40B4-BE49-F238E27FC236}">
                <a16:creationId xmlns:a16="http://schemas.microsoft.com/office/drawing/2014/main" id="{129782DB-EC49-A448-A95E-78F0E171A95D}"/>
              </a:ext>
            </a:extLst>
          </p:cNvPr>
          <p:cNvSpPr/>
          <p:nvPr/>
        </p:nvSpPr>
        <p:spPr>
          <a:xfrm>
            <a:off x="5873749" y="804456"/>
            <a:ext cx="465455" cy="0"/>
          </a:xfrm>
          <a:custGeom>
            <a:avLst/>
            <a:gdLst/>
            <a:ahLst/>
            <a:cxnLst/>
            <a:rect l="l" t="t" r="r" b="b"/>
            <a:pathLst>
              <a:path w="465454">
                <a:moveTo>
                  <a:pt x="0" y="0"/>
                </a:moveTo>
                <a:lnTo>
                  <a:pt x="464908" y="0"/>
                </a:lnTo>
              </a:path>
            </a:pathLst>
          </a:custGeom>
          <a:ln w="63500">
            <a:solidFill>
              <a:srgbClr val="00B26A"/>
            </a:solidFill>
          </a:ln>
        </p:spPr>
        <p:txBody>
          <a:bodyPr wrap="square" lIns="0" tIns="0" rIns="0" bIns="0" rtlCol="0"/>
          <a:lstStyle/>
          <a:p>
            <a:endParaRPr dirty="0"/>
          </a:p>
        </p:txBody>
      </p:sp>
      <p:sp>
        <p:nvSpPr>
          <p:cNvPr id="69" name="object 15">
            <a:extLst>
              <a:ext uri="{FF2B5EF4-FFF2-40B4-BE49-F238E27FC236}">
                <a16:creationId xmlns:a16="http://schemas.microsoft.com/office/drawing/2014/main" id="{17F9B68C-EA09-A543-885B-D93FA91B720F}"/>
              </a:ext>
            </a:extLst>
          </p:cNvPr>
          <p:cNvSpPr/>
          <p:nvPr/>
        </p:nvSpPr>
        <p:spPr>
          <a:xfrm>
            <a:off x="1217294" y="804456"/>
            <a:ext cx="465455" cy="0"/>
          </a:xfrm>
          <a:custGeom>
            <a:avLst/>
            <a:gdLst/>
            <a:ahLst/>
            <a:cxnLst/>
            <a:rect l="l" t="t" r="r" b="b"/>
            <a:pathLst>
              <a:path w="465455">
                <a:moveTo>
                  <a:pt x="0" y="0"/>
                </a:moveTo>
                <a:lnTo>
                  <a:pt x="464908" y="0"/>
                </a:lnTo>
              </a:path>
            </a:pathLst>
          </a:custGeom>
          <a:ln w="63500">
            <a:solidFill>
              <a:srgbClr val="00B26A"/>
            </a:solidFill>
          </a:ln>
        </p:spPr>
        <p:txBody>
          <a:bodyPr wrap="square" lIns="0" tIns="0" rIns="0" bIns="0" rtlCol="0"/>
          <a:lstStyle/>
          <a:p>
            <a:endParaRPr dirty="0"/>
          </a:p>
        </p:txBody>
      </p:sp>
      <p:sp>
        <p:nvSpPr>
          <p:cNvPr id="70" name="object 6">
            <a:extLst>
              <a:ext uri="{FF2B5EF4-FFF2-40B4-BE49-F238E27FC236}">
                <a16:creationId xmlns:a16="http://schemas.microsoft.com/office/drawing/2014/main" id="{2469A91B-401F-41D7-85EC-CA8F3EAB3514}"/>
              </a:ext>
            </a:extLst>
          </p:cNvPr>
          <p:cNvSpPr/>
          <p:nvPr/>
        </p:nvSpPr>
        <p:spPr>
          <a:xfrm>
            <a:off x="375088" y="1003300"/>
            <a:ext cx="6821170" cy="1840939"/>
          </a:xfrm>
          <a:custGeom>
            <a:avLst/>
            <a:gdLst/>
            <a:ahLst/>
            <a:cxnLst/>
            <a:rect l="l" t="t" r="r" b="b"/>
            <a:pathLst>
              <a:path w="6821170" h="1369695">
                <a:moveTo>
                  <a:pt x="6757873" y="0"/>
                </a:moveTo>
                <a:lnTo>
                  <a:pt x="62852" y="0"/>
                </a:lnTo>
                <a:lnTo>
                  <a:pt x="38388" y="4939"/>
                </a:lnTo>
                <a:lnTo>
                  <a:pt x="18410" y="18410"/>
                </a:lnTo>
                <a:lnTo>
                  <a:pt x="4939" y="38388"/>
                </a:lnTo>
                <a:lnTo>
                  <a:pt x="0" y="62852"/>
                </a:lnTo>
                <a:lnTo>
                  <a:pt x="0" y="1306410"/>
                </a:lnTo>
                <a:lnTo>
                  <a:pt x="4939" y="1330874"/>
                </a:lnTo>
                <a:lnTo>
                  <a:pt x="18410" y="1350852"/>
                </a:lnTo>
                <a:lnTo>
                  <a:pt x="38388" y="1364323"/>
                </a:lnTo>
                <a:lnTo>
                  <a:pt x="62852" y="1369263"/>
                </a:lnTo>
                <a:lnTo>
                  <a:pt x="6757873" y="1369263"/>
                </a:lnTo>
                <a:lnTo>
                  <a:pt x="6782336" y="1364323"/>
                </a:lnTo>
                <a:lnTo>
                  <a:pt x="6802315" y="1350852"/>
                </a:lnTo>
                <a:lnTo>
                  <a:pt x="6815785" y="1330874"/>
                </a:lnTo>
                <a:lnTo>
                  <a:pt x="6820725" y="1306410"/>
                </a:lnTo>
                <a:lnTo>
                  <a:pt x="6820725" y="62852"/>
                </a:lnTo>
                <a:lnTo>
                  <a:pt x="6815785" y="38388"/>
                </a:lnTo>
                <a:lnTo>
                  <a:pt x="6802315" y="18410"/>
                </a:lnTo>
                <a:lnTo>
                  <a:pt x="6782336" y="4939"/>
                </a:lnTo>
                <a:lnTo>
                  <a:pt x="6757873" y="0"/>
                </a:lnTo>
                <a:close/>
              </a:path>
            </a:pathLst>
          </a:custGeom>
          <a:solidFill>
            <a:srgbClr val="CCE7D3"/>
          </a:solidFill>
        </p:spPr>
        <p:txBody>
          <a:bodyPr wrap="square" lIns="54000" tIns="54000" rIns="54000" bIns="54000" rtlCol="0"/>
          <a:lstStyle/>
          <a:p>
            <a:endParaRPr lang="ja-JP" altLang="en-US" sz="1200" dirty="0"/>
          </a:p>
        </p:txBody>
      </p:sp>
      <p:sp>
        <p:nvSpPr>
          <p:cNvPr id="73" name="テキスト ボックス 72">
            <a:extLst>
              <a:ext uri="{FF2B5EF4-FFF2-40B4-BE49-F238E27FC236}">
                <a16:creationId xmlns:a16="http://schemas.microsoft.com/office/drawing/2014/main" id="{15032809-0859-48DA-A09A-CC6BAC6A16CA}"/>
              </a:ext>
            </a:extLst>
          </p:cNvPr>
          <p:cNvSpPr txBox="1"/>
          <p:nvPr/>
        </p:nvSpPr>
        <p:spPr>
          <a:xfrm>
            <a:off x="680902" y="1114702"/>
            <a:ext cx="6394753" cy="600164"/>
          </a:xfrm>
          <a:prstGeom prst="rect">
            <a:avLst/>
          </a:prstGeom>
          <a:noFill/>
        </p:spPr>
        <p:txBody>
          <a:bodyPr wrap="square" rtlCol="0">
            <a:spAutoFit/>
          </a:bodyPr>
          <a:lstStyle/>
          <a:p>
            <a:r>
              <a:rPr lang="ja-JP" altLang="en-US" sz="1100" b="1" dirty="0">
                <a:solidFill>
                  <a:srgbClr val="231F20"/>
                </a:solidFill>
                <a:latin typeface="游ゴシック" panose="020B0400000000000000" pitchFamily="50" charset="-128"/>
                <a:ea typeface="游ゴシック" panose="020B0400000000000000" pitchFamily="50" charset="-128"/>
                <a:cs typeface="YuGothic"/>
              </a:rPr>
              <a:t>男女共同参画を進めることによって、すべての人の権利が尊重され、性別にかかわらず</a:t>
            </a:r>
            <a:br>
              <a:rPr lang="en-US" altLang="ja-JP" sz="1100" b="1" dirty="0">
                <a:solidFill>
                  <a:srgbClr val="231F20"/>
                </a:solidFill>
                <a:latin typeface="游ゴシック" panose="020B0400000000000000" pitchFamily="50" charset="-128"/>
                <a:ea typeface="游ゴシック" panose="020B0400000000000000" pitchFamily="50" charset="-128"/>
                <a:cs typeface="YuGothic"/>
              </a:rPr>
            </a:br>
            <a:r>
              <a:rPr lang="ja-JP" altLang="en-US" sz="1100" b="1" dirty="0">
                <a:solidFill>
                  <a:srgbClr val="231F20"/>
                </a:solidFill>
                <a:latin typeface="游ゴシック" panose="020B0400000000000000" pitchFamily="50" charset="-128"/>
                <a:ea typeface="游ゴシック" panose="020B0400000000000000" pitchFamily="50" charset="-128"/>
                <a:cs typeface="YuGothic"/>
              </a:rPr>
              <a:t>個人の個性と能力を発揮できる、多様性に富んだ社会を実現することができます。</a:t>
            </a:r>
          </a:p>
          <a:p>
            <a:r>
              <a:rPr lang="ja-JP" altLang="en-US" sz="1100" b="1" dirty="0">
                <a:solidFill>
                  <a:srgbClr val="231F20"/>
                </a:solidFill>
                <a:latin typeface="游ゴシック" panose="020B0400000000000000" pitchFamily="50" charset="-128"/>
                <a:ea typeface="游ゴシック" panose="020B0400000000000000" pitchFamily="50" charset="-128"/>
                <a:cs typeface="YuGothic"/>
              </a:rPr>
              <a:t>このたび、全国の中学校において、男女共同参画の促進に向けた教育を推進することになりました。</a:t>
            </a:r>
            <a:endParaRPr kumimoji="1" lang="ja-JP" altLang="en-US" sz="1100" dirty="0">
              <a:solidFill>
                <a:srgbClr val="231F20"/>
              </a:solidFill>
              <a:latin typeface="游ゴシック" panose="020B0400000000000000" pitchFamily="50" charset="-128"/>
              <a:ea typeface="游ゴシック" panose="020B0400000000000000" pitchFamily="50" charset="-128"/>
            </a:endParaRPr>
          </a:p>
        </p:txBody>
      </p:sp>
      <p:sp>
        <p:nvSpPr>
          <p:cNvPr id="78" name="テキスト ボックス 77">
            <a:extLst>
              <a:ext uri="{FF2B5EF4-FFF2-40B4-BE49-F238E27FC236}">
                <a16:creationId xmlns:a16="http://schemas.microsoft.com/office/drawing/2014/main" id="{E1199032-7804-4F68-834A-3171743E5431}"/>
              </a:ext>
            </a:extLst>
          </p:cNvPr>
          <p:cNvSpPr txBox="1"/>
          <p:nvPr/>
        </p:nvSpPr>
        <p:spPr>
          <a:xfrm>
            <a:off x="1018541" y="1750222"/>
            <a:ext cx="2226310" cy="261610"/>
          </a:xfrm>
          <a:prstGeom prst="rect">
            <a:avLst/>
          </a:prstGeom>
          <a:noFill/>
        </p:spPr>
        <p:txBody>
          <a:bodyPr wrap="square" rtlCol="0">
            <a:spAutoFit/>
          </a:bodyPr>
          <a:lstStyle/>
          <a:p>
            <a:pPr marL="184150" indent="-171450">
              <a:spcBef>
                <a:spcPts val="1200"/>
              </a:spcBef>
              <a:buClr>
                <a:srgbClr val="00B050"/>
              </a:buClr>
              <a:buFont typeface="Wingdings" panose="05000000000000000000" pitchFamily="2" charset="2"/>
              <a:buChar char="n"/>
            </a:pPr>
            <a:r>
              <a:rPr lang="ja-JP" altLang="en-US" sz="1100" b="1" dirty="0">
                <a:solidFill>
                  <a:srgbClr val="231F20"/>
                </a:solidFill>
                <a:latin typeface="游ゴシック" panose="020B0400000000000000" pitchFamily="50" charset="-128"/>
                <a:ea typeface="游ゴシック" panose="020B0400000000000000" pitchFamily="50" charset="-128"/>
              </a:rPr>
              <a:t>保護者のみなさまへのお願い</a:t>
            </a:r>
          </a:p>
        </p:txBody>
      </p:sp>
      <p:sp>
        <p:nvSpPr>
          <p:cNvPr id="88" name="テキスト ボックス 87">
            <a:extLst>
              <a:ext uri="{FF2B5EF4-FFF2-40B4-BE49-F238E27FC236}">
                <a16:creationId xmlns:a16="http://schemas.microsoft.com/office/drawing/2014/main" id="{72994399-04B0-4556-B589-0E6765ACAE2D}"/>
              </a:ext>
            </a:extLst>
          </p:cNvPr>
          <p:cNvSpPr txBox="1"/>
          <p:nvPr/>
        </p:nvSpPr>
        <p:spPr>
          <a:xfrm>
            <a:off x="751489" y="3950037"/>
            <a:ext cx="6053523" cy="1015663"/>
          </a:xfrm>
          <a:prstGeom prst="rect">
            <a:avLst/>
          </a:prstGeom>
          <a:noFill/>
        </p:spPr>
        <p:txBody>
          <a:bodyPr wrap="square" rtlCol="0">
            <a:spAutoFit/>
          </a:bodyPr>
          <a:lstStyle/>
          <a:p>
            <a:pPr marL="184150" indent="-171450">
              <a:lnSpc>
                <a:spcPct val="100000"/>
              </a:lnSpc>
              <a:spcBef>
                <a:spcPts val="100"/>
              </a:spcBef>
              <a:buClr>
                <a:srgbClr val="00B050"/>
              </a:buClr>
              <a:buFont typeface="Wingdings" panose="05000000000000000000" pitchFamily="2" charset="2"/>
              <a:buChar char="n"/>
            </a:pPr>
            <a:r>
              <a:rPr lang="ja-JP" altLang="en-US" sz="1100" b="1" dirty="0">
                <a:solidFill>
                  <a:srgbClr val="231F20"/>
                </a:solidFill>
                <a:latin typeface="Yu Gothic Medium" panose="020B0400000000000000" pitchFamily="34" charset="-128"/>
                <a:ea typeface="Yu Gothic Medium" panose="020B0400000000000000" pitchFamily="34" charset="-128"/>
              </a:rPr>
              <a:t>令和</a:t>
            </a:r>
            <a:r>
              <a:rPr lang="en-US" altLang="ja-JP" sz="1100" b="1" dirty="0">
                <a:solidFill>
                  <a:srgbClr val="231F20"/>
                </a:solidFill>
                <a:latin typeface="Yu Gothic Medium" panose="020B0400000000000000" pitchFamily="34" charset="-128"/>
                <a:ea typeface="Yu Gothic Medium" panose="020B0400000000000000" pitchFamily="34" charset="-128"/>
              </a:rPr>
              <a:t>2</a:t>
            </a:r>
            <a:r>
              <a:rPr lang="ja-JP" altLang="en-US" sz="1100" b="1" dirty="0">
                <a:solidFill>
                  <a:srgbClr val="231F20"/>
                </a:solidFill>
                <a:latin typeface="Yu Gothic Medium" panose="020B0400000000000000" pitchFamily="34" charset="-128"/>
                <a:ea typeface="Yu Gothic Medium" panose="020B0400000000000000" pitchFamily="34" charset="-128"/>
              </a:rPr>
              <a:t>年に閣議決定された「第</a:t>
            </a:r>
            <a:r>
              <a:rPr lang="en-US" altLang="ja-JP" sz="1100" b="1" dirty="0">
                <a:solidFill>
                  <a:srgbClr val="231F20"/>
                </a:solidFill>
                <a:latin typeface="Yu Gothic Medium" panose="020B0400000000000000" pitchFamily="34" charset="-128"/>
                <a:ea typeface="Yu Gothic Medium" panose="020B0400000000000000" pitchFamily="34" charset="-128"/>
              </a:rPr>
              <a:t>5</a:t>
            </a:r>
            <a:r>
              <a:rPr lang="ja-JP" altLang="en-US" sz="1100" b="1" dirty="0">
                <a:solidFill>
                  <a:srgbClr val="231F20"/>
                </a:solidFill>
                <a:latin typeface="Yu Gothic Medium" panose="020B0400000000000000" pitchFamily="34" charset="-128"/>
                <a:ea typeface="Yu Gothic Medium" panose="020B0400000000000000" pitchFamily="34" charset="-128"/>
              </a:rPr>
              <a:t>次男女共同参画基本計画」において、固定的な性別役割分担意識や性差に関する偏見・固定観念は、往々にして幼少の頃から長年にわたり形成されて</a:t>
            </a:r>
            <a:br>
              <a:rPr lang="en-US" altLang="ja-JP" sz="1100" b="1" dirty="0">
                <a:solidFill>
                  <a:srgbClr val="231F20"/>
                </a:solidFill>
                <a:latin typeface="Yu Gothic Medium" panose="020B0400000000000000" pitchFamily="34" charset="-128"/>
                <a:ea typeface="Yu Gothic Medium" panose="020B0400000000000000" pitchFamily="34" charset="-128"/>
              </a:rPr>
            </a:br>
            <a:r>
              <a:rPr lang="ja-JP" altLang="en-US" sz="1100" b="1" dirty="0">
                <a:solidFill>
                  <a:srgbClr val="231F20"/>
                </a:solidFill>
                <a:latin typeface="Yu Gothic Medium" panose="020B0400000000000000" pitchFamily="34" charset="-128"/>
                <a:ea typeface="Yu Gothic Medium" panose="020B0400000000000000" pitchFamily="34" charset="-128"/>
              </a:rPr>
              <a:t>きており、女性と男性のいずれにも存在すると指摘されています。</a:t>
            </a:r>
            <a:endParaRPr lang="en-US" altLang="ja-JP" sz="1100" b="1" dirty="0">
              <a:solidFill>
                <a:srgbClr val="231F20"/>
              </a:solidFill>
              <a:latin typeface="Yu Gothic Medium" panose="020B0400000000000000" pitchFamily="34" charset="-128"/>
              <a:ea typeface="Yu Gothic Medium" panose="020B0400000000000000" pitchFamily="34" charset="-128"/>
            </a:endParaRPr>
          </a:p>
          <a:p>
            <a:pPr marL="184150" indent="-171450">
              <a:spcBef>
                <a:spcPts val="600"/>
              </a:spcBef>
              <a:buClr>
                <a:srgbClr val="00B050"/>
              </a:buClr>
              <a:buFont typeface="Wingdings" panose="05000000000000000000" pitchFamily="2" charset="2"/>
              <a:buChar char="n"/>
            </a:pPr>
            <a:r>
              <a:rPr lang="ja-JP" altLang="en-US" sz="1100" b="1" dirty="0">
                <a:solidFill>
                  <a:srgbClr val="231F20"/>
                </a:solidFill>
                <a:latin typeface="Yu Gothic Medium" panose="020B0400000000000000" pitchFamily="34" charset="-128"/>
                <a:ea typeface="Yu Gothic Medium" panose="020B0400000000000000" pitchFamily="34" charset="-128"/>
              </a:rPr>
              <a:t>こうした意識や偏見等の解消に向けて、各学校において、男女の個性の尊重や自他を大切にすることの理解、固定的な性別役割分担意識解消の理解を深めるための教材を作成しました。</a:t>
            </a:r>
            <a:endParaRPr lang="en-US" altLang="ja-JP" sz="1100" b="1" dirty="0">
              <a:solidFill>
                <a:srgbClr val="231F20"/>
              </a:solidFill>
              <a:latin typeface="Yu Gothic Medium" panose="020B0400000000000000" pitchFamily="34" charset="-128"/>
              <a:ea typeface="Yu Gothic Medium" panose="020B0400000000000000" pitchFamily="34" charset="-128"/>
            </a:endParaRPr>
          </a:p>
        </p:txBody>
      </p:sp>
      <p:grpSp>
        <p:nvGrpSpPr>
          <p:cNvPr id="89" name="グループ化 88">
            <a:extLst>
              <a:ext uri="{FF2B5EF4-FFF2-40B4-BE49-F238E27FC236}">
                <a16:creationId xmlns:a16="http://schemas.microsoft.com/office/drawing/2014/main" id="{DB415370-40F9-4262-BBD8-143DAF98E6B1}"/>
              </a:ext>
            </a:extLst>
          </p:cNvPr>
          <p:cNvGrpSpPr/>
          <p:nvPr/>
        </p:nvGrpSpPr>
        <p:grpSpPr>
          <a:xfrm>
            <a:off x="787400" y="3635735"/>
            <a:ext cx="1245304" cy="292388"/>
            <a:chOff x="415044" y="3571684"/>
            <a:chExt cx="1245304" cy="292388"/>
          </a:xfrm>
        </p:grpSpPr>
        <p:sp>
          <p:nvSpPr>
            <p:cNvPr id="90" name="object 36">
              <a:extLst>
                <a:ext uri="{FF2B5EF4-FFF2-40B4-BE49-F238E27FC236}">
                  <a16:creationId xmlns:a16="http://schemas.microsoft.com/office/drawing/2014/main" id="{CD8EC4DF-C23C-4414-AF3C-2C126A272B96}"/>
                </a:ext>
              </a:extLst>
            </p:cNvPr>
            <p:cNvSpPr txBox="1"/>
            <p:nvPr/>
          </p:nvSpPr>
          <p:spPr>
            <a:xfrm>
              <a:off x="680903" y="3571684"/>
              <a:ext cx="979445" cy="292388"/>
            </a:xfrm>
            <a:prstGeom prst="rect">
              <a:avLst/>
            </a:prstGeom>
          </p:spPr>
          <p:txBody>
            <a:bodyPr vert="horz" wrap="square" lIns="0" tIns="76200" rIns="0" bIns="0" rtlCol="0">
              <a:spAutoFit/>
            </a:bodyPr>
            <a:lstStyle/>
            <a:p>
              <a:pPr marL="25400">
                <a:lnSpc>
                  <a:spcPct val="100000"/>
                </a:lnSpc>
                <a:spcBef>
                  <a:spcPts val="600"/>
                </a:spcBef>
              </a:pPr>
              <a:r>
                <a:rPr sz="1400" b="1" dirty="0">
                  <a:solidFill>
                    <a:srgbClr val="231F20"/>
                  </a:solidFill>
                  <a:latin typeface="游ゴシック" panose="020B0400000000000000" pitchFamily="50" charset="-128"/>
                  <a:ea typeface="游ゴシック" panose="020B0400000000000000" pitchFamily="50" charset="-128"/>
                  <a:cs typeface="YuGothic"/>
                </a:rPr>
                <a:t>教育の経緯</a:t>
              </a:r>
              <a:endParaRPr lang="ja-JP" altLang="en-US" sz="1050" dirty="0">
                <a:solidFill>
                  <a:srgbClr val="231F20"/>
                </a:solidFill>
                <a:latin typeface="游ゴシック" panose="020B0400000000000000" pitchFamily="50" charset="-128"/>
                <a:ea typeface="游ゴシック" panose="020B0400000000000000" pitchFamily="50" charset="-128"/>
                <a:cs typeface="YuGothic"/>
              </a:endParaRPr>
            </a:p>
          </p:txBody>
        </p:sp>
        <p:pic>
          <p:nvPicPr>
            <p:cNvPr id="94" name="図 93">
              <a:extLst>
                <a:ext uri="{FF2B5EF4-FFF2-40B4-BE49-F238E27FC236}">
                  <a16:creationId xmlns:a16="http://schemas.microsoft.com/office/drawing/2014/main" id="{E5C200B7-99F7-4D7E-B9F3-65AE5FF08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44" y="3595111"/>
              <a:ext cx="190500" cy="254000"/>
            </a:xfrm>
            <a:prstGeom prst="rect">
              <a:avLst/>
            </a:prstGeom>
          </p:spPr>
        </p:pic>
      </p:grpSp>
      <p:sp>
        <p:nvSpPr>
          <p:cNvPr id="97" name="object 6">
            <a:extLst>
              <a:ext uri="{FF2B5EF4-FFF2-40B4-BE49-F238E27FC236}">
                <a16:creationId xmlns:a16="http://schemas.microsoft.com/office/drawing/2014/main" id="{196DA681-04F0-4FF3-A7A4-CB650B2F31B2}"/>
              </a:ext>
            </a:extLst>
          </p:cNvPr>
          <p:cNvSpPr txBox="1"/>
          <p:nvPr/>
        </p:nvSpPr>
        <p:spPr>
          <a:xfrm>
            <a:off x="3642057" y="9895731"/>
            <a:ext cx="3564083" cy="320601"/>
          </a:xfrm>
          <a:prstGeom prst="rect">
            <a:avLst/>
          </a:prstGeom>
        </p:spPr>
        <p:txBody>
          <a:bodyPr vert="horz" wrap="square" lIns="0" tIns="12700" rIns="0" bIns="0" rtlCol="0">
            <a:spAutoFit/>
          </a:bodyPr>
          <a:lstStyle/>
          <a:p>
            <a:pPr>
              <a:lnSpc>
                <a:spcPct val="100000"/>
              </a:lnSpc>
              <a:spcBef>
                <a:spcPts val="300"/>
              </a:spcBef>
            </a:pPr>
            <a:r>
              <a:rPr lang="ja-JP" altLang="en-US" sz="1000" dirty="0">
                <a:solidFill>
                  <a:srgbClr val="231F20"/>
                </a:solidFill>
                <a:latin typeface="Yu Gothic Medium" panose="020B0400000000000000" pitchFamily="34" charset="-128"/>
                <a:ea typeface="Yu Gothic Medium" panose="020B0400000000000000" pitchFamily="34" charset="-128"/>
                <a:cs typeface="Source Han Sans JP"/>
              </a:rPr>
              <a:t>教材は文部科学省のウェブサイトからダウンロード可能です。　</a:t>
            </a:r>
            <a:r>
              <a:rPr lang="en-US" altLang="ja-JP" sz="1000" dirty="0">
                <a:solidFill>
                  <a:srgbClr val="231F20"/>
                </a:solidFill>
                <a:latin typeface="Yu Gothic Medium" panose="020B0400000000000000" pitchFamily="34" charset="-128"/>
                <a:ea typeface="Yu Gothic Medium" panose="020B0400000000000000" pitchFamily="34" charset="-128"/>
                <a:cs typeface="SourceHanSansJP-Medium"/>
              </a:rPr>
              <a:t>https://www.mext.go.jp/a_menu/danjo/anzen/index.html</a:t>
            </a:r>
            <a:endParaRPr lang="en-US" altLang="ja-JP" sz="1000" dirty="0">
              <a:solidFill>
                <a:srgbClr val="231F20"/>
              </a:solidFill>
              <a:latin typeface="Yu Gothic Medium" panose="020B0400000000000000" pitchFamily="34" charset="-128"/>
              <a:ea typeface="Yu Gothic Medium" panose="020B0400000000000000" pitchFamily="34" charset="-128"/>
              <a:cs typeface="DNPShueiMGoStd-L"/>
            </a:endParaRPr>
          </a:p>
        </p:txBody>
      </p:sp>
      <p:sp>
        <p:nvSpPr>
          <p:cNvPr id="98" name="テキスト ボックス 97">
            <a:extLst>
              <a:ext uri="{FF2B5EF4-FFF2-40B4-BE49-F238E27FC236}">
                <a16:creationId xmlns:a16="http://schemas.microsoft.com/office/drawing/2014/main" id="{20988CAB-14BC-4991-A221-A5CF5CEED150}"/>
              </a:ext>
            </a:extLst>
          </p:cNvPr>
          <p:cNvSpPr txBox="1"/>
          <p:nvPr/>
        </p:nvSpPr>
        <p:spPr>
          <a:xfrm>
            <a:off x="355600" y="8444191"/>
            <a:ext cx="5005906" cy="1461939"/>
          </a:xfrm>
          <a:prstGeom prst="rect">
            <a:avLst/>
          </a:prstGeom>
          <a:noFill/>
        </p:spPr>
        <p:txBody>
          <a:bodyPr wrap="square" rtlCol="0">
            <a:spAutoFit/>
          </a:bodyPr>
          <a:lstStyle/>
          <a:p>
            <a:pPr>
              <a:lnSpc>
                <a:spcPct val="100000"/>
              </a:lnSpc>
              <a:spcBef>
                <a:spcPts val="300"/>
              </a:spcBef>
            </a:pP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　望まない性的な行為は、性的な暴力にあたります。</a:t>
            </a:r>
            <a:br>
              <a:rPr lang="en-US" altLang="ja-JP" sz="1050" b="1" dirty="0">
                <a:solidFill>
                  <a:srgbClr val="231F20"/>
                </a:solidFill>
                <a:latin typeface="Yu Gothic Medium" panose="020B0400000000000000" pitchFamily="34" charset="-128"/>
                <a:ea typeface="Yu Gothic Medium" panose="020B0400000000000000" pitchFamily="34" charset="-128"/>
                <a:cs typeface="DNPShueiMGoStd-L"/>
              </a:rPr>
            </a:b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　性暴力は、被害者の尊厳を著しく踏みにじる行為であり、その心身に長期に</a:t>
            </a:r>
            <a:br>
              <a:rPr lang="en-US" altLang="ja-JP" sz="1050" b="1" dirty="0">
                <a:solidFill>
                  <a:srgbClr val="231F20"/>
                </a:solidFill>
                <a:latin typeface="Yu Gothic Medium" panose="020B0400000000000000" pitchFamily="34" charset="-128"/>
                <a:ea typeface="Yu Gothic Medium" panose="020B0400000000000000" pitchFamily="34" charset="-128"/>
                <a:cs typeface="DNPShueiMGoStd-L"/>
              </a:rPr>
            </a:b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わたり重大な悪影響を及ぼすもので、性暴力の根絶は待ったなしの課題です。</a:t>
            </a:r>
            <a:endParaRPr lang="en-US" altLang="ja-JP" sz="1050" b="1" dirty="0">
              <a:solidFill>
                <a:srgbClr val="231F20"/>
              </a:solidFill>
              <a:latin typeface="Yu Gothic Medium" panose="020B0400000000000000" pitchFamily="34" charset="-128"/>
              <a:ea typeface="Yu Gothic Medium" panose="020B0400000000000000" pitchFamily="34" charset="-128"/>
              <a:cs typeface="DNPShueiMGoStd-L"/>
            </a:endParaRPr>
          </a:p>
          <a:p>
            <a:pPr>
              <a:lnSpc>
                <a:spcPct val="100000"/>
              </a:lnSpc>
              <a:spcBef>
                <a:spcPts val="300"/>
              </a:spcBef>
            </a:pP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　令和</a:t>
            </a:r>
            <a:r>
              <a:rPr lang="en-US" altLang="ja-JP" sz="1050" b="1" dirty="0">
                <a:solidFill>
                  <a:srgbClr val="231F20"/>
                </a:solidFill>
                <a:latin typeface="Yu Gothic Medium" panose="020B0400000000000000" pitchFamily="34" charset="-128"/>
                <a:ea typeface="Yu Gothic Medium" panose="020B0400000000000000" pitchFamily="34" charset="-128"/>
                <a:cs typeface="DNPShueiMGoStd-L"/>
              </a:rPr>
              <a:t>2</a:t>
            </a: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年に政府で決定された「性犯罪・性暴力対策の強化の方針」を踏まえ、</a:t>
            </a:r>
            <a:br>
              <a:rPr lang="en-US" altLang="ja-JP" sz="1050" b="1" dirty="0">
                <a:solidFill>
                  <a:srgbClr val="231F20"/>
                </a:solidFill>
                <a:latin typeface="Yu Gothic Medium" panose="020B0400000000000000" pitchFamily="34" charset="-128"/>
                <a:ea typeface="Yu Gothic Medium" panose="020B0400000000000000" pitchFamily="34" charset="-128"/>
                <a:cs typeface="DNPShueiMGoStd-L"/>
              </a:rPr>
            </a:b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全国の学校等におい</a:t>
            </a:r>
            <a:r>
              <a:rPr lang="ja-JP" altLang="en-US" sz="1050" b="1" spc="-300" dirty="0">
                <a:solidFill>
                  <a:srgbClr val="231F20"/>
                </a:solidFill>
                <a:latin typeface="Yu Gothic Medium" panose="020B0400000000000000" pitchFamily="34" charset="-128"/>
                <a:ea typeface="Yu Gothic Medium" panose="020B0400000000000000" pitchFamily="34" charset="-128"/>
                <a:cs typeface="DNPShueiMGoStd-L"/>
              </a:rPr>
              <a:t>て</a:t>
            </a: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「生</a:t>
            </a:r>
            <a:r>
              <a:rPr lang="ja-JP" altLang="en-US" sz="1050" b="1" spc="-300" dirty="0">
                <a:solidFill>
                  <a:srgbClr val="231F20"/>
                </a:solidFill>
                <a:latin typeface="Yu Gothic Medium" panose="020B0400000000000000" pitchFamily="34" charset="-128"/>
                <a:ea typeface="Yu Gothic Medium" panose="020B0400000000000000" pitchFamily="34" charset="-128"/>
                <a:cs typeface="DNPShueiMGoStd-L"/>
              </a:rPr>
              <a:t>命</a:t>
            </a: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（いのち</a:t>
            </a:r>
            <a:r>
              <a:rPr lang="ja-JP" altLang="en-US" sz="1050" b="1" spc="-300" dirty="0">
                <a:solidFill>
                  <a:srgbClr val="231F20"/>
                </a:solidFill>
                <a:latin typeface="Yu Gothic Medium" panose="020B0400000000000000" pitchFamily="34" charset="-128"/>
                <a:ea typeface="Yu Gothic Medium" panose="020B0400000000000000" pitchFamily="34" charset="-128"/>
                <a:cs typeface="DNPShueiMGoStd-L"/>
              </a:rPr>
              <a:t>）</a:t>
            </a: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の安全教育</a:t>
            </a:r>
            <a:r>
              <a:rPr lang="ja-JP" altLang="en-US" sz="1050" b="1" spc="-300" dirty="0">
                <a:solidFill>
                  <a:srgbClr val="231F20"/>
                </a:solidFill>
                <a:latin typeface="Yu Gothic Medium" panose="020B0400000000000000" pitchFamily="34" charset="-128"/>
                <a:ea typeface="Yu Gothic Medium" panose="020B0400000000000000" pitchFamily="34" charset="-128"/>
                <a:cs typeface="DNPShueiMGoStd-L"/>
              </a:rPr>
              <a:t>」</a:t>
            </a: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を推進することになりました。</a:t>
            </a:r>
            <a:endParaRPr lang="en-US" altLang="ja-JP" sz="1050" b="1" dirty="0">
              <a:solidFill>
                <a:srgbClr val="231F20"/>
              </a:solidFill>
              <a:latin typeface="Yu Gothic Medium" panose="020B0400000000000000" pitchFamily="34" charset="-128"/>
              <a:ea typeface="Yu Gothic Medium" panose="020B0400000000000000" pitchFamily="34" charset="-128"/>
              <a:cs typeface="DNPShueiMGoStd-L"/>
            </a:endParaRPr>
          </a:p>
          <a:p>
            <a:pPr>
              <a:lnSpc>
                <a:spcPct val="100000"/>
              </a:lnSpc>
              <a:spcBef>
                <a:spcPts val="300"/>
              </a:spcBef>
            </a:pP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　この教育では、生命の尊さを学び、性暴力の根底にある誤った認識や行動、</a:t>
            </a:r>
            <a:br>
              <a:rPr lang="en-US" altLang="ja-JP" sz="1050" b="1" dirty="0">
                <a:solidFill>
                  <a:srgbClr val="231F20"/>
                </a:solidFill>
                <a:latin typeface="Yu Gothic Medium" panose="020B0400000000000000" pitchFamily="34" charset="-128"/>
                <a:ea typeface="Yu Gothic Medium" panose="020B0400000000000000" pitchFamily="34" charset="-128"/>
                <a:cs typeface="DNPShueiMGoStd-L"/>
              </a:rPr>
            </a:b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性暴力が及ぼす影響等を正しく理解し、生命を大切にする考えや、自分や相手、</a:t>
            </a:r>
            <a:br>
              <a:rPr lang="en-US" altLang="ja-JP" sz="1050" b="1" dirty="0">
                <a:solidFill>
                  <a:srgbClr val="231F20"/>
                </a:solidFill>
                <a:latin typeface="Yu Gothic Medium" panose="020B0400000000000000" pitchFamily="34" charset="-128"/>
                <a:ea typeface="Yu Gothic Medium" panose="020B0400000000000000" pitchFamily="34" charset="-128"/>
                <a:cs typeface="DNPShueiMGoStd-L"/>
              </a:rPr>
            </a:b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一人一人を大切にする態度等を身に付けることを目指しています。</a:t>
            </a:r>
            <a:endParaRPr kumimoji="1" lang="ja-JP" altLang="en-US" sz="1050" b="1" dirty="0">
              <a:solidFill>
                <a:srgbClr val="231F20"/>
              </a:solidFill>
              <a:latin typeface="Yu Gothic Medium" panose="020B0400000000000000" pitchFamily="34" charset="-128"/>
              <a:ea typeface="Yu Gothic Medium" panose="020B0400000000000000" pitchFamily="34" charset="-128"/>
            </a:endParaRPr>
          </a:p>
        </p:txBody>
      </p:sp>
      <p:sp>
        <p:nvSpPr>
          <p:cNvPr id="101" name="object 10">
            <a:extLst>
              <a:ext uri="{FF2B5EF4-FFF2-40B4-BE49-F238E27FC236}">
                <a16:creationId xmlns:a16="http://schemas.microsoft.com/office/drawing/2014/main" id="{68A1F57A-9442-431E-B0D9-513E47F08169}"/>
              </a:ext>
            </a:extLst>
          </p:cNvPr>
          <p:cNvSpPr/>
          <p:nvPr/>
        </p:nvSpPr>
        <p:spPr>
          <a:xfrm>
            <a:off x="1434465" y="3199130"/>
            <a:ext cx="4687570" cy="318770"/>
          </a:xfrm>
          <a:custGeom>
            <a:avLst/>
            <a:gdLst/>
            <a:ahLst/>
            <a:cxnLst/>
            <a:rect l="l" t="t" r="r" b="b"/>
            <a:pathLst>
              <a:path w="4687570" h="318769">
                <a:moveTo>
                  <a:pt x="159194" y="318389"/>
                </a:moveTo>
                <a:lnTo>
                  <a:pt x="108876" y="310273"/>
                </a:lnTo>
                <a:lnTo>
                  <a:pt x="65175" y="287674"/>
                </a:lnTo>
                <a:lnTo>
                  <a:pt x="30714" y="253213"/>
                </a:lnTo>
                <a:lnTo>
                  <a:pt x="8115" y="209512"/>
                </a:lnTo>
                <a:lnTo>
                  <a:pt x="0" y="159194"/>
                </a:lnTo>
                <a:lnTo>
                  <a:pt x="8115" y="108876"/>
                </a:lnTo>
                <a:lnTo>
                  <a:pt x="30714" y="65175"/>
                </a:lnTo>
                <a:lnTo>
                  <a:pt x="65175" y="30714"/>
                </a:lnTo>
                <a:lnTo>
                  <a:pt x="108876" y="8115"/>
                </a:lnTo>
                <a:lnTo>
                  <a:pt x="159194" y="0"/>
                </a:lnTo>
                <a:lnTo>
                  <a:pt x="4528210" y="0"/>
                </a:lnTo>
                <a:lnTo>
                  <a:pt x="4578528" y="8115"/>
                </a:lnTo>
                <a:lnTo>
                  <a:pt x="4622229" y="30714"/>
                </a:lnTo>
                <a:lnTo>
                  <a:pt x="4656690" y="65175"/>
                </a:lnTo>
                <a:lnTo>
                  <a:pt x="4679289" y="108876"/>
                </a:lnTo>
                <a:lnTo>
                  <a:pt x="4687404" y="159194"/>
                </a:lnTo>
                <a:lnTo>
                  <a:pt x="4679289" y="209512"/>
                </a:lnTo>
                <a:lnTo>
                  <a:pt x="4656690" y="253213"/>
                </a:lnTo>
                <a:lnTo>
                  <a:pt x="4622229" y="287674"/>
                </a:lnTo>
                <a:lnTo>
                  <a:pt x="4578528" y="310273"/>
                </a:lnTo>
                <a:lnTo>
                  <a:pt x="4528210" y="318389"/>
                </a:lnTo>
                <a:lnTo>
                  <a:pt x="159194" y="318389"/>
                </a:lnTo>
                <a:close/>
              </a:path>
            </a:pathLst>
          </a:custGeom>
          <a:solidFill>
            <a:srgbClr val="CCE7D3"/>
          </a:solidFill>
          <a:ln w="38100">
            <a:solidFill>
              <a:srgbClr val="00B26A"/>
            </a:solidFill>
          </a:ln>
        </p:spPr>
        <p:txBody>
          <a:bodyPr wrap="square" lIns="0" tIns="0" rIns="0" bIns="0" rtlCol="0" anchor="ctr" anchorCtr="0"/>
          <a:lstStyle/>
          <a:p>
            <a:pPr algn="ctr"/>
            <a:r>
              <a:rPr lang="ja-JP" altLang="en-US" sz="1400" b="1" spc="85" dirty="0">
                <a:solidFill>
                  <a:srgbClr val="231F20"/>
                </a:solidFill>
                <a:latin typeface="游ゴシック" panose="020B0400000000000000" pitchFamily="50" charset="-128"/>
                <a:ea typeface="游ゴシック" panose="020B0400000000000000" pitchFamily="50" charset="-128"/>
                <a:cs typeface="Meiryo UI"/>
              </a:rPr>
              <a:t>男女共同参画促進に向けた教育の概要</a:t>
            </a:r>
            <a:endParaRPr sz="1400" dirty="0">
              <a:solidFill>
                <a:srgbClr val="231F20"/>
              </a:solidFill>
              <a:latin typeface="游ゴシック" panose="020B0400000000000000" pitchFamily="50" charset="-128"/>
              <a:ea typeface="游ゴシック" panose="020B0400000000000000" pitchFamily="50" charset="-128"/>
            </a:endParaRPr>
          </a:p>
        </p:txBody>
      </p:sp>
      <p:sp>
        <p:nvSpPr>
          <p:cNvPr id="49" name="テキスト ボックス 48">
            <a:extLst>
              <a:ext uri="{FF2B5EF4-FFF2-40B4-BE49-F238E27FC236}">
                <a16:creationId xmlns:a16="http://schemas.microsoft.com/office/drawing/2014/main" id="{7634703B-E584-4B1B-B056-606D390B4680}"/>
              </a:ext>
            </a:extLst>
          </p:cNvPr>
          <p:cNvSpPr txBox="1"/>
          <p:nvPr/>
        </p:nvSpPr>
        <p:spPr>
          <a:xfrm>
            <a:off x="1018540" y="1955987"/>
            <a:ext cx="5644147" cy="782265"/>
          </a:xfrm>
          <a:prstGeom prst="rect">
            <a:avLst/>
          </a:prstGeom>
          <a:noFill/>
        </p:spPr>
        <p:txBody>
          <a:bodyPr wrap="square" rtlCol="0">
            <a:spAutoFit/>
          </a:bodyPr>
          <a:lstStyle/>
          <a:p>
            <a:pPr marL="184150" indent="-171450">
              <a:spcBef>
                <a:spcPts val="100"/>
              </a:spcBef>
              <a:buFont typeface="Arial" panose="020B0604020202020204" pitchFamily="34" charset="0"/>
              <a:buChar char="•"/>
            </a:pPr>
            <a:r>
              <a:rPr lang="ja-JP" altLang="en-US" sz="1100" b="1" dirty="0">
                <a:solidFill>
                  <a:srgbClr val="231F20"/>
                </a:solidFill>
                <a:latin typeface="Yu Gothic Medium" panose="020B0400000000000000" pitchFamily="34" charset="-128"/>
                <a:ea typeface="Yu Gothic Medium" panose="020B0400000000000000" pitchFamily="34" charset="-128"/>
              </a:rPr>
              <a:t>この資料では、教育の概要や、男女共同参画に関する情報を、図表を交えながら</a:t>
            </a:r>
            <a:br>
              <a:rPr lang="en-US" altLang="ja-JP" sz="1100" b="1" dirty="0">
                <a:solidFill>
                  <a:srgbClr val="231F20"/>
                </a:solidFill>
                <a:latin typeface="Yu Gothic Medium" panose="020B0400000000000000" pitchFamily="34" charset="-128"/>
                <a:ea typeface="Yu Gothic Medium" panose="020B0400000000000000" pitchFamily="34" charset="-128"/>
              </a:rPr>
            </a:br>
            <a:r>
              <a:rPr lang="ja-JP" altLang="en-US" sz="1100" b="1" dirty="0">
                <a:solidFill>
                  <a:srgbClr val="231F20"/>
                </a:solidFill>
                <a:latin typeface="Yu Gothic Medium" panose="020B0400000000000000" pitchFamily="34" charset="-128"/>
                <a:ea typeface="Yu Gothic Medium" panose="020B0400000000000000" pitchFamily="34" charset="-128"/>
              </a:rPr>
              <a:t>わかりやすく紹介しています。ぜひご家庭でご覧いただき、本教育や男女共同参画についてご理解いただけますよう、お願いいたします。</a:t>
            </a:r>
            <a:endParaRPr lang="en-US" altLang="ja-JP" sz="1100" b="1" dirty="0">
              <a:solidFill>
                <a:srgbClr val="231F20"/>
              </a:solidFill>
              <a:latin typeface="Yu Gothic Medium" panose="020B0400000000000000" pitchFamily="34" charset="-128"/>
              <a:ea typeface="Yu Gothic Medium" panose="020B0400000000000000" pitchFamily="34" charset="-128"/>
            </a:endParaRPr>
          </a:p>
          <a:p>
            <a:pPr marL="184150" indent="-171450">
              <a:spcBef>
                <a:spcPts val="100"/>
              </a:spcBef>
              <a:buFont typeface="Arial" panose="020B0604020202020204" pitchFamily="34" charset="0"/>
              <a:buChar char="•"/>
            </a:pPr>
            <a:r>
              <a:rPr lang="ja-JP" altLang="en-US" sz="1100" b="1" u="sng" dirty="0">
                <a:solidFill>
                  <a:srgbClr val="231F20"/>
                </a:solidFill>
                <a:latin typeface="Yu Gothic Medium" panose="020B0400000000000000" pitchFamily="34" charset="-128"/>
                <a:ea typeface="Yu Gothic Medium" panose="020B0400000000000000" pitchFamily="34" charset="-128"/>
              </a:rPr>
              <a:t>お子さんとの話し合いや、体験型学習もしてみてください</a:t>
            </a:r>
            <a:r>
              <a:rPr lang="ja-JP" altLang="en-US" sz="1100" b="1" spc="-300" dirty="0">
                <a:solidFill>
                  <a:srgbClr val="231F20"/>
                </a:solidFill>
                <a:latin typeface="Yu Gothic Medium" panose="020B0400000000000000" pitchFamily="34" charset="-128"/>
                <a:ea typeface="Yu Gothic Medium" panose="020B0400000000000000" pitchFamily="34" charset="-128"/>
              </a:rPr>
              <a:t>。</a:t>
            </a:r>
            <a:r>
              <a:rPr lang="ja-JP" altLang="en-US" sz="1100" b="1" dirty="0">
                <a:solidFill>
                  <a:srgbClr val="231F20"/>
                </a:solidFill>
                <a:latin typeface="Yu Gothic Medium" panose="020B0400000000000000" pitchFamily="34" charset="-128"/>
                <a:ea typeface="Yu Gothic Medium" panose="020B0400000000000000" pitchFamily="34" charset="-128"/>
              </a:rPr>
              <a:t>（詳細は</a:t>
            </a:r>
            <a:r>
              <a:rPr lang="pt-PT" altLang="ja-JP" sz="1100" b="1" dirty="0">
                <a:solidFill>
                  <a:srgbClr val="231F20"/>
                </a:solidFill>
                <a:latin typeface="Yu Gothic Medium" panose="020B0400000000000000" pitchFamily="34" charset="-128"/>
                <a:ea typeface="Yu Gothic Medium" panose="020B0400000000000000" pitchFamily="34" charset="-128"/>
              </a:rPr>
              <a:t>P.4</a:t>
            </a:r>
            <a:r>
              <a:rPr lang="ja-JP" altLang="en-US" sz="1100" b="1" dirty="0">
                <a:solidFill>
                  <a:srgbClr val="231F20"/>
                </a:solidFill>
                <a:latin typeface="Yu Gothic Medium" panose="020B0400000000000000" pitchFamily="34" charset="-128"/>
                <a:ea typeface="Yu Gothic Medium" panose="020B0400000000000000" pitchFamily="34" charset="-128"/>
              </a:rPr>
              <a:t>参照）</a:t>
            </a:r>
          </a:p>
        </p:txBody>
      </p:sp>
      <p:sp>
        <p:nvSpPr>
          <p:cNvPr id="55" name="object 6">
            <a:extLst>
              <a:ext uri="{FF2B5EF4-FFF2-40B4-BE49-F238E27FC236}">
                <a16:creationId xmlns:a16="http://schemas.microsoft.com/office/drawing/2014/main" id="{CB558B44-3DE9-4DFB-8E9D-5CAF04A3E34E}"/>
              </a:ext>
            </a:extLst>
          </p:cNvPr>
          <p:cNvSpPr txBox="1"/>
          <p:nvPr/>
        </p:nvSpPr>
        <p:spPr>
          <a:xfrm>
            <a:off x="5423106" y="7068923"/>
            <a:ext cx="1966689" cy="307777"/>
          </a:xfrm>
          <a:prstGeom prst="rect">
            <a:avLst/>
          </a:prstGeom>
        </p:spPr>
        <p:txBody>
          <a:bodyPr vert="horz" wrap="square" lIns="0" tIns="0" rIns="0" bIns="0" rtlCol="0">
            <a:spAutoFit/>
          </a:bodyPr>
          <a:lstStyle/>
          <a:p>
            <a:pPr>
              <a:lnSpc>
                <a:spcPct val="100000"/>
              </a:lnSpc>
              <a:spcBef>
                <a:spcPts val="300"/>
              </a:spcBef>
            </a:pPr>
            <a:r>
              <a:rPr lang="ja-JP" altLang="en-US" sz="1000" dirty="0">
                <a:solidFill>
                  <a:srgbClr val="231F20"/>
                </a:solidFill>
                <a:latin typeface="Yu Gothic Medium" panose="020B0400000000000000" pitchFamily="34" charset="-128"/>
                <a:ea typeface="Yu Gothic Medium" panose="020B0400000000000000" pitchFamily="34" charset="-128"/>
                <a:cs typeface="Source Han Sans JP"/>
              </a:rPr>
              <a:t>教材は文部科学省のウェブサイトからダウンロード可能です。</a:t>
            </a:r>
            <a:endParaRPr lang="en-US" altLang="ja-JP" sz="1000" dirty="0">
              <a:solidFill>
                <a:srgbClr val="231F20"/>
              </a:solidFill>
              <a:latin typeface="Yu Gothic Medium" panose="020B0400000000000000" pitchFamily="34" charset="-128"/>
              <a:ea typeface="Yu Gothic Medium" panose="020B0400000000000000" pitchFamily="34" charset="-128"/>
              <a:cs typeface="DNPShueiMGoStd-L"/>
            </a:endParaRPr>
          </a:p>
        </p:txBody>
      </p:sp>
      <p:grpSp>
        <p:nvGrpSpPr>
          <p:cNvPr id="54" name="グループ化 53">
            <a:extLst>
              <a:ext uri="{FF2B5EF4-FFF2-40B4-BE49-F238E27FC236}">
                <a16:creationId xmlns:a16="http://schemas.microsoft.com/office/drawing/2014/main" id="{36FBFCD7-87B3-40AE-9586-EAF1AAB9CCEF}"/>
              </a:ext>
            </a:extLst>
          </p:cNvPr>
          <p:cNvGrpSpPr/>
          <p:nvPr/>
        </p:nvGrpSpPr>
        <p:grpSpPr>
          <a:xfrm>
            <a:off x="787400" y="5263187"/>
            <a:ext cx="1245304" cy="292388"/>
            <a:chOff x="415044" y="3571684"/>
            <a:chExt cx="1245304" cy="292388"/>
          </a:xfrm>
        </p:grpSpPr>
        <p:sp>
          <p:nvSpPr>
            <p:cNvPr id="57" name="object 36">
              <a:extLst>
                <a:ext uri="{FF2B5EF4-FFF2-40B4-BE49-F238E27FC236}">
                  <a16:creationId xmlns:a16="http://schemas.microsoft.com/office/drawing/2014/main" id="{760B517A-B74E-42FE-BF81-7F055981DC79}"/>
                </a:ext>
              </a:extLst>
            </p:cNvPr>
            <p:cNvSpPr txBox="1"/>
            <p:nvPr/>
          </p:nvSpPr>
          <p:spPr>
            <a:xfrm>
              <a:off x="680903" y="3571684"/>
              <a:ext cx="979445" cy="292388"/>
            </a:xfrm>
            <a:prstGeom prst="rect">
              <a:avLst/>
            </a:prstGeom>
          </p:spPr>
          <p:txBody>
            <a:bodyPr vert="horz" wrap="square" lIns="0" tIns="76200" rIns="0" bIns="0" rtlCol="0">
              <a:spAutoFit/>
            </a:bodyPr>
            <a:lstStyle/>
            <a:p>
              <a:pPr marL="25400">
                <a:lnSpc>
                  <a:spcPct val="100000"/>
                </a:lnSpc>
                <a:spcBef>
                  <a:spcPts val="600"/>
                </a:spcBef>
              </a:pPr>
              <a:r>
                <a:rPr sz="1400" b="1" dirty="0">
                  <a:solidFill>
                    <a:srgbClr val="231F20"/>
                  </a:solidFill>
                  <a:latin typeface="游ゴシック" panose="020B0400000000000000" pitchFamily="50" charset="-128"/>
                  <a:ea typeface="游ゴシック" panose="020B0400000000000000" pitchFamily="50" charset="-128"/>
                  <a:cs typeface="YuGothic"/>
                </a:rPr>
                <a:t>教育の</a:t>
              </a:r>
              <a:r>
                <a:rPr lang="ja-JP" altLang="en-US" sz="1400" b="1" dirty="0">
                  <a:solidFill>
                    <a:srgbClr val="231F20"/>
                  </a:solidFill>
                  <a:latin typeface="游ゴシック" panose="020B0400000000000000" pitchFamily="50" charset="-128"/>
                  <a:ea typeface="游ゴシック" panose="020B0400000000000000" pitchFamily="50" charset="-128"/>
                  <a:cs typeface="YuGothic"/>
                </a:rPr>
                <a:t>内容</a:t>
              </a:r>
              <a:endParaRPr lang="ja-JP" altLang="en-US" sz="1050" dirty="0">
                <a:solidFill>
                  <a:srgbClr val="231F20"/>
                </a:solidFill>
                <a:latin typeface="游ゴシック" panose="020B0400000000000000" pitchFamily="50" charset="-128"/>
                <a:ea typeface="游ゴシック" panose="020B0400000000000000" pitchFamily="50" charset="-128"/>
                <a:cs typeface="YuGothic"/>
              </a:endParaRPr>
            </a:p>
          </p:txBody>
        </p:sp>
        <p:pic>
          <p:nvPicPr>
            <p:cNvPr id="58" name="図 57">
              <a:extLst>
                <a:ext uri="{FF2B5EF4-FFF2-40B4-BE49-F238E27FC236}">
                  <a16:creationId xmlns:a16="http://schemas.microsoft.com/office/drawing/2014/main" id="{604C0FDB-BE0D-4D2A-9E12-360FAF366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44" y="3595111"/>
              <a:ext cx="190500" cy="254000"/>
            </a:xfrm>
            <a:prstGeom prst="rect">
              <a:avLst/>
            </a:prstGeom>
          </p:spPr>
        </p:pic>
      </p:grpSp>
      <p:grpSp>
        <p:nvGrpSpPr>
          <p:cNvPr id="59" name="グループ化 58">
            <a:extLst>
              <a:ext uri="{FF2B5EF4-FFF2-40B4-BE49-F238E27FC236}">
                <a16:creationId xmlns:a16="http://schemas.microsoft.com/office/drawing/2014/main" id="{4C56506C-6027-478B-B9A0-5FE8C39D441F}"/>
              </a:ext>
            </a:extLst>
          </p:cNvPr>
          <p:cNvGrpSpPr/>
          <p:nvPr/>
        </p:nvGrpSpPr>
        <p:grpSpPr>
          <a:xfrm>
            <a:off x="765852" y="5570662"/>
            <a:ext cx="2123036" cy="283895"/>
            <a:chOff x="765852" y="5570662"/>
            <a:chExt cx="2123036" cy="283895"/>
          </a:xfrm>
        </p:grpSpPr>
        <p:sp>
          <p:nvSpPr>
            <p:cNvPr id="60" name="円/楕円 63">
              <a:extLst>
                <a:ext uri="{FF2B5EF4-FFF2-40B4-BE49-F238E27FC236}">
                  <a16:creationId xmlns:a16="http://schemas.microsoft.com/office/drawing/2014/main" id="{606A1F6C-7CA6-4C90-B63A-A45F73A060FD}"/>
                </a:ext>
              </a:extLst>
            </p:cNvPr>
            <p:cNvSpPr/>
            <p:nvPr/>
          </p:nvSpPr>
          <p:spPr>
            <a:xfrm>
              <a:off x="765852" y="5637127"/>
              <a:ext cx="217430" cy="21743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游ゴシック Medium" panose="020B0500000000000000" pitchFamily="50" charset="-128"/>
                  <a:ea typeface="游ゴシック Medium" panose="020B0500000000000000" pitchFamily="50" charset="-128"/>
                </a:rPr>
                <a:t>１</a:t>
              </a:r>
              <a:endParaRPr kumimoji="1" lang="ja-JP" altLang="en-US" sz="1200" b="1" dirty="0">
                <a:latin typeface="游ゴシック Medium" panose="020B0500000000000000" pitchFamily="50" charset="-128"/>
                <a:ea typeface="游ゴシック Medium" panose="020B0500000000000000" pitchFamily="50" charset="-128"/>
              </a:endParaRPr>
            </a:p>
          </p:txBody>
        </p:sp>
        <p:sp>
          <p:nvSpPr>
            <p:cNvPr id="67" name="object 38">
              <a:extLst>
                <a:ext uri="{FF2B5EF4-FFF2-40B4-BE49-F238E27FC236}">
                  <a16:creationId xmlns:a16="http://schemas.microsoft.com/office/drawing/2014/main" id="{F9D2D5CF-3586-4E94-A5D5-31F772B88B38}"/>
                </a:ext>
              </a:extLst>
            </p:cNvPr>
            <p:cNvSpPr txBox="1"/>
            <p:nvPr/>
          </p:nvSpPr>
          <p:spPr>
            <a:xfrm>
              <a:off x="1010740" y="5570662"/>
              <a:ext cx="1878148" cy="276999"/>
            </a:xfrm>
            <a:prstGeom prst="rect">
              <a:avLst/>
            </a:prstGeom>
          </p:spPr>
          <p:txBody>
            <a:bodyPr vert="horz" wrap="square" lIns="0" tIns="76200" rIns="0" bIns="0" rtlCol="0">
              <a:spAutoFit/>
            </a:bodyPr>
            <a:lstStyle/>
            <a:p>
              <a:pPr marL="25400">
                <a:spcBef>
                  <a:spcPts val="600"/>
                </a:spcBef>
              </a:pPr>
              <a:r>
                <a:rPr lang="ja-JP" altLang="en-US" sz="1300" b="1" dirty="0">
                  <a:solidFill>
                    <a:srgbClr val="231F20"/>
                  </a:solidFill>
                  <a:latin typeface="游ゴシック" panose="020B0400000000000000" pitchFamily="50" charset="-128"/>
                  <a:ea typeface="游ゴシック" panose="020B0400000000000000" pitchFamily="50" charset="-128"/>
                </a:rPr>
                <a:t>男女の個性の尊重</a:t>
              </a:r>
            </a:p>
          </p:txBody>
        </p:sp>
      </p:grpSp>
      <p:grpSp>
        <p:nvGrpSpPr>
          <p:cNvPr id="72" name="グループ化 71">
            <a:extLst>
              <a:ext uri="{FF2B5EF4-FFF2-40B4-BE49-F238E27FC236}">
                <a16:creationId xmlns:a16="http://schemas.microsoft.com/office/drawing/2014/main" id="{B77931E8-DF45-4B80-BA62-3C6B79A45E7F}"/>
              </a:ext>
            </a:extLst>
          </p:cNvPr>
          <p:cNvGrpSpPr/>
          <p:nvPr/>
        </p:nvGrpSpPr>
        <p:grpSpPr>
          <a:xfrm>
            <a:off x="765852" y="6405377"/>
            <a:ext cx="2123036" cy="283895"/>
            <a:chOff x="765852" y="5570662"/>
            <a:chExt cx="2123036" cy="283895"/>
          </a:xfrm>
        </p:grpSpPr>
        <p:sp>
          <p:nvSpPr>
            <p:cNvPr id="74" name="円/楕円 63">
              <a:extLst>
                <a:ext uri="{FF2B5EF4-FFF2-40B4-BE49-F238E27FC236}">
                  <a16:creationId xmlns:a16="http://schemas.microsoft.com/office/drawing/2014/main" id="{390E5047-AE3F-4DA3-AE2B-18562FCAAD2B}"/>
                </a:ext>
              </a:extLst>
            </p:cNvPr>
            <p:cNvSpPr/>
            <p:nvPr/>
          </p:nvSpPr>
          <p:spPr>
            <a:xfrm>
              <a:off x="765852" y="5637127"/>
              <a:ext cx="217430" cy="21743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游ゴシック Medium" panose="020B0500000000000000" pitchFamily="50" charset="-128"/>
                  <a:ea typeface="游ゴシック Medium" panose="020B0500000000000000" pitchFamily="50" charset="-128"/>
                </a:rPr>
                <a:t>２</a:t>
              </a:r>
            </a:p>
          </p:txBody>
        </p:sp>
        <p:sp>
          <p:nvSpPr>
            <p:cNvPr id="79" name="object 38">
              <a:extLst>
                <a:ext uri="{FF2B5EF4-FFF2-40B4-BE49-F238E27FC236}">
                  <a16:creationId xmlns:a16="http://schemas.microsoft.com/office/drawing/2014/main" id="{4321050B-F648-4AA0-BBB2-0C6B1E09CCDD}"/>
                </a:ext>
              </a:extLst>
            </p:cNvPr>
            <p:cNvSpPr txBox="1"/>
            <p:nvPr/>
          </p:nvSpPr>
          <p:spPr>
            <a:xfrm>
              <a:off x="1010740" y="5570662"/>
              <a:ext cx="1878148" cy="276999"/>
            </a:xfrm>
            <a:prstGeom prst="rect">
              <a:avLst/>
            </a:prstGeom>
          </p:spPr>
          <p:txBody>
            <a:bodyPr vert="horz" wrap="square" lIns="0" tIns="76200" rIns="0" bIns="0" rtlCol="0">
              <a:spAutoFit/>
            </a:bodyPr>
            <a:lstStyle/>
            <a:p>
              <a:pPr marL="25400">
                <a:spcBef>
                  <a:spcPts val="600"/>
                </a:spcBef>
              </a:pPr>
              <a:r>
                <a:rPr lang="ja-JP" altLang="en-US" sz="1300" b="1" dirty="0">
                  <a:solidFill>
                    <a:srgbClr val="231F20"/>
                  </a:solidFill>
                  <a:latin typeface="游ゴシック" panose="020B0400000000000000" pitchFamily="50" charset="-128"/>
                  <a:ea typeface="游ゴシック" panose="020B0400000000000000" pitchFamily="50" charset="-128"/>
                </a:rPr>
                <a:t>男女共同参画の現状</a:t>
              </a:r>
            </a:p>
          </p:txBody>
        </p:sp>
      </p:grpSp>
      <p:grpSp>
        <p:nvGrpSpPr>
          <p:cNvPr id="80" name="グループ化 79">
            <a:extLst>
              <a:ext uri="{FF2B5EF4-FFF2-40B4-BE49-F238E27FC236}">
                <a16:creationId xmlns:a16="http://schemas.microsoft.com/office/drawing/2014/main" id="{F1AE67EC-7B55-43F3-8583-6A00298C8209}"/>
              </a:ext>
            </a:extLst>
          </p:cNvPr>
          <p:cNvGrpSpPr/>
          <p:nvPr/>
        </p:nvGrpSpPr>
        <p:grpSpPr>
          <a:xfrm>
            <a:off x="765852" y="7094726"/>
            <a:ext cx="2764888" cy="283895"/>
            <a:chOff x="765852" y="5570662"/>
            <a:chExt cx="2764888" cy="283895"/>
          </a:xfrm>
        </p:grpSpPr>
        <p:sp>
          <p:nvSpPr>
            <p:cNvPr id="81" name="円/楕円 63">
              <a:extLst>
                <a:ext uri="{FF2B5EF4-FFF2-40B4-BE49-F238E27FC236}">
                  <a16:creationId xmlns:a16="http://schemas.microsoft.com/office/drawing/2014/main" id="{3A19E46C-3F43-4323-951E-CFEF43C254B4}"/>
                </a:ext>
              </a:extLst>
            </p:cNvPr>
            <p:cNvSpPr/>
            <p:nvPr/>
          </p:nvSpPr>
          <p:spPr>
            <a:xfrm>
              <a:off x="765852" y="5637127"/>
              <a:ext cx="217430" cy="21743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游ゴシック Medium" panose="020B0500000000000000" pitchFamily="50" charset="-128"/>
                  <a:ea typeface="游ゴシック Medium" panose="020B0500000000000000" pitchFamily="50" charset="-128"/>
                </a:rPr>
                <a:t>３</a:t>
              </a:r>
              <a:endParaRPr kumimoji="1" lang="ja-JP" altLang="en-US" sz="1200" b="1" dirty="0">
                <a:latin typeface="游ゴシック Medium" panose="020B0500000000000000" pitchFamily="50" charset="-128"/>
                <a:ea typeface="游ゴシック Medium" panose="020B0500000000000000" pitchFamily="50" charset="-128"/>
              </a:endParaRPr>
            </a:p>
          </p:txBody>
        </p:sp>
        <p:sp>
          <p:nvSpPr>
            <p:cNvPr id="91" name="object 38">
              <a:extLst>
                <a:ext uri="{FF2B5EF4-FFF2-40B4-BE49-F238E27FC236}">
                  <a16:creationId xmlns:a16="http://schemas.microsoft.com/office/drawing/2014/main" id="{7C3FCB58-2A3F-42E2-ADE5-95A2C19EF537}"/>
                </a:ext>
              </a:extLst>
            </p:cNvPr>
            <p:cNvSpPr txBox="1"/>
            <p:nvPr/>
          </p:nvSpPr>
          <p:spPr>
            <a:xfrm>
              <a:off x="1010740" y="5570662"/>
              <a:ext cx="2520000" cy="276999"/>
            </a:xfrm>
            <a:prstGeom prst="rect">
              <a:avLst/>
            </a:prstGeom>
          </p:spPr>
          <p:txBody>
            <a:bodyPr vert="horz" wrap="square" lIns="0" tIns="76200" rIns="0" bIns="0" rtlCol="0">
              <a:spAutoFit/>
            </a:bodyPr>
            <a:lstStyle/>
            <a:p>
              <a:pPr marL="25400">
                <a:spcBef>
                  <a:spcPts val="600"/>
                </a:spcBef>
              </a:pPr>
              <a:r>
                <a:rPr lang="ja-JP" altLang="en-US" sz="1300" b="1" dirty="0">
                  <a:solidFill>
                    <a:srgbClr val="231F20"/>
                  </a:solidFill>
                  <a:latin typeface="游ゴシック" panose="020B0400000000000000" pitchFamily="50" charset="-128"/>
                  <a:ea typeface="游ゴシック" panose="020B0400000000000000" pitchFamily="50" charset="-128"/>
                </a:rPr>
                <a:t>固定的な性別役割分担意識の解消</a:t>
              </a:r>
            </a:p>
          </p:txBody>
        </p:sp>
      </p:grpSp>
      <p:sp>
        <p:nvSpPr>
          <p:cNvPr id="48" name="四角形: 角を丸くする 47">
            <a:extLst>
              <a:ext uri="{FF2B5EF4-FFF2-40B4-BE49-F238E27FC236}">
                <a16:creationId xmlns:a16="http://schemas.microsoft.com/office/drawing/2014/main" id="{DCACBF23-AD7D-471E-9FCC-2ACBB02063BB}"/>
              </a:ext>
            </a:extLst>
          </p:cNvPr>
          <p:cNvSpPr/>
          <p:nvPr/>
        </p:nvSpPr>
        <p:spPr>
          <a:xfrm>
            <a:off x="360149" y="8191404"/>
            <a:ext cx="6825261" cy="2041638"/>
          </a:xfrm>
          <a:prstGeom prst="roundRect">
            <a:avLst>
              <a:gd name="adj" fmla="val 2833"/>
            </a:avLst>
          </a:prstGeom>
          <a:noFill/>
          <a:ln w="25400">
            <a:solidFill>
              <a:srgbClr val="33B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object 10">
            <a:extLst>
              <a:ext uri="{FF2B5EF4-FFF2-40B4-BE49-F238E27FC236}">
                <a16:creationId xmlns:a16="http://schemas.microsoft.com/office/drawing/2014/main" id="{A6839534-A7F3-49FF-B1C2-DB7C59EFCFBD}"/>
              </a:ext>
            </a:extLst>
          </p:cNvPr>
          <p:cNvSpPr/>
          <p:nvPr/>
        </p:nvSpPr>
        <p:spPr>
          <a:xfrm>
            <a:off x="1577658" y="8049648"/>
            <a:ext cx="4401185" cy="299295"/>
          </a:xfrm>
          <a:custGeom>
            <a:avLst/>
            <a:gdLst/>
            <a:ahLst/>
            <a:cxnLst/>
            <a:rect l="l" t="t" r="r" b="b"/>
            <a:pathLst>
              <a:path w="4687570" h="318769">
                <a:moveTo>
                  <a:pt x="159194" y="318389"/>
                </a:moveTo>
                <a:lnTo>
                  <a:pt x="108876" y="310273"/>
                </a:lnTo>
                <a:lnTo>
                  <a:pt x="65175" y="287674"/>
                </a:lnTo>
                <a:lnTo>
                  <a:pt x="30714" y="253213"/>
                </a:lnTo>
                <a:lnTo>
                  <a:pt x="8115" y="209512"/>
                </a:lnTo>
                <a:lnTo>
                  <a:pt x="0" y="159194"/>
                </a:lnTo>
                <a:lnTo>
                  <a:pt x="8115" y="108876"/>
                </a:lnTo>
                <a:lnTo>
                  <a:pt x="30714" y="65175"/>
                </a:lnTo>
                <a:lnTo>
                  <a:pt x="65175" y="30714"/>
                </a:lnTo>
                <a:lnTo>
                  <a:pt x="108876" y="8115"/>
                </a:lnTo>
                <a:lnTo>
                  <a:pt x="159194" y="0"/>
                </a:lnTo>
                <a:lnTo>
                  <a:pt x="4528210" y="0"/>
                </a:lnTo>
                <a:lnTo>
                  <a:pt x="4578528" y="8115"/>
                </a:lnTo>
                <a:lnTo>
                  <a:pt x="4622229" y="30714"/>
                </a:lnTo>
                <a:lnTo>
                  <a:pt x="4656690" y="65175"/>
                </a:lnTo>
                <a:lnTo>
                  <a:pt x="4679289" y="108876"/>
                </a:lnTo>
                <a:lnTo>
                  <a:pt x="4687404" y="159194"/>
                </a:lnTo>
                <a:lnTo>
                  <a:pt x="4679289" y="209512"/>
                </a:lnTo>
                <a:lnTo>
                  <a:pt x="4656690" y="253213"/>
                </a:lnTo>
                <a:lnTo>
                  <a:pt x="4622229" y="287674"/>
                </a:lnTo>
                <a:lnTo>
                  <a:pt x="4578528" y="310273"/>
                </a:lnTo>
                <a:lnTo>
                  <a:pt x="4528210" y="318389"/>
                </a:lnTo>
                <a:lnTo>
                  <a:pt x="159194" y="318389"/>
                </a:lnTo>
                <a:close/>
              </a:path>
            </a:pathLst>
          </a:custGeom>
          <a:solidFill>
            <a:schemeClr val="bg1"/>
          </a:solidFill>
          <a:ln w="25400">
            <a:solidFill>
              <a:srgbClr val="33B664"/>
            </a:solidFill>
          </a:ln>
        </p:spPr>
        <p:txBody>
          <a:bodyPr wrap="square" lIns="0" tIns="0" rIns="0" bIns="0" rtlCol="0" anchor="ctr" anchorCtr="0"/>
          <a:lstStyle/>
          <a:p>
            <a:pPr algn="ctr"/>
            <a:r>
              <a:rPr lang="ja-JP" altLang="en-US" sz="1400" b="1" dirty="0">
                <a:solidFill>
                  <a:srgbClr val="231F20"/>
                </a:solidFill>
                <a:latin typeface="游ゴシック" panose="020B0400000000000000" pitchFamily="50" charset="-128"/>
                <a:ea typeface="游ゴシック" panose="020B0400000000000000" pitchFamily="50" charset="-128"/>
              </a:rPr>
              <a:t>コラム　「生</a:t>
            </a:r>
            <a:r>
              <a:rPr lang="ja-JP" altLang="en-US" sz="1400" b="1" spc="-300" dirty="0">
                <a:solidFill>
                  <a:srgbClr val="231F20"/>
                </a:solidFill>
                <a:latin typeface="游ゴシック" panose="020B0400000000000000" pitchFamily="50" charset="-128"/>
                <a:ea typeface="游ゴシック" panose="020B0400000000000000" pitchFamily="50" charset="-128"/>
              </a:rPr>
              <a:t>命</a:t>
            </a:r>
            <a:r>
              <a:rPr lang="ja-JP" altLang="en-US" sz="1400" b="1" dirty="0">
                <a:solidFill>
                  <a:srgbClr val="231F20"/>
                </a:solidFill>
                <a:latin typeface="游ゴシック" panose="020B0400000000000000" pitchFamily="50" charset="-128"/>
                <a:ea typeface="游ゴシック" panose="020B0400000000000000" pitchFamily="50" charset="-128"/>
              </a:rPr>
              <a:t>（いのち</a:t>
            </a:r>
            <a:r>
              <a:rPr lang="ja-JP" altLang="en-US" sz="1400" b="1" spc="-300" dirty="0">
                <a:solidFill>
                  <a:srgbClr val="231F20"/>
                </a:solidFill>
                <a:latin typeface="游ゴシック" panose="020B0400000000000000" pitchFamily="50" charset="-128"/>
                <a:ea typeface="游ゴシック" panose="020B0400000000000000" pitchFamily="50" charset="-128"/>
              </a:rPr>
              <a:t>）</a:t>
            </a:r>
            <a:r>
              <a:rPr lang="ja-JP" altLang="en-US" sz="1400" b="1" dirty="0">
                <a:solidFill>
                  <a:srgbClr val="231F20"/>
                </a:solidFill>
                <a:latin typeface="游ゴシック" panose="020B0400000000000000" pitchFamily="50" charset="-128"/>
                <a:ea typeface="游ゴシック" panose="020B0400000000000000" pitchFamily="50" charset="-128"/>
              </a:rPr>
              <a:t>の安全教育</a:t>
            </a:r>
            <a:r>
              <a:rPr lang="ja-JP" altLang="en-US" sz="1400" b="1" spc="-300" dirty="0">
                <a:solidFill>
                  <a:srgbClr val="231F20"/>
                </a:solidFill>
                <a:latin typeface="游ゴシック" panose="020B0400000000000000" pitchFamily="50" charset="-128"/>
                <a:ea typeface="游ゴシック" panose="020B0400000000000000" pitchFamily="50" charset="-128"/>
              </a:rPr>
              <a:t>」</a:t>
            </a:r>
            <a:r>
              <a:rPr lang="ja-JP" altLang="en-US" sz="1400" b="1" dirty="0">
                <a:solidFill>
                  <a:srgbClr val="231F20"/>
                </a:solidFill>
                <a:latin typeface="游ゴシック" panose="020B0400000000000000" pitchFamily="50" charset="-128"/>
                <a:ea typeface="游ゴシック" panose="020B0400000000000000" pitchFamily="50" charset="-128"/>
              </a:rPr>
              <a:t>のご紹介</a:t>
            </a:r>
            <a:endParaRPr kumimoji="1" lang="ja-JP" altLang="en-US" sz="1400" dirty="0">
              <a:solidFill>
                <a:srgbClr val="231F20"/>
              </a:solidFill>
            </a:endParaRPr>
          </a:p>
        </p:txBody>
      </p:sp>
      <p:pic>
        <p:nvPicPr>
          <p:cNvPr id="10" name="図 9">
            <a:extLst>
              <a:ext uri="{FF2B5EF4-FFF2-40B4-BE49-F238E27FC236}">
                <a16:creationId xmlns:a16="http://schemas.microsoft.com/office/drawing/2014/main" id="{D2747530-5CF7-46C5-9F56-03D9C1544B77}"/>
              </a:ext>
            </a:extLst>
          </p:cNvPr>
          <p:cNvPicPr>
            <a:picLocks noChangeAspect="1"/>
          </p:cNvPicPr>
          <p:nvPr/>
        </p:nvPicPr>
        <p:blipFill>
          <a:blip r:embed="rId4"/>
          <a:stretch>
            <a:fillRect/>
          </a:stretch>
        </p:blipFill>
        <p:spPr>
          <a:xfrm>
            <a:off x="5498267" y="5760904"/>
            <a:ext cx="1768975" cy="1250765"/>
          </a:xfrm>
          <a:prstGeom prst="rect">
            <a:avLst/>
          </a:prstGeom>
        </p:spPr>
      </p:pic>
      <p:pic>
        <p:nvPicPr>
          <p:cNvPr id="11" name="図 10">
            <a:extLst>
              <a:ext uri="{FF2B5EF4-FFF2-40B4-BE49-F238E27FC236}">
                <a16:creationId xmlns:a16="http://schemas.microsoft.com/office/drawing/2014/main" id="{F06D6749-E17C-4E92-B483-476814024700}"/>
              </a:ext>
            </a:extLst>
          </p:cNvPr>
          <p:cNvPicPr>
            <a:picLocks noChangeAspect="1"/>
          </p:cNvPicPr>
          <p:nvPr/>
        </p:nvPicPr>
        <p:blipFill>
          <a:blip r:embed="rId5"/>
          <a:stretch>
            <a:fillRect/>
          </a:stretch>
        </p:blipFill>
        <p:spPr>
          <a:xfrm>
            <a:off x="5226050" y="8493431"/>
            <a:ext cx="1899920" cy="1315330"/>
          </a:xfrm>
          <a:prstGeom prst="rect">
            <a:avLst/>
          </a:prstGeom>
        </p:spPr>
      </p:pic>
    </p:spTree>
    <p:extLst>
      <p:ext uri="{BB962C8B-B14F-4D97-AF65-F5344CB8AC3E}">
        <p14:creationId xmlns:p14="http://schemas.microsoft.com/office/powerpoint/2010/main" val="147466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descr="ゲームのキャラクター&#10;&#10;低い精度で自動的に生成された説明">
            <a:extLst>
              <a:ext uri="{FF2B5EF4-FFF2-40B4-BE49-F238E27FC236}">
                <a16:creationId xmlns:a16="http://schemas.microsoft.com/office/drawing/2014/main" id="{A22AC4C5-3EAF-7343-A515-91E9C4791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3032" y="4269458"/>
            <a:ext cx="1088464" cy="1077242"/>
          </a:xfrm>
          <a:prstGeom prst="rect">
            <a:avLst/>
          </a:prstGeom>
        </p:spPr>
      </p:pic>
      <p:pic>
        <p:nvPicPr>
          <p:cNvPr id="46" name="図 45" descr="記号, らくがき, 挿絵 が含まれている画像&#10;&#10;自動的に生成された説明">
            <a:extLst>
              <a:ext uri="{FF2B5EF4-FFF2-40B4-BE49-F238E27FC236}">
                <a16:creationId xmlns:a16="http://schemas.microsoft.com/office/drawing/2014/main" id="{F5A01B17-F29B-DD43-BE2C-41115B584F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9316" y="4257068"/>
            <a:ext cx="1645789" cy="1077244"/>
          </a:xfrm>
          <a:prstGeom prst="rect">
            <a:avLst/>
          </a:prstGeom>
        </p:spPr>
      </p:pic>
      <p:sp>
        <p:nvSpPr>
          <p:cNvPr id="39" name="object 36">
            <a:extLst>
              <a:ext uri="{FF2B5EF4-FFF2-40B4-BE49-F238E27FC236}">
                <a16:creationId xmlns:a16="http://schemas.microsoft.com/office/drawing/2014/main" id="{C91A0AB5-E3F8-4B08-8E24-0BDA8BC42C13}"/>
              </a:ext>
            </a:extLst>
          </p:cNvPr>
          <p:cNvSpPr txBox="1"/>
          <p:nvPr/>
        </p:nvSpPr>
        <p:spPr>
          <a:xfrm>
            <a:off x="2504814" y="729211"/>
            <a:ext cx="2915276" cy="292388"/>
          </a:xfrm>
          <a:prstGeom prst="rect">
            <a:avLst/>
          </a:prstGeom>
        </p:spPr>
        <p:txBody>
          <a:bodyPr vert="horz" wrap="square" lIns="0" tIns="76200" rIns="0" bIns="0" rtlCol="0">
            <a:spAutoFit/>
          </a:bodyPr>
          <a:lstStyle/>
          <a:p>
            <a:pPr marL="2540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00B26A"/>
                </a:solidFill>
                <a:effectLst/>
                <a:uLnTx/>
                <a:uFillTx/>
                <a:latin typeface="游ゴシック" panose="020B0400000000000000" pitchFamily="50" charset="-128"/>
                <a:ea typeface="游ゴシック" panose="020B0400000000000000" pitchFamily="50" charset="-128"/>
                <a:cs typeface="YuGothic"/>
              </a:rPr>
              <a:t>男女共同参画に関するキーワード</a:t>
            </a:r>
          </a:p>
        </p:txBody>
      </p:sp>
      <p:sp>
        <p:nvSpPr>
          <p:cNvPr id="43" name="テキスト ボックス 42">
            <a:extLst>
              <a:ext uri="{FF2B5EF4-FFF2-40B4-BE49-F238E27FC236}">
                <a16:creationId xmlns:a16="http://schemas.microsoft.com/office/drawing/2014/main" id="{4E43B331-A283-4E55-BF23-56917A7D00DC}"/>
              </a:ext>
            </a:extLst>
          </p:cNvPr>
          <p:cNvSpPr txBox="1"/>
          <p:nvPr/>
        </p:nvSpPr>
        <p:spPr>
          <a:xfrm>
            <a:off x="434975" y="1021082"/>
            <a:ext cx="1197231" cy="276999"/>
          </a:xfrm>
          <a:prstGeom prst="rect">
            <a:avLst/>
          </a:prstGeom>
          <a:noFill/>
        </p:spPr>
        <p:txBody>
          <a:bodyPr wrap="square" rtlCol="0">
            <a:spAutoFit/>
          </a:bodyPr>
          <a:lstStyle/>
          <a:p>
            <a:pPr marL="184150" marR="0" lvl="0" indent="-171450" algn="l" defTabSz="914400" rtl="0" eaLnBrk="1" fontAlgn="auto" latinLnBrk="0" hangingPunct="1">
              <a:lnSpc>
                <a:spcPct val="100000"/>
              </a:lnSpc>
              <a:spcBef>
                <a:spcPts val="100"/>
              </a:spcBef>
              <a:spcAft>
                <a:spcPts val="0"/>
              </a:spcAft>
              <a:buClr>
                <a:srgbClr val="00B050"/>
              </a:buClr>
              <a:buSzTx/>
              <a:buFont typeface="Wingdings" panose="05000000000000000000" pitchFamily="2" charset="2"/>
              <a:buChar char="n"/>
              <a:tabLst/>
              <a:defRPr/>
            </a:pPr>
            <a:r>
              <a:rPr kumimoji="1" lang="ja-JP" altLang="en-US" sz="1200" b="1" i="0" u="none" strike="noStrike" kern="1200" cap="none" spc="0"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mn-cs"/>
              </a:rPr>
              <a:t>ジェンダー</a:t>
            </a:r>
            <a:endParaRPr kumimoji="1" lang="en-US" altLang="ja-JP" sz="1200" b="1" i="0" u="none" strike="noStrike" kern="1200" cap="none" spc="0"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AD4B959E-2BCA-49B4-B3DE-0497D9077B79}"/>
              </a:ext>
            </a:extLst>
          </p:cNvPr>
          <p:cNvSpPr txBox="1"/>
          <p:nvPr/>
        </p:nvSpPr>
        <p:spPr>
          <a:xfrm>
            <a:off x="435600" y="2190279"/>
            <a:ext cx="2534277" cy="461665"/>
          </a:xfrm>
          <a:prstGeom prst="rect">
            <a:avLst/>
          </a:prstGeom>
          <a:noFill/>
        </p:spPr>
        <p:txBody>
          <a:bodyPr wrap="square" rtlCol="0">
            <a:spAutoFit/>
          </a:bodyPr>
          <a:lstStyle/>
          <a:p>
            <a:pPr marL="184150" marR="0" lvl="0" indent="-171450" algn="l" defTabSz="914400" rtl="0" eaLnBrk="1" fontAlgn="auto" latinLnBrk="0" hangingPunct="1">
              <a:lnSpc>
                <a:spcPct val="100000"/>
              </a:lnSpc>
              <a:spcBef>
                <a:spcPts val="100"/>
              </a:spcBef>
              <a:spcAft>
                <a:spcPts val="0"/>
              </a:spcAft>
              <a:buClr>
                <a:srgbClr val="00B050"/>
              </a:buClr>
              <a:buSzTx/>
              <a:buFont typeface="Wingdings" panose="05000000000000000000" pitchFamily="2" charset="2"/>
              <a:buChar char="n"/>
              <a:tabLst/>
              <a:defRPr/>
            </a:pPr>
            <a:r>
              <a:rPr kumimoji="1" lang="ja-JP" altLang="en-US" sz="1200" b="1" i="0" u="none" strike="noStrike" kern="1200" cap="none" spc="0"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mn-cs"/>
              </a:rPr>
              <a:t>無意識の思い込み</a:t>
            </a:r>
            <a:br>
              <a:rPr kumimoji="1" lang="en-US" altLang="ja-JP" sz="1200" b="1" i="0" u="none" strike="noStrike" kern="1200" cap="none" spc="0"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mn-cs"/>
              </a:rPr>
            </a:br>
            <a:r>
              <a:rPr kumimoji="1" lang="ja-JP" altLang="en-US" sz="1200" b="1" i="0" u="none" strike="noStrike" kern="1200" cap="none" spc="0"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mn-cs"/>
              </a:rPr>
              <a:t>（アンコンシャス・バイアス）</a:t>
            </a:r>
          </a:p>
        </p:txBody>
      </p:sp>
      <p:sp>
        <p:nvSpPr>
          <p:cNvPr id="31" name="テキスト ボックス 30">
            <a:extLst>
              <a:ext uri="{FF2B5EF4-FFF2-40B4-BE49-F238E27FC236}">
                <a16:creationId xmlns:a16="http://schemas.microsoft.com/office/drawing/2014/main" id="{7F9348EC-5EC3-4A7D-B666-856CA613DA07}"/>
              </a:ext>
            </a:extLst>
          </p:cNvPr>
          <p:cNvSpPr txBox="1"/>
          <p:nvPr/>
        </p:nvSpPr>
        <p:spPr>
          <a:xfrm>
            <a:off x="424800" y="3393985"/>
            <a:ext cx="632799" cy="253916"/>
          </a:xfrm>
          <a:prstGeom prst="rect">
            <a:avLst/>
          </a:prstGeom>
          <a:noFill/>
        </p:spPr>
        <p:txBody>
          <a:bodyPr wrap="square" rtlCol="0">
            <a:spAutoFit/>
          </a:bodyPr>
          <a:lstStyle/>
          <a:p>
            <a:pPr marL="12700" marR="0" lvl="0" indent="0" algn="l" defTabSz="914400" rtl="0" eaLnBrk="1" fontAlgn="auto" latinLnBrk="0" hangingPunct="1">
              <a:lnSpc>
                <a:spcPct val="100000"/>
              </a:lnSpc>
              <a:spcBef>
                <a:spcPts val="100"/>
              </a:spcBef>
              <a:spcAft>
                <a:spcPts val="0"/>
              </a:spcAft>
              <a:buClr>
                <a:srgbClr val="00B050"/>
              </a:buClr>
              <a:buSzTx/>
              <a:buFontTx/>
              <a:buNone/>
              <a:tabLst/>
              <a:defRPr/>
            </a:pP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例えば</a:t>
            </a:r>
          </a:p>
        </p:txBody>
      </p:sp>
      <p:sp>
        <p:nvSpPr>
          <p:cNvPr id="40" name="テキスト ボックス 39">
            <a:extLst>
              <a:ext uri="{FF2B5EF4-FFF2-40B4-BE49-F238E27FC236}">
                <a16:creationId xmlns:a16="http://schemas.microsoft.com/office/drawing/2014/main" id="{62434BF3-D67B-4D18-AC34-AE14361A8C87}"/>
              </a:ext>
            </a:extLst>
          </p:cNvPr>
          <p:cNvSpPr txBox="1"/>
          <p:nvPr/>
        </p:nvSpPr>
        <p:spPr>
          <a:xfrm>
            <a:off x="3747770" y="2189822"/>
            <a:ext cx="3436723" cy="276999"/>
          </a:xfrm>
          <a:prstGeom prst="rect">
            <a:avLst/>
          </a:prstGeom>
          <a:noFill/>
        </p:spPr>
        <p:txBody>
          <a:bodyPr wrap="square" rtlCol="0">
            <a:spAutoFit/>
          </a:bodyPr>
          <a:lstStyle/>
          <a:p>
            <a:pPr marL="184150" marR="0" lvl="0" indent="-171450" algn="l" defTabSz="914400" rtl="0" eaLnBrk="1" fontAlgn="auto" latinLnBrk="0" hangingPunct="1">
              <a:lnSpc>
                <a:spcPct val="100000"/>
              </a:lnSpc>
              <a:spcBef>
                <a:spcPts val="100"/>
              </a:spcBef>
              <a:spcAft>
                <a:spcPts val="0"/>
              </a:spcAft>
              <a:buClr>
                <a:srgbClr val="00B050"/>
              </a:buClr>
              <a:buSzTx/>
              <a:buFont typeface="Wingdings" panose="05000000000000000000" pitchFamily="2" charset="2"/>
              <a:buChar char="n"/>
              <a:tabLst/>
              <a:defRPr/>
            </a:pPr>
            <a:r>
              <a:rPr kumimoji="1" lang="ja-JP" altLang="en-US" sz="1200" b="1" i="0" u="none" strike="noStrike" kern="1200" cap="none" spc="0"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mn-cs"/>
              </a:rPr>
              <a:t>固定的な性別役割分担意識</a:t>
            </a:r>
          </a:p>
        </p:txBody>
      </p:sp>
      <p:sp>
        <p:nvSpPr>
          <p:cNvPr id="45" name="テキスト ボックス 44">
            <a:extLst>
              <a:ext uri="{FF2B5EF4-FFF2-40B4-BE49-F238E27FC236}">
                <a16:creationId xmlns:a16="http://schemas.microsoft.com/office/drawing/2014/main" id="{244E7235-9123-46EC-B956-FCC46551471F}"/>
              </a:ext>
            </a:extLst>
          </p:cNvPr>
          <p:cNvSpPr txBox="1"/>
          <p:nvPr/>
        </p:nvSpPr>
        <p:spPr>
          <a:xfrm>
            <a:off x="3736800" y="3396159"/>
            <a:ext cx="596277" cy="253916"/>
          </a:xfrm>
          <a:prstGeom prst="rect">
            <a:avLst/>
          </a:prstGeom>
          <a:noFill/>
        </p:spPr>
        <p:txBody>
          <a:bodyPr wrap="square" rtlCol="0">
            <a:spAutoFit/>
          </a:bodyPr>
          <a:lstStyle/>
          <a:p>
            <a:pPr marL="12700" marR="0" lvl="0" indent="0" algn="l" defTabSz="914400" rtl="0" eaLnBrk="1" fontAlgn="auto" latinLnBrk="0" hangingPunct="1">
              <a:lnSpc>
                <a:spcPct val="100000"/>
              </a:lnSpc>
              <a:spcBef>
                <a:spcPts val="100"/>
              </a:spcBef>
              <a:spcAft>
                <a:spcPts val="0"/>
              </a:spcAft>
              <a:buClr>
                <a:srgbClr val="00B050"/>
              </a:buClr>
              <a:buSzTx/>
              <a:buFontTx/>
              <a:buNone/>
              <a:tabLst/>
              <a:defRPr/>
            </a:pP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例えば</a:t>
            </a:r>
            <a:endParaRPr kumimoji="1" lang="en-US" altLang="ja-JP"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endParaRPr>
          </a:p>
        </p:txBody>
      </p:sp>
      <p:grpSp>
        <p:nvGrpSpPr>
          <p:cNvPr id="47" name="グループ化 46">
            <a:extLst>
              <a:ext uri="{FF2B5EF4-FFF2-40B4-BE49-F238E27FC236}">
                <a16:creationId xmlns:a16="http://schemas.microsoft.com/office/drawing/2014/main" id="{1CA06195-86F9-421E-806D-6AD4468ED86F}"/>
              </a:ext>
            </a:extLst>
          </p:cNvPr>
          <p:cNvGrpSpPr/>
          <p:nvPr/>
        </p:nvGrpSpPr>
        <p:grpSpPr>
          <a:xfrm>
            <a:off x="730250" y="5488940"/>
            <a:ext cx="6048000" cy="292388"/>
            <a:chOff x="1172548" y="3479764"/>
            <a:chExt cx="5931576" cy="292388"/>
          </a:xfrm>
        </p:grpSpPr>
        <p:sp>
          <p:nvSpPr>
            <p:cNvPr id="49" name="object 36">
              <a:extLst>
                <a:ext uri="{FF2B5EF4-FFF2-40B4-BE49-F238E27FC236}">
                  <a16:creationId xmlns:a16="http://schemas.microsoft.com/office/drawing/2014/main" id="{5B1AD32B-9A56-4C36-AF61-27BFBDBB45D1}"/>
                </a:ext>
              </a:extLst>
            </p:cNvPr>
            <p:cNvSpPr txBox="1"/>
            <p:nvPr/>
          </p:nvSpPr>
          <p:spPr>
            <a:xfrm>
              <a:off x="1437783" y="3479764"/>
              <a:ext cx="5666341" cy="292388"/>
            </a:xfrm>
            <a:prstGeom prst="rect">
              <a:avLst/>
            </a:prstGeom>
          </p:spPr>
          <p:txBody>
            <a:bodyPr vert="horz" wrap="square" lIns="0" tIns="76200" rIns="0" bIns="0" rtlCol="0">
              <a:spAutoFit/>
            </a:bodyPr>
            <a:lstStyle/>
            <a:p>
              <a:pPr marL="2540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YuGothic"/>
                </a:rPr>
                <a:t>無意識の思い込み・固定的な性別役割分担意識の解消はなぜ必要なの？</a:t>
              </a:r>
            </a:p>
          </p:txBody>
        </p:sp>
        <p:pic>
          <p:nvPicPr>
            <p:cNvPr id="51" name="図 50">
              <a:extLst>
                <a:ext uri="{FF2B5EF4-FFF2-40B4-BE49-F238E27FC236}">
                  <a16:creationId xmlns:a16="http://schemas.microsoft.com/office/drawing/2014/main" id="{413CCEC7-EADC-4FAC-9C65-F918FFD7FB2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72548" y="3503191"/>
              <a:ext cx="189254" cy="254000"/>
            </a:xfrm>
            <a:prstGeom prst="rect">
              <a:avLst/>
            </a:prstGeom>
          </p:spPr>
        </p:pic>
      </p:grpSp>
      <p:sp>
        <p:nvSpPr>
          <p:cNvPr id="52" name="テキスト ボックス 51">
            <a:extLst>
              <a:ext uri="{FF2B5EF4-FFF2-40B4-BE49-F238E27FC236}">
                <a16:creationId xmlns:a16="http://schemas.microsoft.com/office/drawing/2014/main" id="{39224AFE-C5F4-4BB7-9402-DA91F0A6FD03}"/>
              </a:ext>
            </a:extLst>
          </p:cNvPr>
          <p:cNvSpPr txBox="1"/>
          <p:nvPr/>
        </p:nvSpPr>
        <p:spPr>
          <a:xfrm>
            <a:off x="634373" y="5778314"/>
            <a:ext cx="6423228" cy="964367"/>
          </a:xfrm>
          <a:prstGeom prst="rect">
            <a:avLst/>
          </a:prstGeom>
          <a:noFill/>
        </p:spPr>
        <p:txBody>
          <a:bodyPr wrap="square" rtlCol="0">
            <a:spAutoFit/>
          </a:bodyPr>
          <a:lstStyle/>
          <a:p>
            <a:pPr marL="12700" marR="0" lvl="0" indent="0" algn="l" defTabSz="914400" rtl="0" eaLnBrk="1" fontAlgn="auto" latinLnBrk="0" hangingPunct="1">
              <a:lnSpc>
                <a:spcPct val="100000"/>
              </a:lnSpc>
              <a:spcBef>
                <a:spcPts val="100"/>
              </a:spcBef>
              <a:spcAft>
                <a:spcPts val="0"/>
              </a:spcAft>
              <a:buClr>
                <a:srgbClr val="00B050"/>
              </a:buClr>
              <a:buSzTx/>
              <a:buFontTx/>
              <a:buNone/>
              <a:tabLst/>
              <a:defRPr/>
            </a:pP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性別を理由に自らの意欲・能力が十分に活かせず、幸福が感じられないといった状況が生じないよう、</a:t>
            </a:r>
            <a:br>
              <a:rPr kumimoji="1" lang="en-US" altLang="ja-JP"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b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無意識の思い込みや固定的な性別役割分担意識、性差別意識のない社会を実現することが大切です。</a:t>
            </a:r>
            <a:endParaRPr kumimoji="1" lang="en-US" altLang="ja-JP"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endParaRPr>
          </a:p>
          <a:p>
            <a:pPr marL="12700" marR="0" lvl="0" indent="0" algn="l" defTabSz="914400" rtl="0" eaLnBrk="1" fontAlgn="auto" latinLnBrk="0" hangingPunct="1">
              <a:lnSpc>
                <a:spcPct val="100000"/>
              </a:lnSpc>
              <a:spcBef>
                <a:spcPts val="500"/>
              </a:spcBef>
              <a:spcAft>
                <a:spcPts val="0"/>
              </a:spcAft>
              <a:buClr>
                <a:srgbClr val="00B050"/>
              </a:buClr>
              <a:buSzTx/>
              <a:buFontTx/>
              <a:buNone/>
              <a:tabLst/>
              <a:defRPr/>
            </a:pP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大人の無意識の思い込みや固定的な性別役割分担意識に基づく何気ない言動が、子供の男女共同参画への意識や、進路・生き方等に影響を与える可能性があります。性別にかかわらず、一人一人の子供が能力や</a:t>
            </a:r>
            <a:br>
              <a:rPr kumimoji="1" lang="en-US" altLang="ja-JP"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b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個性を発揮できるような社会にすることが大切です。</a:t>
            </a:r>
          </a:p>
        </p:txBody>
      </p:sp>
      <p:sp>
        <p:nvSpPr>
          <p:cNvPr id="3" name="スライド番号プレースホルダー 2">
            <a:extLst>
              <a:ext uri="{FF2B5EF4-FFF2-40B4-BE49-F238E27FC236}">
                <a16:creationId xmlns:a16="http://schemas.microsoft.com/office/drawing/2014/main" id="{99D881AA-96B1-44C4-9DA0-AD625FA569CB}"/>
              </a:ext>
            </a:extLst>
          </p:cNvPr>
          <p:cNvSpPr>
            <a:spLocks noGrp="1"/>
          </p:cNvSpPr>
          <p:nvPr>
            <p:ph type="sldNum" sz="quarter" idx="7"/>
          </p:nvPr>
        </p:nvSpPr>
        <p:spPr>
          <a:xfrm>
            <a:off x="3690335" y="10281948"/>
            <a:ext cx="184785" cy="184666"/>
          </a:xfrm>
        </p:spPr>
        <p:txBody>
          <a:bodyPr/>
          <a:lstStyle/>
          <a:p>
            <a:pPr marL="45720" marR="0" lvl="0" indent="0" algn="l" defTabSz="914400" rtl="0" eaLnBrk="1" fontAlgn="auto" latinLnBrk="0" hangingPunct="1">
              <a:lnSpc>
                <a:spcPct val="100000"/>
              </a:lnSpc>
              <a:spcBef>
                <a:spcPts val="170"/>
              </a:spcBef>
              <a:spcAft>
                <a:spcPts val="0"/>
              </a:spcAft>
              <a:buClrTx/>
              <a:buSzTx/>
              <a:buFontTx/>
              <a:buNone/>
              <a:tabLst/>
              <a:defRPr/>
            </a:pPr>
            <a:fld id="{81D60167-4931-47E6-BA6A-407CBD079E47}" type="slidenum">
              <a:rPr kumimoji="1" lang="en-US" altLang="ja-JP" sz="1200" b="1" i="0" u="none" strike="noStrike" kern="1200" cap="none" spc="0" normalizeH="0" baseline="0" noProof="0" smtClean="0">
                <a:ln>
                  <a:noFill/>
                </a:ln>
                <a:solidFill>
                  <a:srgbClr val="231F20"/>
                </a:solidFill>
                <a:effectLst/>
                <a:uLnTx/>
                <a:uFillTx/>
                <a:latin typeface="Yu Gothic" panose="020B0400000000000000" pitchFamily="34" charset="-128"/>
                <a:ea typeface="Yu Gothic" panose="020B0400000000000000" pitchFamily="34" charset="-128"/>
              </a:rPr>
              <a:pPr marL="45720" marR="0" lvl="0" indent="0" algn="l" defTabSz="914400" rtl="0" eaLnBrk="1" fontAlgn="auto" latinLnBrk="0" hangingPunct="1">
                <a:lnSpc>
                  <a:spcPct val="100000"/>
                </a:lnSpc>
                <a:spcBef>
                  <a:spcPts val="170"/>
                </a:spcBef>
                <a:spcAft>
                  <a:spcPts val="0"/>
                </a:spcAft>
                <a:buClrTx/>
                <a:buSzTx/>
                <a:buFontTx/>
                <a:buNone/>
                <a:tabLst/>
                <a:defRPr/>
              </a:pPr>
              <a:t>2</a:t>
            </a:fld>
            <a:endParaRPr kumimoji="1" lang="en-US" altLang="ja-JP" sz="1200" b="1" i="0" u="none" strike="noStrike" kern="1200" cap="none" spc="0" normalizeH="0" baseline="0" noProof="0" dirty="0">
              <a:ln>
                <a:noFill/>
              </a:ln>
              <a:solidFill>
                <a:srgbClr val="231F20"/>
              </a:solidFill>
              <a:effectLst/>
              <a:uLnTx/>
              <a:uFillTx/>
              <a:latin typeface="Yu Gothic" panose="020B0400000000000000" pitchFamily="34" charset="-128"/>
              <a:ea typeface="Yu Gothic" panose="020B0400000000000000" pitchFamily="34" charset="-128"/>
            </a:endParaRPr>
          </a:p>
        </p:txBody>
      </p:sp>
      <p:cxnSp>
        <p:nvCxnSpPr>
          <p:cNvPr id="53" name="直線コネクタ 52">
            <a:extLst>
              <a:ext uri="{FF2B5EF4-FFF2-40B4-BE49-F238E27FC236}">
                <a16:creationId xmlns:a16="http://schemas.microsoft.com/office/drawing/2014/main" id="{F9DEE5A4-CEF9-4A76-9D18-B7ACECD4F548}"/>
              </a:ext>
            </a:extLst>
          </p:cNvPr>
          <p:cNvCxnSpPr>
            <a:cxnSpLocks/>
          </p:cNvCxnSpPr>
          <p:nvPr/>
        </p:nvCxnSpPr>
        <p:spPr>
          <a:xfrm>
            <a:off x="3625850" y="2222566"/>
            <a:ext cx="0" cy="3111746"/>
          </a:xfrm>
          <a:prstGeom prst="line">
            <a:avLst/>
          </a:prstGeom>
          <a:ln w="31750" cap="rnd">
            <a:solidFill>
              <a:srgbClr val="00B050"/>
            </a:solidFill>
          </a:ln>
        </p:spPr>
        <p:style>
          <a:lnRef idx="1">
            <a:schemeClr val="accent1"/>
          </a:lnRef>
          <a:fillRef idx="0">
            <a:schemeClr val="accent1"/>
          </a:fillRef>
          <a:effectRef idx="0">
            <a:schemeClr val="accent1"/>
          </a:effectRef>
          <a:fontRef idx="minor">
            <a:schemeClr val="tx1"/>
          </a:fontRef>
        </p:style>
      </p:cxnSp>
      <p:sp>
        <p:nvSpPr>
          <p:cNvPr id="54" name="object 61">
            <a:extLst>
              <a:ext uri="{FF2B5EF4-FFF2-40B4-BE49-F238E27FC236}">
                <a16:creationId xmlns:a16="http://schemas.microsoft.com/office/drawing/2014/main" id="{FCB37D97-E5BE-415B-84EF-5199E7227E6E}"/>
              </a:ext>
            </a:extLst>
          </p:cNvPr>
          <p:cNvSpPr/>
          <p:nvPr/>
        </p:nvSpPr>
        <p:spPr>
          <a:xfrm>
            <a:off x="375539" y="6794500"/>
            <a:ext cx="6795134" cy="0"/>
          </a:xfrm>
          <a:custGeom>
            <a:avLst/>
            <a:gdLst/>
            <a:ahLst/>
            <a:cxnLst/>
            <a:rect l="l" t="t" r="r" b="b"/>
            <a:pathLst>
              <a:path w="6795134">
                <a:moveTo>
                  <a:pt x="0" y="0"/>
                </a:moveTo>
                <a:lnTo>
                  <a:pt x="6795084" y="0"/>
                </a:lnTo>
              </a:path>
            </a:pathLst>
          </a:custGeom>
          <a:ln w="38100" cap="rnd">
            <a:solidFill>
              <a:srgbClr val="00B2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74" name="object 6">
            <a:extLst>
              <a:ext uri="{FF2B5EF4-FFF2-40B4-BE49-F238E27FC236}">
                <a16:creationId xmlns:a16="http://schemas.microsoft.com/office/drawing/2014/main" id="{A04CE7D0-9D38-4A0B-9EA5-10519AE7E636}"/>
              </a:ext>
            </a:extLst>
          </p:cNvPr>
          <p:cNvSpPr txBox="1"/>
          <p:nvPr/>
        </p:nvSpPr>
        <p:spPr>
          <a:xfrm>
            <a:off x="575099" y="9974642"/>
            <a:ext cx="2974551" cy="437299"/>
          </a:xfrm>
          <a:prstGeom prst="rect">
            <a:avLst/>
          </a:prstGeom>
        </p:spPr>
        <p:txBody>
          <a:bodyPr vert="horz" wrap="square" lIns="0" tIns="6731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出典）内閣府「</a:t>
            </a:r>
            <a:r>
              <a:rPr kumimoji="1" lang="zh-CN" altLang="en-US"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男女共同参画白書</a:t>
            </a:r>
            <a:r>
              <a:rPr kumimoji="1" lang="ja-JP" altLang="en-US"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a:t>
            </a:r>
            <a:r>
              <a:rPr kumimoji="1" lang="zh-CN" altLang="en-US"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令和</a:t>
            </a:r>
            <a:r>
              <a:rPr kumimoji="1" lang="en-US" altLang="zh-CN"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3</a:t>
            </a:r>
            <a:r>
              <a:rPr kumimoji="1" lang="ja-JP" altLang="en-US"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年版）」に基づき作成</a:t>
            </a:r>
            <a:r>
              <a:rPr kumimoji="1" lang="zh-CN" altLang="en-US"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 </a:t>
            </a:r>
            <a:r>
              <a:rPr kumimoji="1" lang="en-US" altLang="zh-CN"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https://www.gender.go.jp/about_danjo/whitepaper/r03/zentai/html/honpen/b1_s03_01.html</a:t>
            </a:r>
          </a:p>
        </p:txBody>
      </p:sp>
      <p:sp>
        <p:nvSpPr>
          <p:cNvPr id="34" name="object 6">
            <a:extLst>
              <a:ext uri="{FF2B5EF4-FFF2-40B4-BE49-F238E27FC236}">
                <a16:creationId xmlns:a16="http://schemas.microsoft.com/office/drawing/2014/main" id="{A12DEF4C-2587-49F3-B438-3D3544740B7C}"/>
              </a:ext>
            </a:extLst>
          </p:cNvPr>
          <p:cNvSpPr txBox="1"/>
          <p:nvPr/>
        </p:nvSpPr>
        <p:spPr>
          <a:xfrm>
            <a:off x="4083050" y="9974642"/>
            <a:ext cx="2974551" cy="437299"/>
          </a:xfrm>
          <a:prstGeom prst="rect">
            <a:avLst/>
          </a:prstGeom>
        </p:spPr>
        <p:txBody>
          <a:bodyPr vert="horz" wrap="square" lIns="0" tIns="6731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出典）内閣府「</a:t>
            </a:r>
            <a:r>
              <a:rPr kumimoji="1" lang="zh-CN" altLang="en-US"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男女共同参画白書</a:t>
            </a:r>
            <a:r>
              <a:rPr kumimoji="1" lang="ja-JP" altLang="en-US"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（令和</a:t>
            </a:r>
            <a:r>
              <a:rPr kumimoji="1" lang="en-US" altLang="ja-JP"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2</a:t>
            </a:r>
            <a:r>
              <a:rPr kumimoji="1" lang="zh-CN" altLang="en-US"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年版</a:t>
            </a:r>
            <a:r>
              <a:rPr kumimoji="1" lang="ja-JP" altLang="en-US"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）」に基づき作成</a:t>
            </a:r>
            <a:endParaRPr kumimoji="1" lang="en-US" altLang="ja-JP"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https://www.gender.go.jp/about_danjo/whitepaper/r02/zentai/html/column/clm_01.html</a:t>
            </a:r>
            <a:endParaRPr kumimoji="1" lang="ja-JP" altLang="en-US"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endParaRPr>
          </a:p>
        </p:txBody>
      </p:sp>
      <p:sp>
        <p:nvSpPr>
          <p:cNvPr id="35" name="テキスト ボックス 34">
            <a:extLst>
              <a:ext uri="{FF2B5EF4-FFF2-40B4-BE49-F238E27FC236}">
                <a16:creationId xmlns:a16="http://schemas.microsoft.com/office/drawing/2014/main" id="{F49EE87E-C85D-FD4E-8A5F-5D19D3EB9A34}"/>
              </a:ext>
            </a:extLst>
          </p:cNvPr>
          <p:cNvSpPr txBox="1"/>
          <p:nvPr/>
        </p:nvSpPr>
        <p:spPr>
          <a:xfrm>
            <a:off x="423356" y="1246054"/>
            <a:ext cx="6709788" cy="900246"/>
          </a:xfrm>
          <a:prstGeom prst="rect">
            <a:avLst/>
          </a:prstGeom>
          <a:noFill/>
        </p:spPr>
        <p:txBody>
          <a:bodyPr wrap="square" rtlCol="0">
            <a:spAutoFit/>
          </a:bodyPr>
          <a:lstStyle/>
          <a:p>
            <a:pPr marL="12700" marR="0" lvl="0" indent="0" algn="l" defTabSz="914400" rtl="0" eaLnBrk="1" fontAlgn="auto" latinLnBrk="0" hangingPunct="1">
              <a:lnSpc>
                <a:spcPct val="100000"/>
              </a:lnSpc>
              <a:spcBef>
                <a:spcPts val="100"/>
              </a:spcBef>
              <a:spcAft>
                <a:spcPts val="0"/>
              </a:spcAft>
              <a:buClr>
                <a:srgbClr val="00B050"/>
              </a:buClr>
              <a:buSzTx/>
              <a:buFontTx/>
              <a:buNone/>
              <a:tabLst/>
              <a:defRPr/>
            </a:pPr>
            <a:r>
              <a:rPr kumimoji="1" lang="ja-JP" altLang="en-US" sz="1050" b="1" i="0" u="none" strike="noStrike" kern="1200" cap="none" spc="0" normalizeH="0" baseline="0" noProof="0" dirty="0">
                <a:ln>
                  <a:noFill/>
                </a:ln>
                <a:solidFill>
                  <a:srgbClr val="231F20"/>
                </a:solidFill>
                <a:effectLst/>
                <a:uLnTx/>
                <a:uFillTx/>
                <a:latin typeface="游ゴシック Medium" panose="020B0500000000000000" pitchFamily="50" charset="-128"/>
                <a:ea typeface="游ゴシック Medium" panose="020B0500000000000000" pitchFamily="50" charset="-128"/>
                <a:cs typeface="+mn-cs"/>
              </a:rPr>
              <a:t>「社会的・文化的に形成された性別」のこと。人間には、生まれついての生物学的性別（</a:t>
            </a:r>
            <a:r>
              <a:rPr kumimoji="1" lang="en-US" altLang="ja-JP" sz="1050" b="1" i="0" u="none" strike="noStrike" kern="1200" cap="none" spc="0" normalizeH="0" baseline="0" noProof="0" dirty="0">
                <a:ln>
                  <a:noFill/>
                </a:ln>
                <a:solidFill>
                  <a:srgbClr val="231F20"/>
                </a:solidFill>
                <a:effectLst/>
                <a:uLnTx/>
                <a:uFillTx/>
                <a:latin typeface="游ゴシック Medium" panose="020B0500000000000000" pitchFamily="50" charset="-128"/>
                <a:ea typeface="游ゴシック Medium" panose="020B0500000000000000" pitchFamily="50" charset="-128"/>
                <a:cs typeface="+mn-cs"/>
              </a:rPr>
              <a:t>sex</a:t>
            </a:r>
            <a:r>
              <a:rPr kumimoji="1" lang="ja-JP" altLang="en-US" sz="1050" b="1" i="0" u="none" strike="noStrike" kern="1200" cap="none" spc="0" normalizeH="0" baseline="0" noProof="0" dirty="0">
                <a:ln>
                  <a:noFill/>
                </a:ln>
                <a:solidFill>
                  <a:srgbClr val="231F20"/>
                </a:solidFill>
                <a:effectLst/>
                <a:uLnTx/>
                <a:uFillTx/>
                <a:latin typeface="游ゴシック Medium" panose="020B0500000000000000" pitchFamily="50" charset="-128"/>
                <a:ea typeface="游ゴシック Medium" panose="020B0500000000000000" pitchFamily="50" charset="-128"/>
                <a:cs typeface="+mn-cs"/>
              </a:rPr>
              <a:t>（セックス））があります。一方、社会通念や慣習の中には、社会によって作り上げられた「男性像」、「女性像」があり、</a:t>
            </a:r>
            <a:br>
              <a:rPr kumimoji="1" lang="en-US" altLang="ja-JP" sz="1050" b="1" i="0" u="none" strike="noStrike" kern="1200" cap="none" spc="0" normalizeH="0" baseline="0" noProof="0" dirty="0">
                <a:ln>
                  <a:noFill/>
                </a:ln>
                <a:solidFill>
                  <a:srgbClr val="231F20"/>
                </a:solidFill>
                <a:effectLst/>
                <a:uLnTx/>
                <a:uFillTx/>
                <a:latin typeface="游ゴシック Medium" panose="020B0500000000000000" pitchFamily="50" charset="-128"/>
                <a:ea typeface="游ゴシック Medium" panose="020B0500000000000000" pitchFamily="50" charset="-128"/>
                <a:cs typeface="+mn-cs"/>
              </a:rPr>
            </a:br>
            <a:r>
              <a:rPr kumimoji="1" lang="ja-JP" altLang="en-US" sz="1050" b="1" i="0" u="none" strike="noStrike" kern="1200" cap="none" spc="0" normalizeH="0" baseline="0" noProof="0" dirty="0">
                <a:ln>
                  <a:noFill/>
                </a:ln>
                <a:solidFill>
                  <a:srgbClr val="231F20"/>
                </a:solidFill>
                <a:effectLst/>
                <a:uLnTx/>
                <a:uFillTx/>
                <a:latin typeface="游ゴシック Medium" panose="020B0500000000000000" pitchFamily="50" charset="-128"/>
                <a:ea typeface="游ゴシック Medium" panose="020B0500000000000000" pitchFamily="50" charset="-128"/>
                <a:cs typeface="+mn-cs"/>
              </a:rPr>
              <a:t>このような男性、女性の別を「社会的・文化的に形成された性別」（</a:t>
            </a:r>
            <a:r>
              <a:rPr kumimoji="1" lang="en-US" altLang="ja-JP" sz="1050" b="1" i="0" u="none" strike="noStrike" kern="1200" cap="none" spc="0" normalizeH="0" baseline="0" noProof="0" dirty="0">
                <a:ln>
                  <a:noFill/>
                </a:ln>
                <a:solidFill>
                  <a:srgbClr val="231F20"/>
                </a:solidFill>
                <a:effectLst/>
                <a:uLnTx/>
                <a:uFillTx/>
                <a:latin typeface="游ゴシック Medium" panose="020B0500000000000000" pitchFamily="50" charset="-128"/>
                <a:ea typeface="游ゴシック Medium" panose="020B0500000000000000" pitchFamily="50" charset="-128"/>
                <a:cs typeface="+mn-cs"/>
              </a:rPr>
              <a:t>gender</a:t>
            </a:r>
            <a:r>
              <a:rPr kumimoji="1" lang="ja-JP" altLang="en-US" sz="1050" b="1" i="0" u="none" strike="noStrike" kern="1200" cap="none" spc="0" normalizeH="0" baseline="0" noProof="0" dirty="0">
                <a:ln>
                  <a:noFill/>
                </a:ln>
                <a:solidFill>
                  <a:srgbClr val="231F20"/>
                </a:solidFill>
                <a:effectLst/>
                <a:uLnTx/>
                <a:uFillTx/>
                <a:latin typeface="游ゴシック Medium" panose="020B0500000000000000" pitchFamily="50" charset="-128"/>
                <a:ea typeface="游ゴシック Medium" panose="020B0500000000000000" pitchFamily="50" charset="-128"/>
                <a:cs typeface="+mn-cs"/>
              </a:rPr>
              <a:t>（ジェンダー））と言います。</a:t>
            </a:r>
            <a:br>
              <a:rPr kumimoji="1" lang="ja-JP" altLang="en-US" sz="1050" b="1" i="0" u="none" strike="noStrike" kern="1200" cap="none" spc="0" normalizeH="0" baseline="0" noProof="0" dirty="0">
                <a:ln>
                  <a:noFill/>
                </a:ln>
                <a:solidFill>
                  <a:srgbClr val="231F20"/>
                </a:solidFill>
                <a:effectLst/>
                <a:uLnTx/>
                <a:uFillTx/>
                <a:latin typeface="游ゴシック Medium" panose="020B0500000000000000" pitchFamily="50" charset="-128"/>
                <a:ea typeface="游ゴシック Medium" panose="020B0500000000000000" pitchFamily="50" charset="-128"/>
                <a:cs typeface="+mn-cs"/>
              </a:rPr>
            </a:br>
            <a:r>
              <a:rPr kumimoji="1" lang="ja-JP" altLang="en-US" sz="1050" b="1" i="0" u="none" strike="noStrike" kern="1200" cap="none" spc="0" normalizeH="0" baseline="0" noProof="0" dirty="0">
                <a:ln>
                  <a:noFill/>
                </a:ln>
                <a:solidFill>
                  <a:srgbClr val="231F20"/>
                </a:solidFill>
                <a:effectLst/>
                <a:uLnTx/>
                <a:uFillTx/>
                <a:latin typeface="游ゴシック Medium" panose="020B0500000000000000" pitchFamily="50" charset="-128"/>
                <a:ea typeface="游ゴシック Medium" panose="020B0500000000000000" pitchFamily="50" charset="-128"/>
                <a:cs typeface="+mn-cs"/>
              </a:rPr>
              <a:t>「社会的・文化的に形成された性別」は、それ自体に良い・悪いの価値を含むものではなく、国際的にも</a:t>
            </a:r>
            <a:br>
              <a:rPr kumimoji="1" lang="en-US" altLang="ja-JP" sz="1050" b="1" i="0" u="none" strike="noStrike" kern="1200" cap="none" spc="0" normalizeH="0" baseline="0" noProof="0" dirty="0">
                <a:ln>
                  <a:noFill/>
                </a:ln>
                <a:solidFill>
                  <a:srgbClr val="231F20"/>
                </a:solidFill>
                <a:effectLst/>
                <a:uLnTx/>
                <a:uFillTx/>
                <a:latin typeface="游ゴシック Medium" panose="020B0500000000000000" pitchFamily="50" charset="-128"/>
                <a:ea typeface="游ゴシック Medium" panose="020B0500000000000000" pitchFamily="50" charset="-128"/>
                <a:cs typeface="+mn-cs"/>
              </a:rPr>
            </a:br>
            <a:r>
              <a:rPr kumimoji="1" lang="ja-JP" altLang="en-US" sz="1050" b="1" i="0" u="none" strike="noStrike" kern="1200" cap="none" spc="0" normalizeH="0" baseline="0" noProof="0" dirty="0">
                <a:ln>
                  <a:noFill/>
                </a:ln>
                <a:solidFill>
                  <a:srgbClr val="231F20"/>
                </a:solidFill>
                <a:effectLst/>
                <a:uLnTx/>
                <a:uFillTx/>
                <a:latin typeface="游ゴシック Medium" panose="020B0500000000000000" pitchFamily="50" charset="-128"/>
                <a:ea typeface="游ゴシック Medium" panose="020B0500000000000000" pitchFamily="50" charset="-128"/>
                <a:cs typeface="+mn-cs"/>
              </a:rPr>
              <a:t>使われています。</a:t>
            </a:r>
          </a:p>
        </p:txBody>
      </p:sp>
      <p:sp>
        <p:nvSpPr>
          <p:cNvPr id="48" name="テキスト ボックス 47">
            <a:extLst>
              <a:ext uri="{FF2B5EF4-FFF2-40B4-BE49-F238E27FC236}">
                <a16:creationId xmlns:a16="http://schemas.microsoft.com/office/drawing/2014/main" id="{92E37213-740A-B443-8605-8CE792C9A721}"/>
              </a:ext>
            </a:extLst>
          </p:cNvPr>
          <p:cNvSpPr txBox="1"/>
          <p:nvPr/>
        </p:nvSpPr>
        <p:spPr>
          <a:xfrm>
            <a:off x="424800" y="2616991"/>
            <a:ext cx="2744018" cy="738664"/>
          </a:xfrm>
          <a:prstGeom prst="rect">
            <a:avLst/>
          </a:prstGeom>
          <a:noFill/>
        </p:spPr>
        <p:txBody>
          <a:bodyPr wrap="square" rtlCol="0">
            <a:spAutoFit/>
          </a:bodyPr>
          <a:lstStyle/>
          <a:p>
            <a:pPr marL="12700" marR="0" lvl="0" indent="0" algn="l" defTabSz="914400" rtl="0" eaLnBrk="1" fontAlgn="auto" latinLnBrk="0" hangingPunct="1">
              <a:lnSpc>
                <a:spcPct val="100000"/>
              </a:lnSpc>
              <a:spcBef>
                <a:spcPts val="100"/>
              </a:spcBef>
              <a:spcAft>
                <a:spcPts val="0"/>
              </a:spcAft>
              <a:buClr>
                <a:srgbClr val="00B050"/>
              </a:buClr>
              <a:buSzTx/>
              <a:buFontTx/>
              <a:buNone/>
              <a:tabLst/>
              <a:defRPr/>
            </a:pP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誰もが潜在的に思い込みを持っています。育つ環境、所属する集団の中で無意識の</a:t>
            </a:r>
            <a:br>
              <a:rPr kumimoji="1" lang="en-US" altLang="ja-JP"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b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うちに脳にきざみこまれ、既成概念、固定観念となっていきます。</a:t>
            </a:r>
          </a:p>
        </p:txBody>
      </p:sp>
      <p:sp>
        <p:nvSpPr>
          <p:cNvPr id="57" name="テキスト ボックス 56">
            <a:extLst>
              <a:ext uri="{FF2B5EF4-FFF2-40B4-BE49-F238E27FC236}">
                <a16:creationId xmlns:a16="http://schemas.microsoft.com/office/drawing/2014/main" id="{61A8AB8B-4CC4-F44C-8F47-D507B4781093}"/>
              </a:ext>
            </a:extLst>
          </p:cNvPr>
          <p:cNvSpPr txBox="1"/>
          <p:nvPr/>
        </p:nvSpPr>
        <p:spPr>
          <a:xfrm>
            <a:off x="3738245" y="2452799"/>
            <a:ext cx="3504408" cy="900246"/>
          </a:xfrm>
          <a:prstGeom prst="rect">
            <a:avLst/>
          </a:prstGeom>
          <a:noFill/>
        </p:spPr>
        <p:txBody>
          <a:bodyPr wrap="square" rtlCol="0">
            <a:spAutoFit/>
          </a:bodyPr>
          <a:lstStyle/>
          <a:p>
            <a:pPr marL="12700" marR="0" lvl="0" indent="0" algn="l" defTabSz="914400" rtl="0" eaLnBrk="1" fontAlgn="auto" latinLnBrk="0" hangingPunct="1">
              <a:lnSpc>
                <a:spcPct val="100000"/>
              </a:lnSpc>
              <a:spcBef>
                <a:spcPts val="100"/>
              </a:spcBef>
              <a:spcAft>
                <a:spcPts val="0"/>
              </a:spcAft>
              <a:buClr>
                <a:srgbClr val="00B050"/>
              </a:buClr>
              <a:buSzTx/>
              <a:buFontTx/>
              <a:buNone/>
              <a:tabLst/>
              <a:defRPr/>
            </a:pP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男女を問わず個人の能力等によって役割の分担を</a:t>
            </a:r>
            <a:br>
              <a:rPr kumimoji="1" lang="en-US" altLang="ja-JP"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b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決めることが妥当であるにもかかわらず</a:t>
            </a:r>
            <a:r>
              <a:rPr kumimoji="1" lang="ja-JP" altLang="en-US" sz="1050" b="1" i="0" u="none" strike="noStrike" kern="1200" cap="none" spc="-30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a:t>
            </a: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「男は仕事・女は家庭</a:t>
            </a:r>
            <a:r>
              <a:rPr kumimoji="1" lang="ja-JP" altLang="en-US" sz="1050" b="1" i="0" u="none" strike="noStrike" kern="1200" cap="none" spc="-30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a:t>
            </a: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「男性は主要な業務・女性は補助的業務」等のように、男性、女性という性別を理由として、役割を固定的に分ける考え方があります。 </a:t>
            </a:r>
          </a:p>
        </p:txBody>
      </p:sp>
      <p:sp>
        <p:nvSpPr>
          <p:cNvPr id="59" name="テキスト ボックス 58">
            <a:extLst>
              <a:ext uri="{FF2B5EF4-FFF2-40B4-BE49-F238E27FC236}">
                <a16:creationId xmlns:a16="http://schemas.microsoft.com/office/drawing/2014/main" id="{8EA6467D-9B4E-0749-B8E0-A3659B75440B}"/>
              </a:ext>
            </a:extLst>
          </p:cNvPr>
          <p:cNvSpPr txBox="1"/>
          <p:nvPr/>
        </p:nvSpPr>
        <p:spPr>
          <a:xfrm>
            <a:off x="424800" y="3904621"/>
            <a:ext cx="3135683" cy="253916"/>
          </a:xfrm>
          <a:prstGeom prst="rect">
            <a:avLst/>
          </a:prstGeom>
          <a:noFill/>
        </p:spPr>
        <p:txBody>
          <a:bodyPr wrap="square" rtlCol="0">
            <a:spAutoFit/>
          </a:bodyPr>
          <a:lstStyle/>
          <a:p>
            <a:pPr marL="12700" marR="0" lvl="0" indent="0" algn="l" defTabSz="914400" rtl="0" eaLnBrk="1" fontAlgn="auto" latinLnBrk="0" hangingPunct="1">
              <a:lnSpc>
                <a:spcPct val="100000"/>
              </a:lnSpc>
              <a:spcBef>
                <a:spcPts val="100"/>
              </a:spcBef>
              <a:spcAft>
                <a:spcPts val="0"/>
              </a:spcAft>
              <a:buClr>
                <a:srgbClr val="00B050"/>
              </a:buClr>
              <a:buSzTx/>
              <a:buFontTx/>
              <a:buNone/>
              <a:tabLst/>
              <a:defRPr/>
            </a:pP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と言われたことや、言ったことはありますか？</a:t>
            </a:r>
          </a:p>
        </p:txBody>
      </p:sp>
      <p:sp>
        <p:nvSpPr>
          <p:cNvPr id="9" name="角丸四角形 8">
            <a:extLst>
              <a:ext uri="{FF2B5EF4-FFF2-40B4-BE49-F238E27FC236}">
                <a16:creationId xmlns:a16="http://schemas.microsoft.com/office/drawing/2014/main" id="{155BF89C-0736-5349-B360-BB96FD125839}"/>
              </a:ext>
            </a:extLst>
          </p:cNvPr>
          <p:cNvSpPr/>
          <p:nvPr/>
        </p:nvSpPr>
        <p:spPr>
          <a:xfrm>
            <a:off x="994519" y="3393985"/>
            <a:ext cx="2057068" cy="228600"/>
          </a:xfrm>
          <a:prstGeom prst="roundRect">
            <a:avLst/>
          </a:prstGeom>
          <a:solidFill>
            <a:srgbClr val="CC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231F20"/>
                </a:solidFill>
                <a:effectLst/>
                <a:uLnTx/>
                <a:uFillTx/>
                <a:latin typeface="游ゴシック Medium" panose="020B0500000000000000" pitchFamily="50" charset="-128"/>
                <a:ea typeface="游ゴシック Medium" panose="020B0500000000000000" pitchFamily="50" charset="-128"/>
                <a:cs typeface="+mn-cs"/>
              </a:rPr>
              <a:t>男／女なんだから○○しなさい</a:t>
            </a:r>
          </a:p>
        </p:txBody>
      </p:sp>
      <p:sp>
        <p:nvSpPr>
          <p:cNvPr id="66" name="角丸四角形 65">
            <a:extLst>
              <a:ext uri="{FF2B5EF4-FFF2-40B4-BE49-F238E27FC236}">
                <a16:creationId xmlns:a16="http://schemas.microsoft.com/office/drawing/2014/main" id="{02C94967-CDEE-564C-944D-C232FAF191A4}"/>
              </a:ext>
            </a:extLst>
          </p:cNvPr>
          <p:cNvSpPr/>
          <p:nvPr/>
        </p:nvSpPr>
        <p:spPr>
          <a:xfrm>
            <a:off x="994519" y="3660451"/>
            <a:ext cx="1897906" cy="228600"/>
          </a:xfrm>
          <a:prstGeom prst="roundRect">
            <a:avLst/>
          </a:prstGeom>
          <a:solidFill>
            <a:srgbClr val="CC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231F20"/>
                </a:solidFill>
                <a:effectLst/>
                <a:uLnTx/>
                <a:uFillTx/>
                <a:latin typeface="游ゴシック Medium" panose="020B0500000000000000" pitchFamily="50" charset="-128"/>
                <a:ea typeface="游ゴシック Medium" panose="020B0500000000000000" pitchFamily="50" charset="-128"/>
                <a:cs typeface="+mn-cs"/>
              </a:rPr>
              <a:t>男／女は○○してはいけない</a:t>
            </a:r>
          </a:p>
        </p:txBody>
      </p:sp>
      <p:sp>
        <p:nvSpPr>
          <p:cNvPr id="68" name="角丸四角形 67">
            <a:extLst>
              <a:ext uri="{FF2B5EF4-FFF2-40B4-BE49-F238E27FC236}">
                <a16:creationId xmlns:a16="http://schemas.microsoft.com/office/drawing/2014/main" id="{74EB39BF-5AA6-2B4E-B8EA-2D0A809F0E91}"/>
              </a:ext>
            </a:extLst>
          </p:cNvPr>
          <p:cNvSpPr/>
          <p:nvPr/>
        </p:nvSpPr>
        <p:spPr>
          <a:xfrm>
            <a:off x="4305600" y="3393985"/>
            <a:ext cx="1512000" cy="228600"/>
          </a:xfrm>
          <a:prstGeom prst="roundRect">
            <a:avLst/>
          </a:prstGeom>
          <a:solidFill>
            <a:srgbClr val="CC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231F20"/>
                </a:solidFill>
                <a:effectLst/>
                <a:uLnTx/>
                <a:uFillTx/>
                <a:latin typeface="游ゴシック Medium" panose="020B0500000000000000" pitchFamily="50" charset="-128"/>
                <a:ea typeface="游ゴシック Medium" panose="020B0500000000000000" pitchFamily="50" charset="-128"/>
                <a:cs typeface="+mn-cs"/>
              </a:rPr>
              <a:t>○○は男／女の役割だ</a:t>
            </a:r>
          </a:p>
        </p:txBody>
      </p:sp>
      <p:sp>
        <p:nvSpPr>
          <p:cNvPr id="70" name="テキスト ボックス 69">
            <a:extLst>
              <a:ext uri="{FF2B5EF4-FFF2-40B4-BE49-F238E27FC236}">
                <a16:creationId xmlns:a16="http://schemas.microsoft.com/office/drawing/2014/main" id="{1BEDCB29-726C-484B-A4D4-F167C237242A}"/>
              </a:ext>
            </a:extLst>
          </p:cNvPr>
          <p:cNvSpPr txBox="1"/>
          <p:nvPr/>
        </p:nvSpPr>
        <p:spPr>
          <a:xfrm>
            <a:off x="3736800" y="3895838"/>
            <a:ext cx="3152543" cy="253916"/>
          </a:xfrm>
          <a:prstGeom prst="rect">
            <a:avLst/>
          </a:prstGeom>
          <a:noFill/>
        </p:spPr>
        <p:txBody>
          <a:bodyPr wrap="square" rtlCol="0">
            <a:spAutoFit/>
          </a:bodyPr>
          <a:lstStyle/>
          <a:p>
            <a:pPr marL="12700" marR="0" lvl="0" indent="0" algn="l" defTabSz="914400" rtl="0" eaLnBrk="1" fontAlgn="auto" latinLnBrk="0" hangingPunct="1">
              <a:lnSpc>
                <a:spcPct val="100000"/>
              </a:lnSpc>
              <a:spcBef>
                <a:spcPts val="100"/>
              </a:spcBef>
              <a:spcAft>
                <a:spcPts val="0"/>
              </a:spcAft>
              <a:buClr>
                <a:srgbClr val="00B050"/>
              </a:buClr>
              <a:buSzTx/>
              <a:buFontTx/>
              <a:buNone/>
              <a:tabLst/>
              <a:defRPr/>
            </a:pP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と言われたり、思ったりしたことはありますか？</a:t>
            </a:r>
          </a:p>
        </p:txBody>
      </p:sp>
      <p:sp>
        <p:nvSpPr>
          <p:cNvPr id="71" name="角丸四角形 70">
            <a:extLst>
              <a:ext uri="{FF2B5EF4-FFF2-40B4-BE49-F238E27FC236}">
                <a16:creationId xmlns:a16="http://schemas.microsoft.com/office/drawing/2014/main" id="{51582082-482F-DE4E-9498-D76EF4714315}"/>
              </a:ext>
            </a:extLst>
          </p:cNvPr>
          <p:cNvSpPr/>
          <p:nvPr/>
        </p:nvSpPr>
        <p:spPr>
          <a:xfrm>
            <a:off x="4305600" y="3660451"/>
            <a:ext cx="2448000" cy="228600"/>
          </a:xfrm>
          <a:prstGeom prst="roundRect">
            <a:avLst/>
          </a:prstGeom>
          <a:solidFill>
            <a:srgbClr val="CC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231F20"/>
                </a:solidFill>
                <a:effectLst/>
                <a:uLnTx/>
                <a:uFillTx/>
                <a:latin typeface="游ゴシック Medium" panose="020B0500000000000000" pitchFamily="50" charset="-128"/>
                <a:ea typeface="游ゴシック Medium" panose="020B0500000000000000" pitchFamily="50" charset="-128"/>
                <a:cs typeface="+mn-cs"/>
              </a:rPr>
              <a:t>○○は男／女がするべきことではない</a:t>
            </a:r>
          </a:p>
        </p:txBody>
      </p:sp>
      <p:sp>
        <p:nvSpPr>
          <p:cNvPr id="77" name="テキスト ボックス 76">
            <a:extLst>
              <a:ext uri="{FF2B5EF4-FFF2-40B4-BE49-F238E27FC236}">
                <a16:creationId xmlns:a16="http://schemas.microsoft.com/office/drawing/2014/main" id="{526DF6DE-F678-E949-9DA5-334BA3BADD4F}"/>
              </a:ext>
            </a:extLst>
          </p:cNvPr>
          <p:cNvSpPr txBox="1"/>
          <p:nvPr/>
        </p:nvSpPr>
        <p:spPr>
          <a:xfrm>
            <a:off x="723914" y="7175500"/>
            <a:ext cx="6108673" cy="589905"/>
          </a:xfrm>
          <a:prstGeom prst="rect">
            <a:avLst/>
          </a:prstGeom>
          <a:noFill/>
        </p:spPr>
        <p:txBody>
          <a:bodyPr wrap="square" rtlCol="0">
            <a:spAutoFit/>
          </a:bodyPr>
          <a:lstStyle/>
          <a:p>
            <a:pPr marL="12700" marR="0" lvl="0" indent="0" algn="l" defTabSz="914400" rtl="0" eaLnBrk="1" fontAlgn="auto" latinLnBrk="0" hangingPunct="1">
              <a:lnSpc>
                <a:spcPct val="100000"/>
              </a:lnSpc>
              <a:spcBef>
                <a:spcPts val="100"/>
              </a:spcBef>
              <a:spcAft>
                <a:spcPts val="0"/>
              </a:spcAft>
              <a:buClr>
                <a:srgbClr val="00B050"/>
              </a:buClr>
              <a:buSzTx/>
              <a:buFontTx/>
              <a:buNone/>
              <a:tabLst/>
              <a:defRPr/>
            </a:pP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日本では、女性の就業率が上昇傾向にあります。</a:t>
            </a:r>
            <a:r>
              <a:rPr kumimoji="1" lang="en-US" altLang="ja-JP"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1997</a:t>
            </a: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年以降は、共働き世帯数が男性雇用者と無業の妻から成る世帯数を上回っており、特に</a:t>
            </a:r>
            <a:r>
              <a:rPr kumimoji="1" lang="en-US" altLang="ja-JP"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2012</a:t>
            </a: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年頃からその差は急速に拡大しています。</a:t>
            </a:r>
            <a:endParaRPr kumimoji="1" lang="en-US" altLang="ja-JP"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endParaRPr>
          </a:p>
          <a:p>
            <a:pPr marL="12700" marR="0" lvl="0" indent="0" algn="l" defTabSz="914400" rtl="0" eaLnBrk="1" fontAlgn="auto" latinLnBrk="0" hangingPunct="1">
              <a:lnSpc>
                <a:spcPct val="100000"/>
              </a:lnSpc>
              <a:spcBef>
                <a:spcPts val="100"/>
              </a:spcBef>
              <a:spcAft>
                <a:spcPts val="0"/>
              </a:spcAft>
              <a:buClr>
                <a:srgbClr val="00B050"/>
              </a:buClr>
              <a:buSzTx/>
              <a:buFontTx/>
              <a:buNone/>
              <a:tabLst/>
              <a:defRPr/>
            </a:pP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一方で、女性の家事・育児関連時間は男性より長く、他国に比べても長くなっています。</a:t>
            </a:r>
          </a:p>
        </p:txBody>
      </p:sp>
      <p:sp>
        <p:nvSpPr>
          <p:cNvPr id="78" name="テキスト ボックス 77">
            <a:extLst>
              <a:ext uri="{FF2B5EF4-FFF2-40B4-BE49-F238E27FC236}">
                <a16:creationId xmlns:a16="http://schemas.microsoft.com/office/drawing/2014/main" id="{DB628EC3-28D2-3C44-8633-67E2652FDCF9}"/>
              </a:ext>
            </a:extLst>
          </p:cNvPr>
          <p:cNvSpPr txBox="1"/>
          <p:nvPr/>
        </p:nvSpPr>
        <p:spPr>
          <a:xfrm>
            <a:off x="801603" y="6870700"/>
            <a:ext cx="6481847" cy="307777"/>
          </a:xfrm>
          <a:prstGeom prst="rect">
            <a:avLst/>
          </a:prstGeom>
          <a:noFill/>
        </p:spPr>
        <p:txBody>
          <a:bodyPr wrap="square" rtlCol="0">
            <a:spAutoFit/>
          </a:bodyPr>
          <a:lstStyle/>
          <a:p>
            <a:pPr marL="12700" marR="0" lvl="0" indent="0" algn="l" defTabSz="914400" rtl="0" eaLnBrk="1" fontAlgn="auto" latinLnBrk="0" hangingPunct="1">
              <a:lnSpc>
                <a:spcPct val="100000"/>
              </a:lnSpc>
              <a:spcBef>
                <a:spcPts val="100"/>
              </a:spcBef>
              <a:spcAft>
                <a:spcPts val="0"/>
              </a:spcAft>
              <a:buClr>
                <a:srgbClr val="00B050"/>
              </a:buClr>
              <a:buSzTx/>
              <a:buFontTx/>
              <a:buNone/>
              <a:tabLst/>
              <a:defRPr/>
            </a:pPr>
            <a:r>
              <a:rPr kumimoji="1" lang="ja-JP" altLang="en-US" sz="1400" b="1" i="0" u="none" strike="noStrike" kern="1200" cap="none" spc="0" normalizeH="0" baseline="0" noProof="0" dirty="0">
                <a:ln>
                  <a:noFill/>
                </a:ln>
                <a:solidFill>
                  <a:srgbClr val="00B26A"/>
                </a:solidFill>
                <a:effectLst/>
                <a:uLnTx/>
                <a:uFillTx/>
                <a:latin typeface="游ゴシック" panose="020B0400000000000000" pitchFamily="50" charset="-128"/>
                <a:ea typeface="游ゴシック" panose="020B0400000000000000" pitchFamily="50" charset="-128"/>
                <a:cs typeface="+mn-cs"/>
              </a:rPr>
              <a:t>データから分かる男女共同参画①　家</a:t>
            </a:r>
            <a:r>
              <a:rPr kumimoji="1" lang="ja-JP" altLang="en-US" sz="1400" b="1" i="0" u="none" strike="noStrike" kern="1200" cap="none" spc="-300" normalizeH="0" baseline="0" noProof="0" dirty="0">
                <a:ln>
                  <a:noFill/>
                </a:ln>
                <a:solidFill>
                  <a:srgbClr val="00B26A"/>
                </a:solidFill>
                <a:effectLst/>
                <a:uLnTx/>
                <a:uFillTx/>
                <a:latin typeface="游ゴシック" panose="020B0400000000000000" pitchFamily="50" charset="-128"/>
                <a:ea typeface="游ゴシック" panose="020B0400000000000000" pitchFamily="50" charset="-128"/>
                <a:cs typeface="+mn-cs"/>
              </a:rPr>
              <a:t>事・</a:t>
            </a:r>
            <a:r>
              <a:rPr kumimoji="1" lang="ja-JP" altLang="en-US" sz="1400" b="1" i="0" u="none" strike="noStrike" kern="1200" cap="none" spc="0" normalizeH="0" baseline="0" noProof="0" dirty="0">
                <a:ln>
                  <a:noFill/>
                </a:ln>
                <a:solidFill>
                  <a:srgbClr val="00B26A"/>
                </a:solidFill>
                <a:effectLst/>
                <a:uLnTx/>
                <a:uFillTx/>
                <a:latin typeface="游ゴシック" panose="020B0400000000000000" pitchFamily="50" charset="-128"/>
                <a:ea typeface="游ゴシック" panose="020B0400000000000000" pitchFamily="50" charset="-128"/>
                <a:cs typeface="+mn-cs"/>
              </a:rPr>
              <a:t>育児に関する協力は進んでいる</a:t>
            </a:r>
            <a:r>
              <a:rPr kumimoji="1" lang="ja-JP" altLang="en-US" sz="1400" b="1" i="0" u="none" strike="noStrike" kern="1200" cap="none" spc="-300" normalizeH="0" baseline="0" noProof="0" dirty="0">
                <a:ln>
                  <a:noFill/>
                </a:ln>
                <a:solidFill>
                  <a:srgbClr val="00B26A"/>
                </a:solidFill>
                <a:effectLst/>
                <a:uLnTx/>
                <a:uFillTx/>
                <a:latin typeface="游ゴシック" panose="020B0400000000000000" pitchFamily="50" charset="-128"/>
                <a:ea typeface="游ゴシック" panose="020B0400000000000000" pitchFamily="50" charset="-128"/>
                <a:cs typeface="+mn-cs"/>
              </a:rPr>
              <a:t>の</a:t>
            </a:r>
            <a:r>
              <a:rPr kumimoji="1" lang="ja-JP" altLang="en-US" sz="1400" b="1" i="0" u="none" strike="noStrike" kern="1200" cap="none" spc="0" normalizeH="0" baseline="0" noProof="0" dirty="0">
                <a:ln>
                  <a:noFill/>
                </a:ln>
                <a:solidFill>
                  <a:srgbClr val="00B26A"/>
                </a:solidFill>
                <a:effectLst/>
                <a:uLnTx/>
                <a:uFillTx/>
                <a:latin typeface="游ゴシック" panose="020B0400000000000000" pitchFamily="50" charset="-128"/>
                <a:ea typeface="游ゴシック" panose="020B0400000000000000" pitchFamily="50" charset="-128"/>
                <a:cs typeface="+mn-cs"/>
              </a:rPr>
              <a:t>？</a:t>
            </a:r>
            <a:endParaRPr kumimoji="1" lang="en-US" altLang="ja-JP" sz="1400" b="1" i="0" u="none" strike="noStrike" kern="1200" cap="none" spc="0" normalizeH="0" baseline="0" noProof="0" dirty="0">
              <a:ln>
                <a:noFill/>
              </a:ln>
              <a:solidFill>
                <a:srgbClr val="00B26A"/>
              </a:solidFill>
              <a:effectLst/>
              <a:uLnTx/>
              <a:uFillTx/>
              <a:latin typeface="游ゴシック" panose="020B0400000000000000" pitchFamily="50" charset="-128"/>
              <a:ea typeface="游ゴシック" panose="020B0400000000000000" pitchFamily="50" charset="-128"/>
              <a:cs typeface="+mn-cs"/>
            </a:endParaRPr>
          </a:p>
        </p:txBody>
      </p:sp>
      <p:pic>
        <p:nvPicPr>
          <p:cNvPr id="5" name="図 4" descr="記号 が含まれている画像&#10;&#10;自動的に生成された説明">
            <a:extLst>
              <a:ext uri="{FF2B5EF4-FFF2-40B4-BE49-F238E27FC236}">
                <a16:creationId xmlns:a16="http://schemas.microsoft.com/office/drawing/2014/main" id="{5034C724-BC19-EC49-A9C8-5DFB5D9935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961" y="4306612"/>
            <a:ext cx="1107615" cy="1020932"/>
          </a:xfrm>
          <a:prstGeom prst="rect">
            <a:avLst/>
          </a:prstGeom>
        </p:spPr>
      </p:pic>
      <p:pic>
        <p:nvPicPr>
          <p:cNvPr id="7" name="図 6" descr="挿絵 が含まれている画像&#10;&#10;自動的に生成された説明">
            <a:extLst>
              <a:ext uri="{FF2B5EF4-FFF2-40B4-BE49-F238E27FC236}">
                <a16:creationId xmlns:a16="http://schemas.microsoft.com/office/drawing/2014/main" id="{6DFCBE4C-A18B-354E-A39B-2871321D0F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4046" y="4182116"/>
            <a:ext cx="1908910" cy="1034831"/>
          </a:xfrm>
          <a:prstGeom prst="rect">
            <a:avLst/>
          </a:prstGeom>
        </p:spPr>
      </p:pic>
      <p:sp>
        <p:nvSpPr>
          <p:cNvPr id="72" name="object 10">
            <a:extLst>
              <a:ext uri="{FF2B5EF4-FFF2-40B4-BE49-F238E27FC236}">
                <a16:creationId xmlns:a16="http://schemas.microsoft.com/office/drawing/2014/main" id="{B073AE1E-95BB-4F46-AA10-35BE54F5F5DA}"/>
              </a:ext>
            </a:extLst>
          </p:cNvPr>
          <p:cNvSpPr/>
          <p:nvPr/>
        </p:nvSpPr>
        <p:spPr>
          <a:xfrm>
            <a:off x="1434465" y="299213"/>
            <a:ext cx="4687570" cy="318770"/>
          </a:xfrm>
          <a:custGeom>
            <a:avLst/>
            <a:gdLst/>
            <a:ahLst/>
            <a:cxnLst/>
            <a:rect l="l" t="t" r="r" b="b"/>
            <a:pathLst>
              <a:path w="4687570" h="318769">
                <a:moveTo>
                  <a:pt x="159194" y="318389"/>
                </a:moveTo>
                <a:lnTo>
                  <a:pt x="108876" y="310273"/>
                </a:lnTo>
                <a:lnTo>
                  <a:pt x="65175" y="287674"/>
                </a:lnTo>
                <a:lnTo>
                  <a:pt x="30714" y="253213"/>
                </a:lnTo>
                <a:lnTo>
                  <a:pt x="8115" y="209512"/>
                </a:lnTo>
                <a:lnTo>
                  <a:pt x="0" y="159194"/>
                </a:lnTo>
                <a:lnTo>
                  <a:pt x="8115" y="108876"/>
                </a:lnTo>
                <a:lnTo>
                  <a:pt x="30714" y="65175"/>
                </a:lnTo>
                <a:lnTo>
                  <a:pt x="65175" y="30714"/>
                </a:lnTo>
                <a:lnTo>
                  <a:pt x="108876" y="8115"/>
                </a:lnTo>
                <a:lnTo>
                  <a:pt x="159194" y="0"/>
                </a:lnTo>
                <a:lnTo>
                  <a:pt x="4528210" y="0"/>
                </a:lnTo>
                <a:lnTo>
                  <a:pt x="4578528" y="8115"/>
                </a:lnTo>
                <a:lnTo>
                  <a:pt x="4622229" y="30714"/>
                </a:lnTo>
                <a:lnTo>
                  <a:pt x="4656690" y="65175"/>
                </a:lnTo>
                <a:lnTo>
                  <a:pt x="4679289" y="108876"/>
                </a:lnTo>
                <a:lnTo>
                  <a:pt x="4687404" y="159194"/>
                </a:lnTo>
                <a:lnTo>
                  <a:pt x="4679289" y="209512"/>
                </a:lnTo>
                <a:lnTo>
                  <a:pt x="4656690" y="253213"/>
                </a:lnTo>
                <a:lnTo>
                  <a:pt x="4622229" y="287674"/>
                </a:lnTo>
                <a:lnTo>
                  <a:pt x="4578528" y="310273"/>
                </a:lnTo>
                <a:lnTo>
                  <a:pt x="4528210" y="318389"/>
                </a:lnTo>
                <a:lnTo>
                  <a:pt x="159194" y="318389"/>
                </a:lnTo>
                <a:close/>
              </a:path>
            </a:pathLst>
          </a:custGeom>
          <a:solidFill>
            <a:srgbClr val="CCE7D3"/>
          </a:solidFill>
          <a:ln w="38100">
            <a:solidFill>
              <a:srgbClr val="00B26A"/>
            </a:solidFill>
          </a:ln>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85" normalizeH="0" baseline="0" noProof="0" dirty="0">
                <a:ln>
                  <a:noFill/>
                </a:ln>
                <a:solidFill>
                  <a:srgbClr val="231F20"/>
                </a:solidFill>
                <a:effectLst/>
                <a:uLnTx/>
                <a:uFillTx/>
                <a:latin typeface="Yu Gothic" panose="020B0400000000000000" pitchFamily="34" charset="-128"/>
                <a:ea typeface="Yu Gothic" panose="020B0400000000000000" pitchFamily="34" charset="-128"/>
                <a:cs typeface="Meiryo UI"/>
              </a:rPr>
              <a:t>身近なところにも男女共同参画が関わっています</a:t>
            </a:r>
          </a:p>
        </p:txBody>
      </p:sp>
      <p:sp>
        <p:nvSpPr>
          <p:cNvPr id="41" name="object 6">
            <a:extLst>
              <a:ext uri="{FF2B5EF4-FFF2-40B4-BE49-F238E27FC236}">
                <a16:creationId xmlns:a16="http://schemas.microsoft.com/office/drawing/2014/main" id="{B3971C29-EA59-4667-8C19-E954879D3B6D}"/>
              </a:ext>
            </a:extLst>
          </p:cNvPr>
          <p:cNvSpPr txBox="1"/>
          <p:nvPr/>
        </p:nvSpPr>
        <p:spPr>
          <a:xfrm>
            <a:off x="1498053" y="9572633"/>
            <a:ext cx="2170911" cy="324448"/>
          </a:xfrm>
          <a:prstGeom prst="rect">
            <a:avLst/>
          </a:prstGeom>
        </p:spPr>
        <p:txBody>
          <a:bodyPr vert="horz" wrap="square" lIns="0" tIns="67310" rIns="0" bIns="0" rtlCol="0">
            <a:spAutoFit/>
          </a:bodyPr>
          <a:lstStyle/>
          <a:p>
            <a:pPr marL="184150" marR="0" lvl="0" indent="-171450" algn="l" defTabSz="914400" rtl="0" eaLnBrk="1" fontAlgn="auto" latinLnBrk="0" hangingPunct="1">
              <a:lnSpc>
                <a:spcPts val="1000"/>
              </a:lnSpc>
              <a:spcBef>
                <a:spcPts val="204"/>
              </a:spcBef>
              <a:spcAft>
                <a:spcPts val="0"/>
              </a:spcAft>
              <a:buClrTx/>
              <a:buSzTx/>
              <a:buFont typeface="Yu Gothic Medium" panose="020B0500000000000000" pitchFamily="50" charset="-128"/>
              <a:buChar char="※"/>
              <a:tabLst/>
              <a:defRPr/>
            </a:pPr>
            <a:r>
              <a:rPr kumimoji="1" lang="ja-JP" altLang="en-US"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平成</a:t>
            </a:r>
            <a:r>
              <a:rPr kumimoji="1" lang="en-US" altLang="ja-JP"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22</a:t>
            </a:r>
            <a:r>
              <a:rPr kumimoji="1" lang="ja-JP" altLang="en-US"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年及び</a:t>
            </a:r>
            <a:r>
              <a:rPr kumimoji="1" lang="en-US" altLang="ja-JP"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23</a:t>
            </a:r>
            <a:r>
              <a:rPr kumimoji="1" lang="ja-JP" altLang="en-US"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年の値は、岩手県、宮城県及び福島県を除く全国の結果。</a:t>
            </a:r>
            <a:endParaRPr kumimoji="1" lang="en-US" altLang="zh-CN"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endParaRPr>
          </a:p>
        </p:txBody>
      </p:sp>
      <p:sp>
        <p:nvSpPr>
          <p:cNvPr id="42" name="object 6">
            <a:extLst>
              <a:ext uri="{FF2B5EF4-FFF2-40B4-BE49-F238E27FC236}">
                <a16:creationId xmlns:a16="http://schemas.microsoft.com/office/drawing/2014/main" id="{637529A5-68E8-478E-941B-9E050B7364A7}"/>
              </a:ext>
            </a:extLst>
          </p:cNvPr>
          <p:cNvSpPr txBox="1"/>
          <p:nvPr/>
        </p:nvSpPr>
        <p:spPr>
          <a:xfrm>
            <a:off x="5634763" y="9638580"/>
            <a:ext cx="1422838" cy="192553"/>
          </a:xfrm>
          <a:prstGeom prst="rect">
            <a:avLst/>
          </a:prstGeom>
        </p:spPr>
        <p:txBody>
          <a:bodyPr vert="horz" wrap="square" lIns="0" tIns="67310" rIns="0" bIns="0" rtlCol="0">
            <a:spAutoFit/>
          </a:bodyPr>
          <a:lstStyle/>
          <a:p>
            <a:pPr marL="184150" marR="0" lvl="0" indent="-171450" algn="l" defTabSz="914400" rtl="0" eaLnBrk="1" fontAlgn="auto" latinLnBrk="0" hangingPunct="1">
              <a:lnSpc>
                <a:spcPts val="1000"/>
              </a:lnSpc>
              <a:spcBef>
                <a:spcPts val="204"/>
              </a:spcBef>
              <a:spcAft>
                <a:spcPts val="0"/>
              </a:spcAft>
              <a:buClrTx/>
              <a:buSzTx/>
              <a:buFont typeface="Yu Gothic Medium" panose="020B0500000000000000" pitchFamily="50" charset="-128"/>
              <a:buChar char="※"/>
              <a:tabLst/>
              <a:defRPr/>
            </a:pPr>
            <a:r>
              <a:rPr kumimoji="1" lang="ja-JP" altLang="en-US"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週全体平均、</a:t>
            </a:r>
            <a:r>
              <a:rPr kumimoji="1" lang="en-US" altLang="ja-JP"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1</a:t>
            </a:r>
            <a:r>
              <a:rPr kumimoji="1" lang="ja-JP" altLang="en-US"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日当たり。</a:t>
            </a:r>
            <a:endParaRPr kumimoji="1" lang="en-US" altLang="zh-CN"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endParaRPr>
          </a:p>
        </p:txBody>
      </p:sp>
      <p:pic>
        <p:nvPicPr>
          <p:cNvPr id="2" name="図 1">
            <a:extLst>
              <a:ext uri="{FF2B5EF4-FFF2-40B4-BE49-F238E27FC236}">
                <a16:creationId xmlns:a16="http://schemas.microsoft.com/office/drawing/2014/main" id="{9935A2B2-FD11-4429-83AB-4CC21D4AD168}"/>
              </a:ext>
            </a:extLst>
          </p:cNvPr>
          <p:cNvPicPr>
            <a:picLocks noChangeAspect="1"/>
          </p:cNvPicPr>
          <p:nvPr/>
        </p:nvPicPr>
        <p:blipFill>
          <a:blip r:embed="rId8"/>
          <a:stretch>
            <a:fillRect/>
          </a:stretch>
        </p:blipFill>
        <p:spPr>
          <a:xfrm>
            <a:off x="723914" y="7821611"/>
            <a:ext cx="2974848" cy="1744980"/>
          </a:xfrm>
          <a:prstGeom prst="rect">
            <a:avLst/>
          </a:prstGeom>
        </p:spPr>
      </p:pic>
      <p:pic>
        <p:nvPicPr>
          <p:cNvPr id="10" name="図 9">
            <a:extLst>
              <a:ext uri="{FF2B5EF4-FFF2-40B4-BE49-F238E27FC236}">
                <a16:creationId xmlns:a16="http://schemas.microsoft.com/office/drawing/2014/main" id="{8C29F388-2266-460A-AB44-AC1E73850C4B}"/>
              </a:ext>
            </a:extLst>
          </p:cNvPr>
          <p:cNvPicPr>
            <a:picLocks noChangeAspect="1"/>
          </p:cNvPicPr>
          <p:nvPr/>
        </p:nvPicPr>
        <p:blipFill>
          <a:blip r:embed="rId9"/>
          <a:stretch>
            <a:fillRect/>
          </a:stretch>
        </p:blipFill>
        <p:spPr>
          <a:xfrm>
            <a:off x="3874286" y="7798751"/>
            <a:ext cx="3122676" cy="1906524"/>
          </a:xfrm>
          <a:prstGeom prst="rect">
            <a:avLst/>
          </a:prstGeom>
        </p:spPr>
      </p:pic>
      <p:pic>
        <p:nvPicPr>
          <p:cNvPr id="11" name="図 10">
            <a:extLst>
              <a:ext uri="{FF2B5EF4-FFF2-40B4-BE49-F238E27FC236}">
                <a16:creationId xmlns:a16="http://schemas.microsoft.com/office/drawing/2014/main" id="{CD905ABD-8579-4B85-A3A0-DD7CC6A353D4}"/>
              </a:ext>
            </a:extLst>
          </p:cNvPr>
          <p:cNvPicPr>
            <a:picLocks noChangeAspect="1"/>
          </p:cNvPicPr>
          <p:nvPr/>
        </p:nvPicPr>
        <p:blipFill>
          <a:blip r:embed="rId10"/>
          <a:stretch>
            <a:fillRect/>
          </a:stretch>
        </p:blipFill>
        <p:spPr>
          <a:xfrm>
            <a:off x="601848" y="6864664"/>
            <a:ext cx="233172" cy="280416"/>
          </a:xfrm>
          <a:prstGeom prst="rect">
            <a:avLst/>
          </a:prstGeom>
        </p:spPr>
      </p:pic>
      <p:pic>
        <p:nvPicPr>
          <p:cNvPr id="4" name="図 3">
            <a:extLst>
              <a:ext uri="{FF2B5EF4-FFF2-40B4-BE49-F238E27FC236}">
                <a16:creationId xmlns:a16="http://schemas.microsoft.com/office/drawing/2014/main" id="{2A9D521D-AAEE-4283-8E75-9E83F73D8DAB}"/>
              </a:ext>
            </a:extLst>
          </p:cNvPr>
          <p:cNvPicPr>
            <a:picLocks noChangeAspect="1"/>
          </p:cNvPicPr>
          <p:nvPr/>
        </p:nvPicPr>
        <p:blipFill>
          <a:blip r:embed="rId11"/>
          <a:stretch>
            <a:fillRect/>
          </a:stretch>
        </p:blipFill>
        <p:spPr>
          <a:xfrm>
            <a:off x="2181706" y="698734"/>
            <a:ext cx="317019" cy="3414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1">
            <a:extLst>
              <a:ext uri="{FF2B5EF4-FFF2-40B4-BE49-F238E27FC236}">
                <a16:creationId xmlns:a16="http://schemas.microsoft.com/office/drawing/2014/main" id="{63B5E8B6-711B-4BD6-9380-375470585CBE}"/>
              </a:ext>
            </a:extLst>
          </p:cNvPr>
          <p:cNvSpPr/>
          <p:nvPr/>
        </p:nvSpPr>
        <p:spPr>
          <a:xfrm>
            <a:off x="380683" y="4965700"/>
            <a:ext cx="6795134" cy="0"/>
          </a:xfrm>
          <a:custGeom>
            <a:avLst/>
            <a:gdLst/>
            <a:ahLst/>
            <a:cxnLst/>
            <a:rect l="l" t="t" r="r" b="b"/>
            <a:pathLst>
              <a:path w="6795134">
                <a:moveTo>
                  <a:pt x="0" y="0"/>
                </a:moveTo>
                <a:lnTo>
                  <a:pt x="6795084" y="0"/>
                </a:lnTo>
              </a:path>
            </a:pathLst>
          </a:custGeom>
          <a:ln w="38100" cap="rnd">
            <a:solidFill>
              <a:srgbClr val="00B2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mn-lt"/>
              <a:ea typeface="+mn-ea"/>
              <a:cs typeface="+mn-cs"/>
            </a:endParaRPr>
          </a:p>
        </p:txBody>
      </p:sp>
      <p:sp>
        <p:nvSpPr>
          <p:cNvPr id="20" name="object 10">
            <a:extLst>
              <a:ext uri="{FF2B5EF4-FFF2-40B4-BE49-F238E27FC236}">
                <a16:creationId xmlns:a16="http://schemas.microsoft.com/office/drawing/2014/main" id="{CA01C0A2-1CC2-4C0F-B11D-92739A0B7929}"/>
              </a:ext>
            </a:extLst>
          </p:cNvPr>
          <p:cNvSpPr/>
          <p:nvPr/>
        </p:nvSpPr>
        <p:spPr>
          <a:xfrm>
            <a:off x="1434465" y="5104130"/>
            <a:ext cx="4687570" cy="318770"/>
          </a:xfrm>
          <a:custGeom>
            <a:avLst/>
            <a:gdLst/>
            <a:ahLst/>
            <a:cxnLst/>
            <a:rect l="l" t="t" r="r" b="b"/>
            <a:pathLst>
              <a:path w="4687570" h="318769">
                <a:moveTo>
                  <a:pt x="159194" y="318389"/>
                </a:moveTo>
                <a:lnTo>
                  <a:pt x="108876" y="310273"/>
                </a:lnTo>
                <a:lnTo>
                  <a:pt x="65175" y="287674"/>
                </a:lnTo>
                <a:lnTo>
                  <a:pt x="30714" y="253213"/>
                </a:lnTo>
                <a:lnTo>
                  <a:pt x="8115" y="209512"/>
                </a:lnTo>
                <a:lnTo>
                  <a:pt x="0" y="159194"/>
                </a:lnTo>
                <a:lnTo>
                  <a:pt x="8115" y="108876"/>
                </a:lnTo>
                <a:lnTo>
                  <a:pt x="30714" y="65175"/>
                </a:lnTo>
                <a:lnTo>
                  <a:pt x="65175" y="30714"/>
                </a:lnTo>
                <a:lnTo>
                  <a:pt x="108876" y="8115"/>
                </a:lnTo>
                <a:lnTo>
                  <a:pt x="159194" y="0"/>
                </a:lnTo>
                <a:lnTo>
                  <a:pt x="4528210" y="0"/>
                </a:lnTo>
                <a:lnTo>
                  <a:pt x="4578528" y="8115"/>
                </a:lnTo>
                <a:lnTo>
                  <a:pt x="4622229" y="30714"/>
                </a:lnTo>
                <a:lnTo>
                  <a:pt x="4656690" y="65175"/>
                </a:lnTo>
                <a:lnTo>
                  <a:pt x="4679289" y="108876"/>
                </a:lnTo>
                <a:lnTo>
                  <a:pt x="4687404" y="159194"/>
                </a:lnTo>
                <a:lnTo>
                  <a:pt x="4679289" y="209512"/>
                </a:lnTo>
                <a:lnTo>
                  <a:pt x="4656690" y="253213"/>
                </a:lnTo>
                <a:lnTo>
                  <a:pt x="4622229" y="287674"/>
                </a:lnTo>
                <a:lnTo>
                  <a:pt x="4578528" y="310273"/>
                </a:lnTo>
                <a:lnTo>
                  <a:pt x="4528210" y="318389"/>
                </a:lnTo>
                <a:lnTo>
                  <a:pt x="159194" y="318389"/>
                </a:lnTo>
                <a:close/>
              </a:path>
            </a:pathLst>
          </a:custGeom>
          <a:solidFill>
            <a:srgbClr val="CCE7D3"/>
          </a:solidFill>
          <a:ln w="38100">
            <a:solidFill>
              <a:srgbClr val="00B26A"/>
            </a:solidFill>
          </a:ln>
        </p:spPr>
        <p:txBody>
          <a:bodyPr wrap="square" lIns="0" tIns="0" rIns="0" bIns="0" rtlCol="0" anchor="ctr" anchorCtr="0"/>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85" normalizeH="0" baseline="0" noProof="0" dirty="0">
                <a:ln>
                  <a:noFill/>
                </a:ln>
                <a:solidFill>
                  <a:srgbClr val="231F20"/>
                </a:solidFill>
                <a:effectLst/>
                <a:uLnTx/>
                <a:uFillTx/>
                <a:latin typeface="Yu Gothic" panose="020B0400000000000000" pitchFamily="34" charset="-128"/>
                <a:ea typeface="Yu Gothic" panose="020B0400000000000000" pitchFamily="34" charset="-128"/>
                <a:cs typeface="Meiryo UI"/>
              </a:rPr>
              <a:t>男女共同参画に関するこれまでと現在の状況</a:t>
            </a:r>
            <a:endParaRPr kumimoji="1" lang="ja-JP" altLang="en-US" sz="1400" b="0" i="0" u="none" strike="noStrike" kern="1200" cap="none" spc="0" normalizeH="0" baseline="0" noProof="0" dirty="0">
              <a:ln>
                <a:noFill/>
              </a:ln>
              <a:solidFill>
                <a:srgbClr val="231F20"/>
              </a:solidFill>
              <a:effectLst/>
              <a:uLnTx/>
              <a:uFillTx/>
              <a:latin typeface="Yu Gothic" panose="020B0400000000000000" pitchFamily="34" charset="-128"/>
              <a:ea typeface="Yu Gothic" panose="020B0400000000000000" pitchFamily="34" charset="-128"/>
              <a:cs typeface="Meiryo UI"/>
            </a:endParaRPr>
          </a:p>
        </p:txBody>
      </p:sp>
      <p:sp>
        <p:nvSpPr>
          <p:cNvPr id="12" name="スライド番号プレースホルダー 11">
            <a:extLst>
              <a:ext uri="{FF2B5EF4-FFF2-40B4-BE49-F238E27FC236}">
                <a16:creationId xmlns:a16="http://schemas.microsoft.com/office/drawing/2014/main" id="{8AA18AB5-D4A2-47A5-9B34-8485B784CE6F}"/>
              </a:ext>
            </a:extLst>
          </p:cNvPr>
          <p:cNvSpPr>
            <a:spLocks noGrp="1"/>
          </p:cNvSpPr>
          <p:nvPr>
            <p:ph type="sldNum" sz="quarter" idx="7"/>
          </p:nvPr>
        </p:nvSpPr>
        <p:spPr>
          <a:xfrm>
            <a:off x="3690335" y="10281948"/>
            <a:ext cx="184785" cy="184666"/>
          </a:xfrm>
        </p:spPr>
        <p:txBody>
          <a:bodyPr/>
          <a:lstStyle/>
          <a:p>
            <a:pPr marL="45720" marR="0" lvl="0" indent="0" algn="l" defTabSz="914400" rtl="0" eaLnBrk="1" fontAlgn="auto" latinLnBrk="0" hangingPunct="1">
              <a:lnSpc>
                <a:spcPct val="100000"/>
              </a:lnSpc>
              <a:spcBef>
                <a:spcPts val="170"/>
              </a:spcBef>
              <a:spcAft>
                <a:spcPts val="0"/>
              </a:spcAft>
              <a:buClrTx/>
              <a:buSzTx/>
              <a:buFontTx/>
              <a:buNone/>
              <a:tabLst/>
              <a:defRPr/>
            </a:pPr>
            <a:fld id="{81D60167-4931-47E6-BA6A-407CBD079E47}" type="slidenum">
              <a:rPr kumimoji="1" lang="en-US" altLang="ja-JP" sz="1200" b="1" i="0" u="none" strike="noStrike" kern="1200" cap="none" spc="0" normalizeH="0" baseline="0" noProof="0" smtClean="0">
                <a:ln>
                  <a:noFill/>
                </a:ln>
                <a:solidFill>
                  <a:srgbClr val="231F20"/>
                </a:solidFill>
                <a:effectLst/>
                <a:uLnTx/>
                <a:uFillTx/>
                <a:latin typeface="游ゴシック" panose="020B0400000000000000" pitchFamily="50" charset="-128"/>
                <a:ea typeface="游ゴシック" panose="020B0400000000000000" pitchFamily="50" charset="-128"/>
              </a:rPr>
              <a:pPr marL="45720" marR="0" lvl="0" indent="0" algn="l" defTabSz="914400" rtl="0" eaLnBrk="1" fontAlgn="auto" latinLnBrk="0" hangingPunct="1">
                <a:lnSpc>
                  <a:spcPct val="100000"/>
                </a:lnSpc>
                <a:spcBef>
                  <a:spcPts val="170"/>
                </a:spcBef>
                <a:spcAft>
                  <a:spcPts val="0"/>
                </a:spcAft>
                <a:buClrTx/>
                <a:buSzTx/>
                <a:buFontTx/>
                <a:buNone/>
                <a:tabLst/>
                <a:defRPr/>
              </a:pPr>
              <a:t>3</a:t>
            </a:fld>
            <a:endParaRPr kumimoji="1" lang="en-US" altLang="ja-JP" sz="1200" b="1" i="0" u="none" strike="noStrike" kern="1200" cap="none" spc="0"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endParaRPr>
          </a:p>
        </p:txBody>
      </p:sp>
      <p:sp>
        <p:nvSpPr>
          <p:cNvPr id="26" name="object 6">
            <a:extLst>
              <a:ext uri="{FF2B5EF4-FFF2-40B4-BE49-F238E27FC236}">
                <a16:creationId xmlns:a16="http://schemas.microsoft.com/office/drawing/2014/main" id="{4BFF1F67-90ED-4A25-BDC1-4C4A045E065E}"/>
              </a:ext>
            </a:extLst>
          </p:cNvPr>
          <p:cNvSpPr txBox="1"/>
          <p:nvPr/>
        </p:nvSpPr>
        <p:spPr>
          <a:xfrm>
            <a:off x="792000" y="5880100"/>
            <a:ext cx="5832266" cy="497572"/>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DNPShueiMGoStd-L"/>
              </a:rPr>
              <a:t>日本の女性の労働力率（</a:t>
            </a:r>
            <a:r>
              <a:rPr kumimoji="1" lang="en-US" altLang="ja-JP"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DNPShueiMGoStd-L"/>
              </a:rPr>
              <a:t>15</a:t>
            </a: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DNPShueiMGoStd-L"/>
              </a:rPr>
              <a:t>～</a:t>
            </a:r>
            <a:r>
              <a:rPr kumimoji="1" lang="en-US" altLang="ja-JP"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DNPShueiMGoStd-L"/>
              </a:rPr>
              <a:t>64</a:t>
            </a: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DNPShueiMGoStd-L"/>
              </a:rPr>
              <a:t>歳）は、</a:t>
            </a:r>
            <a:r>
              <a:rPr kumimoji="1" lang="en-US" altLang="ja-JP"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DNPShueiMGoStd-L"/>
              </a:rPr>
              <a:t>1970</a:t>
            </a: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DNPShueiMGoStd-L"/>
              </a:rPr>
              <a:t>年代は世界でもトップクラスでした。</a:t>
            </a:r>
            <a:br>
              <a:rPr kumimoji="1" lang="en-US" altLang="ja-JP"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DNPShueiMGoStd-L"/>
              </a:rPr>
            </a:br>
            <a:r>
              <a:rPr kumimoji="1" lang="en-US" altLang="ja-JP"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DNPShueiMGoStd-L"/>
              </a:rPr>
              <a:t>1970</a:t>
            </a: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DNPShueiMGoStd-L"/>
              </a:rPr>
              <a:t>年代以降</a:t>
            </a:r>
            <a:r>
              <a:rPr kumimoji="1" lang="ja-JP" altLang="en-US" sz="1050" b="1" i="0" u="none" strike="noStrike" kern="1200" cap="none" spc="-30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DNPShueiMGoStd-L"/>
              </a:rPr>
              <a:t>、</a:t>
            </a: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DNPShueiMGoStd-L"/>
              </a:rPr>
              <a:t>各国で男女共同参画に係る取組が加速し</a:t>
            </a:r>
            <a:r>
              <a:rPr kumimoji="1" lang="ja-JP" altLang="en-US" sz="1050" b="1" i="0" u="none" strike="noStrike" kern="1200" cap="none" spc="-30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DNPShueiMGoStd-L"/>
              </a:rPr>
              <a:t>、</a:t>
            </a: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DNPShueiMGoStd-L"/>
              </a:rPr>
              <a:t>欧米諸国等が日本を追い抜いていきました。</a:t>
            </a:r>
            <a:br>
              <a:rPr kumimoji="1" lang="en-US" altLang="ja-JP"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DNPShueiMGoStd-L"/>
              </a:rPr>
            </a:b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DNPShueiMGoStd-L"/>
              </a:rPr>
              <a:t>現在も日本は国際的に大きく差を広げられています。　</a:t>
            </a:r>
          </a:p>
        </p:txBody>
      </p:sp>
      <p:sp>
        <p:nvSpPr>
          <p:cNvPr id="95" name="object 6">
            <a:extLst>
              <a:ext uri="{FF2B5EF4-FFF2-40B4-BE49-F238E27FC236}">
                <a16:creationId xmlns:a16="http://schemas.microsoft.com/office/drawing/2014/main" id="{69CCAA0C-86AC-6C4E-A2C1-E1038A4405EE}"/>
              </a:ext>
            </a:extLst>
          </p:cNvPr>
          <p:cNvSpPr txBox="1"/>
          <p:nvPr/>
        </p:nvSpPr>
        <p:spPr>
          <a:xfrm>
            <a:off x="791687" y="6870700"/>
            <a:ext cx="5973126" cy="83356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
                <a:srgbClr val="00B050"/>
              </a:buClr>
              <a:buSzTx/>
              <a:buFontTx/>
              <a:buNone/>
              <a:tabLst/>
              <a:defRPr/>
            </a:pP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世界経済フォーラムが</a:t>
            </a:r>
            <a:r>
              <a:rPr kumimoji="1" lang="en-US" altLang="ja-JP"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2021</a:t>
            </a: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年に発表したジェンダ</a:t>
            </a:r>
            <a:r>
              <a:rPr kumimoji="1" lang="ja-JP" altLang="en-US" sz="1050" b="1" i="0" u="none" strike="noStrike" kern="1200" cap="none" spc="-30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ー・</a:t>
            </a: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ギャップ指数で</a:t>
            </a:r>
            <a:r>
              <a:rPr kumimoji="1" lang="ja-JP" altLang="en-US" sz="1050" b="1" i="0" u="none" strike="noStrike" kern="1200" cap="none" spc="-30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a:t>
            </a: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日本の総合順位は</a:t>
            </a:r>
            <a:r>
              <a:rPr kumimoji="1" lang="en-US" altLang="ja-JP"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156</a:t>
            </a: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か国中</a:t>
            </a:r>
            <a:br>
              <a:rPr kumimoji="1" lang="en-US" altLang="ja-JP"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br>
            <a:r>
              <a:rPr kumimoji="1" lang="en-US" altLang="ja-JP"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120</a:t>
            </a: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位で先進国において最低レベルでした</a:t>
            </a:r>
            <a:r>
              <a:rPr kumimoji="1" lang="ja-JP" altLang="en-US" sz="1050" b="1" i="0" u="none" strike="noStrike" kern="1200" cap="none" spc="-30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a:t>
            </a: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この指数は</a:t>
            </a:r>
            <a:r>
              <a:rPr kumimoji="1" lang="ja-JP" altLang="en-US" sz="1050" b="1" i="0" u="none" strike="noStrike" kern="1200" cap="none" spc="-30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a:t>
            </a: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経済</a:t>
            </a:r>
            <a:r>
              <a:rPr kumimoji="1" lang="ja-JP" altLang="en-US" sz="1050" b="1" i="0" u="none" strike="noStrike" kern="1200" cap="none" spc="-30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a:t>
            </a: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政治</a:t>
            </a:r>
            <a:r>
              <a:rPr kumimoji="1" lang="ja-JP" altLang="en-US" sz="1050" b="1" i="0" u="none" strike="noStrike" kern="1200" cap="none" spc="-30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a:t>
            </a: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教育</a:t>
            </a:r>
            <a:r>
              <a:rPr kumimoji="1" lang="ja-JP" altLang="en-US" sz="1050" b="1" i="0" u="none" strike="noStrike" kern="1200" cap="none" spc="-30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a:t>
            </a: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健康の４分野のデータから作成され、日本は政治、経済のスコアが特に低くなっています。</a:t>
            </a:r>
            <a:endParaRPr kumimoji="1" lang="en-US" altLang="ja-JP"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endParaRPr>
          </a:p>
          <a:p>
            <a:pPr marL="12700" marR="0" lvl="0" indent="0" algn="l" defTabSz="914400" rtl="0" eaLnBrk="1" fontAlgn="auto" latinLnBrk="0" hangingPunct="1">
              <a:lnSpc>
                <a:spcPct val="100000"/>
              </a:lnSpc>
              <a:spcBef>
                <a:spcPts val="100"/>
              </a:spcBef>
              <a:spcAft>
                <a:spcPts val="0"/>
              </a:spcAft>
              <a:buClr>
                <a:srgbClr val="00B050"/>
              </a:buClr>
              <a:buSzTx/>
              <a:buFontTx/>
              <a:buNone/>
              <a:tabLst/>
              <a:defRPr/>
            </a:pP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ジェンダ</a:t>
            </a:r>
            <a:r>
              <a:rPr kumimoji="1" lang="ja-JP" altLang="en-US" sz="1050" b="1" i="0" u="none" strike="noStrike" kern="1200" cap="none" spc="-30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ー・</a:t>
            </a: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ギャップ指数が初めて発表された</a:t>
            </a:r>
            <a:r>
              <a:rPr kumimoji="1" lang="en-US" altLang="ja-JP"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2006</a:t>
            </a: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年に日本は</a:t>
            </a:r>
            <a:r>
              <a:rPr kumimoji="1" lang="en-US" altLang="ja-JP"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80</a:t>
            </a: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位で、当時同水準であった先進国が</a:t>
            </a:r>
            <a:br>
              <a:rPr kumimoji="1" lang="en-US" altLang="ja-JP"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br>
            <a:r>
              <a:rPr kumimoji="1" lang="ja-JP" altLang="en-US"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rPr>
              <a:t>その後順位を上げる中、日本の順位は下がっています。</a:t>
            </a:r>
            <a:endParaRPr kumimoji="1" lang="en-US" altLang="ja-JP" sz="1050" b="1"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n-cs"/>
            </a:endParaRPr>
          </a:p>
        </p:txBody>
      </p:sp>
      <p:sp>
        <p:nvSpPr>
          <p:cNvPr id="34" name="object 10">
            <a:extLst>
              <a:ext uri="{FF2B5EF4-FFF2-40B4-BE49-F238E27FC236}">
                <a16:creationId xmlns:a16="http://schemas.microsoft.com/office/drawing/2014/main" id="{BE494432-FFC6-5141-A7AF-EE23C7A0CDD1}"/>
              </a:ext>
            </a:extLst>
          </p:cNvPr>
          <p:cNvSpPr/>
          <p:nvPr/>
        </p:nvSpPr>
        <p:spPr>
          <a:xfrm>
            <a:off x="1434465" y="299213"/>
            <a:ext cx="4687570" cy="318770"/>
          </a:xfrm>
          <a:custGeom>
            <a:avLst/>
            <a:gdLst/>
            <a:ahLst/>
            <a:cxnLst/>
            <a:rect l="l" t="t" r="r" b="b"/>
            <a:pathLst>
              <a:path w="4687570" h="318769">
                <a:moveTo>
                  <a:pt x="159194" y="318389"/>
                </a:moveTo>
                <a:lnTo>
                  <a:pt x="108876" y="310273"/>
                </a:lnTo>
                <a:lnTo>
                  <a:pt x="65175" y="287674"/>
                </a:lnTo>
                <a:lnTo>
                  <a:pt x="30714" y="253213"/>
                </a:lnTo>
                <a:lnTo>
                  <a:pt x="8115" y="209512"/>
                </a:lnTo>
                <a:lnTo>
                  <a:pt x="0" y="159194"/>
                </a:lnTo>
                <a:lnTo>
                  <a:pt x="8115" y="108876"/>
                </a:lnTo>
                <a:lnTo>
                  <a:pt x="30714" y="65175"/>
                </a:lnTo>
                <a:lnTo>
                  <a:pt x="65175" y="30714"/>
                </a:lnTo>
                <a:lnTo>
                  <a:pt x="108876" y="8115"/>
                </a:lnTo>
                <a:lnTo>
                  <a:pt x="159194" y="0"/>
                </a:lnTo>
                <a:lnTo>
                  <a:pt x="4528210" y="0"/>
                </a:lnTo>
                <a:lnTo>
                  <a:pt x="4578528" y="8115"/>
                </a:lnTo>
                <a:lnTo>
                  <a:pt x="4622229" y="30714"/>
                </a:lnTo>
                <a:lnTo>
                  <a:pt x="4656690" y="65175"/>
                </a:lnTo>
                <a:lnTo>
                  <a:pt x="4679289" y="108876"/>
                </a:lnTo>
                <a:lnTo>
                  <a:pt x="4687404" y="159194"/>
                </a:lnTo>
                <a:lnTo>
                  <a:pt x="4679289" y="209512"/>
                </a:lnTo>
                <a:lnTo>
                  <a:pt x="4656690" y="253213"/>
                </a:lnTo>
                <a:lnTo>
                  <a:pt x="4622229" y="287674"/>
                </a:lnTo>
                <a:lnTo>
                  <a:pt x="4578528" y="310273"/>
                </a:lnTo>
                <a:lnTo>
                  <a:pt x="4528210" y="318389"/>
                </a:lnTo>
                <a:lnTo>
                  <a:pt x="159194" y="318389"/>
                </a:lnTo>
                <a:close/>
              </a:path>
            </a:pathLst>
          </a:custGeom>
          <a:solidFill>
            <a:srgbClr val="CCE7D3"/>
          </a:solidFill>
          <a:ln w="38100">
            <a:solidFill>
              <a:srgbClr val="00B26A"/>
            </a:solidFill>
          </a:ln>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85" normalizeH="0" baseline="0" noProof="0" dirty="0">
                <a:ln>
                  <a:noFill/>
                </a:ln>
                <a:solidFill>
                  <a:srgbClr val="231F20"/>
                </a:solidFill>
                <a:effectLst/>
                <a:uLnTx/>
                <a:uFillTx/>
                <a:latin typeface="Yu Gothic" panose="020B0400000000000000" pitchFamily="34" charset="-128"/>
                <a:ea typeface="Yu Gothic" panose="020B0400000000000000" pitchFamily="34" charset="-128"/>
                <a:cs typeface="Meiryo UI"/>
              </a:rPr>
              <a:t>男女共同参画の歴史</a:t>
            </a:r>
            <a:endParaRPr kumimoji="1" lang="ja-JP" altLang="en-US" sz="1400" b="1" i="0" u="none" strike="noStrike" kern="1200" cap="none" spc="0" normalizeH="0" baseline="0" noProof="0" dirty="0">
              <a:ln>
                <a:noFill/>
              </a:ln>
              <a:solidFill>
                <a:srgbClr val="231F20"/>
              </a:solidFill>
              <a:effectLst/>
              <a:uLnTx/>
              <a:uFillTx/>
              <a:latin typeface="Yu Gothic" panose="020B0400000000000000" pitchFamily="34" charset="-128"/>
              <a:ea typeface="Yu Gothic" panose="020B0400000000000000" pitchFamily="34" charset="-128"/>
              <a:cs typeface="Meiryo UI"/>
            </a:endParaRPr>
          </a:p>
        </p:txBody>
      </p:sp>
      <p:sp>
        <p:nvSpPr>
          <p:cNvPr id="33" name="object 6">
            <a:extLst>
              <a:ext uri="{FF2B5EF4-FFF2-40B4-BE49-F238E27FC236}">
                <a16:creationId xmlns:a16="http://schemas.microsoft.com/office/drawing/2014/main" id="{D2F0B6A3-1CA8-41AC-9F0F-6D9A06F3CA08}"/>
              </a:ext>
            </a:extLst>
          </p:cNvPr>
          <p:cNvSpPr txBox="1"/>
          <p:nvPr/>
        </p:nvSpPr>
        <p:spPr>
          <a:xfrm>
            <a:off x="4083050" y="9838305"/>
            <a:ext cx="2736000" cy="449034"/>
          </a:xfrm>
          <a:prstGeom prst="rect">
            <a:avLst/>
          </a:prstGeom>
        </p:spPr>
        <p:txBody>
          <a:bodyPr vert="horz" wrap="square" lIns="0" tIns="6731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出典）</a:t>
            </a:r>
            <a:r>
              <a:rPr kumimoji="1" lang="zh-CN" altLang="en-US"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内閣府「共同参画（令和</a:t>
            </a:r>
            <a:r>
              <a:rPr kumimoji="1" lang="en-US" altLang="zh-CN"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3</a:t>
            </a:r>
            <a:r>
              <a:rPr kumimoji="1" lang="zh-CN" altLang="en-US"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年</a:t>
            </a:r>
            <a:r>
              <a:rPr kumimoji="1" lang="en-US" altLang="zh-CN"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5</a:t>
            </a:r>
            <a:r>
              <a:rPr kumimoji="1" lang="zh-CN" altLang="en-US"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月号）</a:t>
            </a:r>
            <a:r>
              <a:rPr kumimoji="1" lang="ja-JP" altLang="en-US"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」に基づき作成</a:t>
            </a:r>
            <a:r>
              <a:rPr kumimoji="1" lang="en-US" altLang="zh-CN"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https://www.gender.go.jp/public/kyodosankaku/2021/202105/202105_05.html</a:t>
            </a:r>
          </a:p>
        </p:txBody>
      </p:sp>
      <p:sp>
        <p:nvSpPr>
          <p:cNvPr id="35" name="object 6">
            <a:extLst>
              <a:ext uri="{FF2B5EF4-FFF2-40B4-BE49-F238E27FC236}">
                <a16:creationId xmlns:a16="http://schemas.microsoft.com/office/drawing/2014/main" id="{D56AD5C2-1CC6-4C77-87CA-727094FB9CD5}"/>
              </a:ext>
            </a:extLst>
          </p:cNvPr>
          <p:cNvSpPr txBox="1"/>
          <p:nvPr/>
        </p:nvSpPr>
        <p:spPr>
          <a:xfrm>
            <a:off x="658088" y="9838305"/>
            <a:ext cx="3024912" cy="437299"/>
          </a:xfrm>
          <a:prstGeom prst="rect">
            <a:avLst/>
          </a:prstGeom>
        </p:spPr>
        <p:txBody>
          <a:bodyPr vert="horz" wrap="square" lIns="0" tIns="6731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出典）世界経済フォーラム「グローバル・ジェンダー・ギャップ報告書</a:t>
            </a:r>
            <a:r>
              <a:rPr kumimoji="1" lang="en-US" altLang="ja-JP"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2021</a:t>
            </a:r>
            <a:r>
              <a:rPr kumimoji="1" lang="ja-JP" altLang="en-US"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」に基づき作成</a:t>
            </a:r>
            <a:endParaRPr kumimoji="1" lang="en-US" altLang="ja-JP"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8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https://www3.weforum.org/docs/WEF_GGGR_2021.pdf</a:t>
            </a:r>
          </a:p>
        </p:txBody>
      </p:sp>
      <p:grpSp>
        <p:nvGrpSpPr>
          <p:cNvPr id="2" name="グループ化 1">
            <a:extLst>
              <a:ext uri="{FF2B5EF4-FFF2-40B4-BE49-F238E27FC236}">
                <a16:creationId xmlns:a16="http://schemas.microsoft.com/office/drawing/2014/main" id="{0895F19E-7B07-4356-9FB4-CFF1BA011CF1}"/>
              </a:ext>
            </a:extLst>
          </p:cNvPr>
          <p:cNvGrpSpPr/>
          <p:nvPr/>
        </p:nvGrpSpPr>
        <p:grpSpPr>
          <a:xfrm>
            <a:off x="1395321" y="5499100"/>
            <a:ext cx="4765859" cy="292388"/>
            <a:chOff x="1339215" y="5499100"/>
            <a:chExt cx="4765859" cy="292388"/>
          </a:xfrm>
        </p:grpSpPr>
        <p:sp>
          <p:nvSpPr>
            <p:cNvPr id="22" name="object 36">
              <a:extLst>
                <a:ext uri="{FF2B5EF4-FFF2-40B4-BE49-F238E27FC236}">
                  <a16:creationId xmlns:a16="http://schemas.microsoft.com/office/drawing/2014/main" id="{34FBD40D-44F2-4635-877C-FDDE23BA730A}"/>
                </a:ext>
              </a:extLst>
            </p:cNvPr>
            <p:cNvSpPr txBox="1"/>
            <p:nvPr/>
          </p:nvSpPr>
          <p:spPr>
            <a:xfrm>
              <a:off x="1605074" y="5499100"/>
              <a:ext cx="4500000" cy="292388"/>
            </a:xfrm>
            <a:prstGeom prst="rect">
              <a:avLst/>
            </a:prstGeom>
          </p:spPr>
          <p:txBody>
            <a:bodyPr vert="horz" wrap="square" lIns="0" tIns="76200" rIns="0" bIns="0" rtlCol="0">
              <a:spAutoFit/>
            </a:bodyPr>
            <a:lstStyle/>
            <a:p>
              <a:pPr marL="2540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YuGothic"/>
                </a:rPr>
                <a:t>男女共同参画に関する状況は、時代とともに変わります</a:t>
              </a:r>
            </a:p>
          </p:txBody>
        </p:sp>
        <p:pic>
          <p:nvPicPr>
            <p:cNvPr id="24" name="図 23">
              <a:extLst>
                <a:ext uri="{FF2B5EF4-FFF2-40B4-BE49-F238E27FC236}">
                  <a16:creationId xmlns:a16="http://schemas.microsoft.com/office/drawing/2014/main" id="{4EF8C204-1ABA-4922-80FB-5CA3ABB5A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215" y="5522527"/>
              <a:ext cx="190500" cy="254000"/>
            </a:xfrm>
            <a:prstGeom prst="rect">
              <a:avLst/>
            </a:prstGeom>
          </p:spPr>
        </p:pic>
      </p:grpSp>
      <p:sp>
        <p:nvSpPr>
          <p:cNvPr id="23" name="object 6">
            <a:extLst>
              <a:ext uri="{FF2B5EF4-FFF2-40B4-BE49-F238E27FC236}">
                <a16:creationId xmlns:a16="http://schemas.microsoft.com/office/drawing/2014/main" id="{24EF838D-9F03-41E1-8D9F-713D22BD3DF4}"/>
              </a:ext>
            </a:extLst>
          </p:cNvPr>
          <p:cNvSpPr txBox="1"/>
          <p:nvPr/>
        </p:nvSpPr>
        <p:spPr>
          <a:xfrm>
            <a:off x="1746296" y="9608192"/>
            <a:ext cx="1718932" cy="196208"/>
          </a:xfrm>
          <a:prstGeom prst="rect">
            <a:avLst/>
          </a:prstGeom>
        </p:spPr>
        <p:txBody>
          <a:bodyPr vert="horz" wrap="square" lIns="0" tIns="67310" rIns="0" bIns="0" rtlCol="0">
            <a:spAutoFit/>
          </a:bodyPr>
          <a:lstStyle/>
          <a:p>
            <a:pPr marL="184150" marR="0" lvl="0" indent="-171450" algn="l" defTabSz="914400" rtl="0" eaLnBrk="1" fontAlgn="auto" latinLnBrk="0" hangingPunct="1">
              <a:lnSpc>
                <a:spcPts val="1000"/>
              </a:lnSpc>
              <a:spcBef>
                <a:spcPts val="204"/>
              </a:spcBef>
              <a:spcAft>
                <a:spcPts val="0"/>
              </a:spcAft>
              <a:buClrTx/>
              <a:buSzTx/>
              <a:buFont typeface="Yu Gothic Medium" panose="020B0500000000000000" pitchFamily="50" charset="-128"/>
              <a:buChar char="※"/>
              <a:tabLst/>
              <a:defRPr/>
            </a:pPr>
            <a:r>
              <a:rPr kumimoji="1" lang="en-US" altLang="ja-JP" sz="9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0</a:t>
            </a:r>
            <a:r>
              <a:rPr kumimoji="1" lang="ja-JP" altLang="en-US" sz="9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が完全不平等、</a:t>
            </a:r>
            <a:r>
              <a:rPr kumimoji="1" lang="en-US" altLang="ja-JP" sz="9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1</a:t>
            </a:r>
            <a:r>
              <a:rPr kumimoji="1" lang="ja-JP" altLang="en-US" sz="9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rPr>
              <a:t>が完全平等。</a:t>
            </a:r>
            <a:endParaRPr kumimoji="1" lang="en-US" altLang="zh-CN" sz="900" b="0" i="0" u="none" strike="noStrike" kern="1200" cap="none" spc="0" normalizeH="0" baseline="0" noProof="0" dirty="0">
              <a:ln>
                <a:noFill/>
              </a:ln>
              <a:solidFill>
                <a:srgbClr val="231F20"/>
              </a:solidFill>
              <a:effectLst/>
              <a:uLnTx/>
              <a:uFillTx/>
              <a:latin typeface="Yu Gothic Medium" panose="020B0400000000000000" pitchFamily="34" charset="-128"/>
              <a:ea typeface="Yu Gothic Medium" panose="020B0400000000000000" pitchFamily="34" charset="-128"/>
              <a:cs typeface="Meiryo UI"/>
            </a:endParaRPr>
          </a:p>
        </p:txBody>
      </p:sp>
      <p:pic>
        <p:nvPicPr>
          <p:cNvPr id="5" name="図 4">
            <a:extLst>
              <a:ext uri="{FF2B5EF4-FFF2-40B4-BE49-F238E27FC236}">
                <a16:creationId xmlns:a16="http://schemas.microsoft.com/office/drawing/2014/main" id="{9372F51F-65D8-4BFD-BA22-C3AA6A5278F0}"/>
              </a:ext>
            </a:extLst>
          </p:cNvPr>
          <p:cNvPicPr>
            <a:picLocks noChangeAspect="1"/>
          </p:cNvPicPr>
          <p:nvPr/>
        </p:nvPicPr>
        <p:blipFill>
          <a:blip r:embed="rId4"/>
          <a:stretch>
            <a:fillRect/>
          </a:stretch>
        </p:blipFill>
        <p:spPr>
          <a:xfrm>
            <a:off x="3853951" y="7771536"/>
            <a:ext cx="3118906" cy="1871669"/>
          </a:xfrm>
          <a:prstGeom prst="rect">
            <a:avLst/>
          </a:prstGeom>
        </p:spPr>
      </p:pic>
      <p:grpSp>
        <p:nvGrpSpPr>
          <p:cNvPr id="8" name="グループ化 7">
            <a:extLst>
              <a:ext uri="{FF2B5EF4-FFF2-40B4-BE49-F238E27FC236}">
                <a16:creationId xmlns:a16="http://schemas.microsoft.com/office/drawing/2014/main" id="{7DA617FB-AAB6-44B7-9CF0-7BE4F0F494C1}"/>
              </a:ext>
            </a:extLst>
          </p:cNvPr>
          <p:cNvGrpSpPr/>
          <p:nvPr/>
        </p:nvGrpSpPr>
        <p:grpSpPr>
          <a:xfrm>
            <a:off x="828660" y="6515100"/>
            <a:ext cx="5519128" cy="292388"/>
            <a:chOff x="882000" y="6489700"/>
            <a:chExt cx="5519128" cy="292388"/>
          </a:xfrm>
        </p:grpSpPr>
        <p:sp>
          <p:nvSpPr>
            <p:cNvPr id="98" name="object 36">
              <a:extLst>
                <a:ext uri="{FF2B5EF4-FFF2-40B4-BE49-F238E27FC236}">
                  <a16:creationId xmlns:a16="http://schemas.microsoft.com/office/drawing/2014/main" id="{111FC0F5-2122-1548-B5B0-DE069E8D43C2}"/>
                </a:ext>
              </a:extLst>
            </p:cNvPr>
            <p:cNvSpPr txBox="1"/>
            <p:nvPr/>
          </p:nvSpPr>
          <p:spPr>
            <a:xfrm>
              <a:off x="1159200" y="6489700"/>
              <a:ext cx="5241928" cy="292388"/>
            </a:xfrm>
            <a:prstGeom prst="rect">
              <a:avLst/>
            </a:prstGeom>
          </p:spPr>
          <p:txBody>
            <a:bodyPr vert="horz" wrap="square" lIns="0" tIns="76200" rIns="0" bIns="0" rtlCol="0">
              <a:spAutoFit/>
            </a:bodyPr>
            <a:lstStyle/>
            <a:p>
              <a:pPr marL="12700" marR="0" lvl="0" indent="0" algn="l" defTabSz="914400" rtl="0" eaLnBrk="1" fontAlgn="auto" latinLnBrk="0" hangingPunct="1">
                <a:lnSpc>
                  <a:spcPct val="100000"/>
                </a:lnSpc>
                <a:spcBef>
                  <a:spcPts val="100"/>
                </a:spcBef>
                <a:spcAft>
                  <a:spcPts val="0"/>
                </a:spcAft>
                <a:buClr>
                  <a:srgbClr val="00B050"/>
                </a:buClr>
                <a:buSzTx/>
                <a:buFontTx/>
                <a:buNone/>
                <a:tabLst/>
                <a:defRPr/>
              </a:pPr>
              <a:r>
                <a:rPr kumimoji="1" lang="ja-JP" altLang="en-US" sz="1400" b="1" i="0" u="none" strike="noStrike" kern="1200" cap="none" spc="0" normalizeH="0" baseline="0" noProof="0" dirty="0">
                  <a:ln>
                    <a:noFill/>
                  </a:ln>
                  <a:solidFill>
                    <a:srgbClr val="2FA866"/>
                  </a:solidFill>
                  <a:effectLst/>
                  <a:uLnTx/>
                  <a:uFillTx/>
                  <a:latin typeface="游ゴシック" panose="020B0400000000000000" pitchFamily="50" charset="-128"/>
                  <a:ea typeface="游ゴシック" panose="020B0400000000000000" pitchFamily="50" charset="-128"/>
                  <a:cs typeface="+mn-cs"/>
                </a:rPr>
                <a:t>データから分かる男女共同参画②　ジェンダー・ギャップ指数</a:t>
              </a:r>
              <a:endParaRPr kumimoji="1" lang="en-US" altLang="ja-JP" sz="1400" b="1" i="0" u="none" strike="noStrike" kern="1200" cap="none" spc="0" normalizeH="0" baseline="0" noProof="0" dirty="0">
                <a:ln>
                  <a:noFill/>
                </a:ln>
                <a:solidFill>
                  <a:srgbClr val="2FA866"/>
                </a:solidFill>
                <a:effectLst/>
                <a:uLnTx/>
                <a:uFillTx/>
                <a:latin typeface="游ゴシック" panose="020B0400000000000000" pitchFamily="50" charset="-128"/>
                <a:ea typeface="游ゴシック" panose="020B0400000000000000" pitchFamily="50" charset="-128"/>
                <a:cs typeface="+mn-cs"/>
              </a:endParaRPr>
            </a:p>
          </p:txBody>
        </p:sp>
        <p:pic>
          <p:nvPicPr>
            <p:cNvPr id="3" name="図 2">
              <a:extLst>
                <a:ext uri="{FF2B5EF4-FFF2-40B4-BE49-F238E27FC236}">
                  <a16:creationId xmlns:a16="http://schemas.microsoft.com/office/drawing/2014/main" id="{2B3AB49D-FED8-4F70-AE5D-E4EC4E9B3DDB}"/>
                </a:ext>
              </a:extLst>
            </p:cNvPr>
            <p:cNvPicPr>
              <a:picLocks noChangeAspect="1"/>
            </p:cNvPicPr>
            <p:nvPr/>
          </p:nvPicPr>
          <p:blipFill>
            <a:blip r:embed="rId5"/>
            <a:stretch>
              <a:fillRect/>
            </a:stretch>
          </p:blipFill>
          <p:spPr>
            <a:xfrm>
              <a:off x="882000" y="6490869"/>
              <a:ext cx="233172" cy="280416"/>
            </a:xfrm>
            <a:prstGeom prst="rect">
              <a:avLst/>
            </a:prstGeom>
          </p:spPr>
        </p:pic>
      </p:grpSp>
      <p:pic>
        <p:nvPicPr>
          <p:cNvPr id="7" name="図 6">
            <a:extLst>
              <a:ext uri="{FF2B5EF4-FFF2-40B4-BE49-F238E27FC236}">
                <a16:creationId xmlns:a16="http://schemas.microsoft.com/office/drawing/2014/main" id="{C89E061E-E184-43A1-A01D-B23F192AB60F}"/>
              </a:ext>
            </a:extLst>
          </p:cNvPr>
          <p:cNvPicPr>
            <a:picLocks noChangeAspect="1"/>
          </p:cNvPicPr>
          <p:nvPr/>
        </p:nvPicPr>
        <p:blipFill>
          <a:blip r:embed="rId6"/>
          <a:stretch>
            <a:fillRect/>
          </a:stretch>
        </p:blipFill>
        <p:spPr>
          <a:xfrm>
            <a:off x="830367" y="7771536"/>
            <a:ext cx="2836950" cy="1834895"/>
          </a:xfrm>
          <a:prstGeom prst="rect">
            <a:avLst/>
          </a:prstGeom>
        </p:spPr>
      </p:pic>
      <p:pic>
        <p:nvPicPr>
          <p:cNvPr id="11" name="図 10">
            <a:extLst>
              <a:ext uri="{FF2B5EF4-FFF2-40B4-BE49-F238E27FC236}">
                <a16:creationId xmlns:a16="http://schemas.microsoft.com/office/drawing/2014/main" id="{DECEEF86-3ACC-44E2-A645-E1BF537FC254}"/>
              </a:ext>
            </a:extLst>
          </p:cNvPr>
          <p:cNvPicPr>
            <a:picLocks noChangeAspect="1"/>
          </p:cNvPicPr>
          <p:nvPr/>
        </p:nvPicPr>
        <p:blipFill>
          <a:blip r:embed="rId7"/>
          <a:stretch>
            <a:fillRect/>
          </a:stretch>
        </p:blipFill>
        <p:spPr>
          <a:xfrm>
            <a:off x="611400" y="640824"/>
            <a:ext cx="6333700" cy="42973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直線コネクタ 108">
            <a:extLst>
              <a:ext uri="{FF2B5EF4-FFF2-40B4-BE49-F238E27FC236}">
                <a16:creationId xmlns:a16="http://schemas.microsoft.com/office/drawing/2014/main" id="{EBAC4AD5-3A60-3448-9106-EEE55102EC00}"/>
              </a:ext>
            </a:extLst>
          </p:cNvPr>
          <p:cNvCxnSpPr/>
          <p:nvPr/>
        </p:nvCxnSpPr>
        <p:spPr>
          <a:xfrm>
            <a:off x="329761" y="5118100"/>
            <a:ext cx="6936530" cy="0"/>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4A7A1C9E-8731-4A38-8143-87EB62E27850}"/>
              </a:ext>
            </a:extLst>
          </p:cNvPr>
          <p:cNvSpPr>
            <a:spLocks noGrp="1"/>
          </p:cNvSpPr>
          <p:nvPr>
            <p:ph type="sldNum" sz="quarter" idx="7"/>
          </p:nvPr>
        </p:nvSpPr>
        <p:spPr>
          <a:xfrm>
            <a:off x="3690335" y="10281948"/>
            <a:ext cx="184785" cy="184666"/>
          </a:xfrm>
        </p:spPr>
        <p:txBody>
          <a:bodyPr/>
          <a:lstStyle/>
          <a:p>
            <a:pPr marL="45720">
              <a:lnSpc>
                <a:spcPct val="100000"/>
              </a:lnSpc>
              <a:spcBef>
                <a:spcPts val="170"/>
              </a:spcBef>
            </a:pPr>
            <a:fld id="{81D60167-4931-47E6-BA6A-407CBD079E47}" type="slidenum">
              <a:rPr lang="en-US" altLang="ja-JP" smtClean="0">
                <a:latin typeface="游ゴシック" panose="020B0400000000000000" pitchFamily="50" charset="-128"/>
                <a:ea typeface="游ゴシック" panose="020B0400000000000000" pitchFamily="50" charset="-128"/>
              </a:rPr>
              <a:t>4</a:t>
            </a:fld>
            <a:endParaRPr lang="en-US" altLang="ja-JP" dirty="0">
              <a:latin typeface="游ゴシック" panose="020B0400000000000000" pitchFamily="50" charset="-128"/>
              <a:ea typeface="游ゴシック" panose="020B0400000000000000" pitchFamily="50" charset="-128"/>
            </a:endParaRPr>
          </a:p>
        </p:txBody>
      </p:sp>
      <p:sp>
        <p:nvSpPr>
          <p:cNvPr id="48" name="テキスト ボックス 47">
            <a:extLst>
              <a:ext uri="{FF2B5EF4-FFF2-40B4-BE49-F238E27FC236}">
                <a16:creationId xmlns:a16="http://schemas.microsoft.com/office/drawing/2014/main" id="{1CE2D382-FE3E-AF47-A315-8742624F656F}"/>
              </a:ext>
            </a:extLst>
          </p:cNvPr>
          <p:cNvSpPr txBox="1"/>
          <p:nvPr/>
        </p:nvSpPr>
        <p:spPr>
          <a:xfrm>
            <a:off x="367461" y="684791"/>
            <a:ext cx="6821578" cy="671979"/>
          </a:xfrm>
          <a:prstGeom prst="rect">
            <a:avLst/>
          </a:prstGeom>
          <a:noFill/>
        </p:spPr>
        <p:txBody>
          <a:bodyPr wrap="square" rtlCol="0">
            <a:spAutoFit/>
          </a:bodyPr>
          <a:lstStyle/>
          <a:p>
            <a:pPr marL="12700">
              <a:lnSpc>
                <a:spcPct val="100000"/>
              </a:lnSpc>
              <a:spcBef>
                <a:spcPts val="100"/>
              </a:spcBef>
              <a:buClr>
                <a:srgbClr val="00B050"/>
              </a:buClr>
            </a:pPr>
            <a:r>
              <a:rPr lang="ja-JP" altLang="en-US" sz="1200" b="1" dirty="0">
                <a:solidFill>
                  <a:srgbClr val="231F20"/>
                </a:solidFill>
                <a:latin typeface="游ゴシック" panose="020B0400000000000000" pitchFamily="50" charset="-128"/>
                <a:ea typeface="游ゴシック" panose="020B0400000000000000" pitchFamily="50" charset="-128"/>
              </a:rPr>
              <a:t>男女共同参画社会は、一人一人の人権が尊重され、すべての人が自分らしく生きられる社会です。</a:t>
            </a:r>
          </a:p>
          <a:p>
            <a:pPr marL="12700">
              <a:lnSpc>
                <a:spcPct val="100000"/>
              </a:lnSpc>
              <a:spcBef>
                <a:spcPts val="100"/>
              </a:spcBef>
              <a:buClr>
                <a:srgbClr val="00B050"/>
              </a:buClr>
            </a:pPr>
            <a:r>
              <a:rPr lang="ja-JP" altLang="en-US" sz="1200" b="1" dirty="0">
                <a:solidFill>
                  <a:srgbClr val="231F20"/>
                </a:solidFill>
                <a:latin typeface="游ゴシック" panose="020B0400000000000000" pitchFamily="50" charset="-128"/>
                <a:ea typeface="游ゴシック" panose="020B0400000000000000" pitchFamily="50" charset="-128"/>
              </a:rPr>
              <a:t>大人も子供も、一人一人が意識し行動することで、身近なところから男女共同参画を進めていく</a:t>
            </a:r>
            <a:br>
              <a:rPr lang="en-US" altLang="ja-JP" sz="1200" b="1" dirty="0">
                <a:solidFill>
                  <a:srgbClr val="231F20"/>
                </a:solidFill>
                <a:latin typeface="游ゴシック" panose="020B0400000000000000" pitchFamily="50" charset="-128"/>
                <a:ea typeface="游ゴシック" panose="020B0400000000000000" pitchFamily="50" charset="-128"/>
              </a:rPr>
            </a:br>
            <a:r>
              <a:rPr lang="ja-JP" altLang="en-US" sz="1200" b="1" dirty="0">
                <a:solidFill>
                  <a:srgbClr val="231F20"/>
                </a:solidFill>
                <a:latin typeface="游ゴシック" panose="020B0400000000000000" pitchFamily="50" charset="-128"/>
                <a:ea typeface="游ゴシック" panose="020B0400000000000000" pitchFamily="50" charset="-128"/>
              </a:rPr>
              <a:t>ことが可能です。</a:t>
            </a:r>
          </a:p>
        </p:txBody>
      </p:sp>
      <p:sp>
        <p:nvSpPr>
          <p:cNvPr id="63" name="テキスト ボックス 62">
            <a:extLst>
              <a:ext uri="{FF2B5EF4-FFF2-40B4-BE49-F238E27FC236}">
                <a16:creationId xmlns:a16="http://schemas.microsoft.com/office/drawing/2014/main" id="{CFF8D7D8-0E96-9049-AE88-F415152F5EF9}"/>
              </a:ext>
            </a:extLst>
          </p:cNvPr>
          <p:cNvSpPr txBox="1"/>
          <p:nvPr/>
        </p:nvSpPr>
        <p:spPr>
          <a:xfrm>
            <a:off x="675499" y="5624596"/>
            <a:ext cx="6205503" cy="671979"/>
          </a:xfrm>
          <a:prstGeom prst="rect">
            <a:avLst/>
          </a:prstGeom>
          <a:noFill/>
        </p:spPr>
        <p:txBody>
          <a:bodyPr wrap="square" rtlCol="0">
            <a:spAutoFit/>
          </a:bodyPr>
          <a:lstStyle/>
          <a:p>
            <a:pPr marL="12700">
              <a:lnSpc>
                <a:spcPct val="100000"/>
              </a:lnSpc>
              <a:spcBef>
                <a:spcPts val="100"/>
              </a:spcBef>
              <a:buClr>
                <a:srgbClr val="00B050"/>
              </a:buClr>
            </a:pPr>
            <a:r>
              <a:rPr lang="ja-JP" altLang="en-US" sz="1200" b="1" dirty="0">
                <a:solidFill>
                  <a:srgbClr val="231F20"/>
                </a:solidFill>
                <a:latin typeface="游ゴシック" panose="020B0400000000000000" pitchFamily="50" charset="-128"/>
                <a:ea typeface="游ゴシック" panose="020B0400000000000000" pitchFamily="50" charset="-128"/>
              </a:rPr>
              <a:t>男女共同参画を進めるには、ご家庭など日常生活における意識や行動がとても大切です。 </a:t>
            </a:r>
            <a:endParaRPr lang="en-US" altLang="ja-JP" sz="1200" b="1" dirty="0">
              <a:solidFill>
                <a:srgbClr val="231F20"/>
              </a:solidFill>
              <a:latin typeface="游ゴシック" panose="020B0400000000000000" pitchFamily="50" charset="-128"/>
              <a:ea typeface="游ゴシック" panose="020B0400000000000000" pitchFamily="50" charset="-128"/>
            </a:endParaRPr>
          </a:p>
          <a:p>
            <a:pPr marL="12700">
              <a:lnSpc>
                <a:spcPct val="100000"/>
              </a:lnSpc>
              <a:spcBef>
                <a:spcPts val="100"/>
              </a:spcBef>
              <a:buClr>
                <a:srgbClr val="00B050"/>
              </a:buClr>
            </a:pPr>
            <a:r>
              <a:rPr lang="ja-JP" altLang="en-US" sz="1200" b="1" dirty="0">
                <a:solidFill>
                  <a:srgbClr val="231F20"/>
                </a:solidFill>
                <a:latin typeface="游ゴシック" panose="020B0400000000000000" pitchFamily="50" charset="-128"/>
                <a:ea typeface="游ゴシック" panose="020B0400000000000000" pitchFamily="50" charset="-128"/>
              </a:rPr>
              <a:t>まずは、学校でどのようなことを学んだかお子さんに聞いてみましょう。</a:t>
            </a:r>
            <a:endParaRPr lang="en-US" altLang="ja-JP" sz="1200" b="1" dirty="0">
              <a:solidFill>
                <a:srgbClr val="231F20"/>
              </a:solidFill>
              <a:latin typeface="游ゴシック" panose="020B0400000000000000" pitchFamily="50" charset="-128"/>
              <a:ea typeface="游ゴシック" panose="020B0400000000000000" pitchFamily="50" charset="-128"/>
            </a:endParaRPr>
          </a:p>
          <a:p>
            <a:pPr marL="12700">
              <a:lnSpc>
                <a:spcPct val="100000"/>
              </a:lnSpc>
              <a:spcBef>
                <a:spcPts val="100"/>
              </a:spcBef>
              <a:buClr>
                <a:srgbClr val="00B050"/>
              </a:buClr>
            </a:pPr>
            <a:r>
              <a:rPr lang="ja-JP" altLang="en-US" sz="1200" b="1" dirty="0">
                <a:solidFill>
                  <a:srgbClr val="231F20"/>
                </a:solidFill>
                <a:latin typeface="游ゴシック" panose="020B0400000000000000" pitchFamily="50" charset="-128"/>
                <a:ea typeface="游ゴシック" panose="020B0400000000000000" pitchFamily="50" charset="-128"/>
              </a:rPr>
              <a:t>また、お子さんと一緒に、男女共同参画について話し合ってみましょう。</a:t>
            </a:r>
          </a:p>
        </p:txBody>
      </p:sp>
      <p:sp>
        <p:nvSpPr>
          <p:cNvPr id="64" name="object 42">
            <a:extLst>
              <a:ext uri="{FF2B5EF4-FFF2-40B4-BE49-F238E27FC236}">
                <a16:creationId xmlns:a16="http://schemas.microsoft.com/office/drawing/2014/main" id="{7C961C42-2149-0B49-B233-49B18718542D}"/>
              </a:ext>
            </a:extLst>
          </p:cNvPr>
          <p:cNvSpPr txBox="1"/>
          <p:nvPr/>
        </p:nvSpPr>
        <p:spPr>
          <a:xfrm>
            <a:off x="732091" y="6709035"/>
            <a:ext cx="1141159" cy="230832"/>
          </a:xfrm>
          <a:prstGeom prst="rect">
            <a:avLst/>
          </a:prstGeom>
        </p:spPr>
        <p:txBody>
          <a:bodyPr vert="horz" wrap="square" lIns="0" tIns="15240" rIns="0" bIns="0" rtlCol="0">
            <a:spAutoFit/>
          </a:bodyPr>
          <a:lstStyle/>
          <a:p>
            <a:pPr marL="12700">
              <a:lnSpc>
                <a:spcPct val="100000"/>
              </a:lnSpc>
              <a:spcBef>
                <a:spcPts val="120"/>
              </a:spcBef>
            </a:pPr>
            <a:r>
              <a:rPr sz="1400" b="1" spc="20" dirty="0">
                <a:solidFill>
                  <a:srgbClr val="00B26A"/>
                </a:solidFill>
                <a:latin typeface="游ゴシック" panose="020B0400000000000000" pitchFamily="50" charset="-128"/>
                <a:ea typeface="游ゴシック" panose="020B0400000000000000" pitchFamily="50" charset="-128"/>
                <a:cs typeface="YuGothic"/>
              </a:rPr>
              <a:t>話し合いの例</a:t>
            </a:r>
            <a:endParaRPr sz="1400" dirty="0">
              <a:solidFill>
                <a:srgbClr val="00B26A"/>
              </a:solidFill>
              <a:latin typeface="游ゴシック" panose="020B0400000000000000" pitchFamily="50" charset="-128"/>
              <a:ea typeface="游ゴシック" panose="020B0400000000000000" pitchFamily="50" charset="-128"/>
              <a:cs typeface="YuGothic"/>
            </a:endParaRPr>
          </a:p>
        </p:txBody>
      </p:sp>
      <p:pic>
        <p:nvPicPr>
          <p:cNvPr id="67" name="図 66">
            <a:extLst>
              <a:ext uri="{FF2B5EF4-FFF2-40B4-BE49-F238E27FC236}">
                <a16:creationId xmlns:a16="http://schemas.microsoft.com/office/drawing/2014/main" id="{90CC9788-C69E-9447-9739-A75EA31412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9817" y="7011921"/>
            <a:ext cx="1028700" cy="660400"/>
          </a:xfrm>
          <a:prstGeom prst="rect">
            <a:avLst/>
          </a:prstGeom>
        </p:spPr>
      </p:pic>
      <p:sp>
        <p:nvSpPr>
          <p:cNvPr id="84" name="テキスト ボックス 83">
            <a:extLst>
              <a:ext uri="{FF2B5EF4-FFF2-40B4-BE49-F238E27FC236}">
                <a16:creationId xmlns:a16="http://schemas.microsoft.com/office/drawing/2014/main" id="{DC44BE7A-AD78-014E-BE1F-567FF09B0E44}"/>
              </a:ext>
            </a:extLst>
          </p:cNvPr>
          <p:cNvSpPr txBox="1"/>
          <p:nvPr/>
        </p:nvSpPr>
        <p:spPr>
          <a:xfrm>
            <a:off x="3939027" y="8418953"/>
            <a:ext cx="3152707" cy="246221"/>
          </a:xfrm>
          <a:prstGeom prst="rect">
            <a:avLst/>
          </a:prstGeom>
          <a:noFill/>
        </p:spPr>
        <p:txBody>
          <a:bodyPr wrap="square" rtlCol="0">
            <a:spAutoFit/>
          </a:bodyPr>
          <a:lstStyle/>
          <a:p>
            <a:r>
              <a:rPr lang="ja-JP" altLang="en-US" sz="1000" b="1" dirty="0">
                <a:solidFill>
                  <a:srgbClr val="231F20"/>
                </a:solidFill>
                <a:latin typeface="Yu Gothic Medium" panose="020B0400000000000000" pitchFamily="34" charset="-128"/>
                <a:ea typeface="Yu Gothic Medium" panose="020B0400000000000000" pitchFamily="34" charset="-128"/>
                <a:cs typeface="Meiryo UI"/>
              </a:rPr>
              <a:t>ご家庭での話し合いの際に</a:t>
            </a:r>
            <a:r>
              <a:rPr lang="ja-JP" altLang="en-US" sz="1000" b="1" spc="-300" dirty="0">
                <a:solidFill>
                  <a:srgbClr val="231F20"/>
                </a:solidFill>
                <a:latin typeface="Yu Gothic Medium" panose="020B0400000000000000" pitchFamily="34" charset="-128"/>
                <a:ea typeface="Yu Gothic Medium" panose="020B0400000000000000" pitchFamily="34" charset="-128"/>
                <a:cs typeface="Meiryo UI"/>
              </a:rPr>
              <a:t>、</a:t>
            </a:r>
            <a:r>
              <a:rPr lang="ja-JP" altLang="en-US" sz="1000" b="1" dirty="0">
                <a:solidFill>
                  <a:srgbClr val="231F20"/>
                </a:solidFill>
                <a:latin typeface="Yu Gothic Medium" panose="020B0400000000000000" pitchFamily="34" charset="-128"/>
                <a:ea typeface="Yu Gothic Medium" panose="020B0400000000000000" pitchFamily="34" charset="-128"/>
                <a:cs typeface="Meiryo UI"/>
              </a:rPr>
              <a:t>ご自由にお使いください</a:t>
            </a:r>
            <a:endParaRPr kumimoji="1" lang="ja-JP" altLang="en-US" sz="1000" b="1" dirty="0">
              <a:solidFill>
                <a:srgbClr val="231F20"/>
              </a:solidFill>
              <a:latin typeface="Yu Gothic Medium" panose="020B0400000000000000" pitchFamily="34" charset="-128"/>
              <a:ea typeface="Yu Gothic Medium" panose="020B0400000000000000" pitchFamily="34" charset="-128"/>
            </a:endParaRPr>
          </a:p>
        </p:txBody>
      </p:sp>
      <p:grpSp>
        <p:nvGrpSpPr>
          <p:cNvPr id="10" name="グループ化 9">
            <a:extLst>
              <a:ext uri="{FF2B5EF4-FFF2-40B4-BE49-F238E27FC236}">
                <a16:creationId xmlns:a16="http://schemas.microsoft.com/office/drawing/2014/main" id="{C82DDA47-91DC-40A7-BEA8-AA2B34F17CF7}"/>
              </a:ext>
            </a:extLst>
          </p:cNvPr>
          <p:cNvGrpSpPr/>
          <p:nvPr/>
        </p:nvGrpSpPr>
        <p:grpSpPr>
          <a:xfrm>
            <a:off x="3473908" y="8378278"/>
            <a:ext cx="571041" cy="261099"/>
            <a:chOff x="3451342" y="8399137"/>
            <a:chExt cx="571041" cy="261099"/>
          </a:xfrm>
        </p:grpSpPr>
        <p:sp>
          <p:nvSpPr>
            <p:cNvPr id="85" name="object 36">
              <a:extLst>
                <a:ext uri="{FF2B5EF4-FFF2-40B4-BE49-F238E27FC236}">
                  <a16:creationId xmlns:a16="http://schemas.microsoft.com/office/drawing/2014/main" id="{08768D3B-57FC-7149-8627-91DC298D8408}"/>
                </a:ext>
              </a:extLst>
            </p:cNvPr>
            <p:cNvSpPr txBox="1"/>
            <p:nvPr/>
          </p:nvSpPr>
          <p:spPr>
            <a:xfrm>
              <a:off x="3633413" y="8399137"/>
              <a:ext cx="388970" cy="246221"/>
            </a:xfrm>
            <a:prstGeom prst="rect">
              <a:avLst/>
            </a:prstGeom>
          </p:spPr>
          <p:txBody>
            <a:bodyPr vert="horz" wrap="square" lIns="0" tIns="76200" rIns="0" bIns="0" rtlCol="0">
              <a:spAutoFit/>
            </a:bodyPr>
            <a:lstStyle/>
            <a:p>
              <a:pPr marL="12700">
                <a:lnSpc>
                  <a:spcPct val="100000"/>
                </a:lnSpc>
                <a:spcBef>
                  <a:spcPts val="100"/>
                </a:spcBef>
              </a:pPr>
              <a:r>
                <a:rPr lang="ja-JP" altLang="en-US" sz="1100" b="1" dirty="0">
                  <a:solidFill>
                    <a:srgbClr val="00B26A"/>
                  </a:solidFill>
                  <a:latin typeface="游ゴシック" panose="020B0400000000000000" pitchFamily="50" charset="-128"/>
                  <a:ea typeface="游ゴシック" panose="020B0400000000000000" pitchFamily="50" charset="-128"/>
                  <a:cs typeface="Meiryo UI"/>
                </a:rPr>
                <a:t>メ</a:t>
              </a:r>
              <a:r>
                <a:rPr lang="ja-JP" altLang="en-US" sz="1100" b="1" spc="-300" dirty="0">
                  <a:solidFill>
                    <a:srgbClr val="00B26A"/>
                  </a:solidFill>
                  <a:latin typeface="游ゴシック" panose="020B0400000000000000" pitchFamily="50" charset="-128"/>
                  <a:ea typeface="游ゴシック" panose="020B0400000000000000" pitchFamily="50" charset="-128"/>
                  <a:cs typeface="Meiryo UI"/>
                </a:rPr>
                <a:t>モ</a:t>
              </a:r>
              <a:endParaRPr lang="ja-JP" altLang="en-US" sz="1100" b="1" dirty="0">
                <a:solidFill>
                  <a:srgbClr val="00B26A"/>
                </a:solidFill>
                <a:latin typeface="游ゴシック" panose="020B0400000000000000" pitchFamily="50" charset="-128"/>
                <a:ea typeface="游ゴシック" panose="020B0400000000000000" pitchFamily="50" charset="-128"/>
                <a:cs typeface="Meiryo UI"/>
              </a:endParaRPr>
            </a:p>
          </p:txBody>
        </p:sp>
        <p:pic>
          <p:nvPicPr>
            <p:cNvPr id="86" name="図 85" descr="黒い背景に白い文字がある&#10;&#10;低い精度で自動的に生成された説明">
              <a:extLst>
                <a:ext uri="{FF2B5EF4-FFF2-40B4-BE49-F238E27FC236}">
                  <a16:creationId xmlns:a16="http://schemas.microsoft.com/office/drawing/2014/main" id="{930F02C3-38AE-DE4B-8823-83EF4852ED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1342" y="8469430"/>
              <a:ext cx="142169" cy="190806"/>
            </a:xfrm>
            <a:prstGeom prst="rect">
              <a:avLst/>
            </a:prstGeom>
          </p:spPr>
        </p:pic>
      </p:grpSp>
      <p:sp>
        <p:nvSpPr>
          <p:cNvPr id="90" name="テキスト ボックス 89">
            <a:extLst>
              <a:ext uri="{FF2B5EF4-FFF2-40B4-BE49-F238E27FC236}">
                <a16:creationId xmlns:a16="http://schemas.microsoft.com/office/drawing/2014/main" id="{4A2C6786-0860-4E4C-B918-76C280369D1D}"/>
              </a:ext>
            </a:extLst>
          </p:cNvPr>
          <p:cNvSpPr txBox="1"/>
          <p:nvPr/>
        </p:nvSpPr>
        <p:spPr>
          <a:xfrm>
            <a:off x="4373124" y="1384300"/>
            <a:ext cx="2328164" cy="276999"/>
          </a:xfrm>
          <a:prstGeom prst="rect">
            <a:avLst/>
          </a:prstGeom>
          <a:noFill/>
        </p:spPr>
        <p:txBody>
          <a:bodyPr wrap="square" rtlCol="0">
            <a:spAutoFit/>
          </a:bodyPr>
          <a:lstStyle/>
          <a:p>
            <a:pPr algn="ctr"/>
            <a:r>
              <a:rPr lang="ja-JP" altLang="en-US" sz="1200" b="1" dirty="0">
                <a:solidFill>
                  <a:srgbClr val="00B26A"/>
                </a:solidFill>
                <a:latin typeface="游ゴシック" panose="020B0400000000000000" pitchFamily="50" charset="-128"/>
                <a:ea typeface="游ゴシック" panose="020B0400000000000000" pitchFamily="50" charset="-128"/>
              </a:rPr>
              <a:t>性別に関係なく協力しましょう</a:t>
            </a:r>
          </a:p>
        </p:txBody>
      </p:sp>
      <p:cxnSp>
        <p:nvCxnSpPr>
          <p:cNvPr id="93" name="直線コネクタ 92">
            <a:extLst>
              <a:ext uri="{FF2B5EF4-FFF2-40B4-BE49-F238E27FC236}">
                <a16:creationId xmlns:a16="http://schemas.microsoft.com/office/drawing/2014/main" id="{FC32C85C-85A2-5E4C-B6FB-49EAD45EC0E3}"/>
              </a:ext>
            </a:extLst>
          </p:cNvPr>
          <p:cNvCxnSpPr>
            <a:cxnSpLocks/>
          </p:cNvCxnSpPr>
          <p:nvPr/>
        </p:nvCxnSpPr>
        <p:spPr>
          <a:xfrm>
            <a:off x="3778250" y="1441452"/>
            <a:ext cx="0" cy="146684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46" name="object 6">
            <a:extLst>
              <a:ext uri="{FF2B5EF4-FFF2-40B4-BE49-F238E27FC236}">
                <a16:creationId xmlns:a16="http://schemas.microsoft.com/office/drawing/2014/main" id="{D68E9B83-1B47-4C8A-B724-385153010522}"/>
              </a:ext>
            </a:extLst>
          </p:cNvPr>
          <p:cNvSpPr txBox="1"/>
          <p:nvPr/>
        </p:nvSpPr>
        <p:spPr>
          <a:xfrm>
            <a:off x="461872" y="9918700"/>
            <a:ext cx="6629862" cy="333425"/>
          </a:xfrm>
          <a:prstGeom prst="rect">
            <a:avLst/>
          </a:prstGeom>
        </p:spPr>
        <p:txBody>
          <a:bodyPr vert="horz" wrap="square" lIns="0" tIns="12700" rIns="0" bIns="0" rtlCol="0">
            <a:spAutoFit/>
          </a:bodyPr>
          <a:lstStyle/>
          <a:p>
            <a:pPr marL="171450" indent="-171450">
              <a:lnSpc>
                <a:spcPct val="100000"/>
              </a:lnSpc>
              <a:spcBef>
                <a:spcPts val="100"/>
              </a:spcBef>
              <a:buFont typeface="游ゴシック" panose="020B0400000000000000" pitchFamily="50" charset="-128"/>
              <a:buChar char="※"/>
            </a:pPr>
            <a:r>
              <a:rPr lang="ja-JP" altLang="en-US" sz="1000" dirty="0">
                <a:solidFill>
                  <a:srgbClr val="231F20"/>
                </a:solidFill>
                <a:latin typeface="Yu Gothic Medium" panose="020B0400000000000000" pitchFamily="34" charset="-128"/>
                <a:ea typeface="Yu Gothic Medium" panose="020B0400000000000000" pitchFamily="34" charset="-128"/>
                <a:cs typeface="DNPShueiMGoStd-L"/>
              </a:rPr>
              <a:t>お子さんの話や考えをしっかりと受け止めて、お子さんと様々な意見を交わしてみてください。</a:t>
            </a:r>
            <a:endParaRPr lang="en-US" altLang="ja-JP" sz="1000" dirty="0">
              <a:solidFill>
                <a:srgbClr val="231F20"/>
              </a:solidFill>
              <a:latin typeface="Yu Gothic Medium" panose="020B0400000000000000" pitchFamily="34" charset="-128"/>
              <a:ea typeface="Yu Gothic Medium" panose="020B0400000000000000" pitchFamily="34" charset="-128"/>
              <a:cs typeface="DNPShueiMGoStd-L"/>
            </a:endParaRPr>
          </a:p>
          <a:p>
            <a:pPr marL="171450" indent="-171450">
              <a:lnSpc>
                <a:spcPct val="100000"/>
              </a:lnSpc>
              <a:spcBef>
                <a:spcPts val="100"/>
              </a:spcBef>
              <a:buFont typeface="游ゴシック" panose="020B0400000000000000" pitchFamily="50" charset="-128"/>
              <a:buChar char="※"/>
            </a:pPr>
            <a:r>
              <a:rPr lang="ja-JP" altLang="en-US" sz="1000" dirty="0">
                <a:solidFill>
                  <a:srgbClr val="231F20"/>
                </a:solidFill>
                <a:latin typeface="Yu Gothic Medium" panose="020B0400000000000000" pitchFamily="34" charset="-128"/>
                <a:ea typeface="Yu Gothic Medium" panose="020B0400000000000000" pitchFamily="34" charset="-128"/>
                <a:cs typeface="DNPShueiMGoStd-L"/>
              </a:rPr>
              <a:t>本教育について、ご不明な点や、お子さんの様子で気になること等がありましたら、担任等にご相談ください。</a:t>
            </a:r>
            <a:endParaRPr lang="en-US" altLang="ja-JP" sz="1000" dirty="0">
              <a:solidFill>
                <a:srgbClr val="231F20"/>
              </a:solidFill>
              <a:latin typeface="Yu Gothic Medium" panose="020B0400000000000000" pitchFamily="34" charset="-128"/>
              <a:ea typeface="Yu Gothic Medium" panose="020B0400000000000000" pitchFamily="34" charset="-128"/>
              <a:cs typeface="DNPShueiMGoStd-L"/>
            </a:endParaRPr>
          </a:p>
        </p:txBody>
      </p:sp>
      <p:pic>
        <p:nvPicPr>
          <p:cNvPr id="4" name="図 3">
            <a:extLst>
              <a:ext uri="{FF2B5EF4-FFF2-40B4-BE49-F238E27FC236}">
                <a16:creationId xmlns:a16="http://schemas.microsoft.com/office/drawing/2014/main" id="{AC803F4A-4814-448F-9DFB-86854B8E8A53}"/>
              </a:ext>
            </a:extLst>
          </p:cNvPr>
          <p:cNvPicPr>
            <a:picLocks noChangeAspect="1"/>
          </p:cNvPicPr>
          <p:nvPr/>
        </p:nvPicPr>
        <p:blipFill>
          <a:blip r:embed="rId5"/>
          <a:stretch>
            <a:fillRect/>
          </a:stretch>
        </p:blipFill>
        <p:spPr>
          <a:xfrm>
            <a:off x="771890" y="1807194"/>
            <a:ext cx="950976" cy="1089660"/>
          </a:xfrm>
          <a:prstGeom prst="rect">
            <a:avLst/>
          </a:prstGeom>
        </p:spPr>
      </p:pic>
      <p:pic>
        <p:nvPicPr>
          <p:cNvPr id="6" name="図 5">
            <a:extLst>
              <a:ext uri="{FF2B5EF4-FFF2-40B4-BE49-F238E27FC236}">
                <a16:creationId xmlns:a16="http://schemas.microsoft.com/office/drawing/2014/main" id="{9BC53806-3065-459B-BFB0-B57F396068DE}"/>
              </a:ext>
            </a:extLst>
          </p:cNvPr>
          <p:cNvPicPr>
            <a:picLocks noChangeAspect="1"/>
          </p:cNvPicPr>
          <p:nvPr/>
        </p:nvPicPr>
        <p:blipFill>
          <a:blip r:embed="rId6"/>
          <a:stretch>
            <a:fillRect/>
          </a:stretch>
        </p:blipFill>
        <p:spPr>
          <a:xfrm>
            <a:off x="2021457" y="1865996"/>
            <a:ext cx="1546860" cy="1013460"/>
          </a:xfrm>
          <a:prstGeom prst="rect">
            <a:avLst/>
          </a:prstGeom>
        </p:spPr>
      </p:pic>
      <p:pic>
        <p:nvPicPr>
          <p:cNvPr id="7" name="図 6">
            <a:extLst>
              <a:ext uri="{FF2B5EF4-FFF2-40B4-BE49-F238E27FC236}">
                <a16:creationId xmlns:a16="http://schemas.microsoft.com/office/drawing/2014/main" id="{84F68995-4A90-4C34-9AEC-E748C7CB2130}"/>
              </a:ext>
            </a:extLst>
          </p:cNvPr>
          <p:cNvPicPr>
            <a:picLocks noChangeAspect="1"/>
          </p:cNvPicPr>
          <p:nvPr/>
        </p:nvPicPr>
        <p:blipFill>
          <a:blip r:embed="rId7"/>
          <a:stretch>
            <a:fillRect/>
          </a:stretch>
        </p:blipFill>
        <p:spPr>
          <a:xfrm>
            <a:off x="4070138" y="1706043"/>
            <a:ext cx="1452372" cy="1182624"/>
          </a:xfrm>
          <a:prstGeom prst="rect">
            <a:avLst/>
          </a:prstGeom>
        </p:spPr>
      </p:pic>
      <p:pic>
        <p:nvPicPr>
          <p:cNvPr id="9" name="図 8">
            <a:extLst>
              <a:ext uri="{FF2B5EF4-FFF2-40B4-BE49-F238E27FC236}">
                <a16:creationId xmlns:a16="http://schemas.microsoft.com/office/drawing/2014/main" id="{40A7AAE9-5C5F-4533-A4F2-7CB06436A28B}"/>
              </a:ext>
            </a:extLst>
          </p:cNvPr>
          <p:cNvPicPr>
            <a:picLocks noChangeAspect="1"/>
          </p:cNvPicPr>
          <p:nvPr/>
        </p:nvPicPr>
        <p:blipFill>
          <a:blip r:embed="rId8"/>
          <a:stretch>
            <a:fillRect/>
          </a:stretch>
        </p:blipFill>
        <p:spPr>
          <a:xfrm>
            <a:off x="5828365" y="1692464"/>
            <a:ext cx="1129284" cy="1239012"/>
          </a:xfrm>
          <a:prstGeom prst="rect">
            <a:avLst/>
          </a:prstGeom>
        </p:spPr>
      </p:pic>
      <p:sp>
        <p:nvSpPr>
          <p:cNvPr id="51" name="テキスト ボックス 50">
            <a:extLst>
              <a:ext uri="{FF2B5EF4-FFF2-40B4-BE49-F238E27FC236}">
                <a16:creationId xmlns:a16="http://schemas.microsoft.com/office/drawing/2014/main" id="{39DCEFA0-B7D6-7446-A9D6-7FA34E09DAFB}"/>
              </a:ext>
            </a:extLst>
          </p:cNvPr>
          <p:cNvSpPr txBox="1"/>
          <p:nvPr/>
        </p:nvSpPr>
        <p:spPr>
          <a:xfrm>
            <a:off x="691271" y="1384300"/>
            <a:ext cx="2841214" cy="474489"/>
          </a:xfrm>
          <a:prstGeom prst="rect">
            <a:avLst/>
          </a:prstGeom>
          <a:noFill/>
        </p:spPr>
        <p:txBody>
          <a:bodyPr wrap="square" rtlCol="0">
            <a:spAutoFit/>
          </a:bodyPr>
          <a:lstStyle/>
          <a:p>
            <a:pPr marL="12700" algn="ctr">
              <a:lnSpc>
                <a:spcPct val="100000"/>
              </a:lnSpc>
              <a:spcBef>
                <a:spcPts val="100"/>
              </a:spcBef>
              <a:buClr>
                <a:srgbClr val="00B050"/>
              </a:buClr>
            </a:pPr>
            <a:r>
              <a:rPr lang="ja-JP" altLang="en-US" sz="1200" b="1" dirty="0">
                <a:solidFill>
                  <a:srgbClr val="00B26A"/>
                </a:solidFill>
                <a:latin typeface="游ゴシック" panose="020B0400000000000000" pitchFamily="50" charset="-128"/>
                <a:ea typeface="游ゴシック" panose="020B0400000000000000" pitchFamily="50" charset="-128"/>
              </a:rPr>
              <a:t>自他を大切にし、</a:t>
            </a:r>
          </a:p>
          <a:p>
            <a:pPr marL="12700" algn="ctr">
              <a:lnSpc>
                <a:spcPct val="100000"/>
              </a:lnSpc>
              <a:spcBef>
                <a:spcPts val="100"/>
              </a:spcBef>
              <a:buClr>
                <a:srgbClr val="00B050"/>
              </a:buClr>
            </a:pPr>
            <a:r>
              <a:rPr lang="ja-JP" altLang="en-US" sz="1200" b="1" dirty="0">
                <a:solidFill>
                  <a:srgbClr val="00B26A"/>
                </a:solidFill>
                <a:latin typeface="游ゴシック" panose="020B0400000000000000" pitchFamily="50" charset="-128"/>
                <a:ea typeface="游ゴシック" panose="020B0400000000000000" pitchFamily="50" charset="-128"/>
              </a:rPr>
              <a:t>相手の気持ちや個性を尊重しましょう</a:t>
            </a:r>
          </a:p>
        </p:txBody>
      </p:sp>
      <p:sp>
        <p:nvSpPr>
          <p:cNvPr id="52" name="テキスト ボックス 51">
            <a:extLst>
              <a:ext uri="{FF2B5EF4-FFF2-40B4-BE49-F238E27FC236}">
                <a16:creationId xmlns:a16="http://schemas.microsoft.com/office/drawing/2014/main" id="{3B879A93-0DDE-5B4D-AFDF-9229269FEBCD}"/>
              </a:ext>
            </a:extLst>
          </p:cNvPr>
          <p:cNvSpPr txBox="1"/>
          <p:nvPr/>
        </p:nvSpPr>
        <p:spPr>
          <a:xfrm>
            <a:off x="577852" y="3865761"/>
            <a:ext cx="6513882" cy="1120820"/>
          </a:xfrm>
          <a:prstGeom prst="rect">
            <a:avLst/>
          </a:prstGeom>
          <a:noFill/>
        </p:spPr>
        <p:txBody>
          <a:bodyPr wrap="square" rtlCol="0">
            <a:spAutoFit/>
          </a:bodyPr>
          <a:lstStyle/>
          <a:p>
            <a:pPr marL="184150" indent="-171450">
              <a:spcBef>
                <a:spcPts val="900"/>
              </a:spcBef>
              <a:buClr>
                <a:srgbClr val="00B050"/>
              </a:buClr>
              <a:buFont typeface="Wingdings" panose="05000000000000000000" pitchFamily="2" charset="2"/>
              <a:buChar char="n"/>
            </a:pPr>
            <a:r>
              <a:rPr lang="ja-JP" altLang="en-US" sz="1050" b="1" dirty="0">
                <a:solidFill>
                  <a:srgbClr val="231F20"/>
                </a:solidFill>
                <a:latin typeface="游ゴシック" panose="020B0400000000000000" pitchFamily="50" charset="-128"/>
                <a:ea typeface="游ゴシック" panose="020B0400000000000000" pitchFamily="50" charset="-128"/>
              </a:rPr>
              <a:t>相談窓口等（例）　</a:t>
            </a:r>
            <a:r>
              <a:rPr lang="en-US" altLang="ja-JP" sz="900" dirty="0">
                <a:solidFill>
                  <a:srgbClr val="231F20"/>
                </a:solidFill>
                <a:latin typeface="游ゴシック Medium" panose="020B0500000000000000" pitchFamily="50" charset="-128"/>
                <a:ea typeface="游ゴシック Medium" panose="020B0500000000000000" pitchFamily="50" charset="-128"/>
              </a:rPr>
              <a:t>※</a:t>
            </a:r>
            <a:r>
              <a:rPr lang="ja-JP" altLang="en-US" sz="900" dirty="0">
                <a:solidFill>
                  <a:srgbClr val="231F20"/>
                </a:solidFill>
                <a:latin typeface="游ゴシック Medium" panose="020B0500000000000000" pitchFamily="50" charset="-128"/>
                <a:ea typeface="游ゴシック Medium" panose="020B0500000000000000" pitchFamily="50" charset="-128"/>
              </a:rPr>
              <a:t>受付時間はウェブサイト等をご参照ください。</a:t>
            </a:r>
          </a:p>
          <a:p>
            <a:pPr marL="184150" indent="-171450">
              <a:spcBef>
                <a:spcPts val="100"/>
              </a:spcBef>
              <a:buClr>
                <a:srgbClr val="00B050"/>
              </a:buClr>
              <a:buFont typeface="Arial" panose="020B0604020202020204" pitchFamily="34" charset="0"/>
              <a:buChar char="•"/>
            </a:pPr>
            <a:r>
              <a:rPr lang="ja-JP" altLang="en-US" sz="1050" b="1" dirty="0">
                <a:solidFill>
                  <a:srgbClr val="231F20"/>
                </a:solidFill>
                <a:latin typeface="游ゴシック" panose="020B0400000000000000" pitchFamily="50" charset="-128"/>
                <a:ea typeface="游ゴシック" panose="020B0400000000000000" pitchFamily="50" charset="-128"/>
              </a:rPr>
              <a:t>子どもの人権</a:t>
            </a:r>
            <a:r>
              <a:rPr lang="en-US" altLang="ja-JP" sz="1050" b="1" dirty="0">
                <a:solidFill>
                  <a:srgbClr val="231F20"/>
                </a:solidFill>
                <a:latin typeface="游ゴシック" panose="020B0400000000000000" pitchFamily="50" charset="-128"/>
                <a:ea typeface="游ゴシック" panose="020B0400000000000000" pitchFamily="50" charset="-128"/>
              </a:rPr>
              <a:t>110</a:t>
            </a:r>
            <a:r>
              <a:rPr lang="ja-JP" altLang="en-US" sz="1050" b="1" dirty="0">
                <a:solidFill>
                  <a:srgbClr val="231F20"/>
                </a:solidFill>
                <a:latin typeface="游ゴシック" panose="020B0400000000000000" pitchFamily="50" charset="-128"/>
                <a:ea typeface="游ゴシック" panose="020B0400000000000000" pitchFamily="50" charset="-128"/>
              </a:rPr>
              <a:t>番（子どもをめぐる人権問題に関する相談窓口。大人も利用可能）</a:t>
            </a:r>
          </a:p>
          <a:p>
            <a:pPr marL="180975">
              <a:spcBef>
                <a:spcPts val="300"/>
              </a:spcBef>
              <a:buClr>
                <a:srgbClr val="00B050"/>
              </a:buClr>
            </a:pPr>
            <a:r>
              <a:rPr lang="en-US" altLang="ja-JP" sz="1000" b="1" dirty="0">
                <a:solidFill>
                  <a:srgbClr val="231F20"/>
                </a:solidFill>
                <a:latin typeface="游ゴシック Medium" panose="020B0500000000000000" pitchFamily="50" charset="-128"/>
                <a:ea typeface="游ゴシック Medium" panose="020B0500000000000000" pitchFamily="50" charset="-128"/>
              </a:rPr>
              <a:t>0120-007-110</a:t>
            </a:r>
            <a:r>
              <a:rPr lang="ja-JP" altLang="en-US" sz="1000" b="1" dirty="0">
                <a:solidFill>
                  <a:srgbClr val="231F20"/>
                </a:solidFill>
                <a:latin typeface="游ゴシック Medium" panose="020B0500000000000000" pitchFamily="50" charset="-128"/>
                <a:ea typeface="游ゴシック Medium" panose="020B0500000000000000" pitchFamily="50" charset="-128"/>
              </a:rPr>
              <a:t>（無料）</a:t>
            </a:r>
            <a:r>
              <a:rPr lang="en-US" altLang="ja-JP" sz="1000" b="1" dirty="0">
                <a:solidFill>
                  <a:srgbClr val="231F20"/>
                </a:solidFill>
                <a:latin typeface="游ゴシック Medium" panose="020B0500000000000000" pitchFamily="50" charset="-128"/>
                <a:ea typeface="游ゴシック Medium" panose="020B0500000000000000" pitchFamily="50" charset="-128"/>
              </a:rPr>
              <a:t>https://www.moj.go.jp/JINKEN/jinken112.html</a:t>
            </a:r>
            <a:endParaRPr lang="en-US" altLang="ja-JP" sz="1000" b="1" spc="300" dirty="0">
              <a:solidFill>
                <a:srgbClr val="231F20"/>
              </a:solidFill>
              <a:latin typeface="游ゴシック Medium" panose="020B0500000000000000" pitchFamily="50" charset="-128"/>
              <a:ea typeface="游ゴシック Medium" panose="020B0500000000000000" pitchFamily="50" charset="-128"/>
            </a:endParaRPr>
          </a:p>
          <a:p>
            <a:pPr marL="360000" indent="-171450">
              <a:spcBef>
                <a:spcPts val="300"/>
              </a:spcBef>
              <a:buClr>
                <a:schemeClr val="tx1"/>
              </a:buClr>
              <a:buFont typeface="Yu Gothic Medium" panose="020B0500000000000000" pitchFamily="50" charset="-128"/>
              <a:buChar char="※"/>
            </a:pPr>
            <a:r>
              <a:rPr lang="ja-JP" altLang="en-US" sz="1000" dirty="0">
                <a:solidFill>
                  <a:srgbClr val="231F20"/>
                </a:solidFill>
                <a:latin typeface="游ゴシック Medium" panose="020B0500000000000000" pitchFamily="50" charset="-128"/>
                <a:ea typeface="游ゴシック Medium" panose="020B0500000000000000" pitchFamily="50" charset="-128"/>
              </a:rPr>
              <a:t>内閣府ウェブサイトの「男女共同参画関係機関、情報・相談窓口一覧」にも、行政や関係機関等の</a:t>
            </a:r>
            <a:br>
              <a:rPr lang="en-US" altLang="ja-JP" sz="1000" dirty="0">
                <a:solidFill>
                  <a:srgbClr val="231F20"/>
                </a:solidFill>
                <a:latin typeface="游ゴシック Medium" panose="020B0500000000000000" pitchFamily="50" charset="-128"/>
                <a:ea typeface="游ゴシック Medium" panose="020B0500000000000000" pitchFamily="50" charset="-128"/>
              </a:rPr>
            </a:br>
            <a:r>
              <a:rPr lang="ja-JP" altLang="en-US" sz="1000" dirty="0">
                <a:solidFill>
                  <a:srgbClr val="231F20"/>
                </a:solidFill>
                <a:latin typeface="游ゴシック Medium" panose="020B0500000000000000" pitchFamily="50" charset="-128"/>
                <a:ea typeface="游ゴシック Medium" panose="020B0500000000000000" pitchFamily="50" charset="-128"/>
              </a:rPr>
              <a:t>情報・相談窓口が掲載されています。こちらもご覧ください。</a:t>
            </a:r>
            <a:br>
              <a:rPr lang="en-US" altLang="ja-JP" sz="1000" dirty="0">
                <a:solidFill>
                  <a:srgbClr val="231F20"/>
                </a:solidFill>
                <a:latin typeface="游ゴシック Medium" panose="020B0500000000000000" pitchFamily="50" charset="-128"/>
                <a:ea typeface="游ゴシック Medium" panose="020B0500000000000000" pitchFamily="50" charset="-128"/>
              </a:rPr>
            </a:br>
            <a:r>
              <a:rPr lang="en-US" altLang="ja-JP" sz="1000" dirty="0">
                <a:solidFill>
                  <a:srgbClr val="231F20"/>
                </a:solidFill>
                <a:latin typeface="游ゴシック Medium" panose="020B0500000000000000" pitchFamily="50" charset="-128"/>
                <a:ea typeface="游ゴシック Medium" panose="020B0500000000000000" pitchFamily="50" charset="-128"/>
              </a:rPr>
              <a:t>https://www.gender.go.jp/research/joho/pdf/01-1.pdf</a:t>
            </a:r>
            <a:endParaRPr lang="en-US" altLang="ja-JP" sz="1000" b="1" spc="300" dirty="0">
              <a:solidFill>
                <a:srgbClr val="231F20"/>
              </a:solidFill>
              <a:latin typeface="游ゴシック Medium" panose="020B0500000000000000" pitchFamily="50" charset="-128"/>
              <a:ea typeface="游ゴシック Medium" panose="020B0500000000000000" pitchFamily="50" charset="-128"/>
            </a:endParaRPr>
          </a:p>
        </p:txBody>
      </p:sp>
      <p:sp>
        <p:nvSpPr>
          <p:cNvPr id="49" name="テキスト ボックス 48">
            <a:extLst>
              <a:ext uri="{FF2B5EF4-FFF2-40B4-BE49-F238E27FC236}">
                <a16:creationId xmlns:a16="http://schemas.microsoft.com/office/drawing/2014/main" id="{14F2677A-557C-436B-BAEC-53DFC365DDE0}"/>
              </a:ext>
            </a:extLst>
          </p:cNvPr>
          <p:cNvSpPr txBox="1"/>
          <p:nvPr/>
        </p:nvSpPr>
        <p:spPr>
          <a:xfrm>
            <a:off x="577850" y="3089275"/>
            <a:ext cx="6195320" cy="761747"/>
          </a:xfrm>
          <a:prstGeom prst="rect">
            <a:avLst/>
          </a:prstGeom>
          <a:noFill/>
        </p:spPr>
        <p:txBody>
          <a:bodyPr wrap="square" rtlCol="0">
            <a:spAutoFit/>
          </a:bodyPr>
          <a:lstStyle/>
          <a:p>
            <a:pPr marL="184150" indent="-171450">
              <a:spcBef>
                <a:spcPts val="300"/>
              </a:spcBef>
              <a:buClr>
                <a:srgbClr val="00B050"/>
              </a:buClr>
              <a:buFont typeface="Wingdings" panose="05000000000000000000" pitchFamily="2" charset="2"/>
              <a:buChar char="n"/>
            </a:pPr>
            <a:r>
              <a:rPr lang="ja-JP" altLang="en-US" sz="1050" b="1" dirty="0">
                <a:solidFill>
                  <a:srgbClr val="231F20"/>
                </a:solidFill>
                <a:latin typeface="游ゴシック" panose="020B0400000000000000" pitchFamily="50" charset="-128"/>
                <a:ea typeface="游ゴシック" panose="020B0400000000000000" pitchFamily="50" charset="-128"/>
                <a:cs typeface="Source Han Sans JP"/>
              </a:rPr>
              <a:t>男女共同参画に関する</a:t>
            </a:r>
            <a:r>
              <a:rPr lang="ja-JP" altLang="en-US" sz="1050" b="1" dirty="0">
                <a:solidFill>
                  <a:srgbClr val="231F20"/>
                </a:solidFill>
                <a:latin typeface="游ゴシック" panose="020B0400000000000000" pitchFamily="50" charset="-128"/>
                <a:ea typeface="游ゴシック" panose="020B0400000000000000" pitchFamily="50" charset="-128"/>
              </a:rPr>
              <a:t>参考情報（例）</a:t>
            </a:r>
            <a:endParaRPr lang="en-US" altLang="ja-JP" sz="1050" b="1" dirty="0">
              <a:solidFill>
                <a:srgbClr val="231F20"/>
              </a:solidFill>
              <a:latin typeface="游ゴシック" panose="020B0400000000000000" pitchFamily="50" charset="-128"/>
              <a:ea typeface="游ゴシック" panose="020B0400000000000000" pitchFamily="50" charset="-128"/>
            </a:endParaRPr>
          </a:p>
          <a:p>
            <a:pPr marL="184150" indent="-171450">
              <a:spcBef>
                <a:spcPts val="100"/>
              </a:spcBef>
              <a:buClr>
                <a:srgbClr val="00B050"/>
              </a:buClr>
              <a:buFont typeface="Arial" panose="020B0604020202020204" pitchFamily="34" charset="0"/>
              <a:buChar char="•"/>
            </a:pPr>
            <a:r>
              <a:rPr lang="ja-JP" altLang="en-US" sz="1050" b="1" dirty="0">
                <a:solidFill>
                  <a:srgbClr val="231F20"/>
                </a:solidFill>
                <a:latin typeface="游ゴシック" panose="020B0400000000000000" pitchFamily="50" charset="-128"/>
                <a:ea typeface="游ゴシック" panose="020B0400000000000000" pitchFamily="50" charset="-128"/>
              </a:rPr>
              <a:t>内閣府「男女共同参画とは」「男女共同参画白書」</a:t>
            </a:r>
            <a:endParaRPr lang="en-US" altLang="ja-JP" sz="1050" b="1" dirty="0">
              <a:solidFill>
                <a:srgbClr val="231F20"/>
              </a:solidFill>
              <a:latin typeface="游ゴシック" panose="020B0400000000000000" pitchFamily="50" charset="-128"/>
              <a:ea typeface="游ゴシック" panose="020B0400000000000000" pitchFamily="50" charset="-128"/>
            </a:endParaRPr>
          </a:p>
          <a:p>
            <a:pPr marL="180000">
              <a:spcBef>
                <a:spcPts val="100"/>
              </a:spcBef>
              <a:buClr>
                <a:srgbClr val="00B050"/>
              </a:buClr>
            </a:pPr>
            <a:r>
              <a:rPr lang="en-US" altLang="ja-JP" sz="1000" b="1" dirty="0">
                <a:solidFill>
                  <a:srgbClr val="231F20"/>
                </a:solidFill>
                <a:latin typeface="游ゴシック Medium" panose="020B0500000000000000" pitchFamily="50" charset="-128"/>
                <a:ea typeface="游ゴシック Medium" panose="020B0500000000000000" pitchFamily="50" charset="-128"/>
              </a:rPr>
              <a:t>https://www.gender.go.jp/about_danjo/index.html</a:t>
            </a:r>
          </a:p>
          <a:p>
            <a:pPr marL="180000">
              <a:spcBef>
                <a:spcPts val="100"/>
              </a:spcBef>
              <a:buClr>
                <a:srgbClr val="00B050"/>
              </a:buClr>
            </a:pPr>
            <a:r>
              <a:rPr lang="en-US" altLang="ja-JP" sz="1000" b="1" dirty="0">
                <a:solidFill>
                  <a:srgbClr val="231F20"/>
                </a:solidFill>
                <a:latin typeface="游ゴシック Medium" panose="020B0500000000000000" pitchFamily="50" charset="-128"/>
                <a:ea typeface="游ゴシック Medium" panose="020B0500000000000000" pitchFamily="50" charset="-128"/>
              </a:rPr>
              <a:t>https://www.gender.go.jp/about_danjo/whitepaper/index.html</a:t>
            </a:r>
          </a:p>
        </p:txBody>
      </p:sp>
      <p:sp>
        <p:nvSpPr>
          <p:cNvPr id="50" name="object 10">
            <a:extLst>
              <a:ext uri="{FF2B5EF4-FFF2-40B4-BE49-F238E27FC236}">
                <a16:creationId xmlns:a16="http://schemas.microsoft.com/office/drawing/2014/main" id="{81B2F06B-6087-4C93-A429-E5FB67E12EDA}"/>
              </a:ext>
            </a:extLst>
          </p:cNvPr>
          <p:cNvSpPr/>
          <p:nvPr/>
        </p:nvSpPr>
        <p:spPr>
          <a:xfrm>
            <a:off x="1434465" y="303530"/>
            <a:ext cx="4687570" cy="318770"/>
          </a:xfrm>
          <a:custGeom>
            <a:avLst/>
            <a:gdLst/>
            <a:ahLst/>
            <a:cxnLst/>
            <a:rect l="l" t="t" r="r" b="b"/>
            <a:pathLst>
              <a:path w="4687570" h="318769">
                <a:moveTo>
                  <a:pt x="159194" y="318389"/>
                </a:moveTo>
                <a:lnTo>
                  <a:pt x="108876" y="310273"/>
                </a:lnTo>
                <a:lnTo>
                  <a:pt x="65175" y="287674"/>
                </a:lnTo>
                <a:lnTo>
                  <a:pt x="30714" y="253213"/>
                </a:lnTo>
                <a:lnTo>
                  <a:pt x="8115" y="209512"/>
                </a:lnTo>
                <a:lnTo>
                  <a:pt x="0" y="159194"/>
                </a:lnTo>
                <a:lnTo>
                  <a:pt x="8115" y="108876"/>
                </a:lnTo>
                <a:lnTo>
                  <a:pt x="30714" y="65175"/>
                </a:lnTo>
                <a:lnTo>
                  <a:pt x="65175" y="30714"/>
                </a:lnTo>
                <a:lnTo>
                  <a:pt x="108876" y="8115"/>
                </a:lnTo>
                <a:lnTo>
                  <a:pt x="159194" y="0"/>
                </a:lnTo>
                <a:lnTo>
                  <a:pt x="4528210" y="0"/>
                </a:lnTo>
                <a:lnTo>
                  <a:pt x="4578528" y="8115"/>
                </a:lnTo>
                <a:lnTo>
                  <a:pt x="4622229" y="30714"/>
                </a:lnTo>
                <a:lnTo>
                  <a:pt x="4656690" y="65175"/>
                </a:lnTo>
                <a:lnTo>
                  <a:pt x="4679289" y="108876"/>
                </a:lnTo>
                <a:lnTo>
                  <a:pt x="4687404" y="159194"/>
                </a:lnTo>
                <a:lnTo>
                  <a:pt x="4679289" y="209512"/>
                </a:lnTo>
                <a:lnTo>
                  <a:pt x="4656690" y="253213"/>
                </a:lnTo>
                <a:lnTo>
                  <a:pt x="4622229" y="287674"/>
                </a:lnTo>
                <a:lnTo>
                  <a:pt x="4578528" y="310273"/>
                </a:lnTo>
                <a:lnTo>
                  <a:pt x="4528210" y="318389"/>
                </a:lnTo>
                <a:lnTo>
                  <a:pt x="159194" y="318389"/>
                </a:lnTo>
                <a:close/>
              </a:path>
            </a:pathLst>
          </a:custGeom>
          <a:solidFill>
            <a:srgbClr val="CCE7D3"/>
          </a:solidFill>
          <a:ln w="38100">
            <a:solidFill>
              <a:srgbClr val="00B26A"/>
            </a:solidFill>
          </a:ln>
        </p:spPr>
        <p:txBody>
          <a:bodyPr wrap="square" lIns="0" tIns="0" rIns="0" bIns="0" rtlCol="0" anchor="ctr" anchorCtr="0"/>
          <a:lstStyle/>
          <a:p>
            <a:pPr algn="ctr">
              <a:spcBef>
                <a:spcPts val="100"/>
              </a:spcBef>
            </a:pPr>
            <a:r>
              <a:rPr lang="ja-JP" altLang="en-US" sz="1400" b="1" spc="85" dirty="0">
                <a:solidFill>
                  <a:srgbClr val="231F20"/>
                </a:solidFill>
                <a:latin typeface="Yu Gothic" panose="020B0400000000000000" pitchFamily="34" charset="-128"/>
                <a:ea typeface="Yu Gothic" panose="020B0400000000000000" pitchFamily="34" charset="-128"/>
              </a:rPr>
              <a:t>男女共同参画の促進に向けてできること</a:t>
            </a:r>
          </a:p>
        </p:txBody>
      </p:sp>
      <p:sp>
        <p:nvSpPr>
          <p:cNvPr id="53" name="object 10">
            <a:extLst>
              <a:ext uri="{FF2B5EF4-FFF2-40B4-BE49-F238E27FC236}">
                <a16:creationId xmlns:a16="http://schemas.microsoft.com/office/drawing/2014/main" id="{5F3B496C-8220-4583-8EA3-DE66AABBF2E0}"/>
              </a:ext>
            </a:extLst>
          </p:cNvPr>
          <p:cNvSpPr/>
          <p:nvPr/>
        </p:nvSpPr>
        <p:spPr>
          <a:xfrm>
            <a:off x="1434465" y="5224242"/>
            <a:ext cx="4687570" cy="318770"/>
          </a:xfrm>
          <a:custGeom>
            <a:avLst/>
            <a:gdLst/>
            <a:ahLst/>
            <a:cxnLst/>
            <a:rect l="l" t="t" r="r" b="b"/>
            <a:pathLst>
              <a:path w="4687570" h="318769">
                <a:moveTo>
                  <a:pt x="159194" y="318389"/>
                </a:moveTo>
                <a:lnTo>
                  <a:pt x="108876" y="310273"/>
                </a:lnTo>
                <a:lnTo>
                  <a:pt x="65175" y="287674"/>
                </a:lnTo>
                <a:lnTo>
                  <a:pt x="30714" y="253213"/>
                </a:lnTo>
                <a:lnTo>
                  <a:pt x="8115" y="209512"/>
                </a:lnTo>
                <a:lnTo>
                  <a:pt x="0" y="159194"/>
                </a:lnTo>
                <a:lnTo>
                  <a:pt x="8115" y="108876"/>
                </a:lnTo>
                <a:lnTo>
                  <a:pt x="30714" y="65175"/>
                </a:lnTo>
                <a:lnTo>
                  <a:pt x="65175" y="30714"/>
                </a:lnTo>
                <a:lnTo>
                  <a:pt x="108876" y="8115"/>
                </a:lnTo>
                <a:lnTo>
                  <a:pt x="159194" y="0"/>
                </a:lnTo>
                <a:lnTo>
                  <a:pt x="4528210" y="0"/>
                </a:lnTo>
                <a:lnTo>
                  <a:pt x="4578528" y="8115"/>
                </a:lnTo>
                <a:lnTo>
                  <a:pt x="4622229" y="30714"/>
                </a:lnTo>
                <a:lnTo>
                  <a:pt x="4656690" y="65175"/>
                </a:lnTo>
                <a:lnTo>
                  <a:pt x="4679289" y="108876"/>
                </a:lnTo>
                <a:lnTo>
                  <a:pt x="4687404" y="159194"/>
                </a:lnTo>
                <a:lnTo>
                  <a:pt x="4679289" y="209512"/>
                </a:lnTo>
                <a:lnTo>
                  <a:pt x="4656690" y="253213"/>
                </a:lnTo>
                <a:lnTo>
                  <a:pt x="4622229" y="287674"/>
                </a:lnTo>
                <a:lnTo>
                  <a:pt x="4578528" y="310273"/>
                </a:lnTo>
                <a:lnTo>
                  <a:pt x="4528210" y="318389"/>
                </a:lnTo>
                <a:lnTo>
                  <a:pt x="159194" y="318389"/>
                </a:lnTo>
                <a:close/>
              </a:path>
            </a:pathLst>
          </a:custGeom>
          <a:solidFill>
            <a:srgbClr val="CCE7D3"/>
          </a:solidFill>
          <a:ln w="38100">
            <a:solidFill>
              <a:srgbClr val="00B26A"/>
            </a:solidFill>
          </a:ln>
        </p:spPr>
        <p:txBody>
          <a:bodyPr wrap="square" lIns="0" tIns="0" rIns="0" bIns="0" rtlCol="0" anchor="ctr" anchorCtr="0"/>
          <a:lstStyle/>
          <a:p>
            <a:pPr algn="ctr"/>
            <a:r>
              <a:rPr lang="ja-JP" altLang="en-US" sz="1400" b="1" spc="85" dirty="0">
                <a:solidFill>
                  <a:srgbClr val="231F20"/>
                </a:solidFill>
                <a:latin typeface="Yu Gothic" panose="020B0400000000000000" pitchFamily="34" charset="-128"/>
                <a:ea typeface="Yu Gothic" panose="020B0400000000000000" pitchFamily="34" charset="-128"/>
              </a:rPr>
              <a:t>ご家庭での取組のお願い</a:t>
            </a:r>
          </a:p>
        </p:txBody>
      </p:sp>
      <p:sp>
        <p:nvSpPr>
          <p:cNvPr id="13" name="四角形: 角を丸くする 12">
            <a:extLst>
              <a:ext uri="{FF2B5EF4-FFF2-40B4-BE49-F238E27FC236}">
                <a16:creationId xmlns:a16="http://schemas.microsoft.com/office/drawing/2014/main" id="{C5D26BC9-2902-4152-B761-7FC96AAFED7E}"/>
              </a:ext>
            </a:extLst>
          </p:cNvPr>
          <p:cNvSpPr/>
          <p:nvPr/>
        </p:nvSpPr>
        <p:spPr>
          <a:xfrm>
            <a:off x="3384045" y="8394700"/>
            <a:ext cx="3802961" cy="1440000"/>
          </a:xfrm>
          <a:prstGeom prst="roundRect">
            <a:avLst/>
          </a:prstGeom>
          <a:noFill/>
          <a:ln w="19050">
            <a:solidFill>
              <a:srgbClr val="33B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00" dirty="0">
              <a:solidFill>
                <a:schemeClr val="tx1"/>
              </a:solidFill>
              <a:latin typeface="游ゴシック Medium" panose="020B0500000000000000" pitchFamily="50" charset="-128"/>
              <a:ea typeface="游ゴシック Medium" panose="020B0500000000000000" pitchFamily="50" charset="-128"/>
            </a:endParaRPr>
          </a:p>
        </p:txBody>
      </p:sp>
      <p:sp>
        <p:nvSpPr>
          <p:cNvPr id="40" name="四角形: 角を丸くする 39">
            <a:extLst>
              <a:ext uri="{FF2B5EF4-FFF2-40B4-BE49-F238E27FC236}">
                <a16:creationId xmlns:a16="http://schemas.microsoft.com/office/drawing/2014/main" id="{51061D3B-38EF-46DF-B94D-90833C3D5375}"/>
              </a:ext>
            </a:extLst>
          </p:cNvPr>
          <p:cNvSpPr/>
          <p:nvPr/>
        </p:nvSpPr>
        <p:spPr>
          <a:xfrm>
            <a:off x="336650" y="3010132"/>
            <a:ext cx="6883200" cy="2019600"/>
          </a:xfrm>
          <a:prstGeom prst="roundRect">
            <a:avLst>
              <a:gd name="adj" fmla="val 2833"/>
            </a:avLst>
          </a:prstGeom>
          <a:noFill/>
          <a:ln w="31750">
            <a:solidFill>
              <a:srgbClr val="33B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4" name="図 93" descr="アイコン&#10;&#10;自動的に生成された説明">
            <a:extLst>
              <a:ext uri="{FF2B5EF4-FFF2-40B4-BE49-F238E27FC236}">
                <a16:creationId xmlns:a16="http://schemas.microsoft.com/office/drawing/2014/main" id="{F2858BD3-4BC1-3F4F-AA5A-CBBD7CA1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301" y="2958035"/>
            <a:ext cx="279400" cy="279400"/>
          </a:xfrm>
          <a:prstGeom prst="rect">
            <a:avLst/>
          </a:prstGeom>
        </p:spPr>
      </p:pic>
      <p:sp>
        <p:nvSpPr>
          <p:cNvPr id="56" name="吹き出し: 角を丸めた四角形 55">
            <a:extLst>
              <a:ext uri="{FF2B5EF4-FFF2-40B4-BE49-F238E27FC236}">
                <a16:creationId xmlns:a16="http://schemas.microsoft.com/office/drawing/2014/main" id="{5C347B6C-52E0-43E3-B172-70BE918449A7}"/>
              </a:ext>
            </a:extLst>
          </p:cNvPr>
          <p:cNvSpPr/>
          <p:nvPr/>
        </p:nvSpPr>
        <p:spPr>
          <a:xfrm>
            <a:off x="2095915" y="6302778"/>
            <a:ext cx="4427772" cy="633600"/>
          </a:xfrm>
          <a:prstGeom prst="wedgeRoundRectCallout">
            <a:avLst>
              <a:gd name="adj1" fmla="val -52613"/>
              <a:gd name="adj2" fmla="val -9041"/>
              <a:gd name="adj3" fmla="val 16667"/>
            </a:avLst>
          </a:prstGeom>
          <a:noFill/>
          <a:ln w="22860">
            <a:solidFill>
              <a:srgbClr val="33B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rgbClr val="231F20"/>
                </a:solidFill>
                <a:latin typeface="Yu Gothic Medium" panose="020B0400000000000000" pitchFamily="34" charset="-128"/>
                <a:ea typeface="Yu Gothic Medium" panose="020B0400000000000000" pitchFamily="34" charset="-128"/>
              </a:rPr>
              <a:t>ご家庭での役割はどのようになっていますか。</a:t>
            </a:r>
            <a:br>
              <a:rPr lang="en-US" altLang="ja-JP" sz="1050" b="1" dirty="0">
                <a:solidFill>
                  <a:srgbClr val="231F20"/>
                </a:solidFill>
                <a:latin typeface="Yu Gothic Medium" panose="020B0400000000000000" pitchFamily="34" charset="-128"/>
                <a:ea typeface="Yu Gothic Medium" panose="020B0400000000000000" pitchFamily="34" charset="-128"/>
              </a:rPr>
            </a:br>
            <a:r>
              <a:rPr lang="ja-JP" altLang="en-US" sz="1050" b="1" dirty="0">
                <a:solidFill>
                  <a:srgbClr val="231F20"/>
                </a:solidFill>
                <a:latin typeface="Yu Gothic Medium" panose="020B0400000000000000" pitchFamily="34" charset="-128"/>
                <a:ea typeface="Yu Gothic Medium" panose="020B0400000000000000" pitchFamily="34" charset="-128"/>
              </a:rPr>
              <a:t>（朝ごはんをつくる、晩ごはんをつくる、お皿を洗う、掃除、洗濯、</a:t>
            </a:r>
            <a:br>
              <a:rPr lang="en-US" altLang="ja-JP" sz="1050" b="1" dirty="0">
                <a:solidFill>
                  <a:srgbClr val="231F20"/>
                </a:solidFill>
                <a:latin typeface="Yu Gothic Medium" panose="020B0400000000000000" pitchFamily="34" charset="-128"/>
                <a:ea typeface="Yu Gothic Medium" panose="020B0400000000000000" pitchFamily="34" charset="-128"/>
              </a:rPr>
            </a:br>
            <a:r>
              <a:rPr lang="ja-JP" altLang="en-US" sz="1050" b="1" dirty="0">
                <a:solidFill>
                  <a:srgbClr val="231F20"/>
                </a:solidFill>
                <a:latin typeface="Yu Gothic Medium" panose="020B0400000000000000" pitchFamily="34" charset="-128"/>
                <a:ea typeface="Yu Gothic Medium" panose="020B0400000000000000" pitchFamily="34" charset="-128"/>
              </a:rPr>
              <a:t>ごみを出す　など）</a:t>
            </a:r>
          </a:p>
        </p:txBody>
      </p:sp>
      <p:sp>
        <p:nvSpPr>
          <p:cNvPr id="57" name="吹き出し: 角を丸めた四角形 56">
            <a:extLst>
              <a:ext uri="{FF2B5EF4-FFF2-40B4-BE49-F238E27FC236}">
                <a16:creationId xmlns:a16="http://schemas.microsoft.com/office/drawing/2014/main" id="{92307900-942A-4998-A873-681F63FEA59C}"/>
              </a:ext>
            </a:extLst>
          </p:cNvPr>
          <p:cNvSpPr/>
          <p:nvPr/>
        </p:nvSpPr>
        <p:spPr>
          <a:xfrm>
            <a:off x="2095915" y="6977964"/>
            <a:ext cx="4427772" cy="633600"/>
          </a:xfrm>
          <a:prstGeom prst="wedgeRoundRectCallout">
            <a:avLst>
              <a:gd name="adj1" fmla="val -52613"/>
              <a:gd name="adj2" fmla="val -9041"/>
              <a:gd name="adj3" fmla="val 16667"/>
            </a:avLst>
          </a:prstGeom>
          <a:noFill/>
          <a:ln w="22860">
            <a:solidFill>
              <a:srgbClr val="33B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nSpc>
                <a:spcPct val="100000"/>
              </a:lnSpc>
              <a:spcBef>
                <a:spcPts val="100"/>
              </a:spcBef>
              <a:buClr>
                <a:srgbClr val="00B050"/>
              </a:buClr>
            </a:pPr>
            <a:r>
              <a:rPr lang="ja-JP" altLang="en-US" sz="1050" b="1" dirty="0">
                <a:solidFill>
                  <a:srgbClr val="231F20"/>
                </a:solidFill>
                <a:latin typeface="Yu Gothic Medium" panose="020B0400000000000000" pitchFamily="34" charset="-128"/>
                <a:ea typeface="Yu Gothic Medium" panose="020B0400000000000000" pitchFamily="34" charset="-128"/>
              </a:rPr>
              <a:t>日常生活の中で、性別を理由にやりたいことができなかったり、男女</a:t>
            </a:r>
            <a:br>
              <a:rPr lang="en-US" altLang="ja-JP" sz="1050" b="1" dirty="0">
                <a:solidFill>
                  <a:srgbClr val="231F20"/>
                </a:solidFill>
                <a:latin typeface="Yu Gothic Medium" panose="020B0400000000000000" pitchFamily="34" charset="-128"/>
                <a:ea typeface="Yu Gothic Medium" panose="020B0400000000000000" pitchFamily="34" charset="-128"/>
              </a:rPr>
            </a:br>
            <a:r>
              <a:rPr lang="ja-JP" altLang="en-US" sz="1050" b="1" dirty="0">
                <a:solidFill>
                  <a:srgbClr val="231F20"/>
                </a:solidFill>
                <a:latin typeface="Yu Gothic Medium" panose="020B0400000000000000" pitchFamily="34" charset="-128"/>
                <a:ea typeface="Yu Gothic Medium" panose="020B0400000000000000" pitchFamily="34" charset="-128"/>
              </a:rPr>
              <a:t>共同参画が進んでいないと思ったりしたことはありますか。どのような状況で、どのようなことを思ったか、具体的に話してみてください。</a:t>
            </a:r>
          </a:p>
        </p:txBody>
      </p:sp>
      <p:sp>
        <p:nvSpPr>
          <p:cNvPr id="58" name="吹き出し: 角を丸めた四角形 57">
            <a:extLst>
              <a:ext uri="{FF2B5EF4-FFF2-40B4-BE49-F238E27FC236}">
                <a16:creationId xmlns:a16="http://schemas.microsoft.com/office/drawing/2014/main" id="{4C5992E7-2E13-4DFF-AC26-5D2155A8535E}"/>
              </a:ext>
            </a:extLst>
          </p:cNvPr>
          <p:cNvSpPr/>
          <p:nvPr/>
        </p:nvSpPr>
        <p:spPr>
          <a:xfrm>
            <a:off x="2095915" y="7661515"/>
            <a:ext cx="4427772" cy="633600"/>
          </a:xfrm>
          <a:prstGeom prst="wedgeRoundRectCallout">
            <a:avLst>
              <a:gd name="adj1" fmla="val -52613"/>
              <a:gd name="adj2" fmla="val -9041"/>
              <a:gd name="adj3" fmla="val 16667"/>
            </a:avLst>
          </a:prstGeom>
          <a:noFill/>
          <a:ln w="22860">
            <a:solidFill>
              <a:srgbClr val="33B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nSpc>
                <a:spcPct val="100000"/>
              </a:lnSpc>
              <a:spcBef>
                <a:spcPts val="100"/>
              </a:spcBef>
              <a:buClr>
                <a:srgbClr val="00B050"/>
              </a:buClr>
            </a:pPr>
            <a:r>
              <a:rPr lang="ja-JP" altLang="en-US" sz="1050" b="1" dirty="0">
                <a:solidFill>
                  <a:srgbClr val="231F20"/>
                </a:solidFill>
                <a:latin typeface="Yu Gothic Medium" panose="020B0400000000000000" pitchFamily="34" charset="-128"/>
                <a:ea typeface="Yu Gothic Medium" panose="020B0400000000000000" pitchFamily="34" charset="-128"/>
              </a:rPr>
              <a:t>あなたや周りの人が、性別にかかわらず興味のあることや将来やりたい</a:t>
            </a:r>
            <a:br>
              <a:rPr lang="en-US" altLang="ja-JP" sz="1050" b="1" dirty="0">
                <a:solidFill>
                  <a:srgbClr val="231F20"/>
                </a:solidFill>
                <a:latin typeface="Yu Gothic Medium" panose="020B0400000000000000" pitchFamily="34" charset="-128"/>
                <a:ea typeface="Yu Gothic Medium" panose="020B0400000000000000" pitchFamily="34" charset="-128"/>
              </a:rPr>
            </a:br>
            <a:r>
              <a:rPr lang="ja-JP" altLang="en-US" sz="1050" b="1" dirty="0">
                <a:solidFill>
                  <a:srgbClr val="231F20"/>
                </a:solidFill>
                <a:latin typeface="Yu Gothic Medium" panose="020B0400000000000000" pitchFamily="34" charset="-128"/>
                <a:ea typeface="Yu Gothic Medium" panose="020B0400000000000000" pitchFamily="34" charset="-128"/>
              </a:rPr>
              <a:t>ことに挑戦できるようにするには、どのような考え方や行動が必要だと思いますか。また、あなたには何ができると思いますか。</a:t>
            </a:r>
          </a:p>
        </p:txBody>
      </p:sp>
      <p:sp>
        <p:nvSpPr>
          <p:cNvPr id="37" name="四角形: 角を丸くする 36">
            <a:extLst>
              <a:ext uri="{FF2B5EF4-FFF2-40B4-BE49-F238E27FC236}">
                <a16:creationId xmlns:a16="http://schemas.microsoft.com/office/drawing/2014/main" id="{3375E983-BE19-4B43-8765-1396158A5E39}"/>
              </a:ext>
            </a:extLst>
          </p:cNvPr>
          <p:cNvSpPr/>
          <p:nvPr/>
        </p:nvSpPr>
        <p:spPr>
          <a:xfrm>
            <a:off x="368468" y="8391211"/>
            <a:ext cx="2894400" cy="1440000"/>
          </a:xfrm>
          <a:prstGeom prst="roundRect">
            <a:avLst/>
          </a:prstGeom>
          <a:solidFill>
            <a:srgbClr val="98D9A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00" dirty="0">
              <a:solidFill>
                <a:schemeClr val="tx1"/>
              </a:solidFill>
              <a:latin typeface="游ゴシック Medium" panose="020B0500000000000000" pitchFamily="50" charset="-128"/>
              <a:ea typeface="游ゴシック Medium" panose="020B0500000000000000" pitchFamily="50" charset="-128"/>
            </a:endParaRPr>
          </a:p>
        </p:txBody>
      </p:sp>
      <p:pic>
        <p:nvPicPr>
          <p:cNvPr id="42" name="図 41" descr="挿絵, 抽象 が含まれている画像&#10;&#10;自動的に生成された説明">
            <a:extLst>
              <a:ext uri="{FF2B5EF4-FFF2-40B4-BE49-F238E27FC236}">
                <a16:creationId xmlns:a16="http://schemas.microsoft.com/office/drawing/2014/main" id="{0B37B636-DDDD-4795-B4F6-8536410B064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12740" y="9455891"/>
            <a:ext cx="687551" cy="348618"/>
          </a:xfrm>
          <a:prstGeom prst="rect">
            <a:avLst/>
          </a:prstGeom>
        </p:spPr>
      </p:pic>
      <p:pic>
        <p:nvPicPr>
          <p:cNvPr id="43" name="図 42" descr="バスケットボールのロゴ&#10;&#10;低い精度で自動的に生成された説明">
            <a:extLst>
              <a:ext uri="{FF2B5EF4-FFF2-40B4-BE49-F238E27FC236}">
                <a16:creationId xmlns:a16="http://schemas.microsoft.com/office/drawing/2014/main" id="{83393656-B526-4F09-80FB-440C33023FC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32066" y="8481506"/>
            <a:ext cx="675241" cy="727856"/>
          </a:xfrm>
          <a:prstGeom prst="rect">
            <a:avLst/>
          </a:prstGeom>
        </p:spPr>
      </p:pic>
      <p:pic>
        <p:nvPicPr>
          <p:cNvPr id="44" name="図 43" descr="座る, 暗い, 記号, 持つ が含まれている画像&#10;&#10;自動的に生成された説明">
            <a:extLst>
              <a:ext uri="{FF2B5EF4-FFF2-40B4-BE49-F238E27FC236}">
                <a16:creationId xmlns:a16="http://schemas.microsoft.com/office/drawing/2014/main" id="{5506F20F-D324-4993-AA16-96EC538CA96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33149" y="9215015"/>
            <a:ext cx="403673" cy="523684"/>
          </a:xfrm>
          <a:prstGeom prst="rect">
            <a:avLst/>
          </a:prstGeom>
        </p:spPr>
      </p:pic>
      <p:sp>
        <p:nvSpPr>
          <p:cNvPr id="45" name="テキスト ボックス 44">
            <a:extLst>
              <a:ext uri="{FF2B5EF4-FFF2-40B4-BE49-F238E27FC236}">
                <a16:creationId xmlns:a16="http://schemas.microsoft.com/office/drawing/2014/main" id="{EF3CCD2E-4AD1-4BAD-8E8E-1A9250DC459E}"/>
              </a:ext>
            </a:extLst>
          </p:cNvPr>
          <p:cNvSpPr txBox="1"/>
          <p:nvPr/>
        </p:nvSpPr>
        <p:spPr>
          <a:xfrm>
            <a:off x="430630" y="8827945"/>
            <a:ext cx="1862103" cy="738664"/>
          </a:xfrm>
          <a:prstGeom prst="rect">
            <a:avLst/>
          </a:prstGeom>
          <a:noFill/>
        </p:spPr>
        <p:txBody>
          <a:bodyPr wrap="square" rtlCol="0">
            <a:spAutoFit/>
          </a:bodyPr>
          <a:lstStyle/>
          <a:p>
            <a:r>
              <a:rPr lang="ja-JP" altLang="en-US" sz="1050" b="1" spc="40" dirty="0">
                <a:solidFill>
                  <a:srgbClr val="231F20"/>
                </a:solidFill>
                <a:latin typeface="游ゴシック" panose="020B0400000000000000" pitchFamily="50" charset="-128"/>
                <a:ea typeface="游ゴシック" panose="020B0400000000000000" pitchFamily="50" charset="-128"/>
                <a:cs typeface="YuGothic"/>
              </a:rPr>
              <a:t>お子さんに料理や洗濯、</a:t>
            </a:r>
            <a:br>
              <a:rPr lang="en-US" altLang="ja-JP" sz="1050" b="1" spc="40" dirty="0">
                <a:solidFill>
                  <a:srgbClr val="231F20"/>
                </a:solidFill>
                <a:latin typeface="游ゴシック" panose="020B0400000000000000" pitchFamily="50" charset="-128"/>
                <a:ea typeface="游ゴシック" panose="020B0400000000000000" pitchFamily="50" charset="-128"/>
                <a:cs typeface="YuGothic"/>
              </a:rPr>
            </a:br>
            <a:r>
              <a:rPr lang="ja-JP" altLang="en-US" sz="1050" b="1" spc="40" dirty="0">
                <a:solidFill>
                  <a:srgbClr val="231F20"/>
                </a:solidFill>
                <a:latin typeface="游ゴシック" panose="020B0400000000000000" pitchFamily="50" charset="-128"/>
                <a:ea typeface="游ゴシック" panose="020B0400000000000000" pitchFamily="50" charset="-128"/>
                <a:cs typeface="YuGothic"/>
              </a:rPr>
              <a:t>掃除等の家事をしてもらい、 気づいたことや感想を</a:t>
            </a:r>
            <a:br>
              <a:rPr lang="en-US" altLang="ja-JP" sz="1050" b="1" spc="40" dirty="0">
                <a:solidFill>
                  <a:srgbClr val="231F20"/>
                </a:solidFill>
                <a:latin typeface="游ゴシック" panose="020B0400000000000000" pitchFamily="50" charset="-128"/>
                <a:ea typeface="游ゴシック" panose="020B0400000000000000" pitchFamily="50" charset="-128"/>
                <a:cs typeface="YuGothic"/>
              </a:rPr>
            </a:br>
            <a:r>
              <a:rPr lang="ja-JP" altLang="en-US" sz="1050" b="1" spc="40" dirty="0">
                <a:solidFill>
                  <a:srgbClr val="231F20"/>
                </a:solidFill>
                <a:latin typeface="游ゴシック" panose="020B0400000000000000" pitchFamily="50" charset="-128"/>
                <a:ea typeface="游ゴシック" panose="020B0400000000000000" pitchFamily="50" charset="-128"/>
                <a:cs typeface="YuGothic"/>
              </a:rPr>
              <a:t>聞いてみましょう。</a:t>
            </a:r>
          </a:p>
        </p:txBody>
      </p:sp>
      <p:sp>
        <p:nvSpPr>
          <p:cNvPr id="47" name="テキスト ボックス 46">
            <a:extLst>
              <a:ext uri="{FF2B5EF4-FFF2-40B4-BE49-F238E27FC236}">
                <a16:creationId xmlns:a16="http://schemas.microsoft.com/office/drawing/2014/main" id="{5EC0BECC-7407-44DF-8D32-CCCB3AF104EF}"/>
              </a:ext>
            </a:extLst>
          </p:cNvPr>
          <p:cNvSpPr txBox="1"/>
          <p:nvPr/>
        </p:nvSpPr>
        <p:spPr>
          <a:xfrm>
            <a:off x="422673" y="8506859"/>
            <a:ext cx="2232000" cy="276999"/>
          </a:xfrm>
          <a:prstGeom prst="rect">
            <a:avLst/>
          </a:prstGeom>
          <a:noFill/>
        </p:spPr>
        <p:txBody>
          <a:bodyPr wrap="square" rtlCol="0">
            <a:spAutoFit/>
          </a:bodyPr>
          <a:lstStyle/>
          <a:p>
            <a:r>
              <a:rPr lang="ja-JP" altLang="en-US" sz="1200" b="1" spc="20" dirty="0">
                <a:solidFill>
                  <a:srgbClr val="231F20"/>
                </a:solidFill>
                <a:latin typeface="游ゴシック" panose="020B0400000000000000" pitchFamily="50" charset="-128"/>
                <a:ea typeface="游ゴシック" panose="020B0400000000000000" pitchFamily="50" charset="-128"/>
                <a:cs typeface="YuGothic"/>
              </a:rPr>
              <a:t>体験型学習もしてみましょう</a:t>
            </a:r>
            <a:endParaRPr lang="ja-JP" altLang="en-US" sz="1200" dirty="0">
              <a:solidFill>
                <a:srgbClr val="231F20"/>
              </a:solidFill>
              <a:latin typeface="游ゴシック" panose="020B0400000000000000" pitchFamily="50" charset="-128"/>
              <a:ea typeface="游ゴシック" panose="020B0400000000000000" pitchFamily="50" charset="-128"/>
              <a:cs typeface="YuGothic"/>
            </a:endParaRPr>
          </a:p>
        </p:txBody>
      </p:sp>
      <p:pic>
        <p:nvPicPr>
          <p:cNvPr id="54" name="図 53" descr="屋内, テーブル, 座る, 小さい が含まれている画像&#10;&#10;自動的に生成された説明">
            <a:extLst>
              <a:ext uri="{FF2B5EF4-FFF2-40B4-BE49-F238E27FC236}">
                <a16:creationId xmlns:a16="http://schemas.microsoft.com/office/drawing/2014/main" id="{56A1DE3C-B6A0-4A88-982A-9001A7DCA0D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51330" y="9312912"/>
            <a:ext cx="611355" cy="56768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1975</TotalTime>
  <Words>2160</Words>
  <Application>Microsoft Office PowerPoint</Application>
  <PresentationFormat>ユーザー設定</PresentationFormat>
  <Paragraphs>101</Paragraphs>
  <Slides>4</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4</vt:i4>
      </vt:variant>
    </vt:vector>
  </HeadingPairs>
  <TitlesOfParts>
    <vt:vector size="14" baseType="lpstr">
      <vt:lpstr>YuGothic</vt:lpstr>
      <vt:lpstr>游ゴシック</vt:lpstr>
      <vt:lpstr>游ゴシック</vt:lpstr>
      <vt:lpstr>Yu Gothic Medium</vt:lpstr>
      <vt:lpstr>Yu Gothic Medium</vt:lpstr>
      <vt:lpstr>Arial</vt:lpstr>
      <vt:lpstr>Calibri</vt:lpstr>
      <vt:lpstr>Wingdings</vt:lpstr>
      <vt:lpstr>Office Theme</vt:lpstr>
      <vt:lpstr>1_Office Theme</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文部科学省</dc:creator>
  <cp:lastModifiedBy>星野咲希</cp:lastModifiedBy>
  <cp:revision>1</cp:revision>
  <cp:lastPrinted>2022-04-05T11:27:16Z</cp:lastPrinted>
  <dcterms:created xsi:type="dcterms:W3CDTF">2022-02-17T01:41:57Z</dcterms:created>
  <dcterms:modified xsi:type="dcterms:W3CDTF">2022-05-23T04:57:11Z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2022-02-17T00:00:00Z</vt:filetime>
  </property>
  <property fmtid="{D5CDD505-2E9C-101B-9397-08002B2CF9AE}" pid="3" name="Creator">
    <vt:lpwstr>Adobe Illustrator 26.0 (Macintosh)</vt:lpwstr>
  </property>
  <property fmtid="{D5CDD505-2E9C-101B-9397-08002B2CF9AE}" pid="4" name="LastSaved">
    <vt:filetime>2022-02-17T00:00:00Z</vt:filetime>
  </property>
</Properties>
</file>