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7" r:id="rId3"/>
    <p:sldId id="258" r:id="rId4"/>
    <p:sldId id="259" r:id="rId5"/>
  </p:sldIdLst>
  <p:sldSz cx="7556500"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D(MRA) 坂井 絵美" initials="R坂絵" lastIdx="8" clrIdx="0">
    <p:extLst>
      <p:ext uri="{19B8F6BF-5375-455C-9EA6-DF929625EA0E}">
        <p15:presenceInfo xmlns:p15="http://schemas.microsoft.com/office/powerpoint/2012/main" userId="S::emi_sakai@mri-ra.co.jp::cb515744-0e94-4a24-8795-2bc5db6b3885" providerId="AD"/>
      </p:ext>
    </p:extLst>
  </p:cmAuthor>
  <p:cmAuthor id="2" name="MRA" initials="MRA" lastIdx="5" clrIdx="1">
    <p:extLst>
      <p:ext uri="{19B8F6BF-5375-455C-9EA6-DF929625EA0E}">
        <p15:presenceInfo xmlns:p15="http://schemas.microsoft.com/office/powerpoint/2012/main" userId="M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98D9A1"/>
    <a:srgbClr val="00B26A"/>
    <a:srgbClr val="33B664"/>
    <a:srgbClr val="9BD3AE"/>
    <a:srgbClr val="2FA866"/>
    <a:srgbClr val="05A85F"/>
    <a:srgbClr val="2EA73B"/>
    <a:srgbClr val="CCE7D3"/>
    <a:srgbClr val="9BD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84"/>
    <p:restoredTop sz="96353" autoAdjust="0"/>
  </p:normalViewPr>
  <p:slideViewPr>
    <p:cSldViewPr>
      <p:cViewPr varScale="1">
        <p:scale>
          <a:sx n="56" d="100"/>
          <a:sy n="56" d="100"/>
        </p:scale>
        <p:origin x="208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431051A6-CEA5-4E3A-95B7-5E80F3C66C18}" type="datetimeFigureOut">
              <a:rPr kumimoji="1" lang="ja-JP" altLang="en-US" smtClean="0"/>
              <a:t>2022/5/23</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ja-JP" altLang="en-US"/>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7D9B8B7D-0336-491A-857C-2999B6B55B1E}" type="slidenum">
              <a:rPr kumimoji="1" lang="ja-JP" altLang="en-US" smtClean="0"/>
              <a:t>‹#›</a:t>
            </a:fld>
            <a:endParaRPr kumimoji="1" lang="ja-JP" altLang="en-US"/>
          </a:p>
        </p:txBody>
      </p:sp>
    </p:spTree>
    <p:extLst>
      <p:ext uri="{BB962C8B-B14F-4D97-AF65-F5344CB8AC3E}">
        <p14:creationId xmlns:p14="http://schemas.microsoft.com/office/powerpoint/2010/main" val="27628938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39053">
              <a:defRPr/>
            </a:pPr>
            <a:endParaRPr kumimoji="1" lang="ja-JP" altLang="en-US"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1</a:t>
            </a:fld>
            <a:endParaRPr kumimoji="1" lang="ja-JP" altLang="en-US"/>
          </a:p>
        </p:txBody>
      </p:sp>
    </p:spTree>
    <p:extLst>
      <p:ext uri="{BB962C8B-B14F-4D97-AF65-F5344CB8AC3E}">
        <p14:creationId xmlns:p14="http://schemas.microsoft.com/office/powerpoint/2010/main" val="60750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2</a:t>
            </a:fld>
            <a:endParaRPr kumimoji="1" lang="ja-JP" altLang="en-US"/>
          </a:p>
        </p:txBody>
      </p:sp>
    </p:spTree>
    <p:extLst>
      <p:ext uri="{BB962C8B-B14F-4D97-AF65-F5344CB8AC3E}">
        <p14:creationId xmlns:p14="http://schemas.microsoft.com/office/powerpoint/2010/main" val="376435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u="none"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3</a:t>
            </a:fld>
            <a:endParaRPr kumimoji="1" lang="ja-JP" altLang="en-US"/>
          </a:p>
        </p:txBody>
      </p:sp>
    </p:spTree>
    <p:extLst>
      <p:ext uri="{BB962C8B-B14F-4D97-AF65-F5344CB8AC3E}">
        <p14:creationId xmlns:p14="http://schemas.microsoft.com/office/powerpoint/2010/main" val="494618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39053">
              <a:defRPr/>
            </a:pPr>
            <a:endParaRPr kumimoji="1" lang="ja-JP" altLang="en-US" b="0" u="none" dirty="0"/>
          </a:p>
        </p:txBody>
      </p:sp>
      <p:sp>
        <p:nvSpPr>
          <p:cNvPr id="4" name="スライド番号プレースホルダー 3"/>
          <p:cNvSpPr>
            <a:spLocks noGrp="1"/>
          </p:cNvSpPr>
          <p:nvPr>
            <p:ph type="sldNum" sz="quarter" idx="5"/>
          </p:nvPr>
        </p:nvSpPr>
        <p:spPr/>
        <p:txBody>
          <a:bodyPr/>
          <a:lstStyle/>
          <a:p>
            <a:fld id="{7D9B8B7D-0336-491A-857C-2999B6B55B1E}" type="slidenum">
              <a:rPr kumimoji="1" lang="ja-JP" altLang="en-US" smtClean="0"/>
              <a:t>4</a:t>
            </a:fld>
            <a:endParaRPr kumimoji="1" lang="ja-JP" altLang="en-US"/>
          </a:p>
        </p:txBody>
      </p:sp>
    </p:spTree>
    <p:extLst>
      <p:ext uri="{BB962C8B-B14F-4D97-AF65-F5344CB8AC3E}">
        <p14:creationId xmlns:p14="http://schemas.microsoft.com/office/powerpoint/2010/main" val="188337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79D101-ABE9-413F-BD1E-1B2B5E5E9643}"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0B5C9EB-F061-46A2-9F93-B5D267F8A9B4}" type="datetime1">
              <a:rPr lang="en-US" altLang="ja-JP" smtClean="0"/>
              <a:t>5/23/2022</a:t>
            </a:fld>
            <a:endParaRPr lang="en-US"/>
          </a:p>
        </p:txBody>
      </p:sp>
      <p:sp>
        <p:nvSpPr>
          <p:cNvPr id="6" name="Holder 6"/>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8D7E17-7545-45F9-891D-A244E792955B}" type="datetime1">
              <a:rPr lang="en-US" altLang="ja-JP" smtClean="0"/>
              <a:t>5/23/2022</a:t>
            </a:fld>
            <a:endParaRPr lang="en-US"/>
          </a:p>
        </p:txBody>
      </p:sp>
      <p:sp>
        <p:nvSpPr>
          <p:cNvPr id="7" name="Holder 7"/>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6FD5EF-3408-4A1E-A2BD-5D51279D7531}" type="datetime1">
              <a:rPr lang="en-US" altLang="ja-JP" smtClean="0"/>
              <a:t>5/23/2022</a:t>
            </a:fld>
            <a:endParaRPr lang="en-US"/>
          </a:p>
        </p:txBody>
      </p:sp>
      <p:sp>
        <p:nvSpPr>
          <p:cNvPr id="5" name="Holder 5"/>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E5B9F6D-209F-4FA4-A047-A717E265FB65}" type="datetime1">
              <a:rPr lang="en-US" altLang="ja-JP" smtClean="0"/>
              <a:t>5/23/2022</a:t>
            </a:fld>
            <a:endParaRPr lang="en-US"/>
          </a:p>
        </p:txBody>
      </p:sp>
      <p:sp>
        <p:nvSpPr>
          <p:cNvPr id="4" name="Holder 4"/>
          <p:cNvSpPr>
            <a:spLocks noGrp="1"/>
          </p:cNvSpPr>
          <p:nvPr>
            <p:ph type="sldNum" sz="quarter" idx="7"/>
          </p:nvPr>
        </p:nvSpPr>
        <p:spPr/>
        <p:txBody>
          <a:bodyPr lIns="0" tIns="0" rIns="0" bIns="0"/>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BD3AE"/>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3D891E31-B109-4A4E-A524-4B2A537D12C3}" type="datetime1">
              <a:rPr lang="en-US" altLang="ja-JP" smtClean="0"/>
              <a:t>5/23/2022</a:t>
            </a:fld>
            <a:endParaRPr lang="en-US"/>
          </a:p>
        </p:txBody>
      </p:sp>
      <p:sp>
        <p:nvSpPr>
          <p:cNvPr id="6" name="Holder 6"/>
          <p:cNvSpPr>
            <a:spLocks noGrp="1"/>
          </p:cNvSpPr>
          <p:nvPr>
            <p:ph type="sldNum" sz="quarter" idx="7"/>
          </p:nvPr>
        </p:nvSpPr>
        <p:spPr>
          <a:xfrm>
            <a:off x="3690335" y="10223665"/>
            <a:ext cx="184785" cy="220979"/>
          </a:xfrm>
          <a:prstGeom prst="rect">
            <a:avLst/>
          </a:prstGeom>
        </p:spPr>
        <p:txBody>
          <a:bodyPr wrap="square" lIns="0" tIns="0" rIns="0" bIns="0">
            <a:spAutoFit/>
          </a:bodyPr>
          <a:lstStyle>
            <a:lvl1pPr>
              <a:defRPr sz="1200" b="1" i="0">
                <a:solidFill>
                  <a:srgbClr val="231F20"/>
                </a:solidFill>
                <a:latin typeface="YuGothic"/>
                <a:cs typeface="YuGothic"/>
              </a:defRPr>
            </a:lvl1pPr>
          </a:lstStyle>
          <a:p>
            <a:pPr marL="45720">
              <a:lnSpc>
                <a:spcPct val="100000"/>
              </a:lnSpc>
              <a:spcBef>
                <a:spcPts val="170"/>
              </a:spcBef>
            </a:pPr>
            <a:fld id="{81D60167-4931-47E6-BA6A-407CBD079E47}" type="slidenum">
              <a:rPr dirty="0"/>
              <a:t>‹#›</a:t>
            </a:fld>
            <a:endParaRPr dirty="0"/>
          </a:p>
        </p:txBody>
      </p:sp>
      <p:sp>
        <p:nvSpPr>
          <p:cNvPr id="8" name="object 4">
            <a:extLst>
              <a:ext uri="{FF2B5EF4-FFF2-40B4-BE49-F238E27FC236}">
                <a16:creationId xmlns:a16="http://schemas.microsoft.com/office/drawing/2014/main" id="{A0C56EAF-AE4F-4A0C-B660-7E16C46FB2F0}"/>
              </a:ext>
            </a:extLst>
          </p:cNvPr>
          <p:cNvSpPr/>
          <p:nvPr userDrawn="1"/>
        </p:nvSpPr>
        <p:spPr>
          <a:xfrm>
            <a:off x="174968" y="180658"/>
            <a:ext cx="7200265" cy="10332085"/>
          </a:xfrm>
          <a:custGeom>
            <a:avLst/>
            <a:gdLst/>
            <a:ahLst/>
            <a:cxnLst/>
            <a:rect l="l" t="t" r="r" b="b"/>
            <a:pathLst>
              <a:path w="7200265" h="10332085">
                <a:moveTo>
                  <a:pt x="0" y="10227144"/>
                </a:moveTo>
                <a:lnTo>
                  <a:pt x="0" y="104838"/>
                </a:lnTo>
                <a:lnTo>
                  <a:pt x="8239" y="64031"/>
                </a:lnTo>
                <a:lnTo>
                  <a:pt x="30708" y="30707"/>
                </a:lnTo>
                <a:lnTo>
                  <a:pt x="64036" y="8238"/>
                </a:lnTo>
                <a:lnTo>
                  <a:pt x="104851" y="0"/>
                </a:lnTo>
                <a:lnTo>
                  <a:pt x="7095147" y="0"/>
                </a:lnTo>
                <a:lnTo>
                  <a:pt x="7135961" y="8238"/>
                </a:lnTo>
                <a:lnTo>
                  <a:pt x="7169289" y="30707"/>
                </a:lnTo>
                <a:lnTo>
                  <a:pt x="7191759" y="64031"/>
                </a:lnTo>
                <a:lnTo>
                  <a:pt x="7199998" y="104838"/>
                </a:lnTo>
                <a:lnTo>
                  <a:pt x="7199998" y="10227144"/>
                </a:lnTo>
                <a:lnTo>
                  <a:pt x="7191759" y="10267959"/>
                </a:lnTo>
                <a:lnTo>
                  <a:pt x="7169289" y="10301287"/>
                </a:lnTo>
                <a:lnTo>
                  <a:pt x="7135961" y="10323756"/>
                </a:lnTo>
                <a:lnTo>
                  <a:pt x="7095147" y="10331996"/>
                </a:lnTo>
                <a:lnTo>
                  <a:pt x="104851" y="10331996"/>
                </a:lnTo>
                <a:lnTo>
                  <a:pt x="64036" y="10323756"/>
                </a:lnTo>
                <a:lnTo>
                  <a:pt x="30708" y="10301287"/>
                </a:lnTo>
                <a:lnTo>
                  <a:pt x="8239" y="10267959"/>
                </a:lnTo>
                <a:lnTo>
                  <a:pt x="0" y="10227144"/>
                </a:lnTo>
                <a:close/>
              </a:path>
            </a:pathLst>
          </a:custGeom>
          <a:solidFill>
            <a:schemeClr val="bg1"/>
          </a:solidFill>
          <a:ln w="50799">
            <a:solidFill>
              <a:srgbClr val="2FA866"/>
            </a:solidFill>
          </a:ln>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0" Type="http://schemas.openxmlformats.org/officeDocument/2006/relationships/image" Target="../media/image24.png"/><Relationship Id="rId4" Type="http://schemas.openxmlformats.org/officeDocument/2006/relationships/image" Target="../media/image18.emf"/><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75088" y="1003300"/>
            <a:ext cx="6821170" cy="1840939"/>
          </a:xfrm>
          <a:custGeom>
            <a:avLst/>
            <a:gdLst/>
            <a:ahLst/>
            <a:cxnLst/>
            <a:rect l="l" t="t" r="r" b="b"/>
            <a:pathLst>
              <a:path w="6821170" h="1369695">
                <a:moveTo>
                  <a:pt x="6757873" y="0"/>
                </a:moveTo>
                <a:lnTo>
                  <a:pt x="62852" y="0"/>
                </a:lnTo>
                <a:lnTo>
                  <a:pt x="38388" y="4939"/>
                </a:lnTo>
                <a:lnTo>
                  <a:pt x="18410" y="18410"/>
                </a:lnTo>
                <a:lnTo>
                  <a:pt x="4939" y="38388"/>
                </a:lnTo>
                <a:lnTo>
                  <a:pt x="0" y="62852"/>
                </a:lnTo>
                <a:lnTo>
                  <a:pt x="0" y="1306410"/>
                </a:lnTo>
                <a:lnTo>
                  <a:pt x="4939" y="1330874"/>
                </a:lnTo>
                <a:lnTo>
                  <a:pt x="18410" y="1350852"/>
                </a:lnTo>
                <a:lnTo>
                  <a:pt x="38388" y="1364323"/>
                </a:lnTo>
                <a:lnTo>
                  <a:pt x="62852" y="1369263"/>
                </a:lnTo>
                <a:lnTo>
                  <a:pt x="6757873" y="1369263"/>
                </a:lnTo>
                <a:lnTo>
                  <a:pt x="6782336" y="1364323"/>
                </a:lnTo>
                <a:lnTo>
                  <a:pt x="6802315" y="1350852"/>
                </a:lnTo>
                <a:lnTo>
                  <a:pt x="6815785" y="1330874"/>
                </a:lnTo>
                <a:lnTo>
                  <a:pt x="6820725" y="1306410"/>
                </a:lnTo>
                <a:lnTo>
                  <a:pt x="6820725" y="62852"/>
                </a:lnTo>
                <a:lnTo>
                  <a:pt x="6815785" y="38388"/>
                </a:lnTo>
                <a:lnTo>
                  <a:pt x="6802315" y="18410"/>
                </a:lnTo>
                <a:lnTo>
                  <a:pt x="6782336" y="4939"/>
                </a:lnTo>
                <a:lnTo>
                  <a:pt x="6757873" y="0"/>
                </a:lnTo>
                <a:close/>
              </a:path>
            </a:pathLst>
          </a:custGeom>
          <a:solidFill>
            <a:srgbClr val="CCE7D3"/>
          </a:solidFill>
        </p:spPr>
        <p:txBody>
          <a:bodyPr wrap="square" lIns="54000" tIns="54000" rIns="54000" bIns="54000" rtlCol="0"/>
          <a:lstStyle/>
          <a:p>
            <a:endParaRPr lang="ja-JP" altLang="en-US" sz="1200" dirty="0"/>
          </a:p>
        </p:txBody>
      </p:sp>
      <p:sp>
        <p:nvSpPr>
          <p:cNvPr id="10" name="object 10"/>
          <p:cNvSpPr/>
          <p:nvPr/>
        </p:nvSpPr>
        <p:spPr>
          <a:xfrm>
            <a:off x="1434465" y="31991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游ゴシック" panose="020B0400000000000000" pitchFamily="50" charset="-128"/>
                <a:ea typeface="游ゴシック" panose="020B0400000000000000" pitchFamily="50" charset="-128"/>
                <a:cs typeface="Meiryo UI"/>
              </a:rPr>
              <a:t>男女共同参画促進に向けた教育の概要</a:t>
            </a:r>
            <a:endParaRPr sz="1400" dirty="0">
              <a:solidFill>
                <a:srgbClr val="231F20"/>
              </a:solidFill>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270BB79D-C1E4-46DA-BA59-EBA6FED678D6}"/>
              </a:ext>
            </a:extLst>
          </p:cNvPr>
          <p:cNvSpPr txBox="1"/>
          <p:nvPr/>
        </p:nvSpPr>
        <p:spPr>
          <a:xfrm>
            <a:off x="751489" y="3950037"/>
            <a:ext cx="6053523" cy="1015663"/>
          </a:xfrm>
          <a:prstGeom prst="rect">
            <a:avLst/>
          </a:prstGeom>
          <a:noFill/>
        </p:spPr>
        <p:txBody>
          <a:bodyPr wrap="square" rtlCol="0">
            <a:spAutoFit/>
          </a:bodyPr>
          <a:lstStyle/>
          <a:p>
            <a:pPr marL="184150" indent="-171450">
              <a:lnSpc>
                <a:spcPct val="100000"/>
              </a:lnSpc>
              <a:spcBef>
                <a:spcPts val="100"/>
              </a:spcBef>
              <a:buClr>
                <a:srgbClr val="00B050"/>
              </a:buClr>
              <a:buFont typeface="Wingdings" panose="05000000000000000000" pitchFamily="2" charset="2"/>
              <a:buChar char="n"/>
            </a:pPr>
            <a:r>
              <a:rPr lang="ja-JP" altLang="en-US" sz="1100" b="1" dirty="0">
                <a:solidFill>
                  <a:srgbClr val="231F20"/>
                </a:solidFill>
                <a:latin typeface="Yu Gothic Medium" panose="020B0400000000000000" pitchFamily="34" charset="-128"/>
                <a:ea typeface="Yu Gothic Medium" panose="020B0400000000000000" pitchFamily="34" charset="-128"/>
              </a:rPr>
              <a:t>令和</a:t>
            </a:r>
            <a:r>
              <a:rPr lang="en-US" altLang="ja-JP" sz="1100" b="1" dirty="0">
                <a:solidFill>
                  <a:srgbClr val="231F20"/>
                </a:solidFill>
                <a:latin typeface="Yu Gothic Medium" panose="020B0400000000000000" pitchFamily="34" charset="-128"/>
                <a:ea typeface="Yu Gothic Medium" panose="020B0400000000000000" pitchFamily="34" charset="-128"/>
              </a:rPr>
              <a:t>2</a:t>
            </a:r>
            <a:r>
              <a:rPr lang="ja-JP" altLang="en-US" sz="1100" b="1" dirty="0">
                <a:solidFill>
                  <a:srgbClr val="231F20"/>
                </a:solidFill>
                <a:latin typeface="Yu Gothic Medium" panose="020B0400000000000000" pitchFamily="34" charset="-128"/>
                <a:ea typeface="Yu Gothic Medium" panose="020B0400000000000000" pitchFamily="34" charset="-128"/>
              </a:rPr>
              <a:t>年に閣議決定された「第</a:t>
            </a:r>
            <a:r>
              <a:rPr lang="en-US" altLang="ja-JP" sz="1100" b="1" dirty="0">
                <a:solidFill>
                  <a:srgbClr val="231F20"/>
                </a:solidFill>
                <a:latin typeface="Yu Gothic Medium" panose="020B0400000000000000" pitchFamily="34" charset="-128"/>
                <a:ea typeface="Yu Gothic Medium" panose="020B0400000000000000" pitchFamily="34" charset="-128"/>
              </a:rPr>
              <a:t>5</a:t>
            </a:r>
            <a:r>
              <a:rPr lang="ja-JP" altLang="en-US" sz="1100" b="1" dirty="0">
                <a:solidFill>
                  <a:srgbClr val="231F20"/>
                </a:solidFill>
                <a:latin typeface="Yu Gothic Medium" panose="020B0400000000000000" pitchFamily="34" charset="-128"/>
                <a:ea typeface="Yu Gothic Medium" panose="020B0400000000000000" pitchFamily="34" charset="-128"/>
              </a:rPr>
              <a:t>次男女共同参画基本計画」において、固定的な性別役割分担意識や性差に関する偏見・固定観念は、往々にして幼少の頃から長年にわたり形成されて</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きており、女性と男性のいずれにも存在すると指摘されています。</a:t>
            </a:r>
            <a:endParaRPr lang="en-US" altLang="ja-JP" sz="1100" b="1" dirty="0">
              <a:solidFill>
                <a:srgbClr val="231F20"/>
              </a:solidFill>
              <a:latin typeface="Yu Gothic Medium" panose="020B0400000000000000" pitchFamily="34" charset="-128"/>
              <a:ea typeface="Yu Gothic Medium" panose="020B0400000000000000" pitchFamily="34" charset="-128"/>
            </a:endParaRPr>
          </a:p>
          <a:p>
            <a:pPr marL="184150" indent="-171450">
              <a:spcBef>
                <a:spcPts val="600"/>
              </a:spcBef>
              <a:buClr>
                <a:srgbClr val="00B050"/>
              </a:buClr>
              <a:buFont typeface="Wingdings" panose="05000000000000000000" pitchFamily="2" charset="2"/>
              <a:buChar char="n"/>
            </a:pPr>
            <a:r>
              <a:rPr lang="ja-JP" altLang="en-US" sz="1100" b="1" dirty="0">
                <a:solidFill>
                  <a:srgbClr val="231F20"/>
                </a:solidFill>
                <a:latin typeface="Yu Gothic Medium" panose="020B0400000000000000" pitchFamily="34" charset="-128"/>
                <a:ea typeface="Yu Gothic Medium" panose="020B0400000000000000" pitchFamily="34" charset="-128"/>
              </a:rPr>
              <a:t>こうした意識や偏見等の解消に向けて、各学校において、男女の個性の尊重や自他を大切にすることの理解、固定的な性別役割分担意識解消の理解を深めるための教材を作成しました。</a:t>
            </a:r>
            <a:endParaRPr lang="en-US" altLang="ja-JP" sz="1100" b="1" dirty="0">
              <a:solidFill>
                <a:srgbClr val="231F20"/>
              </a:solidFill>
              <a:latin typeface="Yu Gothic Medium" panose="020B0400000000000000" pitchFamily="34" charset="-128"/>
              <a:ea typeface="Yu Gothic Medium" panose="020B0400000000000000" pitchFamily="34" charset="-128"/>
            </a:endParaRPr>
          </a:p>
        </p:txBody>
      </p:sp>
      <p:grpSp>
        <p:nvGrpSpPr>
          <p:cNvPr id="33" name="グループ化 32">
            <a:extLst>
              <a:ext uri="{FF2B5EF4-FFF2-40B4-BE49-F238E27FC236}">
                <a16:creationId xmlns:a16="http://schemas.microsoft.com/office/drawing/2014/main" id="{9BD07C24-D90A-4FEF-BA82-DFEE7FACA099}"/>
              </a:ext>
            </a:extLst>
          </p:cNvPr>
          <p:cNvGrpSpPr/>
          <p:nvPr/>
        </p:nvGrpSpPr>
        <p:grpSpPr>
          <a:xfrm>
            <a:off x="796925" y="3635735"/>
            <a:ext cx="1245304" cy="292388"/>
            <a:chOff x="415044" y="3571684"/>
            <a:chExt cx="1245304" cy="292388"/>
          </a:xfrm>
        </p:grpSpPr>
        <p:sp>
          <p:nvSpPr>
            <p:cNvPr id="36" name="object 36"/>
            <p:cNvSpPr txBox="1"/>
            <p:nvPr/>
          </p:nvSpPr>
          <p:spPr>
            <a:xfrm>
              <a:off x="680903" y="3571684"/>
              <a:ext cx="979445" cy="292388"/>
            </a:xfrm>
            <a:prstGeom prst="rect">
              <a:avLst/>
            </a:prstGeom>
          </p:spPr>
          <p:txBody>
            <a:bodyPr vert="horz" wrap="square" lIns="0" tIns="76200" rIns="0" bIns="0" rtlCol="0">
              <a:spAutoFit/>
            </a:bodyPr>
            <a:lstStyle/>
            <a:p>
              <a:pPr marL="25400">
                <a:lnSpc>
                  <a:spcPct val="100000"/>
                </a:lnSpc>
                <a:spcBef>
                  <a:spcPts val="600"/>
                </a:spcBef>
              </a:pPr>
              <a:r>
                <a:rPr sz="1400" b="1" dirty="0">
                  <a:solidFill>
                    <a:srgbClr val="231F20"/>
                  </a:solidFill>
                  <a:latin typeface="游ゴシック" panose="020B0400000000000000" pitchFamily="50" charset="-128"/>
                  <a:ea typeface="游ゴシック" panose="020B0400000000000000" pitchFamily="50" charset="-128"/>
                  <a:cs typeface="YuGothic"/>
                </a:rPr>
                <a:t>教育の経緯</a:t>
              </a:r>
              <a:endParaRPr lang="ja-JP" altLang="en-US" sz="1050" dirty="0">
                <a:solidFill>
                  <a:srgbClr val="231F20"/>
                </a:solidFill>
                <a:latin typeface="游ゴシック" panose="020B0400000000000000" pitchFamily="50" charset="-128"/>
                <a:ea typeface="游ゴシック" panose="020B0400000000000000" pitchFamily="50" charset="-128"/>
                <a:cs typeface="YuGothic"/>
              </a:endParaRPr>
            </a:p>
          </p:txBody>
        </p:sp>
        <p:pic>
          <p:nvPicPr>
            <p:cNvPr id="60" name="図 59">
              <a:extLst>
                <a:ext uri="{FF2B5EF4-FFF2-40B4-BE49-F238E27FC236}">
                  <a16:creationId xmlns:a16="http://schemas.microsoft.com/office/drawing/2014/main" id="{168EF1A7-F1D3-4627-A500-E8A98F873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4" y="3595111"/>
              <a:ext cx="190500" cy="254000"/>
            </a:xfrm>
            <a:prstGeom prst="rect">
              <a:avLst/>
            </a:prstGeom>
          </p:spPr>
        </p:pic>
      </p:grpSp>
      <p:grpSp>
        <p:nvGrpSpPr>
          <p:cNvPr id="4" name="グループ化 3">
            <a:extLst>
              <a:ext uri="{FF2B5EF4-FFF2-40B4-BE49-F238E27FC236}">
                <a16:creationId xmlns:a16="http://schemas.microsoft.com/office/drawing/2014/main" id="{83A5232F-9223-4214-A583-8A7C47821B2B}"/>
              </a:ext>
            </a:extLst>
          </p:cNvPr>
          <p:cNvGrpSpPr/>
          <p:nvPr/>
        </p:nvGrpSpPr>
        <p:grpSpPr>
          <a:xfrm>
            <a:off x="765852" y="5570662"/>
            <a:ext cx="2123036" cy="283895"/>
            <a:chOff x="765852" y="5570662"/>
            <a:chExt cx="2123036" cy="283895"/>
          </a:xfrm>
        </p:grpSpPr>
        <p:sp>
          <p:nvSpPr>
            <p:cNvPr id="64" name="円/楕円 63">
              <a:extLst>
                <a:ext uri="{FF2B5EF4-FFF2-40B4-BE49-F238E27FC236}">
                  <a16:creationId xmlns:a16="http://schemas.microsoft.com/office/drawing/2014/main" id="{3C12A9CF-CADF-D04D-8694-4BDE706C50A3}"/>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游ゴシック Medium" panose="020B0500000000000000" pitchFamily="50" charset="-128"/>
                  <a:ea typeface="游ゴシック Medium" panose="020B0500000000000000" pitchFamily="50" charset="-128"/>
                </a:rPr>
                <a:t>１</a:t>
              </a:r>
              <a:endParaRPr kumimoji="1" lang="ja-JP" altLang="en-US" sz="1200" b="1" dirty="0">
                <a:latin typeface="游ゴシック Medium" panose="020B0500000000000000" pitchFamily="50" charset="-128"/>
                <a:ea typeface="游ゴシック Medium" panose="020B0500000000000000" pitchFamily="50" charset="-128"/>
              </a:endParaRPr>
            </a:p>
          </p:txBody>
        </p:sp>
        <p:sp>
          <p:nvSpPr>
            <p:cNvPr id="71" name="object 38">
              <a:extLst>
                <a:ext uri="{FF2B5EF4-FFF2-40B4-BE49-F238E27FC236}">
                  <a16:creationId xmlns:a16="http://schemas.microsoft.com/office/drawing/2014/main" id="{2AB60F39-AF51-41F6-8F96-0F20FAD2856B}"/>
                </a:ext>
              </a:extLst>
            </p:cNvPr>
            <p:cNvSpPr txBox="1"/>
            <p:nvPr/>
          </p:nvSpPr>
          <p:spPr>
            <a:xfrm>
              <a:off x="1010740" y="5570662"/>
              <a:ext cx="1878148" cy="276999"/>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自他を大切にすること</a:t>
              </a:r>
              <a:endParaRPr sz="1300" b="1" dirty="0">
                <a:solidFill>
                  <a:srgbClr val="231F20"/>
                </a:solidFill>
                <a:latin typeface="游ゴシック" panose="020B0400000000000000" pitchFamily="50" charset="-128"/>
                <a:ea typeface="游ゴシック" panose="020B0400000000000000" pitchFamily="50" charset="-128"/>
              </a:endParaRPr>
            </a:p>
          </p:txBody>
        </p:sp>
      </p:grpSp>
      <p:sp>
        <p:nvSpPr>
          <p:cNvPr id="85" name="テキスト ボックス 84">
            <a:extLst>
              <a:ext uri="{FF2B5EF4-FFF2-40B4-BE49-F238E27FC236}">
                <a16:creationId xmlns:a16="http://schemas.microsoft.com/office/drawing/2014/main" id="{7C49E465-0E7C-4E65-B345-465F755674FF}"/>
              </a:ext>
            </a:extLst>
          </p:cNvPr>
          <p:cNvSpPr txBox="1"/>
          <p:nvPr/>
        </p:nvSpPr>
        <p:spPr>
          <a:xfrm>
            <a:off x="862685" y="5853169"/>
            <a:ext cx="4287165" cy="430887"/>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「男性／女性はこうあるべき」という思い込みが社会のあらゆる場面に存在していることや、自他を大切にすることを学びます。</a:t>
            </a:r>
          </a:p>
        </p:txBody>
      </p:sp>
      <p:sp>
        <p:nvSpPr>
          <p:cNvPr id="86" name="テキスト ボックス 85">
            <a:extLst>
              <a:ext uri="{FF2B5EF4-FFF2-40B4-BE49-F238E27FC236}">
                <a16:creationId xmlns:a16="http://schemas.microsoft.com/office/drawing/2014/main" id="{638BF0C7-F070-480C-8715-E77847E3FEBF}"/>
              </a:ext>
            </a:extLst>
          </p:cNvPr>
          <p:cNvSpPr txBox="1"/>
          <p:nvPr/>
        </p:nvSpPr>
        <p:spPr>
          <a:xfrm>
            <a:off x="862685" y="6598947"/>
            <a:ext cx="4154961" cy="430887"/>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性別にかかわらず、一人一人の個性や能力を認め合うことの</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大切さを学びます。</a:t>
            </a:r>
          </a:p>
        </p:txBody>
      </p:sp>
      <p:sp>
        <p:nvSpPr>
          <p:cNvPr id="87" name="テキスト ボックス 86">
            <a:extLst>
              <a:ext uri="{FF2B5EF4-FFF2-40B4-BE49-F238E27FC236}">
                <a16:creationId xmlns:a16="http://schemas.microsoft.com/office/drawing/2014/main" id="{61CD330F-8619-4E68-AA64-9097F16FD75D}"/>
              </a:ext>
            </a:extLst>
          </p:cNvPr>
          <p:cNvSpPr txBox="1"/>
          <p:nvPr/>
        </p:nvSpPr>
        <p:spPr>
          <a:xfrm>
            <a:off x="862685" y="7337336"/>
            <a:ext cx="4325747" cy="600164"/>
          </a:xfrm>
          <a:prstGeom prst="rect">
            <a:avLst/>
          </a:prstGeom>
          <a:noFill/>
        </p:spPr>
        <p:txBody>
          <a:bodyPr wrap="square" rtlCol="0">
            <a:spAutoFit/>
          </a:bodyP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社会には性別を理由に期待されている役割分担意識が存在していることを理解した上で、その意識にとらわれずに一人一人にできる</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ことを考えます。</a:t>
            </a:r>
          </a:p>
        </p:txBody>
      </p:sp>
      <p:sp>
        <p:nvSpPr>
          <p:cNvPr id="8" name="スライド番号プレースホルダー 7">
            <a:extLst>
              <a:ext uri="{FF2B5EF4-FFF2-40B4-BE49-F238E27FC236}">
                <a16:creationId xmlns:a16="http://schemas.microsoft.com/office/drawing/2014/main" id="{3F8D891D-0CAC-40E1-A857-7FDF0C097265}"/>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Yu Gothic" panose="020B0400000000000000" pitchFamily="34" charset="-128"/>
                <a:ea typeface="Yu Gothic" panose="020B0400000000000000" pitchFamily="34" charset="-128"/>
              </a:rPr>
              <a:t>1</a:t>
            </a:fld>
            <a:endParaRPr lang="en-US" altLang="ja-JP" dirty="0">
              <a:latin typeface="Yu Gothic" panose="020B0400000000000000" pitchFamily="34" charset="-128"/>
              <a:ea typeface="Yu Gothic" panose="020B0400000000000000" pitchFamily="34" charset="-128"/>
            </a:endParaRPr>
          </a:p>
        </p:txBody>
      </p:sp>
      <p:sp>
        <p:nvSpPr>
          <p:cNvPr id="2" name="テキスト ボックス 1">
            <a:extLst>
              <a:ext uri="{FF2B5EF4-FFF2-40B4-BE49-F238E27FC236}">
                <a16:creationId xmlns:a16="http://schemas.microsoft.com/office/drawing/2014/main" id="{474B041F-13A1-DB49-A7D2-D81410D9D164}"/>
              </a:ext>
            </a:extLst>
          </p:cNvPr>
          <p:cNvSpPr txBox="1"/>
          <p:nvPr/>
        </p:nvSpPr>
        <p:spPr>
          <a:xfrm>
            <a:off x="680902" y="1114702"/>
            <a:ext cx="6394753" cy="600164"/>
          </a:xfrm>
          <a:prstGeom prst="rect">
            <a:avLst/>
          </a:prstGeom>
          <a:noFill/>
        </p:spPr>
        <p:txBody>
          <a:bodyPr wrap="square" rtlCol="0">
            <a:spAutoFit/>
          </a:bodyPr>
          <a:lstStyle/>
          <a:p>
            <a:r>
              <a:rPr lang="ja-JP" altLang="en-US" sz="1100" b="1" dirty="0">
                <a:solidFill>
                  <a:srgbClr val="231F20"/>
                </a:solidFill>
                <a:latin typeface="游ゴシック" panose="020B0400000000000000" pitchFamily="50" charset="-128"/>
                <a:ea typeface="游ゴシック" panose="020B0400000000000000" pitchFamily="50" charset="-128"/>
                <a:cs typeface="YuGothic"/>
              </a:rPr>
              <a:t>男女共同参画を進めることによって、すべての人の権利が尊重され、性別にかかわらず</a:t>
            </a:r>
            <a:br>
              <a:rPr lang="en-US" altLang="ja-JP" sz="1100" b="1" dirty="0">
                <a:solidFill>
                  <a:srgbClr val="231F20"/>
                </a:solidFill>
                <a:latin typeface="游ゴシック" panose="020B0400000000000000" pitchFamily="50" charset="-128"/>
                <a:ea typeface="游ゴシック" panose="020B0400000000000000" pitchFamily="50" charset="-128"/>
                <a:cs typeface="YuGothic"/>
              </a:rPr>
            </a:br>
            <a:r>
              <a:rPr lang="ja-JP" altLang="en-US" sz="1100" b="1" dirty="0">
                <a:solidFill>
                  <a:srgbClr val="231F20"/>
                </a:solidFill>
                <a:latin typeface="游ゴシック" panose="020B0400000000000000" pitchFamily="50" charset="-128"/>
                <a:ea typeface="游ゴシック" panose="020B0400000000000000" pitchFamily="50" charset="-128"/>
                <a:cs typeface="YuGothic"/>
              </a:rPr>
              <a:t>個人の個性と能力を発揮できる、多様性に富んだ社会を実現することができます。</a:t>
            </a:r>
          </a:p>
          <a:p>
            <a:r>
              <a:rPr lang="ja-JP" altLang="en-US" sz="1100" b="1" dirty="0">
                <a:solidFill>
                  <a:srgbClr val="231F20"/>
                </a:solidFill>
                <a:latin typeface="游ゴシック" panose="020B0400000000000000" pitchFamily="50" charset="-128"/>
                <a:ea typeface="游ゴシック" panose="020B0400000000000000" pitchFamily="50" charset="-128"/>
                <a:cs typeface="YuGothic"/>
              </a:rPr>
              <a:t>このたび、全国の小学校において、男女共同参画の促進に向けた教育を推進することになりました。</a:t>
            </a:r>
            <a:endParaRPr kumimoji="1" lang="ja-JP" altLang="en-US" sz="1100" dirty="0">
              <a:solidFill>
                <a:srgbClr val="231F20"/>
              </a:solidFill>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2764CBD3-D1FA-F34A-AAB4-F2CF58F927D1}"/>
              </a:ext>
            </a:extLst>
          </p:cNvPr>
          <p:cNvSpPr txBox="1"/>
          <p:nvPr/>
        </p:nvSpPr>
        <p:spPr>
          <a:xfrm>
            <a:off x="1018541" y="1750222"/>
            <a:ext cx="2226310" cy="261610"/>
          </a:xfrm>
          <a:prstGeom prst="rect">
            <a:avLst/>
          </a:prstGeom>
          <a:noFill/>
        </p:spPr>
        <p:txBody>
          <a:bodyPr wrap="square" rtlCol="0">
            <a:spAutoFit/>
          </a:bodyPr>
          <a:lstStyle/>
          <a:p>
            <a:pPr marL="184150" indent="-171450">
              <a:spcBef>
                <a:spcPts val="1200"/>
              </a:spcBef>
              <a:buClr>
                <a:srgbClr val="00B050"/>
              </a:buClr>
              <a:buFont typeface="Wingdings" panose="05000000000000000000" pitchFamily="2" charset="2"/>
              <a:buChar char="n"/>
            </a:pPr>
            <a:r>
              <a:rPr lang="ja-JP" altLang="en-US" sz="1100" b="1" dirty="0">
                <a:solidFill>
                  <a:srgbClr val="231F20"/>
                </a:solidFill>
                <a:latin typeface="游ゴシック" panose="020B0400000000000000" pitchFamily="50" charset="-128"/>
                <a:ea typeface="游ゴシック" panose="020B0400000000000000" pitchFamily="50" charset="-128"/>
              </a:rPr>
              <a:t>保護者のみなさまへのお願い</a:t>
            </a:r>
          </a:p>
        </p:txBody>
      </p:sp>
      <p:sp>
        <p:nvSpPr>
          <p:cNvPr id="50" name="object 19">
            <a:extLst>
              <a:ext uri="{FF2B5EF4-FFF2-40B4-BE49-F238E27FC236}">
                <a16:creationId xmlns:a16="http://schemas.microsoft.com/office/drawing/2014/main" id="{CD2453AD-C9C3-744A-8B7F-D38B05EF4E44}"/>
              </a:ext>
            </a:extLst>
          </p:cNvPr>
          <p:cNvSpPr/>
          <p:nvPr/>
        </p:nvSpPr>
        <p:spPr>
          <a:xfrm>
            <a:off x="380683" y="3060700"/>
            <a:ext cx="6795134" cy="0"/>
          </a:xfrm>
          <a:custGeom>
            <a:avLst/>
            <a:gdLst/>
            <a:ahLst/>
            <a:cxnLst/>
            <a:rect l="l" t="t" r="r" b="b"/>
            <a:pathLst>
              <a:path w="6795134">
                <a:moveTo>
                  <a:pt x="0" y="0"/>
                </a:moveTo>
                <a:lnTo>
                  <a:pt x="6795084" y="0"/>
                </a:lnTo>
              </a:path>
            </a:pathLst>
          </a:custGeom>
          <a:ln w="31750" cap="rnd">
            <a:solidFill>
              <a:srgbClr val="00B26A"/>
            </a:solidFill>
          </a:ln>
        </p:spPr>
        <p:txBody>
          <a:bodyPr wrap="square" lIns="0" tIns="0" rIns="0" bIns="0" rtlCol="0"/>
          <a:lstStyle/>
          <a:p>
            <a:endParaRPr dirty="0"/>
          </a:p>
        </p:txBody>
      </p:sp>
      <p:sp>
        <p:nvSpPr>
          <p:cNvPr id="51" name="object 17">
            <a:extLst>
              <a:ext uri="{FF2B5EF4-FFF2-40B4-BE49-F238E27FC236}">
                <a16:creationId xmlns:a16="http://schemas.microsoft.com/office/drawing/2014/main" id="{48982381-7906-F94F-9F86-1089DE82D887}"/>
              </a:ext>
            </a:extLst>
          </p:cNvPr>
          <p:cNvSpPr/>
          <p:nvPr/>
        </p:nvSpPr>
        <p:spPr>
          <a:xfrm>
            <a:off x="369639" y="5118100"/>
            <a:ext cx="6795134" cy="0"/>
          </a:xfrm>
          <a:custGeom>
            <a:avLst/>
            <a:gdLst/>
            <a:ahLst/>
            <a:cxnLst/>
            <a:rect l="l" t="t" r="r" b="b"/>
            <a:pathLst>
              <a:path w="6795134">
                <a:moveTo>
                  <a:pt x="0" y="0"/>
                </a:moveTo>
                <a:lnTo>
                  <a:pt x="6795084" y="0"/>
                </a:lnTo>
              </a:path>
            </a:pathLst>
          </a:custGeom>
          <a:ln w="31750" cap="rnd">
            <a:solidFill>
              <a:srgbClr val="00B26A"/>
            </a:solidFill>
          </a:ln>
        </p:spPr>
        <p:txBody>
          <a:bodyPr wrap="square" lIns="0" tIns="0" rIns="0" bIns="0" rtlCol="0"/>
          <a:lstStyle/>
          <a:p>
            <a:endParaRPr dirty="0"/>
          </a:p>
        </p:txBody>
      </p:sp>
      <p:grpSp>
        <p:nvGrpSpPr>
          <p:cNvPr id="52" name="object 13">
            <a:extLst>
              <a:ext uri="{FF2B5EF4-FFF2-40B4-BE49-F238E27FC236}">
                <a16:creationId xmlns:a16="http://schemas.microsoft.com/office/drawing/2014/main" id="{1D8E143C-3E3D-684C-87F1-B3181B6D0969}"/>
              </a:ext>
            </a:extLst>
          </p:cNvPr>
          <p:cNvGrpSpPr/>
          <p:nvPr/>
        </p:nvGrpSpPr>
        <p:grpSpPr>
          <a:xfrm>
            <a:off x="369639" y="875863"/>
            <a:ext cx="6795134" cy="6752204"/>
            <a:chOff x="369639" y="875863"/>
            <a:chExt cx="6795134" cy="6752204"/>
          </a:xfrm>
        </p:grpSpPr>
        <p:sp>
          <p:nvSpPr>
            <p:cNvPr id="53" name="object 14">
              <a:extLst>
                <a:ext uri="{FF2B5EF4-FFF2-40B4-BE49-F238E27FC236}">
                  <a16:creationId xmlns:a16="http://schemas.microsoft.com/office/drawing/2014/main" id="{58A83FF8-A5F2-7D48-98C9-BD81A65A2DD0}"/>
                </a:ext>
              </a:extLst>
            </p:cNvPr>
            <p:cNvSpPr/>
            <p:nvPr/>
          </p:nvSpPr>
          <p:spPr>
            <a:xfrm>
              <a:off x="1383184" y="875863"/>
              <a:ext cx="465455" cy="0"/>
            </a:xfrm>
            <a:custGeom>
              <a:avLst/>
              <a:gdLst/>
              <a:ahLst/>
              <a:cxnLst/>
              <a:rect l="l" t="t" r="r" b="b"/>
              <a:pathLst>
                <a:path w="465455">
                  <a:moveTo>
                    <a:pt x="464908" y="0"/>
                  </a:moveTo>
                  <a:lnTo>
                    <a:pt x="0" y="0"/>
                  </a:lnTo>
                </a:path>
              </a:pathLst>
            </a:custGeom>
            <a:solidFill>
              <a:srgbClr val="FFFFFF"/>
            </a:solidFill>
          </p:spPr>
          <p:txBody>
            <a:bodyPr wrap="square" lIns="0" tIns="0" rIns="0" bIns="0" rtlCol="0"/>
            <a:lstStyle/>
            <a:p>
              <a:endParaRPr/>
            </a:p>
          </p:txBody>
        </p:sp>
        <p:sp>
          <p:nvSpPr>
            <p:cNvPr id="61" name="object 16">
              <a:extLst>
                <a:ext uri="{FF2B5EF4-FFF2-40B4-BE49-F238E27FC236}">
                  <a16:creationId xmlns:a16="http://schemas.microsoft.com/office/drawing/2014/main" id="{59FF2F88-2C13-6846-858A-E7B11D45D463}"/>
                </a:ext>
              </a:extLst>
            </p:cNvPr>
            <p:cNvSpPr/>
            <p:nvPr/>
          </p:nvSpPr>
          <p:spPr>
            <a:xfrm>
              <a:off x="369639" y="4631030"/>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2" name="object 18">
              <a:extLst>
                <a:ext uri="{FF2B5EF4-FFF2-40B4-BE49-F238E27FC236}">
                  <a16:creationId xmlns:a16="http://schemas.microsoft.com/office/drawing/2014/main" id="{2DCA660E-BF4F-E94C-A4C0-E2E27F0E49C1}"/>
                </a:ext>
              </a:extLst>
            </p:cNvPr>
            <p:cNvSpPr/>
            <p:nvPr/>
          </p:nvSpPr>
          <p:spPr>
            <a:xfrm>
              <a:off x="369639" y="3132513"/>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3" name="object 20">
              <a:extLst>
                <a:ext uri="{FF2B5EF4-FFF2-40B4-BE49-F238E27FC236}">
                  <a16:creationId xmlns:a16="http://schemas.microsoft.com/office/drawing/2014/main" id="{AC1357AC-BDD9-6A44-ABC7-278E65C21BD2}"/>
                </a:ext>
              </a:extLst>
            </p:cNvPr>
            <p:cNvSpPr/>
            <p:nvPr/>
          </p:nvSpPr>
          <p:spPr>
            <a:xfrm>
              <a:off x="369639" y="5875533"/>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5" name="object 22">
              <a:extLst>
                <a:ext uri="{FF2B5EF4-FFF2-40B4-BE49-F238E27FC236}">
                  <a16:creationId xmlns:a16="http://schemas.microsoft.com/office/drawing/2014/main" id="{DAB8C8DB-BE57-7A43-88B2-76967058525D}"/>
                </a:ext>
              </a:extLst>
            </p:cNvPr>
            <p:cNvSpPr/>
            <p:nvPr/>
          </p:nvSpPr>
          <p:spPr>
            <a:xfrm>
              <a:off x="369639" y="7628067"/>
              <a:ext cx="6795134" cy="0"/>
            </a:xfrm>
            <a:custGeom>
              <a:avLst/>
              <a:gdLst/>
              <a:ahLst/>
              <a:cxnLst/>
              <a:rect l="l" t="t" r="r" b="b"/>
              <a:pathLst>
                <a:path w="6795134">
                  <a:moveTo>
                    <a:pt x="6795084" y="0"/>
                  </a:moveTo>
                  <a:lnTo>
                    <a:pt x="0" y="0"/>
                  </a:lnTo>
                </a:path>
              </a:pathLst>
            </a:custGeom>
            <a:solidFill>
              <a:srgbClr val="FFFFFF"/>
            </a:solidFill>
          </p:spPr>
          <p:txBody>
            <a:bodyPr wrap="square" lIns="0" tIns="0" rIns="0" bIns="0" rtlCol="0"/>
            <a:lstStyle/>
            <a:p>
              <a:endParaRPr/>
            </a:p>
          </p:txBody>
        </p:sp>
        <p:sp>
          <p:nvSpPr>
            <p:cNvPr id="66" name="object 24">
              <a:extLst>
                <a:ext uri="{FF2B5EF4-FFF2-40B4-BE49-F238E27FC236}">
                  <a16:creationId xmlns:a16="http://schemas.microsoft.com/office/drawing/2014/main" id="{F7BFE60C-DC13-4C4B-B38E-17750C82AF76}"/>
                </a:ext>
              </a:extLst>
            </p:cNvPr>
            <p:cNvSpPr/>
            <p:nvPr/>
          </p:nvSpPr>
          <p:spPr>
            <a:xfrm>
              <a:off x="5711907" y="875863"/>
              <a:ext cx="465455" cy="0"/>
            </a:xfrm>
            <a:custGeom>
              <a:avLst/>
              <a:gdLst/>
              <a:ahLst/>
              <a:cxnLst/>
              <a:rect l="l" t="t" r="r" b="b"/>
              <a:pathLst>
                <a:path w="465454">
                  <a:moveTo>
                    <a:pt x="464908" y="0"/>
                  </a:moveTo>
                  <a:lnTo>
                    <a:pt x="0" y="0"/>
                  </a:lnTo>
                </a:path>
              </a:pathLst>
            </a:custGeom>
            <a:solidFill>
              <a:srgbClr val="FFFFFF"/>
            </a:solidFill>
          </p:spPr>
          <p:txBody>
            <a:bodyPr wrap="square" lIns="0" tIns="0" rIns="0" bIns="0" rtlCol="0"/>
            <a:lstStyle/>
            <a:p>
              <a:endParaRPr/>
            </a:p>
          </p:txBody>
        </p:sp>
      </p:grpSp>
      <p:sp>
        <p:nvSpPr>
          <p:cNvPr id="80" name="テキスト ボックス 79">
            <a:extLst>
              <a:ext uri="{FF2B5EF4-FFF2-40B4-BE49-F238E27FC236}">
                <a16:creationId xmlns:a16="http://schemas.microsoft.com/office/drawing/2014/main" id="{0E28AA1A-5600-9344-B90A-2ECC27FDFAAB}"/>
              </a:ext>
            </a:extLst>
          </p:cNvPr>
          <p:cNvSpPr txBox="1"/>
          <p:nvPr/>
        </p:nvSpPr>
        <p:spPr>
          <a:xfrm>
            <a:off x="1018540" y="1955987"/>
            <a:ext cx="5644147" cy="782265"/>
          </a:xfrm>
          <a:prstGeom prst="rect">
            <a:avLst/>
          </a:prstGeom>
          <a:noFill/>
        </p:spPr>
        <p:txBody>
          <a:bodyPr wrap="square" rtlCol="0">
            <a:spAutoFit/>
          </a:bodyPr>
          <a:lstStyle/>
          <a:p>
            <a:pPr marL="184150" indent="-171450">
              <a:spcBef>
                <a:spcPts val="100"/>
              </a:spcBef>
              <a:buFont typeface="Arial" panose="020B0604020202020204" pitchFamily="34" charset="0"/>
              <a:buChar char="•"/>
            </a:pPr>
            <a:r>
              <a:rPr lang="ja-JP" altLang="en-US" sz="1100" b="1" dirty="0">
                <a:solidFill>
                  <a:srgbClr val="231F20"/>
                </a:solidFill>
                <a:latin typeface="Yu Gothic Medium" panose="020B0400000000000000" pitchFamily="34" charset="-128"/>
                <a:ea typeface="Yu Gothic Medium" panose="020B0400000000000000" pitchFamily="34" charset="-128"/>
              </a:rPr>
              <a:t>この資料では、教育の概要や、男女共同参画に関する情報を、図表を交えながら</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わかりやすく紹介しています。ぜひご家庭でご覧いただき、本教育や男女共同参画についてご理解いただけますよう、お願いいたします。</a:t>
            </a:r>
            <a:endParaRPr lang="en-US" altLang="ja-JP" sz="1100" b="1" dirty="0">
              <a:solidFill>
                <a:srgbClr val="231F20"/>
              </a:solidFill>
              <a:latin typeface="Yu Gothic Medium" panose="020B0400000000000000" pitchFamily="34" charset="-128"/>
              <a:ea typeface="Yu Gothic Medium" panose="020B0400000000000000" pitchFamily="34" charset="-128"/>
            </a:endParaRPr>
          </a:p>
          <a:p>
            <a:pPr marL="184150" indent="-171450">
              <a:spcBef>
                <a:spcPts val="100"/>
              </a:spcBef>
              <a:buFont typeface="Arial" panose="020B0604020202020204" pitchFamily="34" charset="0"/>
              <a:buChar char="•"/>
            </a:pPr>
            <a:r>
              <a:rPr lang="ja-JP" altLang="en-US" sz="1100" b="1" u="sng" dirty="0">
                <a:solidFill>
                  <a:srgbClr val="231F20"/>
                </a:solidFill>
                <a:latin typeface="Yu Gothic Medium" panose="020B0400000000000000" pitchFamily="34" charset="-128"/>
                <a:ea typeface="Yu Gothic Medium" panose="020B0400000000000000" pitchFamily="34" charset="-128"/>
              </a:rPr>
              <a:t>お子さんとの話し合いや、体験型学習もしてみてください</a:t>
            </a:r>
            <a:r>
              <a:rPr lang="ja-JP" altLang="en-US" sz="1100" b="1" spc="-300" dirty="0">
                <a:solidFill>
                  <a:srgbClr val="231F20"/>
                </a:solidFill>
                <a:latin typeface="Yu Gothic Medium" panose="020B0400000000000000" pitchFamily="34" charset="-128"/>
                <a:ea typeface="Yu Gothic Medium" panose="020B0400000000000000" pitchFamily="34" charset="-128"/>
              </a:rPr>
              <a:t>。</a:t>
            </a:r>
            <a:r>
              <a:rPr lang="ja-JP" altLang="en-US" sz="1100" b="1" dirty="0">
                <a:solidFill>
                  <a:srgbClr val="231F20"/>
                </a:solidFill>
                <a:latin typeface="Yu Gothic Medium" panose="020B0400000000000000" pitchFamily="34" charset="-128"/>
                <a:ea typeface="Yu Gothic Medium" panose="020B0400000000000000" pitchFamily="34" charset="-128"/>
              </a:rPr>
              <a:t>（詳細は</a:t>
            </a:r>
            <a:r>
              <a:rPr lang="pt-PT" altLang="ja-JP" sz="1100" b="1" dirty="0">
                <a:solidFill>
                  <a:srgbClr val="231F20"/>
                </a:solidFill>
                <a:latin typeface="Yu Gothic Medium" panose="020B0400000000000000" pitchFamily="34" charset="-128"/>
                <a:ea typeface="Yu Gothic Medium" panose="020B0400000000000000" pitchFamily="34" charset="-128"/>
              </a:rPr>
              <a:t>P.4</a:t>
            </a:r>
            <a:r>
              <a:rPr lang="ja-JP" altLang="en-US" sz="1100" b="1" dirty="0">
                <a:solidFill>
                  <a:srgbClr val="231F20"/>
                </a:solidFill>
                <a:latin typeface="Yu Gothic Medium" panose="020B0400000000000000" pitchFamily="34" charset="-128"/>
                <a:ea typeface="Yu Gothic Medium" panose="020B0400000000000000" pitchFamily="34" charset="-128"/>
              </a:rPr>
              <a:t>参照）</a:t>
            </a:r>
          </a:p>
        </p:txBody>
      </p:sp>
      <p:sp>
        <p:nvSpPr>
          <p:cNvPr id="55" name="object 7">
            <a:extLst>
              <a:ext uri="{FF2B5EF4-FFF2-40B4-BE49-F238E27FC236}">
                <a16:creationId xmlns:a16="http://schemas.microsoft.com/office/drawing/2014/main" id="{87FD7E2F-27A4-114A-88BE-85F0D7D47332}"/>
              </a:ext>
            </a:extLst>
          </p:cNvPr>
          <p:cNvSpPr txBox="1"/>
          <p:nvPr/>
        </p:nvSpPr>
        <p:spPr>
          <a:xfrm>
            <a:off x="1119504" y="213389"/>
            <a:ext cx="5142835" cy="438582"/>
          </a:xfrm>
          <a:prstGeom prst="rect">
            <a:avLst/>
          </a:prstGeom>
        </p:spPr>
        <p:txBody>
          <a:bodyPr vert="horz" wrap="square" lIns="0" tIns="129540" rIns="0" bIns="0" rtlCol="0">
            <a:spAutoFit/>
          </a:bodyPr>
          <a:lstStyle/>
          <a:p>
            <a:pPr marL="12700" algn="ctr">
              <a:lnSpc>
                <a:spcPct val="100000"/>
              </a:lnSpc>
              <a:spcBef>
                <a:spcPts val="1020"/>
              </a:spcBef>
            </a:pP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「学校と地域で育む男女共同参画</a:t>
            </a:r>
            <a:r>
              <a:rPr lang="ja-JP" altLang="en-US" sz="2000" b="1" spc="-300" dirty="0">
                <a:solidFill>
                  <a:srgbClr val="231F20"/>
                </a:solidFill>
                <a:latin typeface="游ゴシック" panose="020B0400000000000000" pitchFamily="50" charset="-128"/>
                <a:ea typeface="游ゴシック" panose="020B0400000000000000" pitchFamily="50" charset="-128"/>
                <a:cs typeface="YuGothic"/>
              </a:rPr>
              <a:t>」</a:t>
            </a:r>
            <a:r>
              <a:rPr lang="ja-JP" altLang="en-US" sz="2000" b="1" dirty="0">
                <a:solidFill>
                  <a:srgbClr val="231F20"/>
                </a:solidFill>
                <a:latin typeface="游ゴシック" panose="020B0400000000000000" pitchFamily="50" charset="-128"/>
                <a:ea typeface="游ゴシック" panose="020B0400000000000000" pitchFamily="50" charset="-128"/>
                <a:cs typeface="YuGothic"/>
              </a:rPr>
              <a:t>のご案内</a:t>
            </a:r>
            <a:endParaRPr sz="2000" b="1" dirty="0">
              <a:solidFill>
                <a:srgbClr val="231F20"/>
              </a:solidFill>
              <a:latin typeface="游ゴシック" panose="020B0400000000000000" pitchFamily="50" charset="-128"/>
              <a:ea typeface="游ゴシック" panose="020B0400000000000000" pitchFamily="50" charset="-128"/>
              <a:cs typeface="YuGothic"/>
            </a:endParaRPr>
          </a:p>
        </p:txBody>
      </p:sp>
      <p:sp>
        <p:nvSpPr>
          <p:cNvPr id="57" name="テキスト ボックス 56">
            <a:extLst>
              <a:ext uri="{FF2B5EF4-FFF2-40B4-BE49-F238E27FC236}">
                <a16:creationId xmlns:a16="http://schemas.microsoft.com/office/drawing/2014/main" id="{F0CBA6D5-F9A4-1F4E-B9E6-C3A22F1ACE3F}"/>
              </a:ext>
            </a:extLst>
          </p:cNvPr>
          <p:cNvSpPr txBox="1"/>
          <p:nvPr/>
        </p:nvSpPr>
        <p:spPr>
          <a:xfrm>
            <a:off x="1646213" y="638640"/>
            <a:ext cx="4264073" cy="338554"/>
          </a:xfrm>
          <a:prstGeom prst="rect">
            <a:avLst/>
          </a:prstGeom>
          <a:noFill/>
        </p:spPr>
        <p:txBody>
          <a:bodyPr wrap="square" rtlCol="0">
            <a:spAutoFit/>
          </a:bodyPr>
          <a:lstStyle/>
          <a:p>
            <a:pPr marL="12700" algn="ctr">
              <a:lnSpc>
                <a:spcPct val="100000"/>
              </a:lnSpc>
              <a:spcBef>
                <a:spcPts val="1020"/>
              </a:spcBef>
            </a:pPr>
            <a:r>
              <a:rPr lang="ja-JP" altLang="en-US" sz="1600" b="1" dirty="0">
                <a:solidFill>
                  <a:srgbClr val="231F20"/>
                </a:solidFill>
                <a:latin typeface="游ゴシック" panose="020B0400000000000000" pitchFamily="50" charset="-128"/>
                <a:ea typeface="游ゴシック" panose="020B0400000000000000" pitchFamily="50" charset="-128"/>
                <a:cs typeface="DNP ShueiMGoStd"/>
              </a:rPr>
              <a:t>教育内容の紹介と、ご家庭での取組のお願い</a:t>
            </a:r>
            <a:endParaRPr lang="ja-JP" altLang="en-US" sz="700" b="1" dirty="0">
              <a:solidFill>
                <a:srgbClr val="231F20"/>
              </a:solidFill>
              <a:latin typeface="游ゴシック" panose="020B0400000000000000" pitchFamily="50" charset="-128"/>
              <a:ea typeface="游ゴシック" panose="020B0400000000000000" pitchFamily="50" charset="-128"/>
              <a:cs typeface="DNP ShueiMGoStd"/>
            </a:endParaRPr>
          </a:p>
        </p:txBody>
      </p:sp>
      <p:sp>
        <p:nvSpPr>
          <p:cNvPr id="67" name="object 25">
            <a:extLst>
              <a:ext uri="{FF2B5EF4-FFF2-40B4-BE49-F238E27FC236}">
                <a16:creationId xmlns:a16="http://schemas.microsoft.com/office/drawing/2014/main" id="{CB290450-6314-3E4B-9C10-CBA39AB01464}"/>
              </a:ext>
            </a:extLst>
          </p:cNvPr>
          <p:cNvSpPr/>
          <p:nvPr/>
        </p:nvSpPr>
        <p:spPr>
          <a:xfrm>
            <a:off x="5873749" y="804456"/>
            <a:ext cx="465455" cy="0"/>
          </a:xfrm>
          <a:custGeom>
            <a:avLst/>
            <a:gdLst/>
            <a:ahLst/>
            <a:cxnLst/>
            <a:rect l="l" t="t" r="r" b="b"/>
            <a:pathLst>
              <a:path w="465454">
                <a:moveTo>
                  <a:pt x="0" y="0"/>
                </a:moveTo>
                <a:lnTo>
                  <a:pt x="464908" y="0"/>
                </a:lnTo>
              </a:path>
            </a:pathLst>
          </a:custGeom>
          <a:ln w="63500">
            <a:solidFill>
              <a:srgbClr val="00B26A"/>
            </a:solidFill>
          </a:ln>
        </p:spPr>
        <p:txBody>
          <a:bodyPr wrap="square" lIns="0" tIns="0" rIns="0" bIns="0" rtlCol="0"/>
          <a:lstStyle/>
          <a:p>
            <a:endParaRPr dirty="0"/>
          </a:p>
        </p:txBody>
      </p:sp>
      <p:sp>
        <p:nvSpPr>
          <p:cNvPr id="70" name="object 15">
            <a:extLst>
              <a:ext uri="{FF2B5EF4-FFF2-40B4-BE49-F238E27FC236}">
                <a16:creationId xmlns:a16="http://schemas.microsoft.com/office/drawing/2014/main" id="{14A12DBB-CDD5-6442-92CF-A85498BC7237}"/>
              </a:ext>
            </a:extLst>
          </p:cNvPr>
          <p:cNvSpPr/>
          <p:nvPr/>
        </p:nvSpPr>
        <p:spPr>
          <a:xfrm>
            <a:off x="1217294" y="804456"/>
            <a:ext cx="465455" cy="0"/>
          </a:xfrm>
          <a:custGeom>
            <a:avLst/>
            <a:gdLst/>
            <a:ahLst/>
            <a:cxnLst/>
            <a:rect l="l" t="t" r="r" b="b"/>
            <a:pathLst>
              <a:path w="465455">
                <a:moveTo>
                  <a:pt x="0" y="0"/>
                </a:moveTo>
                <a:lnTo>
                  <a:pt x="464908" y="0"/>
                </a:lnTo>
              </a:path>
            </a:pathLst>
          </a:custGeom>
          <a:ln w="63500">
            <a:solidFill>
              <a:srgbClr val="00B26A"/>
            </a:solidFill>
          </a:ln>
        </p:spPr>
        <p:txBody>
          <a:bodyPr wrap="square" lIns="0" tIns="0" rIns="0" bIns="0" rtlCol="0"/>
          <a:lstStyle/>
          <a:p>
            <a:endParaRPr dirty="0"/>
          </a:p>
        </p:txBody>
      </p:sp>
      <p:sp>
        <p:nvSpPr>
          <p:cNvPr id="58" name="object 6">
            <a:extLst>
              <a:ext uri="{FF2B5EF4-FFF2-40B4-BE49-F238E27FC236}">
                <a16:creationId xmlns:a16="http://schemas.microsoft.com/office/drawing/2014/main" id="{5B81B811-344B-4A18-9C4F-034A0EFA12AA}"/>
              </a:ext>
            </a:extLst>
          </p:cNvPr>
          <p:cNvSpPr txBox="1"/>
          <p:nvPr/>
        </p:nvSpPr>
        <p:spPr>
          <a:xfrm>
            <a:off x="3642057" y="9895731"/>
            <a:ext cx="3564083" cy="320601"/>
          </a:xfrm>
          <a:prstGeom prst="rect">
            <a:avLst/>
          </a:prstGeom>
        </p:spPr>
        <p:txBody>
          <a:bodyPr vert="horz" wrap="square" lIns="0" tIns="12700" rIns="0" bIns="0" rtlCol="0">
            <a:spAutoFit/>
          </a:bodyPr>
          <a:lstStyle/>
          <a:p>
            <a:pPr>
              <a:lnSpc>
                <a:spcPct val="100000"/>
              </a:lnSpc>
              <a:spcBef>
                <a:spcPts val="300"/>
              </a:spcBef>
            </a:pPr>
            <a:r>
              <a:rPr lang="ja-JP" altLang="en-US" sz="1000" dirty="0">
                <a:solidFill>
                  <a:srgbClr val="231F20"/>
                </a:solidFill>
                <a:latin typeface="Yu Gothic Medium" panose="020B0400000000000000" pitchFamily="34" charset="-128"/>
                <a:ea typeface="Yu Gothic Medium" panose="020B0400000000000000" pitchFamily="34" charset="-128"/>
                <a:cs typeface="Source Han Sans JP"/>
              </a:rPr>
              <a:t>教材は文部科学省のウェブサイトからダウンロード可能です。　</a:t>
            </a:r>
            <a:r>
              <a:rPr lang="en-US" altLang="ja-JP" sz="1000" dirty="0">
                <a:solidFill>
                  <a:srgbClr val="231F20"/>
                </a:solidFill>
                <a:latin typeface="Yu Gothic Medium" panose="020B0400000000000000" pitchFamily="34" charset="-128"/>
                <a:ea typeface="Yu Gothic Medium" panose="020B0400000000000000" pitchFamily="34" charset="-128"/>
                <a:cs typeface="SourceHanSansJP-Medium"/>
              </a:rPr>
              <a:t>https://www.mext.go.jp/a_menu/danjo/anzen/index.html</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sp>
        <p:nvSpPr>
          <p:cNvPr id="23" name="テキスト ボックス 22">
            <a:extLst>
              <a:ext uri="{FF2B5EF4-FFF2-40B4-BE49-F238E27FC236}">
                <a16:creationId xmlns:a16="http://schemas.microsoft.com/office/drawing/2014/main" id="{59E5C5D9-D68B-5643-976B-E9D26F4D449C}"/>
              </a:ext>
            </a:extLst>
          </p:cNvPr>
          <p:cNvSpPr txBox="1"/>
          <p:nvPr/>
        </p:nvSpPr>
        <p:spPr>
          <a:xfrm>
            <a:off x="355600" y="8444191"/>
            <a:ext cx="5005906" cy="1461939"/>
          </a:xfrm>
          <a:prstGeom prst="rect">
            <a:avLst/>
          </a:prstGeom>
          <a:noFill/>
        </p:spPr>
        <p:txBody>
          <a:bodyPr wrap="square" rtlCol="0">
            <a:spAutoFit/>
          </a:bodyPr>
          <a:lstStyle/>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望まない性的な行為は、性的な暴力にあたります。</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性暴力は、被害者の尊厳を著しく踏みにじる行為であり、その心身に長期に</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わたり重大な悪影響を及ぼすもので、性暴力の根絶は待ったなしの課題です。</a:t>
            </a:r>
            <a:endParaRPr lang="en-US" altLang="ja-JP" sz="1050" b="1" dirty="0">
              <a:solidFill>
                <a:srgbClr val="231F20"/>
              </a:solidFill>
              <a:latin typeface="Yu Gothic Medium" panose="020B0400000000000000" pitchFamily="34" charset="-128"/>
              <a:ea typeface="Yu Gothic Medium" panose="020B0400000000000000" pitchFamily="34" charset="-128"/>
              <a:cs typeface="DNPShueiMGoStd-L"/>
            </a:endParaRPr>
          </a:p>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令和</a:t>
            </a: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2</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年に政府で決定された「性犯罪・性暴力対策の強化の方針」を踏まえ、</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全国の学校等におい</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て</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「生</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命</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（いのち</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の安全教育</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を推進することになりました。</a:t>
            </a:r>
            <a:endParaRPr lang="en-US" altLang="ja-JP" sz="1050" b="1" dirty="0">
              <a:solidFill>
                <a:srgbClr val="231F20"/>
              </a:solidFill>
              <a:latin typeface="Yu Gothic Medium" panose="020B0400000000000000" pitchFamily="34" charset="-128"/>
              <a:ea typeface="Yu Gothic Medium" panose="020B0400000000000000" pitchFamily="34" charset="-128"/>
              <a:cs typeface="DNPShueiMGoStd-L"/>
            </a:endParaRPr>
          </a:p>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　この教育では、生命の尊さを学び、性暴力の根底にある誤った認識や行動、</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性暴力が及ぼす影響等を正しく理解し、生命を大切にする考えや、自分や相手、</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一人一人を大切にする態度等を身に付けることを目指しています。</a:t>
            </a:r>
            <a:endParaRPr kumimoji="1" lang="ja-JP" altLang="en-US" sz="1050" b="1" dirty="0">
              <a:solidFill>
                <a:srgbClr val="231F20"/>
              </a:solidFill>
              <a:latin typeface="Yu Gothic Medium" panose="020B0400000000000000" pitchFamily="34" charset="-128"/>
              <a:ea typeface="Yu Gothic Medium" panose="020B0400000000000000" pitchFamily="34" charset="-128"/>
            </a:endParaRPr>
          </a:p>
        </p:txBody>
      </p:sp>
      <p:sp>
        <p:nvSpPr>
          <p:cNvPr id="68" name="object 6">
            <a:extLst>
              <a:ext uri="{FF2B5EF4-FFF2-40B4-BE49-F238E27FC236}">
                <a16:creationId xmlns:a16="http://schemas.microsoft.com/office/drawing/2014/main" id="{F37DB6CB-C653-45BB-BBFF-BF59EFC101B5}"/>
              </a:ext>
            </a:extLst>
          </p:cNvPr>
          <p:cNvSpPr txBox="1"/>
          <p:nvPr/>
        </p:nvSpPr>
        <p:spPr>
          <a:xfrm>
            <a:off x="5384303" y="7068923"/>
            <a:ext cx="1966689" cy="307777"/>
          </a:xfrm>
          <a:prstGeom prst="rect">
            <a:avLst/>
          </a:prstGeom>
        </p:spPr>
        <p:txBody>
          <a:bodyPr vert="horz" wrap="square" lIns="0" tIns="0" rIns="0" bIns="0" rtlCol="0">
            <a:spAutoFit/>
          </a:bodyPr>
          <a:lstStyle/>
          <a:p>
            <a:pPr>
              <a:lnSpc>
                <a:spcPct val="100000"/>
              </a:lnSpc>
              <a:spcBef>
                <a:spcPts val="300"/>
              </a:spcBef>
            </a:pPr>
            <a:r>
              <a:rPr lang="ja-JP" altLang="en-US" sz="1000" dirty="0">
                <a:solidFill>
                  <a:srgbClr val="231F20"/>
                </a:solidFill>
                <a:latin typeface="Yu Gothic Medium" panose="020B0400000000000000" pitchFamily="34" charset="-128"/>
                <a:ea typeface="Yu Gothic Medium" panose="020B0400000000000000" pitchFamily="34" charset="-128"/>
                <a:cs typeface="Source Han Sans JP"/>
              </a:rPr>
              <a:t>教材は文部科学省のウェブサイトからダウンロード可能です。</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grpSp>
        <p:nvGrpSpPr>
          <p:cNvPr id="88" name="グループ化 87">
            <a:extLst>
              <a:ext uri="{FF2B5EF4-FFF2-40B4-BE49-F238E27FC236}">
                <a16:creationId xmlns:a16="http://schemas.microsoft.com/office/drawing/2014/main" id="{876D5D64-8E8D-4571-84AB-C88C1B4F3A75}"/>
              </a:ext>
            </a:extLst>
          </p:cNvPr>
          <p:cNvGrpSpPr/>
          <p:nvPr/>
        </p:nvGrpSpPr>
        <p:grpSpPr>
          <a:xfrm>
            <a:off x="765852" y="6313212"/>
            <a:ext cx="2123036" cy="283895"/>
            <a:chOff x="765852" y="5570662"/>
            <a:chExt cx="2123036" cy="283895"/>
          </a:xfrm>
        </p:grpSpPr>
        <p:sp>
          <p:nvSpPr>
            <p:cNvPr id="90" name="円/楕円 63">
              <a:extLst>
                <a:ext uri="{FF2B5EF4-FFF2-40B4-BE49-F238E27FC236}">
                  <a16:creationId xmlns:a16="http://schemas.microsoft.com/office/drawing/2014/main" id="{6453195D-3D6A-4F39-87CF-8AC3CBA2B049}"/>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游ゴシック Medium" panose="020B0500000000000000" pitchFamily="50" charset="-128"/>
                  <a:ea typeface="游ゴシック Medium" panose="020B0500000000000000" pitchFamily="50" charset="-128"/>
                </a:rPr>
                <a:t>２</a:t>
              </a:r>
            </a:p>
          </p:txBody>
        </p:sp>
        <p:sp>
          <p:nvSpPr>
            <p:cNvPr id="91" name="object 38">
              <a:extLst>
                <a:ext uri="{FF2B5EF4-FFF2-40B4-BE49-F238E27FC236}">
                  <a16:creationId xmlns:a16="http://schemas.microsoft.com/office/drawing/2014/main" id="{807D443D-1901-4EBC-AFFD-EE8FC3EC2FB6}"/>
                </a:ext>
              </a:extLst>
            </p:cNvPr>
            <p:cNvSpPr txBox="1"/>
            <p:nvPr/>
          </p:nvSpPr>
          <p:spPr>
            <a:xfrm>
              <a:off x="1010740" y="5570662"/>
              <a:ext cx="1878148" cy="276999"/>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男女の個性の尊重</a:t>
              </a:r>
            </a:p>
          </p:txBody>
        </p:sp>
      </p:grpSp>
      <p:grpSp>
        <p:nvGrpSpPr>
          <p:cNvPr id="94" name="グループ化 93">
            <a:extLst>
              <a:ext uri="{FF2B5EF4-FFF2-40B4-BE49-F238E27FC236}">
                <a16:creationId xmlns:a16="http://schemas.microsoft.com/office/drawing/2014/main" id="{15A6B75E-30EF-4A3A-8E92-4055D8B99BC4}"/>
              </a:ext>
            </a:extLst>
          </p:cNvPr>
          <p:cNvGrpSpPr/>
          <p:nvPr/>
        </p:nvGrpSpPr>
        <p:grpSpPr>
          <a:xfrm>
            <a:off x="765852" y="7036670"/>
            <a:ext cx="2764888" cy="477054"/>
            <a:chOff x="765852" y="5570662"/>
            <a:chExt cx="2764888" cy="477054"/>
          </a:xfrm>
        </p:grpSpPr>
        <p:sp>
          <p:nvSpPr>
            <p:cNvPr id="95" name="円/楕円 63">
              <a:extLst>
                <a:ext uri="{FF2B5EF4-FFF2-40B4-BE49-F238E27FC236}">
                  <a16:creationId xmlns:a16="http://schemas.microsoft.com/office/drawing/2014/main" id="{99B2525D-1E47-453D-B249-A4E72231B1E5}"/>
                </a:ext>
              </a:extLst>
            </p:cNvPr>
            <p:cNvSpPr/>
            <p:nvPr/>
          </p:nvSpPr>
          <p:spPr>
            <a:xfrm>
              <a:off x="765852" y="5637127"/>
              <a:ext cx="217430" cy="21743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游ゴシック Medium" panose="020B0500000000000000" pitchFamily="50" charset="-128"/>
                  <a:ea typeface="游ゴシック Medium" panose="020B0500000000000000" pitchFamily="50" charset="-128"/>
                </a:rPr>
                <a:t>３</a:t>
              </a:r>
              <a:endParaRPr kumimoji="1" lang="ja-JP" altLang="en-US" sz="1200" b="1" dirty="0">
                <a:latin typeface="游ゴシック Medium" panose="020B0500000000000000" pitchFamily="50" charset="-128"/>
                <a:ea typeface="游ゴシック Medium" panose="020B0500000000000000" pitchFamily="50" charset="-128"/>
              </a:endParaRPr>
            </a:p>
          </p:txBody>
        </p:sp>
        <p:sp>
          <p:nvSpPr>
            <p:cNvPr id="96" name="object 38">
              <a:extLst>
                <a:ext uri="{FF2B5EF4-FFF2-40B4-BE49-F238E27FC236}">
                  <a16:creationId xmlns:a16="http://schemas.microsoft.com/office/drawing/2014/main" id="{5AF7C067-5871-4417-AEB3-4EC3F7DEE7CE}"/>
                </a:ext>
              </a:extLst>
            </p:cNvPr>
            <p:cNvSpPr txBox="1"/>
            <p:nvPr/>
          </p:nvSpPr>
          <p:spPr>
            <a:xfrm>
              <a:off x="1010740" y="5570662"/>
              <a:ext cx="2520000" cy="477054"/>
            </a:xfrm>
            <a:prstGeom prst="rect">
              <a:avLst/>
            </a:prstGeom>
          </p:spPr>
          <p:txBody>
            <a:bodyPr vert="horz" wrap="square" lIns="0" tIns="76200" rIns="0" bIns="0" rtlCol="0">
              <a:spAutoFit/>
            </a:bodyPr>
            <a:lstStyle/>
            <a:p>
              <a:pPr marL="25400">
                <a:spcBef>
                  <a:spcPts val="600"/>
                </a:spcBef>
              </a:pPr>
              <a:r>
                <a:rPr lang="ja-JP" altLang="en-US" sz="1300" b="1" dirty="0">
                  <a:solidFill>
                    <a:srgbClr val="231F20"/>
                  </a:solidFill>
                  <a:latin typeface="游ゴシック" panose="020B0400000000000000" pitchFamily="50" charset="-128"/>
                  <a:ea typeface="游ゴシック" panose="020B0400000000000000" pitchFamily="50" charset="-128"/>
                </a:rPr>
                <a:t>固定的な性別役割分担意識の解消</a:t>
              </a:r>
            </a:p>
          </p:txBody>
        </p:sp>
      </p:grpSp>
      <p:grpSp>
        <p:nvGrpSpPr>
          <p:cNvPr id="97" name="グループ化 96">
            <a:extLst>
              <a:ext uri="{FF2B5EF4-FFF2-40B4-BE49-F238E27FC236}">
                <a16:creationId xmlns:a16="http://schemas.microsoft.com/office/drawing/2014/main" id="{DF903D6A-0C05-472B-B253-8641F1D60208}"/>
              </a:ext>
            </a:extLst>
          </p:cNvPr>
          <p:cNvGrpSpPr/>
          <p:nvPr/>
        </p:nvGrpSpPr>
        <p:grpSpPr>
          <a:xfrm>
            <a:off x="787400" y="5263187"/>
            <a:ext cx="1245304" cy="292388"/>
            <a:chOff x="415044" y="3571684"/>
            <a:chExt cx="1245304" cy="292388"/>
          </a:xfrm>
        </p:grpSpPr>
        <p:sp>
          <p:nvSpPr>
            <p:cNvPr id="98" name="object 36">
              <a:extLst>
                <a:ext uri="{FF2B5EF4-FFF2-40B4-BE49-F238E27FC236}">
                  <a16:creationId xmlns:a16="http://schemas.microsoft.com/office/drawing/2014/main" id="{71A59C4A-4FB6-455E-977A-EE046D1A81AE}"/>
                </a:ext>
              </a:extLst>
            </p:cNvPr>
            <p:cNvSpPr txBox="1"/>
            <p:nvPr/>
          </p:nvSpPr>
          <p:spPr>
            <a:xfrm>
              <a:off x="680903" y="3571684"/>
              <a:ext cx="979445" cy="292388"/>
            </a:xfrm>
            <a:prstGeom prst="rect">
              <a:avLst/>
            </a:prstGeom>
          </p:spPr>
          <p:txBody>
            <a:bodyPr vert="horz" wrap="square" lIns="0" tIns="76200" rIns="0" bIns="0" rtlCol="0">
              <a:spAutoFit/>
            </a:bodyPr>
            <a:lstStyle/>
            <a:p>
              <a:pPr marL="25400">
                <a:lnSpc>
                  <a:spcPct val="100000"/>
                </a:lnSpc>
                <a:spcBef>
                  <a:spcPts val="600"/>
                </a:spcBef>
              </a:pPr>
              <a:r>
                <a:rPr sz="1400" b="1" dirty="0">
                  <a:solidFill>
                    <a:srgbClr val="231F20"/>
                  </a:solidFill>
                  <a:latin typeface="游ゴシック" panose="020B0400000000000000" pitchFamily="50" charset="-128"/>
                  <a:ea typeface="游ゴシック" panose="020B0400000000000000" pitchFamily="50" charset="-128"/>
                  <a:cs typeface="YuGothic"/>
                </a:rPr>
                <a:t>教育の</a:t>
              </a:r>
              <a:r>
                <a:rPr lang="ja-JP" altLang="en-US" sz="1400" b="1" dirty="0">
                  <a:solidFill>
                    <a:srgbClr val="231F20"/>
                  </a:solidFill>
                  <a:latin typeface="游ゴシック" panose="020B0400000000000000" pitchFamily="50" charset="-128"/>
                  <a:ea typeface="游ゴシック" panose="020B0400000000000000" pitchFamily="50" charset="-128"/>
                  <a:cs typeface="YuGothic"/>
                </a:rPr>
                <a:t>内容</a:t>
              </a:r>
              <a:endParaRPr lang="ja-JP" altLang="en-US" sz="1050" dirty="0">
                <a:solidFill>
                  <a:srgbClr val="231F20"/>
                </a:solidFill>
                <a:latin typeface="游ゴシック" panose="020B0400000000000000" pitchFamily="50" charset="-128"/>
                <a:ea typeface="游ゴシック" panose="020B0400000000000000" pitchFamily="50" charset="-128"/>
                <a:cs typeface="YuGothic"/>
              </a:endParaRPr>
            </a:p>
          </p:txBody>
        </p:sp>
        <p:pic>
          <p:nvPicPr>
            <p:cNvPr id="99" name="図 98">
              <a:extLst>
                <a:ext uri="{FF2B5EF4-FFF2-40B4-BE49-F238E27FC236}">
                  <a16:creationId xmlns:a16="http://schemas.microsoft.com/office/drawing/2014/main" id="{FC368A4A-D0DA-4142-B595-BDD08B2CD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4" y="3595111"/>
              <a:ext cx="190500" cy="254000"/>
            </a:xfrm>
            <a:prstGeom prst="rect">
              <a:avLst/>
            </a:prstGeom>
          </p:spPr>
        </p:pic>
      </p:grpSp>
      <p:sp>
        <p:nvSpPr>
          <p:cNvPr id="48" name="四角形: 角を丸くする 47">
            <a:extLst>
              <a:ext uri="{FF2B5EF4-FFF2-40B4-BE49-F238E27FC236}">
                <a16:creationId xmlns:a16="http://schemas.microsoft.com/office/drawing/2014/main" id="{0FA91D3B-EF06-42E2-B00B-5AF98F5153FF}"/>
              </a:ext>
            </a:extLst>
          </p:cNvPr>
          <p:cNvSpPr/>
          <p:nvPr/>
        </p:nvSpPr>
        <p:spPr>
          <a:xfrm>
            <a:off x="365620" y="8191404"/>
            <a:ext cx="6825261" cy="2041638"/>
          </a:xfrm>
          <a:prstGeom prst="roundRect">
            <a:avLst>
              <a:gd name="adj" fmla="val 2833"/>
            </a:avLst>
          </a:prstGeom>
          <a:noFill/>
          <a:ln w="2540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object 10">
            <a:extLst>
              <a:ext uri="{FF2B5EF4-FFF2-40B4-BE49-F238E27FC236}">
                <a16:creationId xmlns:a16="http://schemas.microsoft.com/office/drawing/2014/main" id="{DD7AAF44-5C62-8344-8BD4-0B8CD8F0A1FC}"/>
              </a:ext>
            </a:extLst>
          </p:cNvPr>
          <p:cNvSpPr/>
          <p:nvPr/>
        </p:nvSpPr>
        <p:spPr>
          <a:xfrm>
            <a:off x="1577658" y="8049648"/>
            <a:ext cx="4401185" cy="299295"/>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chemeClr val="bg1"/>
          </a:solidFill>
          <a:ln w="25400">
            <a:solidFill>
              <a:srgbClr val="33B664"/>
            </a:solidFill>
          </a:ln>
        </p:spPr>
        <p:txBody>
          <a:bodyPr wrap="square" lIns="0" tIns="0" rIns="0" bIns="0" rtlCol="0" anchor="ctr" anchorCtr="0"/>
          <a:lstStyle/>
          <a:p>
            <a:pPr algn="ctr"/>
            <a:r>
              <a:rPr lang="ja-JP" altLang="en-US" sz="1400" b="1" dirty="0">
                <a:solidFill>
                  <a:srgbClr val="231F20"/>
                </a:solidFill>
                <a:latin typeface="游ゴシック" panose="020B0400000000000000" pitchFamily="50" charset="-128"/>
                <a:ea typeface="游ゴシック" panose="020B0400000000000000" pitchFamily="50" charset="-128"/>
              </a:rPr>
              <a:t>コラム　「生</a:t>
            </a:r>
            <a:r>
              <a:rPr lang="ja-JP" altLang="en-US" sz="1400" b="1" spc="-300" dirty="0">
                <a:solidFill>
                  <a:srgbClr val="231F20"/>
                </a:solidFill>
                <a:latin typeface="游ゴシック" panose="020B0400000000000000" pitchFamily="50" charset="-128"/>
                <a:ea typeface="游ゴシック" panose="020B0400000000000000" pitchFamily="50" charset="-128"/>
              </a:rPr>
              <a:t>命</a:t>
            </a:r>
            <a:r>
              <a:rPr lang="ja-JP" altLang="en-US" sz="1400" b="1" dirty="0">
                <a:solidFill>
                  <a:srgbClr val="231F20"/>
                </a:solidFill>
                <a:latin typeface="游ゴシック" panose="020B0400000000000000" pitchFamily="50" charset="-128"/>
                <a:ea typeface="游ゴシック" panose="020B0400000000000000" pitchFamily="50" charset="-128"/>
              </a:rPr>
              <a:t>（いのち</a:t>
            </a:r>
            <a:r>
              <a:rPr lang="ja-JP" altLang="en-US" sz="1400" b="1" spc="-300" dirty="0">
                <a:solidFill>
                  <a:srgbClr val="231F20"/>
                </a:solidFill>
                <a:latin typeface="游ゴシック" panose="020B0400000000000000" pitchFamily="50" charset="-128"/>
                <a:ea typeface="游ゴシック" panose="020B0400000000000000" pitchFamily="50" charset="-128"/>
              </a:rPr>
              <a:t>）</a:t>
            </a:r>
            <a:r>
              <a:rPr lang="ja-JP" altLang="en-US" sz="1400" b="1" dirty="0">
                <a:solidFill>
                  <a:srgbClr val="231F20"/>
                </a:solidFill>
                <a:latin typeface="游ゴシック" panose="020B0400000000000000" pitchFamily="50" charset="-128"/>
                <a:ea typeface="游ゴシック" panose="020B0400000000000000" pitchFamily="50" charset="-128"/>
              </a:rPr>
              <a:t>の安全教育</a:t>
            </a:r>
            <a:r>
              <a:rPr lang="ja-JP" altLang="en-US" sz="1400" b="1" spc="-300" dirty="0">
                <a:solidFill>
                  <a:srgbClr val="231F20"/>
                </a:solidFill>
                <a:latin typeface="游ゴシック" panose="020B0400000000000000" pitchFamily="50" charset="-128"/>
                <a:ea typeface="游ゴシック" panose="020B0400000000000000" pitchFamily="50" charset="-128"/>
              </a:rPr>
              <a:t>」</a:t>
            </a:r>
            <a:r>
              <a:rPr lang="ja-JP" altLang="en-US" sz="1400" b="1" dirty="0">
                <a:solidFill>
                  <a:srgbClr val="231F20"/>
                </a:solidFill>
                <a:latin typeface="游ゴシック" panose="020B0400000000000000" pitchFamily="50" charset="-128"/>
                <a:ea typeface="游ゴシック" panose="020B0400000000000000" pitchFamily="50" charset="-128"/>
              </a:rPr>
              <a:t>のご紹介</a:t>
            </a:r>
            <a:endParaRPr kumimoji="1" lang="ja-JP" altLang="en-US" sz="1400" dirty="0">
              <a:solidFill>
                <a:srgbClr val="231F20"/>
              </a:solidFill>
            </a:endParaRPr>
          </a:p>
        </p:txBody>
      </p:sp>
      <p:pic>
        <p:nvPicPr>
          <p:cNvPr id="9" name="図 8">
            <a:extLst>
              <a:ext uri="{FF2B5EF4-FFF2-40B4-BE49-F238E27FC236}">
                <a16:creationId xmlns:a16="http://schemas.microsoft.com/office/drawing/2014/main" id="{23C30ACA-A390-4FE7-94BD-6B9FC466AE6D}"/>
              </a:ext>
            </a:extLst>
          </p:cNvPr>
          <p:cNvPicPr>
            <a:picLocks noChangeAspect="1"/>
          </p:cNvPicPr>
          <p:nvPr/>
        </p:nvPicPr>
        <p:blipFill>
          <a:blip r:embed="rId4"/>
          <a:stretch>
            <a:fillRect/>
          </a:stretch>
        </p:blipFill>
        <p:spPr>
          <a:xfrm>
            <a:off x="5481135" y="8663685"/>
            <a:ext cx="1677166" cy="1161167"/>
          </a:xfrm>
          <a:prstGeom prst="rect">
            <a:avLst/>
          </a:prstGeom>
        </p:spPr>
      </p:pic>
      <p:pic>
        <p:nvPicPr>
          <p:cNvPr id="7" name="図 6">
            <a:extLst>
              <a:ext uri="{FF2B5EF4-FFF2-40B4-BE49-F238E27FC236}">
                <a16:creationId xmlns:a16="http://schemas.microsoft.com/office/drawing/2014/main" id="{6E06FB1A-D038-4920-B457-BBB24B7D1D23}"/>
              </a:ext>
            </a:extLst>
          </p:cNvPr>
          <p:cNvPicPr>
            <a:picLocks noChangeAspect="1"/>
          </p:cNvPicPr>
          <p:nvPr/>
        </p:nvPicPr>
        <p:blipFill>
          <a:blip r:embed="rId5"/>
          <a:stretch>
            <a:fillRect/>
          </a:stretch>
        </p:blipFill>
        <p:spPr>
          <a:xfrm>
            <a:off x="5445125" y="5764892"/>
            <a:ext cx="1724131" cy="12193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descr="ゲームのキャラクター&#10;&#10;低い精度で自動的に生成された説明">
            <a:extLst>
              <a:ext uri="{FF2B5EF4-FFF2-40B4-BE49-F238E27FC236}">
                <a16:creationId xmlns:a16="http://schemas.microsoft.com/office/drawing/2014/main" id="{A22AC4C5-3EAF-7343-A515-91E9C4791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32" y="4269458"/>
            <a:ext cx="1088464" cy="1077242"/>
          </a:xfrm>
          <a:prstGeom prst="rect">
            <a:avLst/>
          </a:prstGeom>
        </p:spPr>
      </p:pic>
      <p:pic>
        <p:nvPicPr>
          <p:cNvPr id="46" name="図 45" descr="記号, らくがき, 挿絵 が含まれている画像&#10;&#10;自動的に生成された説明">
            <a:extLst>
              <a:ext uri="{FF2B5EF4-FFF2-40B4-BE49-F238E27FC236}">
                <a16:creationId xmlns:a16="http://schemas.microsoft.com/office/drawing/2014/main" id="{F5A01B17-F29B-DD43-BE2C-41115B584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316" y="4257068"/>
            <a:ext cx="1645789" cy="1077244"/>
          </a:xfrm>
          <a:prstGeom prst="rect">
            <a:avLst/>
          </a:prstGeom>
        </p:spPr>
      </p:pic>
      <p:sp>
        <p:nvSpPr>
          <p:cNvPr id="39" name="object 36">
            <a:extLst>
              <a:ext uri="{FF2B5EF4-FFF2-40B4-BE49-F238E27FC236}">
                <a16:creationId xmlns:a16="http://schemas.microsoft.com/office/drawing/2014/main" id="{C91A0AB5-E3F8-4B08-8E24-0BDA8BC42C13}"/>
              </a:ext>
            </a:extLst>
          </p:cNvPr>
          <p:cNvSpPr txBox="1"/>
          <p:nvPr/>
        </p:nvSpPr>
        <p:spPr>
          <a:xfrm>
            <a:off x="2504814" y="729211"/>
            <a:ext cx="2915276" cy="292388"/>
          </a:xfrm>
          <a:prstGeom prst="rect">
            <a:avLst/>
          </a:prstGeom>
        </p:spPr>
        <p:txBody>
          <a:bodyPr vert="horz" wrap="square" lIns="0" tIns="76200" rIns="0" bIns="0" rtlCol="0">
            <a:spAutoFit/>
          </a:bodyPr>
          <a:lstStyle/>
          <a:p>
            <a:pPr marL="25400">
              <a:lnSpc>
                <a:spcPct val="100000"/>
              </a:lnSpc>
              <a:spcBef>
                <a:spcPts val="600"/>
              </a:spcBef>
            </a:pPr>
            <a:r>
              <a:rPr lang="ja-JP" altLang="en-US" sz="1400" b="1" dirty="0">
                <a:solidFill>
                  <a:srgbClr val="00B26A"/>
                </a:solidFill>
                <a:latin typeface="游ゴシック" panose="020B0400000000000000" pitchFamily="50" charset="-128"/>
                <a:ea typeface="游ゴシック" panose="020B0400000000000000" pitchFamily="50" charset="-128"/>
                <a:cs typeface="YuGothic"/>
              </a:rPr>
              <a:t>男女共同参画に関するキーワード</a:t>
            </a:r>
          </a:p>
        </p:txBody>
      </p:sp>
      <p:sp>
        <p:nvSpPr>
          <p:cNvPr id="43" name="テキスト ボックス 42">
            <a:extLst>
              <a:ext uri="{FF2B5EF4-FFF2-40B4-BE49-F238E27FC236}">
                <a16:creationId xmlns:a16="http://schemas.microsoft.com/office/drawing/2014/main" id="{4E43B331-A283-4E55-BF23-56917A7D00DC}"/>
              </a:ext>
            </a:extLst>
          </p:cNvPr>
          <p:cNvSpPr txBox="1"/>
          <p:nvPr/>
        </p:nvSpPr>
        <p:spPr>
          <a:xfrm>
            <a:off x="434975" y="1021082"/>
            <a:ext cx="1197231" cy="276999"/>
          </a:xfrm>
          <a:prstGeom prst="rect">
            <a:avLst/>
          </a:prstGeom>
          <a:noFill/>
        </p:spPr>
        <p:txBody>
          <a:bodyPr wrap="square" rtlCol="0">
            <a:spAutoFit/>
          </a:bodyPr>
          <a:lstStyle/>
          <a:p>
            <a:pPr marL="184150" indent="-171450">
              <a:lnSpc>
                <a:spcPct val="100000"/>
              </a:lnSpc>
              <a:spcBef>
                <a:spcPts val="100"/>
              </a:spcBef>
              <a:buClr>
                <a:srgbClr val="00B050"/>
              </a:buClr>
              <a:buFont typeface="Wingdings" panose="05000000000000000000" pitchFamily="2" charset="2"/>
              <a:buChar char="n"/>
            </a:pPr>
            <a:r>
              <a:rPr lang="ja-JP" altLang="en-US" sz="1200" b="1" dirty="0">
                <a:solidFill>
                  <a:srgbClr val="231F20"/>
                </a:solidFill>
                <a:latin typeface="游ゴシック" panose="020B0400000000000000" pitchFamily="50" charset="-128"/>
                <a:ea typeface="游ゴシック" panose="020B0400000000000000" pitchFamily="50" charset="-128"/>
              </a:rPr>
              <a:t>ジェンダー</a:t>
            </a:r>
            <a:endParaRPr lang="en-US" altLang="ja-JP" sz="1200" b="1" dirty="0">
              <a:solidFill>
                <a:srgbClr val="231F20"/>
              </a:solidFill>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AD4B959E-2BCA-49B4-B3DE-0497D9077B79}"/>
              </a:ext>
            </a:extLst>
          </p:cNvPr>
          <p:cNvSpPr txBox="1"/>
          <p:nvPr/>
        </p:nvSpPr>
        <p:spPr>
          <a:xfrm>
            <a:off x="435600" y="2190279"/>
            <a:ext cx="2534277" cy="461665"/>
          </a:xfrm>
          <a:prstGeom prst="rect">
            <a:avLst/>
          </a:prstGeom>
          <a:noFill/>
        </p:spPr>
        <p:txBody>
          <a:bodyPr wrap="square" rtlCol="0">
            <a:spAutoFit/>
          </a:bodyPr>
          <a:lstStyle/>
          <a:p>
            <a:pPr marL="184150" indent="-171450">
              <a:spcBef>
                <a:spcPts val="100"/>
              </a:spcBef>
              <a:buClr>
                <a:srgbClr val="00B050"/>
              </a:buClr>
              <a:buFont typeface="Wingdings" panose="05000000000000000000" pitchFamily="2" charset="2"/>
              <a:buChar char="n"/>
            </a:pPr>
            <a:r>
              <a:rPr lang="ja-JP" altLang="en-US" sz="1200" b="1" dirty="0">
                <a:solidFill>
                  <a:srgbClr val="231F20"/>
                </a:solidFill>
                <a:latin typeface="游ゴシック" panose="020B0400000000000000" pitchFamily="50" charset="-128"/>
                <a:ea typeface="游ゴシック" panose="020B0400000000000000" pitchFamily="50" charset="-128"/>
              </a:rPr>
              <a:t>無意識の思い込み</a:t>
            </a:r>
            <a:br>
              <a:rPr lang="en-US" altLang="ja-JP" sz="1200" b="1" dirty="0">
                <a:solidFill>
                  <a:srgbClr val="231F20"/>
                </a:solidFill>
                <a:latin typeface="游ゴシック" panose="020B0400000000000000" pitchFamily="50" charset="-128"/>
                <a:ea typeface="游ゴシック" panose="020B0400000000000000" pitchFamily="50" charset="-128"/>
              </a:rPr>
            </a:br>
            <a:r>
              <a:rPr lang="ja-JP" altLang="en-US" sz="1200" b="1" dirty="0">
                <a:solidFill>
                  <a:srgbClr val="231F20"/>
                </a:solidFill>
                <a:latin typeface="游ゴシック" panose="020B0400000000000000" pitchFamily="50" charset="-128"/>
                <a:ea typeface="游ゴシック" panose="020B0400000000000000" pitchFamily="50" charset="-128"/>
              </a:rPr>
              <a:t>（アンコンシャス・バイアス）</a:t>
            </a:r>
          </a:p>
        </p:txBody>
      </p:sp>
      <p:sp>
        <p:nvSpPr>
          <p:cNvPr id="31" name="テキスト ボックス 30">
            <a:extLst>
              <a:ext uri="{FF2B5EF4-FFF2-40B4-BE49-F238E27FC236}">
                <a16:creationId xmlns:a16="http://schemas.microsoft.com/office/drawing/2014/main" id="{7F9348EC-5EC3-4A7D-B666-856CA613DA07}"/>
              </a:ext>
            </a:extLst>
          </p:cNvPr>
          <p:cNvSpPr txBox="1"/>
          <p:nvPr/>
        </p:nvSpPr>
        <p:spPr>
          <a:xfrm>
            <a:off x="424800" y="3393985"/>
            <a:ext cx="632799" cy="253916"/>
          </a:xfrm>
          <a:prstGeom prst="rect">
            <a:avLst/>
          </a:prstGeom>
          <a:noFill/>
        </p:spPr>
        <p:txBody>
          <a:bodyPr wrap="square"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例えば</a:t>
            </a:r>
          </a:p>
        </p:txBody>
      </p:sp>
      <p:sp>
        <p:nvSpPr>
          <p:cNvPr id="40" name="テキスト ボックス 39">
            <a:extLst>
              <a:ext uri="{FF2B5EF4-FFF2-40B4-BE49-F238E27FC236}">
                <a16:creationId xmlns:a16="http://schemas.microsoft.com/office/drawing/2014/main" id="{62434BF3-D67B-4D18-AC34-AE14361A8C87}"/>
              </a:ext>
            </a:extLst>
          </p:cNvPr>
          <p:cNvSpPr txBox="1"/>
          <p:nvPr/>
        </p:nvSpPr>
        <p:spPr>
          <a:xfrm>
            <a:off x="3747770" y="2189822"/>
            <a:ext cx="3436723" cy="276999"/>
          </a:xfrm>
          <a:prstGeom prst="rect">
            <a:avLst/>
          </a:prstGeom>
          <a:noFill/>
        </p:spPr>
        <p:txBody>
          <a:bodyPr wrap="square" rtlCol="0">
            <a:spAutoFit/>
          </a:bodyPr>
          <a:lstStyle/>
          <a:p>
            <a:pPr marL="184150" indent="-171450">
              <a:spcBef>
                <a:spcPts val="100"/>
              </a:spcBef>
              <a:buClr>
                <a:srgbClr val="00B050"/>
              </a:buClr>
              <a:buFont typeface="Wingdings" panose="05000000000000000000" pitchFamily="2" charset="2"/>
              <a:buChar char="n"/>
            </a:pPr>
            <a:r>
              <a:rPr lang="ja-JP" altLang="en-US" sz="1200" b="1" dirty="0">
                <a:solidFill>
                  <a:srgbClr val="231F20"/>
                </a:solidFill>
                <a:latin typeface="游ゴシック" panose="020B0400000000000000" pitchFamily="50" charset="-128"/>
                <a:ea typeface="游ゴシック" panose="020B0400000000000000" pitchFamily="50" charset="-128"/>
              </a:rPr>
              <a:t>固定的な性別役割分担意識</a:t>
            </a:r>
          </a:p>
        </p:txBody>
      </p:sp>
      <p:sp>
        <p:nvSpPr>
          <p:cNvPr id="45" name="テキスト ボックス 44">
            <a:extLst>
              <a:ext uri="{FF2B5EF4-FFF2-40B4-BE49-F238E27FC236}">
                <a16:creationId xmlns:a16="http://schemas.microsoft.com/office/drawing/2014/main" id="{244E7235-9123-46EC-B956-FCC46551471F}"/>
              </a:ext>
            </a:extLst>
          </p:cNvPr>
          <p:cNvSpPr txBox="1"/>
          <p:nvPr/>
        </p:nvSpPr>
        <p:spPr>
          <a:xfrm>
            <a:off x="3736800" y="3396159"/>
            <a:ext cx="596277" cy="253916"/>
          </a:xfrm>
          <a:prstGeom prst="rect">
            <a:avLst/>
          </a:prstGeom>
          <a:noFill/>
        </p:spPr>
        <p:txBody>
          <a:bodyPr wrap="square"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例えば</a:t>
            </a:r>
            <a:endParaRPr lang="en-US" altLang="ja-JP" sz="1050" b="1" dirty="0">
              <a:solidFill>
                <a:srgbClr val="231F20"/>
              </a:solidFill>
              <a:latin typeface="Yu Gothic Medium" panose="020B0400000000000000" pitchFamily="34" charset="-128"/>
              <a:ea typeface="Yu Gothic Medium" panose="020B0400000000000000" pitchFamily="34" charset="-128"/>
            </a:endParaRPr>
          </a:p>
        </p:txBody>
      </p:sp>
      <p:grpSp>
        <p:nvGrpSpPr>
          <p:cNvPr id="47" name="グループ化 46">
            <a:extLst>
              <a:ext uri="{FF2B5EF4-FFF2-40B4-BE49-F238E27FC236}">
                <a16:creationId xmlns:a16="http://schemas.microsoft.com/office/drawing/2014/main" id="{1CA06195-86F9-421E-806D-6AD4468ED86F}"/>
              </a:ext>
            </a:extLst>
          </p:cNvPr>
          <p:cNvGrpSpPr/>
          <p:nvPr/>
        </p:nvGrpSpPr>
        <p:grpSpPr>
          <a:xfrm>
            <a:off x="730250" y="5488940"/>
            <a:ext cx="6048000" cy="292388"/>
            <a:chOff x="1172548" y="3479764"/>
            <a:chExt cx="5931576" cy="292388"/>
          </a:xfrm>
        </p:grpSpPr>
        <p:sp>
          <p:nvSpPr>
            <p:cNvPr id="49" name="object 36">
              <a:extLst>
                <a:ext uri="{FF2B5EF4-FFF2-40B4-BE49-F238E27FC236}">
                  <a16:creationId xmlns:a16="http://schemas.microsoft.com/office/drawing/2014/main" id="{5B1AD32B-9A56-4C36-AF61-27BFBDBB45D1}"/>
                </a:ext>
              </a:extLst>
            </p:cNvPr>
            <p:cNvSpPr txBox="1"/>
            <p:nvPr/>
          </p:nvSpPr>
          <p:spPr>
            <a:xfrm>
              <a:off x="1437783" y="3479764"/>
              <a:ext cx="5666341" cy="292388"/>
            </a:xfrm>
            <a:prstGeom prst="rect">
              <a:avLst/>
            </a:prstGeom>
          </p:spPr>
          <p:txBody>
            <a:bodyPr vert="horz" wrap="square" lIns="0" tIns="76200" rIns="0" bIns="0" rtlCol="0">
              <a:spAutoFit/>
            </a:bodyPr>
            <a:lstStyle/>
            <a:p>
              <a:pPr marL="25400">
                <a:lnSpc>
                  <a:spcPct val="100000"/>
                </a:lnSpc>
                <a:spcBef>
                  <a:spcPts val="600"/>
                </a:spcBef>
              </a:pPr>
              <a:r>
                <a:rPr lang="ja-JP" altLang="en-US" sz="1400" b="1" dirty="0">
                  <a:solidFill>
                    <a:srgbClr val="231F20"/>
                  </a:solidFill>
                  <a:latin typeface="游ゴシック" panose="020B0400000000000000" pitchFamily="50" charset="-128"/>
                  <a:ea typeface="游ゴシック" panose="020B0400000000000000" pitchFamily="50" charset="-128"/>
                  <a:cs typeface="YuGothic"/>
                </a:rPr>
                <a:t>無意識の思い込み・固定的な性別役割分担意識の解消はなぜ必要なの？</a:t>
              </a:r>
            </a:p>
          </p:txBody>
        </p:sp>
        <p:pic>
          <p:nvPicPr>
            <p:cNvPr id="51" name="図 50">
              <a:extLst>
                <a:ext uri="{FF2B5EF4-FFF2-40B4-BE49-F238E27FC236}">
                  <a16:creationId xmlns:a16="http://schemas.microsoft.com/office/drawing/2014/main" id="{413CCEC7-EADC-4FAC-9C65-F918FFD7FB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72548" y="3503191"/>
              <a:ext cx="189254" cy="254000"/>
            </a:xfrm>
            <a:prstGeom prst="rect">
              <a:avLst/>
            </a:prstGeom>
          </p:spPr>
        </p:pic>
      </p:grpSp>
      <p:sp>
        <p:nvSpPr>
          <p:cNvPr id="52" name="テキスト ボックス 51">
            <a:extLst>
              <a:ext uri="{FF2B5EF4-FFF2-40B4-BE49-F238E27FC236}">
                <a16:creationId xmlns:a16="http://schemas.microsoft.com/office/drawing/2014/main" id="{39224AFE-C5F4-4BB7-9402-DA91F0A6FD03}"/>
              </a:ext>
            </a:extLst>
          </p:cNvPr>
          <p:cNvSpPr txBox="1"/>
          <p:nvPr/>
        </p:nvSpPr>
        <p:spPr>
          <a:xfrm>
            <a:off x="634373" y="5778314"/>
            <a:ext cx="6423228" cy="964367"/>
          </a:xfrm>
          <a:prstGeom prst="rect">
            <a:avLst/>
          </a:prstGeom>
          <a:noFill/>
        </p:spPr>
        <p:txBody>
          <a:bodyPr wrap="square" rtlCol="0">
            <a:spAutoFit/>
          </a:bodyPr>
          <a:lstStyle/>
          <a:p>
            <a:pPr marL="12700">
              <a:lnSpc>
                <a:spcPct val="100000"/>
              </a:lnSpc>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性別を理由に自らの意欲・能力が十分に活かせず、幸福が感じられないといった状況が生じないよう、</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無意識の思い込みや固定的な性別役割分担意識、性差別意識のない社会を実現することが大切です。</a:t>
            </a:r>
            <a:endParaRPr lang="en-US" altLang="ja-JP" sz="1050" b="1" dirty="0">
              <a:solidFill>
                <a:srgbClr val="231F20"/>
              </a:solidFill>
              <a:latin typeface="Yu Gothic Medium" panose="020B0400000000000000" pitchFamily="34" charset="-128"/>
              <a:ea typeface="Yu Gothic Medium" panose="020B0400000000000000" pitchFamily="34" charset="-128"/>
            </a:endParaRPr>
          </a:p>
          <a:p>
            <a:pPr marL="12700">
              <a:lnSpc>
                <a:spcPct val="100000"/>
              </a:lnSpc>
              <a:spcBef>
                <a:spcPts val="5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大人の無意識の思い込みや固定的な性別役割分担意識に基づく何気ない言動が、子供の男女共同参画への意識や、進路・生き方等に影響を与える可能性があります。性別にかかわらず、一人一人の子供が能力や</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個性を発揮できるような社会にすることが大切です。</a:t>
            </a:r>
          </a:p>
        </p:txBody>
      </p:sp>
      <p:sp>
        <p:nvSpPr>
          <p:cNvPr id="3" name="スライド番号プレースホルダー 2">
            <a:extLst>
              <a:ext uri="{FF2B5EF4-FFF2-40B4-BE49-F238E27FC236}">
                <a16:creationId xmlns:a16="http://schemas.microsoft.com/office/drawing/2014/main" id="{99D881AA-96B1-44C4-9DA0-AD625FA569CB}"/>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Yu Gothic" panose="020B0400000000000000" pitchFamily="34" charset="-128"/>
                <a:ea typeface="Yu Gothic" panose="020B0400000000000000" pitchFamily="34" charset="-128"/>
              </a:rPr>
              <a:t>2</a:t>
            </a:fld>
            <a:endParaRPr lang="en-US" altLang="ja-JP" dirty="0">
              <a:latin typeface="Yu Gothic" panose="020B0400000000000000" pitchFamily="34" charset="-128"/>
              <a:ea typeface="Yu Gothic" panose="020B0400000000000000" pitchFamily="34" charset="-128"/>
            </a:endParaRPr>
          </a:p>
        </p:txBody>
      </p:sp>
      <p:cxnSp>
        <p:nvCxnSpPr>
          <p:cNvPr id="53" name="直線コネクタ 52">
            <a:extLst>
              <a:ext uri="{FF2B5EF4-FFF2-40B4-BE49-F238E27FC236}">
                <a16:creationId xmlns:a16="http://schemas.microsoft.com/office/drawing/2014/main" id="{F9DEE5A4-CEF9-4A76-9D18-B7ACECD4F548}"/>
              </a:ext>
            </a:extLst>
          </p:cNvPr>
          <p:cNvCxnSpPr>
            <a:cxnSpLocks/>
          </p:cNvCxnSpPr>
          <p:nvPr/>
        </p:nvCxnSpPr>
        <p:spPr>
          <a:xfrm>
            <a:off x="3625850" y="2222566"/>
            <a:ext cx="0" cy="3111746"/>
          </a:xfrm>
          <a:prstGeom prst="line">
            <a:avLst/>
          </a:prstGeom>
          <a:ln w="3175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object 61">
            <a:extLst>
              <a:ext uri="{FF2B5EF4-FFF2-40B4-BE49-F238E27FC236}">
                <a16:creationId xmlns:a16="http://schemas.microsoft.com/office/drawing/2014/main" id="{FCB37D97-E5BE-415B-84EF-5199E7227E6E}"/>
              </a:ext>
            </a:extLst>
          </p:cNvPr>
          <p:cNvSpPr/>
          <p:nvPr/>
        </p:nvSpPr>
        <p:spPr>
          <a:xfrm>
            <a:off x="375539" y="6794500"/>
            <a:ext cx="6795134" cy="0"/>
          </a:xfrm>
          <a:custGeom>
            <a:avLst/>
            <a:gdLst/>
            <a:ahLst/>
            <a:cxnLst/>
            <a:rect l="l" t="t" r="r" b="b"/>
            <a:pathLst>
              <a:path w="6795134">
                <a:moveTo>
                  <a:pt x="0" y="0"/>
                </a:moveTo>
                <a:lnTo>
                  <a:pt x="6795084" y="0"/>
                </a:lnTo>
              </a:path>
            </a:pathLst>
          </a:custGeom>
          <a:ln w="38100" cap="rnd">
            <a:solidFill>
              <a:srgbClr val="00B26A"/>
            </a:solidFill>
          </a:ln>
        </p:spPr>
        <p:txBody>
          <a:bodyPr wrap="square" lIns="0" tIns="0" rIns="0" bIns="0" rtlCol="0"/>
          <a:lstStyle/>
          <a:p>
            <a:endParaRPr dirty="0">
              <a:latin typeface="+mn-ea"/>
            </a:endParaRPr>
          </a:p>
        </p:txBody>
      </p:sp>
      <p:sp>
        <p:nvSpPr>
          <p:cNvPr id="74" name="object 6">
            <a:extLst>
              <a:ext uri="{FF2B5EF4-FFF2-40B4-BE49-F238E27FC236}">
                <a16:creationId xmlns:a16="http://schemas.microsoft.com/office/drawing/2014/main" id="{A04CE7D0-9D38-4A0B-9EA5-10519AE7E636}"/>
              </a:ext>
            </a:extLst>
          </p:cNvPr>
          <p:cNvSpPr txBox="1"/>
          <p:nvPr/>
        </p:nvSpPr>
        <p:spPr>
          <a:xfrm>
            <a:off x="575099" y="9974642"/>
            <a:ext cx="2974551" cy="437299"/>
          </a:xfrm>
          <a:prstGeom prst="rect">
            <a:avLst/>
          </a:prstGeom>
        </p:spPr>
        <p:txBody>
          <a:bodyPr vert="horz" wrap="square" lIns="0" tIns="67310" rIns="0" bIns="0" rtlCol="0">
            <a:spAutoFit/>
          </a:bodyPr>
          <a:lstStyle/>
          <a:p>
            <a:pPr marL="12700">
              <a:lnSpc>
                <a:spcPct val="100000"/>
              </a:lnSpc>
            </a:pP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出典）内閣府「</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男女共同参画白書</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令和</a:t>
            </a:r>
            <a:r>
              <a:rPr lang="en-US" altLang="zh-CN" sz="800" dirty="0">
                <a:solidFill>
                  <a:srgbClr val="231F20"/>
                </a:solidFill>
                <a:latin typeface="Yu Gothic Medium" panose="020B0400000000000000" pitchFamily="34" charset="-128"/>
                <a:ea typeface="Yu Gothic Medium" panose="020B0400000000000000" pitchFamily="34" charset="-128"/>
                <a:cs typeface="Meiryo UI"/>
              </a:rPr>
              <a:t>3</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年版）」に基づき作成</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 </a:t>
            </a:r>
            <a:r>
              <a:rPr lang="en-US" altLang="zh-CN" sz="800" dirty="0">
                <a:solidFill>
                  <a:srgbClr val="231F20"/>
                </a:solidFill>
                <a:latin typeface="Yu Gothic Medium" panose="020B0400000000000000" pitchFamily="34" charset="-128"/>
                <a:ea typeface="Yu Gothic Medium" panose="020B0400000000000000" pitchFamily="34" charset="-128"/>
                <a:cs typeface="Meiryo UI"/>
              </a:rPr>
              <a:t>https://www.gender.go.jp/about_danjo/whitepaper/r03/zentai/html/honpen/b1_s03_01.html</a:t>
            </a:r>
          </a:p>
        </p:txBody>
      </p:sp>
      <p:sp>
        <p:nvSpPr>
          <p:cNvPr id="34" name="object 6">
            <a:extLst>
              <a:ext uri="{FF2B5EF4-FFF2-40B4-BE49-F238E27FC236}">
                <a16:creationId xmlns:a16="http://schemas.microsoft.com/office/drawing/2014/main" id="{A12DEF4C-2587-49F3-B438-3D3544740B7C}"/>
              </a:ext>
            </a:extLst>
          </p:cNvPr>
          <p:cNvSpPr txBox="1"/>
          <p:nvPr/>
        </p:nvSpPr>
        <p:spPr>
          <a:xfrm>
            <a:off x="4083050" y="9974642"/>
            <a:ext cx="2974551" cy="437299"/>
          </a:xfrm>
          <a:prstGeom prst="rect">
            <a:avLst/>
          </a:prstGeom>
        </p:spPr>
        <p:txBody>
          <a:bodyPr vert="horz" wrap="square" lIns="0" tIns="67310" rIns="0" bIns="0" rtlCol="0">
            <a:spAutoFit/>
          </a:bodyPr>
          <a:lstStyle/>
          <a:p>
            <a:pPr marL="12700">
              <a:lnSpc>
                <a:spcPct val="100000"/>
              </a:lnSpc>
            </a:pP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出典）内閣府「</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男女共同参画白書</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（令和</a:t>
            </a:r>
            <a:r>
              <a:rPr lang="en-US" altLang="ja-JP" sz="800" dirty="0">
                <a:solidFill>
                  <a:srgbClr val="231F20"/>
                </a:solidFill>
                <a:latin typeface="Yu Gothic Medium" panose="020B0400000000000000" pitchFamily="34" charset="-128"/>
                <a:ea typeface="Yu Gothic Medium" panose="020B0400000000000000" pitchFamily="34" charset="-128"/>
                <a:cs typeface="Meiryo UI"/>
              </a:rPr>
              <a:t>2</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年版</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）」に基づき作成</a:t>
            </a:r>
            <a:endParaRPr lang="en-US" altLang="ja-JP" sz="800" dirty="0">
              <a:solidFill>
                <a:srgbClr val="231F20"/>
              </a:solidFill>
              <a:latin typeface="Yu Gothic Medium" panose="020B0400000000000000" pitchFamily="34" charset="-128"/>
              <a:ea typeface="Yu Gothic Medium" panose="020B0400000000000000" pitchFamily="34" charset="-128"/>
              <a:cs typeface="Meiryo UI"/>
            </a:endParaRPr>
          </a:p>
          <a:p>
            <a:pPr marL="12700">
              <a:lnSpc>
                <a:spcPct val="100000"/>
              </a:lnSpc>
            </a:pPr>
            <a:r>
              <a:rPr lang="en-US" altLang="ja-JP" sz="800" dirty="0">
                <a:solidFill>
                  <a:srgbClr val="231F20"/>
                </a:solidFill>
                <a:latin typeface="Yu Gothic Medium" panose="020B0400000000000000" pitchFamily="34" charset="-128"/>
                <a:ea typeface="Yu Gothic Medium" panose="020B0400000000000000" pitchFamily="34" charset="-128"/>
                <a:cs typeface="Meiryo UI"/>
              </a:rPr>
              <a:t>https://www.gender.go.jp/about_danjo/whitepaper/r02/zentai/html/column/clm_01.html</a:t>
            </a:r>
            <a:endParaRPr lang="ja-JP" altLang="en-US" sz="800" dirty="0">
              <a:solidFill>
                <a:srgbClr val="231F20"/>
              </a:solidFill>
              <a:latin typeface="Yu Gothic Medium" panose="020B0400000000000000" pitchFamily="34" charset="-128"/>
              <a:ea typeface="Yu Gothic Medium" panose="020B0400000000000000" pitchFamily="34" charset="-128"/>
              <a:cs typeface="Meiryo UI"/>
            </a:endParaRPr>
          </a:p>
        </p:txBody>
      </p:sp>
      <p:sp>
        <p:nvSpPr>
          <p:cNvPr id="35" name="テキスト ボックス 34">
            <a:extLst>
              <a:ext uri="{FF2B5EF4-FFF2-40B4-BE49-F238E27FC236}">
                <a16:creationId xmlns:a16="http://schemas.microsoft.com/office/drawing/2014/main" id="{F49EE87E-C85D-FD4E-8A5F-5D19D3EB9A34}"/>
              </a:ext>
            </a:extLst>
          </p:cNvPr>
          <p:cNvSpPr txBox="1"/>
          <p:nvPr/>
        </p:nvSpPr>
        <p:spPr>
          <a:xfrm>
            <a:off x="423356" y="1246054"/>
            <a:ext cx="6709788" cy="900246"/>
          </a:xfrm>
          <a:prstGeom prst="rect">
            <a:avLst/>
          </a:prstGeom>
          <a:noFill/>
        </p:spPr>
        <p:txBody>
          <a:bodyPr wrap="square" rtlCol="0">
            <a:spAutoFit/>
          </a:bodyPr>
          <a:lstStyle/>
          <a:p>
            <a:pPr marL="12700">
              <a:lnSpc>
                <a:spcPct val="100000"/>
              </a:lnSpc>
              <a:spcBef>
                <a:spcPts val="100"/>
              </a:spcBef>
              <a:buClr>
                <a:srgbClr val="00B050"/>
              </a:buClr>
            </a:pPr>
            <a:r>
              <a:rPr lang="ja-JP" altLang="en-US" sz="1050" b="1" dirty="0">
                <a:solidFill>
                  <a:srgbClr val="231F20"/>
                </a:solidFill>
                <a:latin typeface="游ゴシック Medium" panose="020B0500000000000000" pitchFamily="50" charset="-128"/>
                <a:ea typeface="游ゴシック Medium" panose="020B0500000000000000" pitchFamily="50" charset="-128"/>
              </a:rPr>
              <a:t>「社会的・文化的に形成された性別」のこと。人間には、生まれついての生物学的性別（</a:t>
            </a:r>
            <a:r>
              <a:rPr lang="en-US" altLang="ja-JP" sz="1050" b="1" dirty="0">
                <a:solidFill>
                  <a:srgbClr val="231F20"/>
                </a:solidFill>
                <a:latin typeface="游ゴシック Medium" panose="020B0500000000000000" pitchFamily="50" charset="-128"/>
                <a:ea typeface="游ゴシック Medium" panose="020B0500000000000000" pitchFamily="50" charset="-128"/>
              </a:rPr>
              <a:t>sex</a:t>
            </a:r>
            <a:r>
              <a:rPr lang="ja-JP" altLang="en-US" sz="1050" b="1" dirty="0">
                <a:solidFill>
                  <a:srgbClr val="231F20"/>
                </a:solidFill>
                <a:latin typeface="游ゴシック Medium" panose="020B0500000000000000" pitchFamily="50" charset="-128"/>
                <a:ea typeface="游ゴシック Medium" panose="020B0500000000000000" pitchFamily="50" charset="-128"/>
              </a:rPr>
              <a:t>（セックス））があります。一方、社会通念や慣習の中には、社会によって作り上げられた「男性像」、「女性像」があり、</a:t>
            </a:r>
            <a:br>
              <a:rPr lang="en-US" altLang="ja-JP" sz="1050" b="1" dirty="0">
                <a:solidFill>
                  <a:srgbClr val="231F20"/>
                </a:solidFill>
                <a:latin typeface="游ゴシック Medium" panose="020B0500000000000000" pitchFamily="50" charset="-128"/>
                <a:ea typeface="游ゴシック Medium" panose="020B0500000000000000" pitchFamily="50" charset="-128"/>
              </a:rPr>
            </a:br>
            <a:r>
              <a:rPr lang="ja-JP" altLang="en-US" sz="1050" b="1" dirty="0">
                <a:solidFill>
                  <a:srgbClr val="231F20"/>
                </a:solidFill>
                <a:latin typeface="游ゴシック Medium" panose="020B0500000000000000" pitchFamily="50" charset="-128"/>
                <a:ea typeface="游ゴシック Medium" panose="020B0500000000000000" pitchFamily="50" charset="-128"/>
              </a:rPr>
              <a:t>このような男性、女性の別を「社会的・文化的に形成された性別」（</a:t>
            </a:r>
            <a:r>
              <a:rPr lang="en-US" altLang="ja-JP" sz="1050" b="1" dirty="0">
                <a:solidFill>
                  <a:srgbClr val="231F20"/>
                </a:solidFill>
                <a:latin typeface="游ゴシック Medium" panose="020B0500000000000000" pitchFamily="50" charset="-128"/>
                <a:ea typeface="游ゴシック Medium" panose="020B0500000000000000" pitchFamily="50" charset="-128"/>
              </a:rPr>
              <a:t>gender</a:t>
            </a:r>
            <a:r>
              <a:rPr lang="ja-JP" altLang="en-US" sz="1050" b="1" dirty="0">
                <a:solidFill>
                  <a:srgbClr val="231F20"/>
                </a:solidFill>
                <a:latin typeface="游ゴシック Medium" panose="020B0500000000000000" pitchFamily="50" charset="-128"/>
                <a:ea typeface="游ゴシック Medium" panose="020B0500000000000000" pitchFamily="50" charset="-128"/>
              </a:rPr>
              <a:t>（ジェンダー））と言います。</a:t>
            </a:r>
            <a:br>
              <a:rPr lang="ja-JP" altLang="en-US" sz="1050" b="1" dirty="0">
                <a:solidFill>
                  <a:srgbClr val="231F20"/>
                </a:solidFill>
                <a:latin typeface="游ゴシック Medium" panose="020B0500000000000000" pitchFamily="50" charset="-128"/>
                <a:ea typeface="游ゴシック Medium" panose="020B0500000000000000" pitchFamily="50" charset="-128"/>
              </a:rPr>
            </a:br>
            <a:r>
              <a:rPr lang="ja-JP" altLang="en-US" sz="1050" b="1" dirty="0">
                <a:solidFill>
                  <a:srgbClr val="231F20"/>
                </a:solidFill>
                <a:latin typeface="游ゴシック Medium" panose="020B0500000000000000" pitchFamily="50" charset="-128"/>
                <a:ea typeface="游ゴシック Medium" panose="020B0500000000000000" pitchFamily="50" charset="-128"/>
              </a:rPr>
              <a:t>「社会的・文化的に形成された性別」は、それ自体に良い・悪いの価値を含むものではなく、国際的にも</a:t>
            </a:r>
            <a:br>
              <a:rPr lang="en-US" altLang="ja-JP" sz="1050" b="1" dirty="0">
                <a:solidFill>
                  <a:srgbClr val="231F20"/>
                </a:solidFill>
                <a:latin typeface="游ゴシック Medium" panose="020B0500000000000000" pitchFamily="50" charset="-128"/>
                <a:ea typeface="游ゴシック Medium" panose="020B0500000000000000" pitchFamily="50" charset="-128"/>
              </a:rPr>
            </a:br>
            <a:r>
              <a:rPr lang="ja-JP" altLang="en-US" sz="1050" b="1" dirty="0">
                <a:solidFill>
                  <a:srgbClr val="231F20"/>
                </a:solidFill>
                <a:latin typeface="游ゴシック Medium" panose="020B0500000000000000" pitchFamily="50" charset="-128"/>
                <a:ea typeface="游ゴシック Medium" panose="020B0500000000000000" pitchFamily="50" charset="-128"/>
              </a:rPr>
              <a:t>使われています。</a:t>
            </a:r>
          </a:p>
        </p:txBody>
      </p:sp>
      <p:sp>
        <p:nvSpPr>
          <p:cNvPr id="48" name="テキスト ボックス 47">
            <a:extLst>
              <a:ext uri="{FF2B5EF4-FFF2-40B4-BE49-F238E27FC236}">
                <a16:creationId xmlns:a16="http://schemas.microsoft.com/office/drawing/2014/main" id="{92E37213-740A-B443-8605-8CE792C9A721}"/>
              </a:ext>
            </a:extLst>
          </p:cNvPr>
          <p:cNvSpPr txBox="1"/>
          <p:nvPr/>
        </p:nvSpPr>
        <p:spPr>
          <a:xfrm>
            <a:off x="424800" y="2616991"/>
            <a:ext cx="2744018" cy="738664"/>
          </a:xfrm>
          <a:prstGeom prst="rect">
            <a:avLst/>
          </a:prstGeom>
          <a:noFill/>
        </p:spPr>
        <p:txBody>
          <a:bodyPr wrap="square" rtlCol="0">
            <a:spAutoFit/>
          </a:bodyPr>
          <a:lstStyle/>
          <a:p>
            <a:pPr marL="12700">
              <a:lnSpc>
                <a:spcPct val="100000"/>
              </a:lnSpc>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誰もが潜在的に思い込みを持っています。育つ環境、所属する集団の中で無意識の</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うちに脳にきざみこまれ、既成概念、固定観念となっていきます。</a:t>
            </a:r>
          </a:p>
        </p:txBody>
      </p:sp>
      <p:sp>
        <p:nvSpPr>
          <p:cNvPr id="57" name="テキスト ボックス 56">
            <a:extLst>
              <a:ext uri="{FF2B5EF4-FFF2-40B4-BE49-F238E27FC236}">
                <a16:creationId xmlns:a16="http://schemas.microsoft.com/office/drawing/2014/main" id="{61A8AB8B-4CC4-F44C-8F47-D507B4781093}"/>
              </a:ext>
            </a:extLst>
          </p:cNvPr>
          <p:cNvSpPr txBox="1"/>
          <p:nvPr/>
        </p:nvSpPr>
        <p:spPr>
          <a:xfrm>
            <a:off x="3738245" y="2452799"/>
            <a:ext cx="3504408" cy="900246"/>
          </a:xfrm>
          <a:prstGeom prst="rect">
            <a:avLst/>
          </a:prstGeom>
          <a:noFill/>
        </p:spPr>
        <p:txBody>
          <a:bodyPr wrap="square" rtlCol="0">
            <a:spAutoFit/>
          </a:bodyPr>
          <a:lstStyle/>
          <a:p>
            <a:pPr marL="12700">
              <a:lnSpc>
                <a:spcPct val="100000"/>
              </a:lnSpc>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男女を問わず個人の能力等によって役割の分担を</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決めることが妥当であるにもかかわらず</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「男は仕事・女は家庭</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「男性は主要な業務・女性は補助的業務」等のように、男性、女性という性別を理由として、役割を固定的に分ける考え方があります。 </a:t>
            </a:r>
          </a:p>
        </p:txBody>
      </p:sp>
      <p:sp>
        <p:nvSpPr>
          <p:cNvPr id="59" name="テキスト ボックス 58">
            <a:extLst>
              <a:ext uri="{FF2B5EF4-FFF2-40B4-BE49-F238E27FC236}">
                <a16:creationId xmlns:a16="http://schemas.microsoft.com/office/drawing/2014/main" id="{8EA6467D-9B4E-0749-B8E0-A3659B75440B}"/>
              </a:ext>
            </a:extLst>
          </p:cNvPr>
          <p:cNvSpPr txBox="1"/>
          <p:nvPr/>
        </p:nvSpPr>
        <p:spPr>
          <a:xfrm>
            <a:off x="424800" y="3904621"/>
            <a:ext cx="3135683" cy="253916"/>
          </a:xfrm>
          <a:prstGeom prst="rect">
            <a:avLst/>
          </a:prstGeom>
          <a:noFill/>
        </p:spPr>
        <p:txBody>
          <a:bodyPr wrap="square"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と言われたことや、言ったことはありますか？</a:t>
            </a:r>
          </a:p>
        </p:txBody>
      </p:sp>
      <p:sp>
        <p:nvSpPr>
          <p:cNvPr id="9" name="角丸四角形 8">
            <a:extLst>
              <a:ext uri="{FF2B5EF4-FFF2-40B4-BE49-F238E27FC236}">
                <a16:creationId xmlns:a16="http://schemas.microsoft.com/office/drawing/2014/main" id="{155BF89C-0736-5349-B360-BB96FD125839}"/>
              </a:ext>
            </a:extLst>
          </p:cNvPr>
          <p:cNvSpPr/>
          <p:nvPr/>
        </p:nvSpPr>
        <p:spPr>
          <a:xfrm>
            <a:off x="994519" y="3393985"/>
            <a:ext cx="2057068"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231F20"/>
                </a:solidFill>
                <a:latin typeface="游ゴシック Medium" panose="020B0500000000000000" pitchFamily="50" charset="-128"/>
                <a:ea typeface="游ゴシック Medium" panose="020B0500000000000000" pitchFamily="50" charset="-128"/>
              </a:rPr>
              <a:t>男／女なんだから○○しなさい</a:t>
            </a:r>
          </a:p>
        </p:txBody>
      </p:sp>
      <p:sp>
        <p:nvSpPr>
          <p:cNvPr id="66" name="角丸四角形 65">
            <a:extLst>
              <a:ext uri="{FF2B5EF4-FFF2-40B4-BE49-F238E27FC236}">
                <a16:creationId xmlns:a16="http://schemas.microsoft.com/office/drawing/2014/main" id="{02C94967-CDEE-564C-944D-C232FAF191A4}"/>
              </a:ext>
            </a:extLst>
          </p:cNvPr>
          <p:cNvSpPr/>
          <p:nvPr/>
        </p:nvSpPr>
        <p:spPr>
          <a:xfrm>
            <a:off x="994519" y="3660451"/>
            <a:ext cx="1897906"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231F20"/>
                </a:solidFill>
                <a:latin typeface="游ゴシック Medium" panose="020B0500000000000000" pitchFamily="50" charset="-128"/>
                <a:ea typeface="游ゴシック Medium" panose="020B0500000000000000" pitchFamily="50" charset="-128"/>
              </a:rPr>
              <a:t>男／女は○○してはいけない</a:t>
            </a:r>
          </a:p>
        </p:txBody>
      </p:sp>
      <p:sp>
        <p:nvSpPr>
          <p:cNvPr id="68" name="角丸四角形 67">
            <a:extLst>
              <a:ext uri="{FF2B5EF4-FFF2-40B4-BE49-F238E27FC236}">
                <a16:creationId xmlns:a16="http://schemas.microsoft.com/office/drawing/2014/main" id="{74EB39BF-5AA6-2B4E-B8EA-2D0A809F0E91}"/>
              </a:ext>
            </a:extLst>
          </p:cNvPr>
          <p:cNvSpPr/>
          <p:nvPr/>
        </p:nvSpPr>
        <p:spPr>
          <a:xfrm>
            <a:off x="4305600" y="3393985"/>
            <a:ext cx="1512000"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231F20"/>
                </a:solidFill>
                <a:latin typeface="游ゴシック Medium" panose="020B0500000000000000" pitchFamily="50" charset="-128"/>
                <a:ea typeface="游ゴシック Medium" panose="020B0500000000000000" pitchFamily="50" charset="-128"/>
              </a:rPr>
              <a:t>○○は男／女の役割だ</a:t>
            </a:r>
          </a:p>
        </p:txBody>
      </p:sp>
      <p:sp>
        <p:nvSpPr>
          <p:cNvPr id="70" name="テキスト ボックス 69">
            <a:extLst>
              <a:ext uri="{FF2B5EF4-FFF2-40B4-BE49-F238E27FC236}">
                <a16:creationId xmlns:a16="http://schemas.microsoft.com/office/drawing/2014/main" id="{1BEDCB29-726C-484B-A4D4-F167C237242A}"/>
              </a:ext>
            </a:extLst>
          </p:cNvPr>
          <p:cNvSpPr txBox="1"/>
          <p:nvPr/>
        </p:nvSpPr>
        <p:spPr>
          <a:xfrm>
            <a:off x="3736800" y="3895838"/>
            <a:ext cx="3152543" cy="253916"/>
          </a:xfrm>
          <a:prstGeom prst="rect">
            <a:avLst/>
          </a:prstGeom>
          <a:noFill/>
        </p:spPr>
        <p:txBody>
          <a:bodyPr wrap="square"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と言われたり、思ったりしたことはありますか？</a:t>
            </a:r>
          </a:p>
        </p:txBody>
      </p:sp>
      <p:sp>
        <p:nvSpPr>
          <p:cNvPr id="71" name="角丸四角形 70">
            <a:extLst>
              <a:ext uri="{FF2B5EF4-FFF2-40B4-BE49-F238E27FC236}">
                <a16:creationId xmlns:a16="http://schemas.microsoft.com/office/drawing/2014/main" id="{51582082-482F-DE4E-9498-D76EF4714315}"/>
              </a:ext>
            </a:extLst>
          </p:cNvPr>
          <p:cNvSpPr/>
          <p:nvPr/>
        </p:nvSpPr>
        <p:spPr>
          <a:xfrm>
            <a:off x="4305600" y="3660451"/>
            <a:ext cx="2448000" cy="228600"/>
          </a:xfrm>
          <a:prstGeom prst="roundRect">
            <a:avLst/>
          </a:prstGeom>
          <a:solidFill>
            <a:srgbClr val="CCE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rgbClr val="231F20"/>
                </a:solidFill>
                <a:latin typeface="游ゴシック Medium" panose="020B0500000000000000" pitchFamily="50" charset="-128"/>
                <a:ea typeface="游ゴシック Medium" panose="020B0500000000000000" pitchFamily="50" charset="-128"/>
              </a:rPr>
              <a:t>○○は男／女がするべきことではない</a:t>
            </a:r>
          </a:p>
        </p:txBody>
      </p:sp>
      <p:sp>
        <p:nvSpPr>
          <p:cNvPr id="77" name="テキスト ボックス 76">
            <a:extLst>
              <a:ext uri="{FF2B5EF4-FFF2-40B4-BE49-F238E27FC236}">
                <a16:creationId xmlns:a16="http://schemas.microsoft.com/office/drawing/2014/main" id="{526DF6DE-F678-E949-9DA5-334BA3BADD4F}"/>
              </a:ext>
            </a:extLst>
          </p:cNvPr>
          <p:cNvSpPr txBox="1"/>
          <p:nvPr/>
        </p:nvSpPr>
        <p:spPr>
          <a:xfrm>
            <a:off x="723914" y="7175500"/>
            <a:ext cx="6108673" cy="589905"/>
          </a:xfrm>
          <a:prstGeom prst="rect">
            <a:avLst/>
          </a:prstGeom>
          <a:noFill/>
        </p:spPr>
        <p:txBody>
          <a:bodyPr wrap="square"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日本では、女性の就業率が上昇傾向にあります。</a:t>
            </a:r>
            <a:r>
              <a:rPr lang="en-US" altLang="ja-JP" sz="1050" b="1" dirty="0">
                <a:solidFill>
                  <a:srgbClr val="231F20"/>
                </a:solidFill>
                <a:latin typeface="Yu Gothic Medium" panose="020B0400000000000000" pitchFamily="34" charset="-128"/>
                <a:ea typeface="Yu Gothic Medium" panose="020B0400000000000000" pitchFamily="34" charset="-128"/>
              </a:rPr>
              <a:t>1997</a:t>
            </a:r>
            <a:r>
              <a:rPr lang="ja-JP" altLang="en-US" sz="1050" b="1" dirty="0">
                <a:solidFill>
                  <a:srgbClr val="231F20"/>
                </a:solidFill>
                <a:latin typeface="Yu Gothic Medium" panose="020B0400000000000000" pitchFamily="34" charset="-128"/>
                <a:ea typeface="Yu Gothic Medium" panose="020B0400000000000000" pitchFamily="34" charset="-128"/>
              </a:rPr>
              <a:t>年以降は、共働き世帯数が男性雇用者と無業の妻から成る世帯数を上回っており、特に</a:t>
            </a:r>
            <a:r>
              <a:rPr lang="en-US" altLang="ja-JP" sz="1050" b="1" dirty="0">
                <a:solidFill>
                  <a:srgbClr val="231F20"/>
                </a:solidFill>
                <a:latin typeface="Yu Gothic Medium" panose="020B0400000000000000" pitchFamily="34" charset="-128"/>
                <a:ea typeface="Yu Gothic Medium" panose="020B0400000000000000" pitchFamily="34" charset="-128"/>
              </a:rPr>
              <a:t>2012</a:t>
            </a:r>
            <a:r>
              <a:rPr lang="ja-JP" altLang="en-US" sz="1050" b="1" dirty="0">
                <a:solidFill>
                  <a:srgbClr val="231F20"/>
                </a:solidFill>
                <a:latin typeface="Yu Gothic Medium" panose="020B0400000000000000" pitchFamily="34" charset="-128"/>
                <a:ea typeface="Yu Gothic Medium" panose="020B0400000000000000" pitchFamily="34" charset="-128"/>
              </a:rPr>
              <a:t>年頃からその差は急速に拡大しています。</a:t>
            </a:r>
            <a:endParaRPr lang="en-US" altLang="ja-JP" sz="1050" b="1" dirty="0">
              <a:solidFill>
                <a:srgbClr val="231F20"/>
              </a:solidFill>
              <a:latin typeface="Yu Gothic Medium" panose="020B0400000000000000" pitchFamily="34" charset="-128"/>
              <a:ea typeface="Yu Gothic Medium" panose="020B0400000000000000" pitchFamily="34" charset="-128"/>
            </a:endParaRPr>
          </a:p>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一方で、女性の家事・育児関連時間は男性より長く、他国に比べても長くなっています。</a:t>
            </a:r>
          </a:p>
        </p:txBody>
      </p:sp>
      <p:sp>
        <p:nvSpPr>
          <p:cNvPr id="78" name="テキスト ボックス 77">
            <a:extLst>
              <a:ext uri="{FF2B5EF4-FFF2-40B4-BE49-F238E27FC236}">
                <a16:creationId xmlns:a16="http://schemas.microsoft.com/office/drawing/2014/main" id="{DB628EC3-28D2-3C44-8633-67E2652FDCF9}"/>
              </a:ext>
            </a:extLst>
          </p:cNvPr>
          <p:cNvSpPr txBox="1"/>
          <p:nvPr/>
        </p:nvSpPr>
        <p:spPr>
          <a:xfrm>
            <a:off x="801603" y="6870700"/>
            <a:ext cx="6481847" cy="307777"/>
          </a:xfrm>
          <a:prstGeom prst="rect">
            <a:avLst/>
          </a:prstGeom>
          <a:noFill/>
        </p:spPr>
        <p:txBody>
          <a:bodyPr wrap="square" rtlCol="0">
            <a:spAutoFit/>
          </a:bodyPr>
          <a:lstStyle/>
          <a:p>
            <a:pPr marL="12700">
              <a:spcBef>
                <a:spcPts val="100"/>
              </a:spcBef>
              <a:buClr>
                <a:srgbClr val="00B050"/>
              </a:buClr>
            </a:pPr>
            <a:r>
              <a:rPr lang="ja-JP" altLang="en-US" sz="1400" b="1" dirty="0">
                <a:solidFill>
                  <a:srgbClr val="00B26A"/>
                </a:solidFill>
                <a:latin typeface="游ゴシック" panose="020B0400000000000000" pitchFamily="50" charset="-128"/>
                <a:ea typeface="游ゴシック" panose="020B0400000000000000" pitchFamily="50" charset="-128"/>
              </a:rPr>
              <a:t>データから分かる男女共同参画①　家</a:t>
            </a:r>
            <a:r>
              <a:rPr lang="ja-JP" altLang="en-US" sz="1400" b="1" spc="-300" dirty="0">
                <a:solidFill>
                  <a:srgbClr val="00B26A"/>
                </a:solidFill>
                <a:latin typeface="游ゴシック" panose="020B0400000000000000" pitchFamily="50" charset="-128"/>
                <a:ea typeface="游ゴシック" panose="020B0400000000000000" pitchFamily="50" charset="-128"/>
              </a:rPr>
              <a:t>事・</a:t>
            </a:r>
            <a:r>
              <a:rPr lang="ja-JP" altLang="en-US" sz="1400" b="1" dirty="0">
                <a:solidFill>
                  <a:srgbClr val="00B26A"/>
                </a:solidFill>
                <a:latin typeface="游ゴシック" panose="020B0400000000000000" pitchFamily="50" charset="-128"/>
                <a:ea typeface="游ゴシック" panose="020B0400000000000000" pitchFamily="50" charset="-128"/>
              </a:rPr>
              <a:t>育児に関する協力は進んでいる</a:t>
            </a:r>
            <a:r>
              <a:rPr lang="ja-JP" altLang="en-US" sz="1400" b="1" spc="-300" dirty="0">
                <a:solidFill>
                  <a:srgbClr val="00B26A"/>
                </a:solidFill>
                <a:latin typeface="游ゴシック" panose="020B0400000000000000" pitchFamily="50" charset="-128"/>
                <a:ea typeface="游ゴシック" panose="020B0400000000000000" pitchFamily="50" charset="-128"/>
              </a:rPr>
              <a:t>の</a:t>
            </a:r>
            <a:r>
              <a:rPr lang="ja-JP" altLang="en-US" sz="1400" b="1" dirty="0">
                <a:solidFill>
                  <a:srgbClr val="00B26A"/>
                </a:solidFill>
                <a:latin typeface="游ゴシック" panose="020B0400000000000000" pitchFamily="50" charset="-128"/>
                <a:ea typeface="游ゴシック" panose="020B0400000000000000" pitchFamily="50" charset="-128"/>
              </a:rPr>
              <a:t>？</a:t>
            </a:r>
            <a:endParaRPr lang="en-US" altLang="ja-JP" sz="1400" b="1" dirty="0">
              <a:solidFill>
                <a:srgbClr val="00B26A"/>
              </a:solidFill>
              <a:latin typeface="游ゴシック" panose="020B0400000000000000" pitchFamily="50" charset="-128"/>
              <a:ea typeface="游ゴシック" panose="020B0400000000000000" pitchFamily="50" charset="-128"/>
            </a:endParaRPr>
          </a:p>
        </p:txBody>
      </p:sp>
      <p:pic>
        <p:nvPicPr>
          <p:cNvPr id="5" name="図 4" descr="記号 が含まれている画像&#10;&#10;自動的に生成された説明">
            <a:extLst>
              <a:ext uri="{FF2B5EF4-FFF2-40B4-BE49-F238E27FC236}">
                <a16:creationId xmlns:a16="http://schemas.microsoft.com/office/drawing/2014/main" id="{5034C724-BC19-EC49-A9C8-5DFB5D9935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961" y="4306612"/>
            <a:ext cx="1107615" cy="1020932"/>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6DFCBE4C-A18B-354E-A39B-2871321D0F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046" y="4182116"/>
            <a:ext cx="1908910" cy="1034831"/>
          </a:xfrm>
          <a:prstGeom prst="rect">
            <a:avLst/>
          </a:prstGeom>
        </p:spPr>
      </p:pic>
      <p:sp>
        <p:nvSpPr>
          <p:cNvPr id="72" name="object 10">
            <a:extLst>
              <a:ext uri="{FF2B5EF4-FFF2-40B4-BE49-F238E27FC236}">
                <a16:creationId xmlns:a16="http://schemas.microsoft.com/office/drawing/2014/main" id="{B073AE1E-95BB-4F46-AA10-35BE54F5F5DA}"/>
              </a:ext>
            </a:extLst>
          </p:cNvPr>
          <p:cNvSpPr/>
          <p:nvPr/>
        </p:nvSpPr>
        <p:spPr>
          <a:xfrm>
            <a:off x="1434465" y="299213"/>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Yu Gothic" panose="020B0400000000000000" pitchFamily="34" charset="-128"/>
                <a:ea typeface="Yu Gothic" panose="020B0400000000000000" pitchFamily="34" charset="-128"/>
                <a:cs typeface="Meiryo UI"/>
              </a:rPr>
              <a:t>身近なところにも男女共同参画が関わっています</a:t>
            </a:r>
          </a:p>
        </p:txBody>
      </p:sp>
      <p:sp>
        <p:nvSpPr>
          <p:cNvPr id="41" name="object 6">
            <a:extLst>
              <a:ext uri="{FF2B5EF4-FFF2-40B4-BE49-F238E27FC236}">
                <a16:creationId xmlns:a16="http://schemas.microsoft.com/office/drawing/2014/main" id="{B3971C29-EA59-4667-8C19-E954879D3B6D}"/>
              </a:ext>
            </a:extLst>
          </p:cNvPr>
          <p:cNvSpPr txBox="1"/>
          <p:nvPr/>
        </p:nvSpPr>
        <p:spPr>
          <a:xfrm>
            <a:off x="1498053" y="9572633"/>
            <a:ext cx="2170911" cy="324448"/>
          </a:xfrm>
          <a:prstGeom prst="rect">
            <a:avLst/>
          </a:prstGeom>
        </p:spPr>
        <p:txBody>
          <a:bodyPr vert="horz" wrap="square" lIns="0" tIns="67310" rIns="0" bIns="0" rtlCol="0">
            <a:spAutoFit/>
          </a:bodyPr>
          <a:lstStyle/>
          <a:p>
            <a:pPr marL="184150" indent="-171450">
              <a:lnSpc>
                <a:spcPts val="1000"/>
              </a:lnSpc>
              <a:spcBef>
                <a:spcPts val="204"/>
              </a:spcBef>
              <a:buFont typeface="Yu Gothic Medium" panose="020B0500000000000000" pitchFamily="50" charset="-128"/>
              <a:buChar char="※"/>
            </a:pP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平成</a:t>
            </a:r>
            <a:r>
              <a:rPr lang="en-US" altLang="ja-JP" sz="800" dirty="0">
                <a:solidFill>
                  <a:srgbClr val="231F20"/>
                </a:solidFill>
                <a:latin typeface="Yu Gothic Medium" panose="020B0400000000000000" pitchFamily="34" charset="-128"/>
                <a:ea typeface="Yu Gothic Medium" panose="020B0400000000000000" pitchFamily="34" charset="-128"/>
                <a:cs typeface="Meiryo UI"/>
              </a:rPr>
              <a:t>22</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年及び</a:t>
            </a:r>
            <a:r>
              <a:rPr lang="en-US" altLang="ja-JP" sz="800" dirty="0">
                <a:solidFill>
                  <a:srgbClr val="231F20"/>
                </a:solidFill>
                <a:latin typeface="Yu Gothic Medium" panose="020B0400000000000000" pitchFamily="34" charset="-128"/>
                <a:ea typeface="Yu Gothic Medium" panose="020B0400000000000000" pitchFamily="34" charset="-128"/>
                <a:cs typeface="Meiryo UI"/>
              </a:rPr>
              <a:t>23</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年の値は、岩手県、宮城県及び福島県を除く全国の結果。</a:t>
            </a:r>
            <a:endParaRPr lang="en-US" altLang="zh-CN" sz="800" dirty="0">
              <a:solidFill>
                <a:srgbClr val="231F20"/>
              </a:solidFill>
              <a:latin typeface="Yu Gothic Medium" panose="020B0400000000000000" pitchFamily="34" charset="-128"/>
              <a:ea typeface="Yu Gothic Medium" panose="020B0400000000000000" pitchFamily="34" charset="-128"/>
              <a:cs typeface="Meiryo UI"/>
            </a:endParaRPr>
          </a:p>
        </p:txBody>
      </p:sp>
      <p:sp>
        <p:nvSpPr>
          <p:cNvPr id="42" name="object 6">
            <a:extLst>
              <a:ext uri="{FF2B5EF4-FFF2-40B4-BE49-F238E27FC236}">
                <a16:creationId xmlns:a16="http://schemas.microsoft.com/office/drawing/2014/main" id="{637529A5-68E8-478E-941B-9E050B7364A7}"/>
              </a:ext>
            </a:extLst>
          </p:cNvPr>
          <p:cNvSpPr txBox="1"/>
          <p:nvPr/>
        </p:nvSpPr>
        <p:spPr>
          <a:xfrm>
            <a:off x="5634763" y="9638580"/>
            <a:ext cx="1422838" cy="192553"/>
          </a:xfrm>
          <a:prstGeom prst="rect">
            <a:avLst/>
          </a:prstGeom>
        </p:spPr>
        <p:txBody>
          <a:bodyPr vert="horz" wrap="square" lIns="0" tIns="67310" rIns="0" bIns="0" rtlCol="0">
            <a:spAutoFit/>
          </a:bodyPr>
          <a:lstStyle/>
          <a:p>
            <a:pPr marL="184150" indent="-171450">
              <a:lnSpc>
                <a:spcPts val="1000"/>
              </a:lnSpc>
              <a:spcBef>
                <a:spcPts val="204"/>
              </a:spcBef>
              <a:buFont typeface="Yu Gothic Medium" panose="020B0500000000000000" pitchFamily="50" charset="-128"/>
              <a:buChar char="※"/>
            </a:pPr>
            <a:r>
              <a:rPr lang="ja-JP" altLang="en-US" sz="800" dirty="0">
                <a:solidFill>
                  <a:srgbClr val="231F20"/>
                </a:solidFill>
                <a:latin typeface="Yu Gothic Medium" panose="020B0400000000000000" pitchFamily="34" charset="-128"/>
                <a:ea typeface="Yu Gothic Medium" panose="020B0400000000000000" pitchFamily="34" charset="-128"/>
                <a:cs typeface="Meiryo UI"/>
              </a:rPr>
              <a:t>週全体平均、</a:t>
            </a:r>
            <a:r>
              <a:rPr lang="en-US" altLang="ja-JP" sz="800" dirty="0">
                <a:solidFill>
                  <a:srgbClr val="231F20"/>
                </a:solidFill>
                <a:latin typeface="Yu Gothic Medium" panose="020B0400000000000000" pitchFamily="34" charset="-128"/>
                <a:ea typeface="Yu Gothic Medium" panose="020B0400000000000000" pitchFamily="34" charset="-128"/>
                <a:cs typeface="Meiryo UI"/>
              </a:rPr>
              <a:t>1</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日当たり。</a:t>
            </a:r>
            <a:endParaRPr lang="en-US" altLang="zh-CN" sz="800" dirty="0">
              <a:solidFill>
                <a:srgbClr val="231F20"/>
              </a:solidFill>
              <a:latin typeface="Yu Gothic Medium" panose="020B0400000000000000" pitchFamily="34" charset="-128"/>
              <a:ea typeface="Yu Gothic Medium" panose="020B0400000000000000" pitchFamily="34" charset="-128"/>
              <a:cs typeface="Meiryo UI"/>
            </a:endParaRPr>
          </a:p>
        </p:txBody>
      </p:sp>
      <p:pic>
        <p:nvPicPr>
          <p:cNvPr id="2" name="図 1">
            <a:extLst>
              <a:ext uri="{FF2B5EF4-FFF2-40B4-BE49-F238E27FC236}">
                <a16:creationId xmlns:a16="http://schemas.microsoft.com/office/drawing/2014/main" id="{9935A2B2-FD11-4429-83AB-4CC21D4AD168}"/>
              </a:ext>
            </a:extLst>
          </p:cNvPr>
          <p:cNvPicPr>
            <a:picLocks noChangeAspect="1"/>
          </p:cNvPicPr>
          <p:nvPr/>
        </p:nvPicPr>
        <p:blipFill>
          <a:blip r:embed="rId8"/>
          <a:stretch>
            <a:fillRect/>
          </a:stretch>
        </p:blipFill>
        <p:spPr>
          <a:xfrm>
            <a:off x="723914" y="7821611"/>
            <a:ext cx="2974848" cy="1744980"/>
          </a:xfrm>
          <a:prstGeom prst="rect">
            <a:avLst/>
          </a:prstGeom>
        </p:spPr>
      </p:pic>
      <p:pic>
        <p:nvPicPr>
          <p:cNvPr id="10" name="図 9">
            <a:extLst>
              <a:ext uri="{FF2B5EF4-FFF2-40B4-BE49-F238E27FC236}">
                <a16:creationId xmlns:a16="http://schemas.microsoft.com/office/drawing/2014/main" id="{8C29F388-2266-460A-AB44-AC1E73850C4B}"/>
              </a:ext>
            </a:extLst>
          </p:cNvPr>
          <p:cNvPicPr>
            <a:picLocks noChangeAspect="1"/>
          </p:cNvPicPr>
          <p:nvPr/>
        </p:nvPicPr>
        <p:blipFill>
          <a:blip r:embed="rId9"/>
          <a:stretch>
            <a:fillRect/>
          </a:stretch>
        </p:blipFill>
        <p:spPr>
          <a:xfrm>
            <a:off x="3874286" y="7798751"/>
            <a:ext cx="3122676" cy="1906524"/>
          </a:xfrm>
          <a:prstGeom prst="rect">
            <a:avLst/>
          </a:prstGeom>
        </p:spPr>
      </p:pic>
      <p:pic>
        <p:nvPicPr>
          <p:cNvPr id="11" name="図 10">
            <a:extLst>
              <a:ext uri="{FF2B5EF4-FFF2-40B4-BE49-F238E27FC236}">
                <a16:creationId xmlns:a16="http://schemas.microsoft.com/office/drawing/2014/main" id="{CD905ABD-8579-4B85-A3A0-DD7CC6A353D4}"/>
              </a:ext>
            </a:extLst>
          </p:cNvPr>
          <p:cNvPicPr>
            <a:picLocks noChangeAspect="1"/>
          </p:cNvPicPr>
          <p:nvPr/>
        </p:nvPicPr>
        <p:blipFill>
          <a:blip r:embed="rId10"/>
          <a:stretch>
            <a:fillRect/>
          </a:stretch>
        </p:blipFill>
        <p:spPr>
          <a:xfrm>
            <a:off x="601848" y="6864664"/>
            <a:ext cx="233172" cy="280416"/>
          </a:xfrm>
          <a:prstGeom prst="rect">
            <a:avLst/>
          </a:prstGeom>
        </p:spPr>
      </p:pic>
      <p:pic>
        <p:nvPicPr>
          <p:cNvPr id="4" name="図 3">
            <a:extLst>
              <a:ext uri="{FF2B5EF4-FFF2-40B4-BE49-F238E27FC236}">
                <a16:creationId xmlns:a16="http://schemas.microsoft.com/office/drawing/2014/main" id="{2A9D521D-AAEE-4283-8E75-9E83F73D8DAB}"/>
              </a:ext>
            </a:extLst>
          </p:cNvPr>
          <p:cNvPicPr>
            <a:picLocks noChangeAspect="1"/>
          </p:cNvPicPr>
          <p:nvPr/>
        </p:nvPicPr>
        <p:blipFill>
          <a:blip r:embed="rId11"/>
          <a:stretch>
            <a:fillRect/>
          </a:stretch>
        </p:blipFill>
        <p:spPr>
          <a:xfrm>
            <a:off x="2181706" y="698734"/>
            <a:ext cx="317019" cy="3414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1">
            <a:extLst>
              <a:ext uri="{FF2B5EF4-FFF2-40B4-BE49-F238E27FC236}">
                <a16:creationId xmlns:a16="http://schemas.microsoft.com/office/drawing/2014/main" id="{63B5E8B6-711B-4BD6-9380-375470585CBE}"/>
              </a:ext>
            </a:extLst>
          </p:cNvPr>
          <p:cNvSpPr/>
          <p:nvPr/>
        </p:nvSpPr>
        <p:spPr>
          <a:xfrm>
            <a:off x="380683" y="4965700"/>
            <a:ext cx="6795134" cy="0"/>
          </a:xfrm>
          <a:custGeom>
            <a:avLst/>
            <a:gdLst/>
            <a:ahLst/>
            <a:cxnLst/>
            <a:rect l="l" t="t" r="r" b="b"/>
            <a:pathLst>
              <a:path w="6795134">
                <a:moveTo>
                  <a:pt x="0" y="0"/>
                </a:moveTo>
                <a:lnTo>
                  <a:pt x="6795084" y="0"/>
                </a:lnTo>
              </a:path>
            </a:pathLst>
          </a:custGeom>
          <a:ln w="38100" cap="rnd">
            <a:solidFill>
              <a:srgbClr val="00B26A"/>
            </a:solidFill>
          </a:ln>
        </p:spPr>
        <p:txBody>
          <a:bodyPr wrap="square" lIns="0" tIns="0" rIns="0" bIns="0" rtlCol="0"/>
          <a:lstStyle/>
          <a:p>
            <a:endParaRPr>
              <a:latin typeface="+mn-ea"/>
            </a:endParaRPr>
          </a:p>
        </p:txBody>
      </p:sp>
      <p:sp>
        <p:nvSpPr>
          <p:cNvPr id="20" name="object 10">
            <a:extLst>
              <a:ext uri="{FF2B5EF4-FFF2-40B4-BE49-F238E27FC236}">
                <a16:creationId xmlns:a16="http://schemas.microsoft.com/office/drawing/2014/main" id="{CA01C0A2-1CC2-4C0F-B11D-92739A0B7929}"/>
              </a:ext>
            </a:extLst>
          </p:cNvPr>
          <p:cNvSpPr/>
          <p:nvPr/>
        </p:nvSpPr>
        <p:spPr>
          <a:xfrm>
            <a:off x="1434465" y="51041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marL="12700" algn="ctr"/>
            <a:r>
              <a:rPr lang="ja-JP" altLang="en-US" sz="1400" b="1" spc="85" dirty="0">
                <a:solidFill>
                  <a:srgbClr val="231F20"/>
                </a:solidFill>
                <a:latin typeface="Yu Gothic" panose="020B0400000000000000" pitchFamily="34" charset="-128"/>
                <a:ea typeface="Yu Gothic" panose="020B0400000000000000" pitchFamily="34" charset="-128"/>
                <a:cs typeface="Meiryo UI"/>
              </a:rPr>
              <a:t>男女共同参画に関するこれまでと現在の状況</a:t>
            </a:r>
            <a:endParaRPr lang="ja-JP" altLang="en-US" sz="1400" dirty="0">
              <a:solidFill>
                <a:srgbClr val="231F20"/>
              </a:solidFill>
              <a:latin typeface="Yu Gothic" panose="020B0400000000000000" pitchFamily="34" charset="-128"/>
              <a:ea typeface="Yu Gothic" panose="020B0400000000000000" pitchFamily="34" charset="-128"/>
              <a:cs typeface="Meiryo UI"/>
            </a:endParaRPr>
          </a:p>
        </p:txBody>
      </p:sp>
      <p:sp>
        <p:nvSpPr>
          <p:cNvPr id="12" name="スライド番号プレースホルダー 11">
            <a:extLst>
              <a:ext uri="{FF2B5EF4-FFF2-40B4-BE49-F238E27FC236}">
                <a16:creationId xmlns:a16="http://schemas.microsoft.com/office/drawing/2014/main" id="{8AA18AB5-D4A2-47A5-9B34-8485B784CE6F}"/>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游ゴシック" panose="020B0400000000000000" pitchFamily="50" charset="-128"/>
                <a:ea typeface="游ゴシック" panose="020B0400000000000000" pitchFamily="50" charset="-128"/>
              </a:rPr>
              <a:t>3</a:t>
            </a:fld>
            <a:endParaRPr lang="en-US" altLang="ja-JP" dirty="0">
              <a:latin typeface="游ゴシック" panose="020B0400000000000000" pitchFamily="50" charset="-128"/>
              <a:ea typeface="游ゴシック" panose="020B0400000000000000" pitchFamily="50" charset="-128"/>
            </a:endParaRPr>
          </a:p>
        </p:txBody>
      </p:sp>
      <p:sp>
        <p:nvSpPr>
          <p:cNvPr id="26" name="object 6">
            <a:extLst>
              <a:ext uri="{FF2B5EF4-FFF2-40B4-BE49-F238E27FC236}">
                <a16:creationId xmlns:a16="http://schemas.microsoft.com/office/drawing/2014/main" id="{4BFF1F67-90ED-4A25-BDC1-4C4A045E065E}"/>
              </a:ext>
            </a:extLst>
          </p:cNvPr>
          <p:cNvSpPr txBox="1"/>
          <p:nvPr/>
        </p:nvSpPr>
        <p:spPr>
          <a:xfrm>
            <a:off x="792000" y="5880100"/>
            <a:ext cx="5832266" cy="497572"/>
          </a:xfrm>
          <a:prstGeom prst="rect">
            <a:avLst/>
          </a:prstGeom>
        </p:spPr>
        <p:txBody>
          <a:bodyPr vert="horz" wrap="square" lIns="0" tIns="12700" rIns="0" bIns="0" rtlCol="0">
            <a:spAutoFit/>
          </a:bodyPr>
          <a:lstStyle/>
          <a:p>
            <a:pPr>
              <a:lnSpc>
                <a:spcPct val="100000"/>
              </a:lnSpc>
              <a:spcBef>
                <a:spcPts val="300"/>
              </a:spcBef>
            </a:pP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日本の女性の労働力率（</a:t>
            </a: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15</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a:t>
            </a: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64</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歳）は、</a:t>
            </a: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1970</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年代は世界でもトップクラスでした。</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t>1970</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年代以降</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各国で男女共同参画に係る取組が加速し</a:t>
            </a:r>
            <a:r>
              <a:rPr lang="ja-JP" altLang="en-US" sz="1050" b="1" spc="-300" dirty="0">
                <a:solidFill>
                  <a:srgbClr val="231F20"/>
                </a:solidFill>
                <a:latin typeface="Yu Gothic Medium" panose="020B0400000000000000" pitchFamily="34" charset="-128"/>
                <a:ea typeface="Yu Gothic Medium" panose="020B0400000000000000" pitchFamily="34" charset="-128"/>
                <a:cs typeface="DNPShueiMGoStd-L"/>
              </a:rPr>
              <a:t>、</a:t>
            </a: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欧米諸国等が日本を追い抜いていきました。</a:t>
            </a:r>
            <a:br>
              <a:rPr lang="en-US" altLang="ja-JP" sz="1050" b="1" dirty="0">
                <a:solidFill>
                  <a:srgbClr val="231F20"/>
                </a:solidFill>
                <a:latin typeface="Yu Gothic Medium" panose="020B0400000000000000" pitchFamily="34" charset="-128"/>
                <a:ea typeface="Yu Gothic Medium" panose="020B0400000000000000" pitchFamily="34" charset="-128"/>
                <a:cs typeface="DNPShueiMGoStd-L"/>
              </a:rPr>
            </a:br>
            <a:r>
              <a:rPr lang="ja-JP" altLang="en-US" sz="1050" b="1" dirty="0">
                <a:solidFill>
                  <a:srgbClr val="231F20"/>
                </a:solidFill>
                <a:latin typeface="Yu Gothic Medium" panose="020B0400000000000000" pitchFamily="34" charset="-128"/>
                <a:ea typeface="Yu Gothic Medium" panose="020B0400000000000000" pitchFamily="34" charset="-128"/>
                <a:cs typeface="DNPShueiMGoStd-L"/>
              </a:rPr>
              <a:t>現在も日本は国際的に大きく差を広げられています。　</a:t>
            </a:r>
          </a:p>
        </p:txBody>
      </p:sp>
      <p:sp>
        <p:nvSpPr>
          <p:cNvPr id="95" name="object 6">
            <a:extLst>
              <a:ext uri="{FF2B5EF4-FFF2-40B4-BE49-F238E27FC236}">
                <a16:creationId xmlns:a16="http://schemas.microsoft.com/office/drawing/2014/main" id="{69CCAA0C-86AC-6C4E-A2C1-E1038A4405EE}"/>
              </a:ext>
            </a:extLst>
          </p:cNvPr>
          <p:cNvSpPr txBox="1"/>
          <p:nvPr/>
        </p:nvSpPr>
        <p:spPr>
          <a:xfrm>
            <a:off x="791687" y="6870700"/>
            <a:ext cx="5973126" cy="833562"/>
          </a:xfrm>
          <a:prstGeom prst="rect">
            <a:avLst/>
          </a:prstGeom>
        </p:spPr>
        <p:txBody>
          <a:bodyPr vert="horz" wrap="square" lIns="0" tIns="12700" rIns="0" bIns="0" rtlCol="0">
            <a:spAutoFit/>
          </a:bodyPr>
          <a:lstStyle/>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世界経済フォーラムが</a:t>
            </a:r>
            <a:r>
              <a:rPr lang="en-US" altLang="ja-JP" sz="1050" b="1" dirty="0">
                <a:solidFill>
                  <a:srgbClr val="231F20"/>
                </a:solidFill>
                <a:latin typeface="Yu Gothic Medium" panose="020B0400000000000000" pitchFamily="34" charset="-128"/>
                <a:ea typeface="Yu Gothic Medium" panose="020B0400000000000000" pitchFamily="34" charset="-128"/>
              </a:rPr>
              <a:t>2021</a:t>
            </a:r>
            <a:r>
              <a:rPr lang="ja-JP" altLang="en-US" sz="1050" b="1" dirty="0">
                <a:solidFill>
                  <a:srgbClr val="231F20"/>
                </a:solidFill>
                <a:latin typeface="Yu Gothic Medium" panose="020B0400000000000000" pitchFamily="34" charset="-128"/>
                <a:ea typeface="Yu Gothic Medium" panose="020B0400000000000000" pitchFamily="34" charset="-128"/>
              </a:rPr>
              <a:t>年に発表したジェンダ</a:t>
            </a:r>
            <a:r>
              <a:rPr lang="ja-JP" altLang="en-US" sz="1050" b="1" spc="-300" dirty="0">
                <a:solidFill>
                  <a:srgbClr val="231F20"/>
                </a:solidFill>
                <a:latin typeface="Yu Gothic Medium" panose="020B0400000000000000" pitchFamily="34" charset="-128"/>
                <a:ea typeface="Yu Gothic Medium" panose="020B0400000000000000" pitchFamily="34" charset="-128"/>
              </a:rPr>
              <a:t>ー・</a:t>
            </a:r>
            <a:r>
              <a:rPr lang="ja-JP" altLang="en-US" sz="1050" b="1" dirty="0">
                <a:solidFill>
                  <a:srgbClr val="231F20"/>
                </a:solidFill>
                <a:latin typeface="Yu Gothic Medium" panose="020B0400000000000000" pitchFamily="34" charset="-128"/>
                <a:ea typeface="Yu Gothic Medium" panose="020B0400000000000000" pitchFamily="34" charset="-128"/>
              </a:rPr>
              <a:t>ギャップ指数で</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日本の総合順位は</a:t>
            </a:r>
            <a:r>
              <a:rPr lang="en-US" altLang="ja-JP" sz="1050" b="1" dirty="0">
                <a:solidFill>
                  <a:srgbClr val="231F20"/>
                </a:solidFill>
                <a:latin typeface="Yu Gothic Medium" panose="020B0400000000000000" pitchFamily="34" charset="-128"/>
                <a:ea typeface="Yu Gothic Medium" panose="020B0400000000000000" pitchFamily="34" charset="-128"/>
              </a:rPr>
              <a:t>156</a:t>
            </a:r>
            <a:r>
              <a:rPr lang="ja-JP" altLang="en-US" sz="1050" b="1" dirty="0">
                <a:solidFill>
                  <a:srgbClr val="231F20"/>
                </a:solidFill>
                <a:latin typeface="Yu Gothic Medium" panose="020B0400000000000000" pitchFamily="34" charset="-128"/>
                <a:ea typeface="Yu Gothic Medium" panose="020B0400000000000000" pitchFamily="34" charset="-128"/>
              </a:rPr>
              <a:t>か国中</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en-US" altLang="ja-JP" sz="1050" b="1" dirty="0">
                <a:solidFill>
                  <a:srgbClr val="231F20"/>
                </a:solidFill>
                <a:latin typeface="Yu Gothic Medium" panose="020B0400000000000000" pitchFamily="34" charset="-128"/>
                <a:ea typeface="Yu Gothic Medium" panose="020B0400000000000000" pitchFamily="34" charset="-128"/>
              </a:rPr>
              <a:t>120</a:t>
            </a:r>
            <a:r>
              <a:rPr lang="ja-JP" altLang="en-US" sz="1050" b="1" dirty="0">
                <a:solidFill>
                  <a:srgbClr val="231F20"/>
                </a:solidFill>
                <a:latin typeface="Yu Gothic Medium" panose="020B0400000000000000" pitchFamily="34" charset="-128"/>
                <a:ea typeface="Yu Gothic Medium" panose="020B0400000000000000" pitchFamily="34" charset="-128"/>
              </a:rPr>
              <a:t>位で先進国において最低レベルでした</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この指数は</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経済</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政治</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教育</a:t>
            </a:r>
            <a:r>
              <a:rPr lang="ja-JP" altLang="en-US" sz="1050" b="1" spc="-300" dirty="0">
                <a:solidFill>
                  <a:srgbClr val="231F20"/>
                </a:solidFill>
                <a:latin typeface="Yu Gothic Medium" panose="020B0400000000000000" pitchFamily="34" charset="-128"/>
                <a:ea typeface="Yu Gothic Medium" panose="020B0400000000000000" pitchFamily="34" charset="-128"/>
              </a:rPr>
              <a:t>、</a:t>
            </a:r>
            <a:r>
              <a:rPr lang="ja-JP" altLang="en-US" sz="1050" b="1" dirty="0">
                <a:solidFill>
                  <a:srgbClr val="231F20"/>
                </a:solidFill>
                <a:latin typeface="Yu Gothic Medium" panose="020B0400000000000000" pitchFamily="34" charset="-128"/>
                <a:ea typeface="Yu Gothic Medium" panose="020B0400000000000000" pitchFamily="34" charset="-128"/>
              </a:rPr>
              <a:t>健康の４分野のデータから作成され、日本は政治、経済のスコアが特に低くなっています。</a:t>
            </a:r>
            <a:endParaRPr lang="en-US" altLang="ja-JP" sz="1050" b="1" dirty="0">
              <a:solidFill>
                <a:srgbClr val="231F20"/>
              </a:solidFill>
              <a:latin typeface="Yu Gothic Medium" panose="020B0400000000000000" pitchFamily="34" charset="-128"/>
              <a:ea typeface="Yu Gothic Medium" panose="020B0400000000000000" pitchFamily="34" charset="-128"/>
            </a:endParaRPr>
          </a:p>
          <a:p>
            <a:pPr marL="12700">
              <a:spcBef>
                <a:spcPts val="100"/>
              </a:spcBef>
              <a:buClr>
                <a:srgbClr val="00B050"/>
              </a:buClr>
            </a:pPr>
            <a:r>
              <a:rPr lang="ja-JP" altLang="en-US" sz="1050" b="1" dirty="0">
                <a:solidFill>
                  <a:srgbClr val="231F20"/>
                </a:solidFill>
                <a:latin typeface="Yu Gothic Medium" panose="020B0400000000000000" pitchFamily="34" charset="-128"/>
                <a:ea typeface="Yu Gothic Medium" panose="020B0400000000000000" pitchFamily="34" charset="-128"/>
              </a:rPr>
              <a:t>ジェンダ</a:t>
            </a:r>
            <a:r>
              <a:rPr lang="ja-JP" altLang="en-US" sz="1050" b="1" spc="-300" dirty="0">
                <a:solidFill>
                  <a:srgbClr val="231F20"/>
                </a:solidFill>
                <a:latin typeface="Yu Gothic Medium" panose="020B0400000000000000" pitchFamily="34" charset="-128"/>
                <a:ea typeface="Yu Gothic Medium" panose="020B0400000000000000" pitchFamily="34" charset="-128"/>
              </a:rPr>
              <a:t>ー・</a:t>
            </a:r>
            <a:r>
              <a:rPr lang="ja-JP" altLang="en-US" sz="1050" b="1" dirty="0">
                <a:solidFill>
                  <a:srgbClr val="231F20"/>
                </a:solidFill>
                <a:latin typeface="Yu Gothic Medium" panose="020B0400000000000000" pitchFamily="34" charset="-128"/>
                <a:ea typeface="Yu Gothic Medium" panose="020B0400000000000000" pitchFamily="34" charset="-128"/>
              </a:rPr>
              <a:t>ギャップ指数が初めて発表された</a:t>
            </a:r>
            <a:r>
              <a:rPr lang="en-US" altLang="ja-JP" sz="1050" b="1" dirty="0">
                <a:solidFill>
                  <a:srgbClr val="231F20"/>
                </a:solidFill>
                <a:latin typeface="Yu Gothic Medium" panose="020B0400000000000000" pitchFamily="34" charset="-128"/>
                <a:ea typeface="Yu Gothic Medium" panose="020B0400000000000000" pitchFamily="34" charset="-128"/>
              </a:rPr>
              <a:t>2006</a:t>
            </a:r>
            <a:r>
              <a:rPr lang="ja-JP" altLang="en-US" sz="1050" b="1" dirty="0">
                <a:solidFill>
                  <a:srgbClr val="231F20"/>
                </a:solidFill>
                <a:latin typeface="Yu Gothic Medium" panose="020B0400000000000000" pitchFamily="34" charset="-128"/>
                <a:ea typeface="Yu Gothic Medium" panose="020B0400000000000000" pitchFamily="34" charset="-128"/>
              </a:rPr>
              <a:t>年に日本は</a:t>
            </a:r>
            <a:r>
              <a:rPr lang="en-US" altLang="ja-JP" sz="1050" b="1" dirty="0">
                <a:solidFill>
                  <a:srgbClr val="231F20"/>
                </a:solidFill>
                <a:latin typeface="Yu Gothic Medium" panose="020B0400000000000000" pitchFamily="34" charset="-128"/>
                <a:ea typeface="Yu Gothic Medium" panose="020B0400000000000000" pitchFamily="34" charset="-128"/>
              </a:rPr>
              <a:t>80</a:t>
            </a:r>
            <a:r>
              <a:rPr lang="ja-JP" altLang="en-US" sz="1050" b="1" dirty="0">
                <a:solidFill>
                  <a:srgbClr val="231F20"/>
                </a:solidFill>
                <a:latin typeface="Yu Gothic Medium" panose="020B0400000000000000" pitchFamily="34" charset="-128"/>
                <a:ea typeface="Yu Gothic Medium" panose="020B0400000000000000" pitchFamily="34" charset="-128"/>
              </a:rPr>
              <a:t>位で、当時同水準であった先進国が</a:t>
            </a:r>
            <a:br>
              <a:rPr lang="en-US" altLang="ja-JP" sz="1050" b="1" dirty="0">
                <a:solidFill>
                  <a:srgbClr val="231F20"/>
                </a:solidFill>
                <a:latin typeface="Yu Gothic Medium" panose="020B0400000000000000" pitchFamily="34" charset="-128"/>
                <a:ea typeface="Yu Gothic Medium" panose="020B0400000000000000" pitchFamily="34" charset="-128"/>
              </a:rPr>
            </a:br>
            <a:r>
              <a:rPr lang="ja-JP" altLang="en-US" sz="1050" b="1" dirty="0">
                <a:solidFill>
                  <a:srgbClr val="231F20"/>
                </a:solidFill>
                <a:latin typeface="Yu Gothic Medium" panose="020B0400000000000000" pitchFamily="34" charset="-128"/>
                <a:ea typeface="Yu Gothic Medium" panose="020B0400000000000000" pitchFamily="34" charset="-128"/>
              </a:rPr>
              <a:t>その後順位を上げる中、日本の順位は下がっています。</a:t>
            </a:r>
            <a:endParaRPr lang="en-US" altLang="ja-JP" sz="1050" b="1" dirty="0">
              <a:solidFill>
                <a:srgbClr val="231F20"/>
              </a:solidFill>
              <a:latin typeface="Yu Gothic Medium" panose="020B0400000000000000" pitchFamily="34" charset="-128"/>
              <a:ea typeface="Yu Gothic Medium" panose="020B0400000000000000" pitchFamily="34" charset="-128"/>
            </a:endParaRPr>
          </a:p>
        </p:txBody>
      </p:sp>
      <p:sp>
        <p:nvSpPr>
          <p:cNvPr id="34" name="object 10">
            <a:extLst>
              <a:ext uri="{FF2B5EF4-FFF2-40B4-BE49-F238E27FC236}">
                <a16:creationId xmlns:a16="http://schemas.microsoft.com/office/drawing/2014/main" id="{BE494432-FFC6-5141-A7AF-EE23C7A0CDD1}"/>
              </a:ext>
            </a:extLst>
          </p:cNvPr>
          <p:cNvSpPr/>
          <p:nvPr/>
        </p:nvSpPr>
        <p:spPr>
          <a:xfrm>
            <a:off x="1434465" y="299213"/>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Yu Gothic" panose="020B0400000000000000" pitchFamily="34" charset="-128"/>
                <a:ea typeface="Yu Gothic" panose="020B0400000000000000" pitchFamily="34" charset="-128"/>
                <a:cs typeface="Meiryo UI"/>
              </a:rPr>
              <a:t>男女共同参画の歴史</a:t>
            </a:r>
            <a:endParaRPr lang="ja-JP" altLang="en-US" sz="1400" b="1" dirty="0">
              <a:solidFill>
                <a:srgbClr val="231F20"/>
              </a:solidFill>
              <a:latin typeface="Yu Gothic" panose="020B0400000000000000" pitchFamily="34" charset="-128"/>
              <a:ea typeface="Yu Gothic" panose="020B0400000000000000" pitchFamily="34" charset="-128"/>
              <a:cs typeface="Meiryo UI"/>
            </a:endParaRPr>
          </a:p>
        </p:txBody>
      </p:sp>
      <p:sp>
        <p:nvSpPr>
          <p:cNvPr id="33" name="object 6">
            <a:extLst>
              <a:ext uri="{FF2B5EF4-FFF2-40B4-BE49-F238E27FC236}">
                <a16:creationId xmlns:a16="http://schemas.microsoft.com/office/drawing/2014/main" id="{D2F0B6A3-1CA8-41AC-9F0F-6D9A06F3CA08}"/>
              </a:ext>
            </a:extLst>
          </p:cNvPr>
          <p:cNvSpPr txBox="1"/>
          <p:nvPr/>
        </p:nvSpPr>
        <p:spPr>
          <a:xfrm>
            <a:off x="4083050" y="9838305"/>
            <a:ext cx="2736000" cy="449034"/>
          </a:xfrm>
          <a:prstGeom prst="rect">
            <a:avLst/>
          </a:prstGeom>
        </p:spPr>
        <p:txBody>
          <a:bodyPr vert="horz" wrap="square" lIns="0" tIns="67310" rIns="0" bIns="0" rtlCol="0">
            <a:spAutoFit/>
          </a:bodyPr>
          <a:lstStyle/>
          <a:p>
            <a:pPr marL="12700"/>
            <a:r>
              <a:rPr lang="ja-JP" altLang="en-US" sz="800" dirty="0">
                <a:solidFill>
                  <a:srgbClr val="231F20"/>
                </a:solidFill>
                <a:latin typeface="Yu Gothic Medium" panose="020B0400000000000000" pitchFamily="34" charset="-128"/>
                <a:ea typeface="Yu Gothic Medium" panose="020B0400000000000000" pitchFamily="34" charset="-128"/>
                <a:cs typeface="Meiryo UI"/>
              </a:rPr>
              <a:t>出典）</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内閣府「共同参画（令和</a:t>
            </a:r>
            <a:r>
              <a:rPr lang="en-US" altLang="zh-CN" sz="800" dirty="0">
                <a:solidFill>
                  <a:srgbClr val="231F20"/>
                </a:solidFill>
                <a:latin typeface="Yu Gothic Medium" panose="020B0400000000000000" pitchFamily="34" charset="-128"/>
                <a:ea typeface="Yu Gothic Medium" panose="020B0400000000000000" pitchFamily="34" charset="-128"/>
                <a:cs typeface="Meiryo UI"/>
              </a:rPr>
              <a:t>3</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年</a:t>
            </a:r>
            <a:r>
              <a:rPr lang="en-US" altLang="zh-CN" sz="800" dirty="0">
                <a:solidFill>
                  <a:srgbClr val="231F20"/>
                </a:solidFill>
                <a:latin typeface="Yu Gothic Medium" panose="020B0400000000000000" pitchFamily="34" charset="-128"/>
                <a:ea typeface="Yu Gothic Medium" panose="020B0400000000000000" pitchFamily="34" charset="-128"/>
                <a:cs typeface="Meiryo UI"/>
              </a:rPr>
              <a:t>5</a:t>
            </a:r>
            <a:r>
              <a:rPr lang="zh-CN" altLang="en-US" sz="800" dirty="0">
                <a:solidFill>
                  <a:srgbClr val="231F20"/>
                </a:solidFill>
                <a:latin typeface="Yu Gothic Medium" panose="020B0400000000000000" pitchFamily="34" charset="-128"/>
                <a:ea typeface="Yu Gothic Medium" panose="020B0400000000000000" pitchFamily="34" charset="-128"/>
                <a:cs typeface="Meiryo UI"/>
              </a:rPr>
              <a:t>月号）</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」に基づき作成</a:t>
            </a:r>
            <a:r>
              <a:rPr lang="en-US" altLang="zh-CN" sz="800" dirty="0">
                <a:solidFill>
                  <a:srgbClr val="231F20"/>
                </a:solidFill>
                <a:latin typeface="Yu Gothic Medium" panose="020B0400000000000000" pitchFamily="34" charset="-128"/>
                <a:ea typeface="Yu Gothic Medium" panose="020B0400000000000000" pitchFamily="34" charset="-128"/>
                <a:cs typeface="Meiryo UI"/>
              </a:rPr>
              <a:t>https://www.gender.go.jp/public/kyodosankaku/2021/202105/202105_05.html</a:t>
            </a:r>
          </a:p>
        </p:txBody>
      </p:sp>
      <p:sp>
        <p:nvSpPr>
          <p:cNvPr id="35" name="object 6">
            <a:extLst>
              <a:ext uri="{FF2B5EF4-FFF2-40B4-BE49-F238E27FC236}">
                <a16:creationId xmlns:a16="http://schemas.microsoft.com/office/drawing/2014/main" id="{D56AD5C2-1CC6-4C77-87CA-727094FB9CD5}"/>
              </a:ext>
            </a:extLst>
          </p:cNvPr>
          <p:cNvSpPr txBox="1"/>
          <p:nvPr/>
        </p:nvSpPr>
        <p:spPr>
          <a:xfrm>
            <a:off x="658088" y="9838305"/>
            <a:ext cx="3024912" cy="437299"/>
          </a:xfrm>
          <a:prstGeom prst="rect">
            <a:avLst/>
          </a:prstGeom>
        </p:spPr>
        <p:txBody>
          <a:bodyPr vert="horz" wrap="square" lIns="0" tIns="67310" rIns="0" bIns="0" rtlCol="0">
            <a:spAutoFit/>
          </a:bodyPr>
          <a:lstStyle/>
          <a:p>
            <a:pPr marL="12700"/>
            <a:r>
              <a:rPr lang="ja-JP" altLang="en-US" sz="800" dirty="0">
                <a:solidFill>
                  <a:srgbClr val="231F20"/>
                </a:solidFill>
                <a:latin typeface="Yu Gothic Medium" panose="020B0400000000000000" pitchFamily="34" charset="-128"/>
                <a:ea typeface="Yu Gothic Medium" panose="020B0400000000000000" pitchFamily="34" charset="-128"/>
                <a:cs typeface="Meiryo UI"/>
              </a:rPr>
              <a:t>出典）世界経済フォーラム「グローバル・ジェンダー・ギャップ報告書</a:t>
            </a:r>
            <a:r>
              <a:rPr lang="en-US" altLang="ja-JP" sz="800" dirty="0">
                <a:solidFill>
                  <a:srgbClr val="231F20"/>
                </a:solidFill>
                <a:latin typeface="Yu Gothic Medium" panose="020B0400000000000000" pitchFamily="34" charset="-128"/>
                <a:ea typeface="Yu Gothic Medium" panose="020B0400000000000000" pitchFamily="34" charset="-128"/>
                <a:cs typeface="Meiryo UI"/>
              </a:rPr>
              <a:t>2021</a:t>
            </a:r>
            <a:r>
              <a:rPr lang="ja-JP" altLang="en-US" sz="800" dirty="0">
                <a:solidFill>
                  <a:srgbClr val="231F20"/>
                </a:solidFill>
                <a:latin typeface="Yu Gothic Medium" panose="020B0400000000000000" pitchFamily="34" charset="-128"/>
                <a:ea typeface="Yu Gothic Medium" panose="020B0400000000000000" pitchFamily="34" charset="-128"/>
                <a:cs typeface="Meiryo UI"/>
              </a:rPr>
              <a:t>」に基づき作成</a:t>
            </a:r>
            <a:endParaRPr lang="en-US" altLang="ja-JP" sz="800" dirty="0">
              <a:solidFill>
                <a:srgbClr val="231F20"/>
              </a:solidFill>
              <a:latin typeface="Yu Gothic Medium" panose="020B0400000000000000" pitchFamily="34" charset="-128"/>
              <a:ea typeface="Yu Gothic Medium" panose="020B0400000000000000" pitchFamily="34" charset="-128"/>
              <a:cs typeface="Meiryo UI"/>
            </a:endParaRPr>
          </a:p>
          <a:p>
            <a:pPr marL="12700"/>
            <a:r>
              <a:rPr lang="en-US" altLang="zh-CN" sz="800" dirty="0">
                <a:solidFill>
                  <a:srgbClr val="231F20"/>
                </a:solidFill>
                <a:latin typeface="Yu Gothic Medium" panose="020B0400000000000000" pitchFamily="34" charset="-128"/>
                <a:ea typeface="Yu Gothic Medium" panose="020B0400000000000000" pitchFamily="34" charset="-128"/>
                <a:cs typeface="Meiryo UI"/>
              </a:rPr>
              <a:t>https://www3.weforum.org/docs/WEF_GGGR_2021.pdf</a:t>
            </a:r>
          </a:p>
        </p:txBody>
      </p:sp>
      <p:grpSp>
        <p:nvGrpSpPr>
          <p:cNvPr id="2" name="グループ化 1">
            <a:extLst>
              <a:ext uri="{FF2B5EF4-FFF2-40B4-BE49-F238E27FC236}">
                <a16:creationId xmlns:a16="http://schemas.microsoft.com/office/drawing/2014/main" id="{0895F19E-7B07-4356-9FB4-CFF1BA011CF1}"/>
              </a:ext>
            </a:extLst>
          </p:cNvPr>
          <p:cNvGrpSpPr/>
          <p:nvPr/>
        </p:nvGrpSpPr>
        <p:grpSpPr>
          <a:xfrm>
            <a:off x="1395321" y="5499100"/>
            <a:ext cx="4765859" cy="292388"/>
            <a:chOff x="1339215" y="5499100"/>
            <a:chExt cx="4765859" cy="292388"/>
          </a:xfrm>
        </p:grpSpPr>
        <p:sp>
          <p:nvSpPr>
            <p:cNvPr id="22" name="object 36">
              <a:extLst>
                <a:ext uri="{FF2B5EF4-FFF2-40B4-BE49-F238E27FC236}">
                  <a16:creationId xmlns:a16="http://schemas.microsoft.com/office/drawing/2014/main" id="{34FBD40D-44F2-4635-877C-FDDE23BA730A}"/>
                </a:ext>
              </a:extLst>
            </p:cNvPr>
            <p:cNvSpPr txBox="1"/>
            <p:nvPr/>
          </p:nvSpPr>
          <p:spPr>
            <a:xfrm>
              <a:off x="1605074" y="5499100"/>
              <a:ext cx="4500000" cy="292388"/>
            </a:xfrm>
            <a:prstGeom prst="rect">
              <a:avLst/>
            </a:prstGeom>
          </p:spPr>
          <p:txBody>
            <a:bodyPr vert="horz" wrap="square" lIns="0" tIns="76200" rIns="0" bIns="0" rtlCol="0">
              <a:spAutoFit/>
            </a:bodyPr>
            <a:lstStyle/>
            <a:p>
              <a:pPr marL="25400">
                <a:lnSpc>
                  <a:spcPct val="100000"/>
                </a:lnSpc>
                <a:spcBef>
                  <a:spcPts val="600"/>
                </a:spcBef>
              </a:pPr>
              <a:r>
                <a:rPr lang="ja-JP" altLang="en-US" sz="1400" b="1" dirty="0">
                  <a:solidFill>
                    <a:srgbClr val="231F20"/>
                  </a:solidFill>
                  <a:latin typeface="游ゴシック" panose="020B0400000000000000" pitchFamily="50" charset="-128"/>
                  <a:ea typeface="游ゴシック" panose="020B0400000000000000" pitchFamily="50" charset="-128"/>
                  <a:cs typeface="YuGothic"/>
                </a:rPr>
                <a:t>男女共同参画に関する状況は、時代とともに変わります</a:t>
              </a:r>
            </a:p>
          </p:txBody>
        </p:sp>
        <p:pic>
          <p:nvPicPr>
            <p:cNvPr id="24" name="図 23">
              <a:extLst>
                <a:ext uri="{FF2B5EF4-FFF2-40B4-BE49-F238E27FC236}">
                  <a16:creationId xmlns:a16="http://schemas.microsoft.com/office/drawing/2014/main" id="{4EF8C204-1ABA-4922-80FB-5CA3ABB5A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215" y="5522527"/>
              <a:ext cx="190500" cy="254000"/>
            </a:xfrm>
            <a:prstGeom prst="rect">
              <a:avLst/>
            </a:prstGeom>
          </p:spPr>
        </p:pic>
      </p:grpSp>
      <p:sp>
        <p:nvSpPr>
          <p:cNvPr id="23" name="object 6">
            <a:extLst>
              <a:ext uri="{FF2B5EF4-FFF2-40B4-BE49-F238E27FC236}">
                <a16:creationId xmlns:a16="http://schemas.microsoft.com/office/drawing/2014/main" id="{24EF838D-9F03-41E1-8D9F-713D22BD3DF4}"/>
              </a:ext>
            </a:extLst>
          </p:cNvPr>
          <p:cNvSpPr txBox="1"/>
          <p:nvPr/>
        </p:nvSpPr>
        <p:spPr>
          <a:xfrm>
            <a:off x="1746296" y="9608192"/>
            <a:ext cx="1718932" cy="196208"/>
          </a:xfrm>
          <a:prstGeom prst="rect">
            <a:avLst/>
          </a:prstGeom>
        </p:spPr>
        <p:txBody>
          <a:bodyPr vert="horz" wrap="square" lIns="0" tIns="67310" rIns="0" bIns="0" rtlCol="0">
            <a:spAutoFit/>
          </a:bodyPr>
          <a:lstStyle/>
          <a:p>
            <a:pPr marL="184150" indent="-171450">
              <a:lnSpc>
                <a:spcPts val="1000"/>
              </a:lnSpc>
              <a:spcBef>
                <a:spcPts val="204"/>
              </a:spcBef>
              <a:buFont typeface="Yu Gothic Medium" panose="020B0500000000000000" pitchFamily="50" charset="-128"/>
              <a:buChar char="※"/>
            </a:pPr>
            <a:r>
              <a:rPr lang="en-US" altLang="ja-JP" sz="900" dirty="0">
                <a:solidFill>
                  <a:srgbClr val="231F20"/>
                </a:solidFill>
                <a:latin typeface="Yu Gothic Medium" panose="020B0400000000000000" pitchFamily="34" charset="-128"/>
                <a:ea typeface="Yu Gothic Medium" panose="020B0400000000000000" pitchFamily="34" charset="-128"/>
                <a:cs typeface="Meiryo UI"/>
              </a:rPr>
              <a:t>0</a:t>
            </a:r>
            <a:r>
              <a:rPr lang="ja-JP" altLang="en-US" sz="900" dirty="0">
                <a:solidFill>
                  <a:srgbClr val="231F20"/>
                </a:solidFill>
                <a:latin typeface="Yu Gothic Medium" panose="020B0400000000000000" pitchFamily="34" charset="-128"/>
                <a:ea typeface="Yu Gothic Medium" panose="020B0400000000000000" pitchFamily="34" charset="-128"/>
                <a:cs typeface="Meiryo UI"/>
              </a:rPr>
              <a:t>が完全不平等、</a:t>
            </a:r>
            <a:r>
              <a:rPr lang="en-US" altLang="ja-JP" sz="900" dirty="0">
                <a:solidFill>
                  <a:srgbClr val="231F20"/>
                </a:solidFill>
                <a:latin typeface="Yu Gothic Medium" panose="020B0400000000000000" pitchFamily="34" charset="-128"/>
                <a:ea typeface="Yu Gothic Medium" panose="020B0400000000000000" pitchFamily="34" charset="-128"/>
                <a:cs typeface="Meiryo UI"/>
              </a:rPr>
              <a:t>1</a:t>
            </a:r>
            <a:r>
              <a:rPr lang="ja-JP" altLang="en-US" sz="900" dirty="0">
                <a:solidFill>
                  <a:srgbClr val="231F20"/>
                </a:solidFill>
                <a:latin typeface="Yu Gothic Medium" panose="020B0400000000000000" pitchFamily="34" charset="-128"/>
                <a:ea typeface="Yu Gothic Medium" panose="020B0400000000000000" pitchFamily="34" charset="-128"/>
                <a:cs typeface="Meiryo UI"/>
              </a:rPr>
              <a:t>が完全平等。</a:t>
            </a:r>
            <a:endParaRPr lang="en-US" altLang="zh-CN" sz="900" dirty="0">
              <a:solidFill>
                <a:srgbClr val="231F20"/>
              </a:solidFill>
              <a:latin typeface="Yu Gothic Medium" panose="020B0400000000000000" pitchFamily="34" charset="-128"/>
              <a:ea typeface="Yu Gothic Medium" panose="020B0400000000000000" pitchFamily="34" charset="-128"/>
              <a:cs typeface="Meiryo UI"/>
            </a:endParaRPr>
          </a:p>
        </p:txBody>
      </p:sp>
      <p:pic>
        <p:nvPicPr>
          <p:cNvPr id="5" name="図 4">
            <a:extLst>
              <a:ext uri="{FF2B5EF4-FFF2-40B4-BE49-F238E27FC236}">
                <a16:creationId xmlns:a16="http://schemas.microsoft.com/office/drawing/2014/main" id="{9372F51F-65D8-4BFD-BA22-C3AA6A5278F0}"/>
              </a:ext>
            </a:extLst>
          </p:cNvPr>
          <p:cNvPicPr>
            <a:picLocks noChangeAspect="1"/>
          </p:cNvPicPr>
          <p:nvPr/>
        </p:nvPicPr>
        <p:blipFill>
          <a:blip r:embed="rId4"/>
          <a:stretch>
            <a:fillRect/>
          </a:stretch>
        </p:blipFill>
        <p:spPr>
          <a:xfrm>
            <a:off x="3853951" y="7771536"/>
            <a:ext cx="3118906" cy="1871669"/>
          </a:xfrm>
          <a:prstGeom prst="rect">
            <a:avLst/>
          </a:prstGeom>
        </p:spPr>
      </p:pic>
      <p:grpSp>
        <p:nvGrpSpPr>
          <p:cNvPr id="8" name="グループ化 7">
            <a:extLst>
              <a:ext uri="{FF2B5EF4-FFF2-40B4-BE49-F238E27FC236}">
                <a16:creationId xmlns:a16="http://schemas.microsoft.com/office/drawing/2014/main" id="{7DA617FB-AAB6-44B7-9CF0-7BE4F0F494C1}"/>
              </a:ext>
            </a:extLst>
          </p:cNvPr>
          <p:cNvGrpSpPr/>
          <p:nvPr/>
        </p:nvGrpSpPr>
        <p:grpSpPr>
          <a:xfrm>
            <a:off x="828660" y="6515100"/>
            <a:ext cx="5519128" cy="292388"/>
            <a:chOff x="882000" y="6489700"/>
            <a:chExt cx="5519128" cy="292388"/>
          </a:xfrm>
        </p:grpSpPr>
        <p:sp>
          <p:nvSpPr>
            <p:cNvPr id="98" name="object 36">
              <a:extLst>
                <a:ext uri="{FF2B5EF4-FFF2-40B4-BE49-F238E27FC236}">
                  <a16:creationId xmlns:a16="http://schemas.microsoft.com/office/drawing/2014/main" id="{111FC0F5-2122-1548-B5B0-DE069E8D43C2}"/>
                </a:ext>
              </a:extLst>
            </p:cNvPr>
            <p:cNvSpPr txBox="1"/>
            <p:nvPr/>
          </p:nvSpPr>
          <p:spPr>
            <a:xfrm>
              <a:off x="1159200" y="6489700"/>
              <a:ext cx="5241928" cy="292388"/>
            </a:xfrm>
            <a:prstGeom prst="rect">
              <a:avLst/>
            </a:prstGeom>
          </p:spPr>
          <p:txBody>
            <a:bodyPr vert="horz" wrap="square" lIns="0" tIns="76200" rIns="0" bIns="0" rtlCol="0">
              <a:spAutoFit/>
            </a:bodyPr>
            <a:lstStyle/>
            <a:p>
              <a:pPr marL="12700">
                <a:spcBef>
                  <a:spcPts val="100"/>
                </a:spcBef>
                <a:buClr>
                  <a:srgbClr val="00B050"/>
                </a:buClr>
              </a:pPr>
              <a:r>
                <a:rPr lang="ja-JP" altLang="en-US" sz="1400" b="1" dirty="0">
                  <a:solidFill>
                    <a:srgbClr val="2FA866"/>
                  </a:solidFill>
                  <a:latin typeface="游ゴシック" panose="020B0400000000000000" pitchFamily="50" charset="-128"/>
                  <a:ea typeface="游ゴシック" panose="020B0400000000000000" pitchFamily="50" charset="-128"/>
                </a:rPr>
                <a:t>データから分かる男女共同参画②　ジェンダー・ギャップ指数</a:t>
              </a:r>
              <a:endParaRPr lang="en-US" altLang="ja-JP" sz="1400" b="1" dirty="0">
                <a:solidFill>
                  <a:srgbClr val="2FA866"/>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2B3AB49D-FED8-4F70-AE5D-E4EC4E9B3DDB}"/>
                </a:ext>
              </a:extLst>
            </p:cNvPr>
            <p:cNvPicPr>
              <a:picLocks noChangeAspect="1"/>
            </p:cNvPicPr>
            <p:nvPr/>
          </p:nvPicPr>
          <p:blipFill>
            <a:blip r:embed="rId5"/>
            <a:stretch>
              <a:fillRect/>
            </a:stretch>
          </p:blipFill>
          <p:spPr>
            <a:xfrm>
              <a:off x="882000" y="6490869"/>
              <a:ext cx="233172" cy="280416"/>
            </a:xfrm>
            <a:prstGeom prst="rect">
              <a:avLst/>
            </a:prstGeom>
          </p:spPr>
        </p:pic>
      </p:grpSp>
      <p:pic>
        <p:nvPicPr>
          <p:cNvPr id="7" name="図 6">
            <a:extLst>
              <a:ext uri="{FF2B5EF4-FFF2-40B4-BE49-F238E27FC236}">
                <a16:creationId xmlns:a16="http://schemas.microsoft.com/office/drawing/2014/main" id="{C89E061E-E184-43A1-A01D-B23F192AB60F}"/>
              </a:ext>
            </a:extLst>
          </p:cNvPr>
          <p:cNvPicPr>
            <a:picLocks noChangeAspect="1"/>
          </p:cNvPicPr>
          <p:nvPr/>
        </p:nvPicPr>
        <p:blipFill>
          <a:blip r:embed="rId6"/>
          <a:stretch>
            <a:fillRect/>
          </a:stretch>
        </p:blipFill>
        <p:spPr>
          <a:xfrm>
            <a:off x="830367" y="7771536"/>
            <a:ext cx="2836950" cy="1834895"/>
          </a:xfrm>
          <a:prstGeom prst="rect">
            <a:avLst/>
          </a:prstGeom>
        </p:spPr>
      </p:pic>
      <p:pic>
        <p:nvPicPr>
          <p:cNvPr id="11" name="図 10">
            <a:extLst>
              <a:ext uri="{FF2B5EF4-FFF2-40B4-BE49-F238E27FC236}">
                <a16:creationId xmlns:a16="http://schemas.microsoft.com/office/drawing/2014/main" id="{DECEEF86-3ACC-44E2-A645-E1BF537FC254}"/>
              </a:ext>
            </a:extLst>
          </p:cNvPr>
          <p:cNvPicPr>
            <a:picLocks noChangeAspect="1"/>
          </p:cNvPicPr>
          <p:nvPr/>
        </p:nvPicPr>
        <p:blipFill>
          <a:blip r:embed="rId7"/>
          <a:stretch>
            <a:fillRect/>
          </a:stretch>
        </p:blipFill>
        <p:spPr>
          <a:xfrm>
            <a:off x="611400" y="640824"/>
            <a:ext cx="6333700" cy="42973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0E5E183-5DF8-4C3F-9399-80EE3562632D}"/>
              </a:ext>
            </a:extLst>
          </p:cNvPr>
          <p:cNvSpPr>
            <a:spLocks noGrp="1"/>
          </p:cNvSpPr>
          <p:nvPr>
            <p:ph type="sldNum" sz="quarter" idx="7"/>
          </p:nvPr>
        </p:nvSpPr>
        <p:spPr>
          <a:xfrm>
            <a:off x="3690335" y="10281948"/>
            <a:ext cx="184785" cy="184666"/>
          </a:xfrm>
        </p:spPr>
        <p:txBody>
          <a:bodyPr/>
          <a:lstStyle/>
          <a:p>
            <a:pPr marL="45720">
              <a:lnSpc>
                <a:spcPct val="100000"/>
              </a:lnSpc>
              <a:spcBef>
                <a:spcPts val="170"/>
              </a:spcBef>
            </a:pPr>
            <a:fld id="{81D60167-4931-47E6-BA6A-407CBD079E47}" type="slidenum">
              <a:rPr lang="en-US" altLang="ja-JP" smtClean="0">
                <a:latin typeface="Yu Gothic" panose="020B0400000000000000" pitchFamily="34" charset="-128"/>
                <a:ea typeface="Yu Gothic" panose="020B0400000000000000" pitchFamily="34" charset="-128"/>
              </a:rPr>
              <a:t>4</a:t>
            </a:fld>
            <a:endParaRPr lang="en-US" altLang="ja-JP" dirty="0">
              <a:latin typeface="Yu Gothic" panose="020B0400000000000000" pitchFamily="34" charset="-128"/>
              <a:ea typeface="Yu Gothic" panose="020B0400000000000000" pitchFamily="34" charset="-128"/>
            </a:endParaRPr>
          </a:p>
        </p:txBody>
      </p:sp>
      <p:sp>
        <p:nvSpPr>
          <p:cNvPr id="60" name="テキスト ボックス 59">
            <a:extLst>
              <a:ext uri="{FF2B5EF4-FFF2-40B4-BE49-F238E27FC236}">
                <a16:creationId xmlns:a16="http://schemas.microsoft.com/office/drawing/2014/main" id="{4A4C52F5-3B5C-40D9-A6A8-EDE86D1346A3}"/>
              </a:ext>
            </a:extLst>
          </p:cNvPr>
          <p:cNvSpPr txBox="1"/>
          <p:nvPr/>
        </p:nvSpPr>
        <p:spPr>
          <a:xfrm>
            <a:off x="367461" y="684791"/>
            <a:ext cx="6821578" cy="671979"/>
          </a:xfrm>
          <a:prstGeom prst="rect">
            <a:avLst/>
          </a:prstGeom>
          <a:noFill/>
        </p:spPr>
        <p:txBody>
          <a:bodyPr wrap="square" rtlCol="0">
            <a:spAutoFit/>
          </a:bodyPr>
          <a:lstStyle/>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男女共同参画社会は、一人一人の人権が尊重され、すべての人が自分らしく生きられる社会です。</a:t>
            </a: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大人も子供も、一人一人が意識し行動することで、身近なところから男女共同参画を進めていく</a:t>
            </a:r>
            <a:br>
              <a:rPr lang="en-US" altLang="ja-JP" sz="1200" b="1" dirty="0">
                <a:solidFill>
                  <a:srgbClr val="231F20"/>
                </a:solidFill>
                <a:latin typeface="游ゴシック" panose="020B0400000000000000" pitchFamily="50" charset="-128"/>
                <a:ea typeface="游ゴシック" panose="020B0400000000000000" pitchFamily="50" charset="-128"/>
              </a:rPr>
            </a:br>
            <a:r>
              <a:rPr lang="ja-JP" altLang="en-US" sz="1200" b="1" dirty="0">
                <a:solidFill>
                  <a:srgbClr val="231F20"/>
                </a:solidFill>
                <a:latin typeface="游ゴシック" panose="020B0400000000000000" pitchFamily="50" charset="-128"/>
                <a:ea typeface="游ゴシック" panose="020B0400000000000000" pitchFamily="50" charset="-128"/>
              </a:rPr>
              <a:t>ことが可能です。</a:t>
            </a:r>
          </a:p>
        </p:txBody>
      </p:sp>
      <p:sp>
        <p:nvSpPr>
          <p:cNvPr id="63" name="テキスト ボックス 62">
            <a:extLst>
              <a:ext uri="{FF2B5EF4-FFF2-40B4-BE49-F238E27FC236}">
                <a16:creationId xmlns:a16="http://schemas.microsoft.com/office/drawing/2014/main" id="{853D5587-552F-4C65-B071-50817DB613F6}"/>
              </a:ext>
            </a:extLst>
          </p:cNvPr>
          <p:cNvSpPr txBox="1"/>
          <p:nvPr/>
        </p:nvSpPr>
        <p:spPr>
          <a:xfrm>
            <a:off x="4373124" y="1384300"/>
            <a:ext cx="2328164" cy="276999"/>
          </a:xfrm>
          <a:prstGeom prst="rect">
            <a:avLst/>
          </a:prstGeom>
          <a:noFill/>
        </p:spPr>
        <p:txBody>
          <a:bodyPr wrap="square" rtlCol="0">
            <a:spAutoFit/>
          </a:bodyPr>
          <a:lstStyle/>
          <a:p>
            <a:pPr algn="ctr"/>
            <a:r>
              <a:rPr lang="ja-JP" altLang="en-US" sz="1200" b="1" dirty="0">
                <a:solidFill>
                  <a:srgbClr val="00B26A"/>
                </a:solidFill>
                <a:latin typeface="游ゴシック" panose="020B0400000000000000" pitchFamily="50" charset="-128"/>
                <a:ea typeface="游ゴシック" panose="020B0400000000000000" pitchFamily="50" charset="-128"/>
              </a:rPr>
              <a:t>性別に関係なく協力しましょう</a:t>
            </a:r>
          </a:p>
        </p:txBody>
      </p:sp>
      <p:pic>
        <p:nvPicPr>
          <p:cNvPr id="73" name="図 72">
            <a:extLst>
              <a:ext uri="{FF2B5EF4-FFF2-40B4-BE49-F238E27FC236}">
                <a16:creationId xmlns:a16="http://schemas.microsoft.com/office/drawing/2014/main" id="{9DFD028F-C31C-433F-BCFC-003BD7C50E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3316" y="6826174"/>
            <a:ext cx="1028700" cy="660400"/>
          </a:xfrm>
          <a:prstGeom prst="rect">
            <a:avLst/>
          </a:prstGeom>
        </p:spPr>
      </p:pic>
      <p:sp>
        <p:nvSpPr>
          <p:cNvPr id="10" name="テキスト ボックス 9">
            <a:extLst>
              <a:ext uri="{FF2B5EF4-FFF2-40B4-BE49-F238E27FC236}">
                <a16:creationId xmlns:a16="http://schemas.microsoft.com/office/drawing/2014/main" id="{62D1BE16-2A61-1D47-8572-69F90B9C2B53}"/>
              </a:ext>
            </a:extLst>
          </p:cNvPr>
          <p:cNvSpPr txBox="1"/>
          <p:nvPr/>
        </p:nvSpPr>
        <p:spPr>
          <a:xfrm>
            <a:off x="577850" y="3091180"/>
            <a:ext cx="6195320" cy="761747"/>
          </a:xfrm>
          <a:prstGeom prst="rect">
            <a:avLst/>
          </a:prstGeom>
          <a:noFill/>
        </p:spPr>
        <p:txBody>
          <a:bodyPr wrap="square" rtlCol="0">
            <a:spAutoFit/>
          </a:bodyPr>
          <a:lstStyle/>
          <a:p>
            <a:pPr marL="184150" indent="-171450">
              <a:spcBef>
                <a:spcPts val="300"/>
              </a:spcBef>
              <a:buClr>
                <a:srgbClr val="00B050"/>
              </a:buClr>
              <a:buFont typeface="Wingdings" panose="05000000000000000000" pitchFamily="2" charset="2"/>
              <a:buChar char="n"/>
            </a:pPr>
            <a:r>
              <a:rPr lang="ja-JP" altLang="en-US" sz="1050" b="1" dirty="0">
                <a:solidFill>
                  <a:srgbClr val="231F20"/>
                </a:solidFill>
                <a:latin typeface="游ゴシック" panose="020B0400000000000000" pitchFamily="50" charset="-128"/>
                <a:ea typeface="游ゴシック" panose="020B0400000000000000" pitchFamily="50" charset="-128"/>
                <a:cs typeface="Source Han Sans JP"/>
              </a:rPr>
              <a:t>男女共同参画に関する</a:t>
            </a:r>
            <a:r>
              <a:rPr lang="ja-JP" altLang="en-US" sz="1050" b="1" dirty="0">
                <a:solidFill>
                  <a:srgbClr val="231F20"/>
                </a:solidFill>
                <a:latin typeface="游ゴシック" panose="020B0400000000000000" pitchFamily="50" charset="-128"/>
                <a:ea typeface="游ゴシック" panose="020B0400000000000000" pitchFamily="50" charset="-128"/>
              </a:rPr>
              <a:t>参考情報（例）</a:t>
            </a:r>
            <a:endParaRPr lang="en-US" altLang="ja-JP" sz="1050" b="1" dirty="0">
              <a:solidFill>
                <a:srgbClr val="231F20"/>
              </a:solidFill>
              <a:latin typeface="游ゴシック" panose="020B0400000000000000" pitchFamily="50" charset="-128"/>
              <a:ea typeface="游ゴシック" panose="020B0400000000000000" pitchFamily="50" charset="-128"/>
            </a:endParaRPr>
          </a:p>
          <a:p>
            <a:pPr marL="184150" indent="-171450">
              <a:spcBef>
                <a:spcPts val="100"/>
              </a:spcBef>
              <a:buClr>
                <a:srgbClr val="00B050"/>
              </a:buClr>
              <a:buFont typeface="Arial" panose="020B0604020202020204" pitchFamily="34" charset="0"/>
              <a:buChar char="•"/>
            </a:pPr>
            <a:r>
              <a:rPr lang="ja-JP" altLang="en-US" sz="1050" b="1" dirty="0">
                <a:solidFill>
                  <a:srgbClr val="231F20"/>
                </a:solidFill>
                <a:latin typeface="游ゴシック" panose="020B0400000000000000" pitchFamily="50" charset="-128"/>
                <a:ea typeface="游ゴシック" panose="020B0400000000000000" pitchFamily="50" charset="-128"/>
              </a:rPr>
              <a:t>内閣府「男女共同参画とは」「男女共同参画白書」</a:t>
            </a:r>
            <a:endParaRPr lang="en-US" altLang="ja-JP" sz="1050" b="1" dirty="0">
              <a:solidFill>
                <a:srgbClr val="231F20"/>
              </a:solidFill>
              <a:latin typeface="游ゴシック" panose="020B0400000000000000" pitchFamily="50" charset="-128"/>
              <a:ea typeface="游ゴシック" panose="020B0400000000000000" pitchFamily="50" charset="-128"/>
            </a:endParaRPr>
          </a:p>
          <a:p>
            <a:pPr marL="180000">
              <a:spcBef>
                <a:spcPts val="1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https://www.gender.go.jp/about_danjo/index.html</a:t>
            </a:r>
          </a:p>
          <a:p>
            <a:pPr marL="180000">
              <a:spcBef>
                <a:spcPts val="1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https://www.gender.go.jp/about_danjo/whitepaper/index.html</a:t>
            </a:r>
          </a:p>
        </p:txBody>
      </p:sp>
      <p:sp>
        <p:nvSpPr>
          <p:cNvPr id="70" name="テキスト ボックス 69">
            <a:extLst>
              <a:ext uri="{FF2B5EF4-FFF2-40B4-BE49-F238E27FC236}">
                <a16:creationId xmlns:a16="http://schemas.microsoft.com/office/drawing/2014/main" id="{532759AA-E22D-5444-81C1-C5A8C0432836}"/>
              </a:ext>
            </a:extLst>
          </p:cNvPr>
          <p:cNvSpPr txBox="1"/>
          <p:nvPr/>
        </p:nvSpPr>
        <p:spPr>
          <a:xfrm>
            <a:off x="577852" y="3867666"/>
            <a:ext cx="6513882" cy="1120820"/>
          </a:xfrm>
          <a:prstGeom prst="rect">
            <a:avLst/>
          </a:prstGeom>
          <a:noFill/>
        </p:spPr>
        <p:txBody>
          <a:bodyPr wrap="square" rtlCol="0">
            <a:spAutoFit/>
          </a:bodyPr>
          <a:lstStyle/>
          <a:p>
            <a:pPr marL="184150" indent="-171450">
              <a:spcBef>
                <a:spcPts val="900"/>
              </a:spcBef>
              <a:buClr>
                <a:srgbClr val="00B050"/>
              </a:buClr>
              <a:buFont typeface="Wingdings" panose="05000000000000000000" pitchFamily="2" charset="2"/>
              <a:buChar char="n"/>
            </a:pPr>
            <a:r>
              <a:rPr lang="ja-JP" altLang="en-US" sz="1050" b="1" dirty="0">
                <a:solidFill>
                  <a:srgbClr val="231F20"/>
                </a:solidFill>
                <a:latin typeface="游ゴシック" panose="020B0400000000000000" pitchFamily="50" charset="-128"/>
                <a:ea typeface="游ゴシック" panose="020B0400000000000000" pitchFamily="50" charset="-128"/>
              </a:rPr>
              <a:t>相談窓口等（例）</a:t>
            </a:r>
            <a:r>
              <a:rPr lang="ja-JP" altLang="en-US" sz="1050" b="1" dirty="0">
                <a:solidFill>
                  <a:srgbClr val="231F20"/>
                </a:solidFill>
                <a:latin typeface="游ゴシック Medium" panose="020B0500000000000000" pitchFamily="50" charset="-128"/>
                <a:ea typeface="游ゴシック Medium" panose="020B0500000000000000" pitchFamily="50" charset="-128"/>
              </a:rPr>
              <a:t>　</a:t>
            </a:r>
            <a:r>
              <a:rPr lang="en-US" altLang="ja-JP" sz="900" dirty="0">
                <a:solidFill>
                  <a:srgbClr val="231F20"/>
                </a:solidFill>
                <a:latin typeface="游ゴシック Medium" panose="020B0500000000000000" pitchFamily="50" charset="-128"/>
                <a:ea typeface="游ゴシック Medium" panose="020B0500000000000000" pitchFamily="50" charset="-128"/>
              </a:rPr>
              <a:t>※</a:t>
            </a:r>
            <a:r>
              <a:rPr lang="ja-JP" altLang="en-US" sz="900" dirty="0">
                <a:solidFill>
                  <a:srgbClr val="231F20"/>
                </a:solidFill>
                <a:latin typeface="游ゴシック Medium" panose="020B0500000000000000" pitchFamily="50" charset="-128"/>
                <a:ea typeface="游ゴシック Medium" panose="020B0500000000000000" pitchFamily="50" charset="-128"/>
              </a:rPr>
              <a:t>受付時間はウェブサイト等をご参照ください。</a:t>
            </a:r>
          </a:p>
          <a:p>
            <a:pPr marL="184150" indent="-171450">
              <a:spcBef>
                <a:spcPts val="100"/>
              </a:spcBef>
              <a:buClr>
                <a:srgbClr val="00B050"/>
              </a:buClr>
              <a:buFont typeface="Arial" panose="020B0604020202020204" pitchFamily="34" charset="0"/>
              <a:buChar char="•"/>
            </a:pPr>
            <a:r>
              <a:rPr lang="ja-JP" altLang="en-US" sz="1050" b="1" dirty="0">
                <a:solidFill>
                  <a:srgbClr val="231F20"/>
                </a:solidFill>
                <a:latin typeface="游ゴシック" panose="020B0400000000000000" pitchFamily="50" charset="-128"/>
                <a:ea typeface="游ゴシック" panose="020B0400000000000000" pitchFamily="50" charset="-128"/>
              </a:rPr>
              <a:t>子どもの人権</a:t>
            </a:r>
            <a:r>
              <a:rPr lang="en-US" altLang="ja-JP" sz="1050" b="1" dirty="0">
                <a:solidFill>
                  <a:srgbClr val="231F20"/>
                </a:solidFill>
                <a:latin typeface="游ゴシック" panose="020B0400000000000000" pitchFamily="50" charset="-128"/>
                <a:ea typeface="游ゴシック" panose="020B0400000000000000" pitchFamily="50" charset="-128"/>
              </a:rPr>
              <a:t>110</a:t>
            </a:r>
            <a:r>
              <a:rPr lang="ja-JP" altLang="en-US" sz="1050" b="1" dirty="0">
                <a:solidFill>
                  <a:srgbClr val="231F20"/>
                </a:solidFill>
                <a:latin typeface="游ゴシック" panose="020B0400000000000000" pitchFamily="50" charset="-128"/>
                <a:ea typeface="游ゴシック" panose="020B0400000000000000" pitchFamily="50" charset="-128"/>
              </a:rPr>
              <a:t>番（子どもをめぐる人権問題に関する相談窓口。大人も利用可能）</a:t>
            </a:r>
          </a:p>
          <a:p>
            <a:pPr marL="180975">
              <a:spcBef>
                <a:spcPts val="300"/>
              </a:spcBef>
              <a:buClr>
                <a:srgbClr val="00B050"/>
              </a:buClr>
            </a:pPr>
            <a:r>
              <a:rPr lang="en-US" altLang="ja-JP" sz="1000" b="1" dirty="0">
                <a:solidFill>
                  <a:srgbClr val="231F20"/>
                </a:solidFill>
                <a:latin typeface="游ゴシック Medium" panose="020B0500000000000000" pitchFamily="50" charset="-128"/>
                <a:ea typeface="游ゴシック Medium" panose="020B0500000000000000" pitchFamily="50" charset="-128"/>
              </a:rPr>
              <a:t>0120-007-110</a:t>
            </a:r>
            <a:r>
              <a:rPr lang="ja-JP" altLang="en-US" sz="1000" b="1" dirty="0">
                <a:solidFill>
                  <a:srgbClr val="231F20"/>
                </a:solidFill>
                <a:latin typeface="游ゴシック Medium" panose="020B0500000000000000" pitchFamily="50" charset="-128"/>
                <a:ea typeface="游ゴシック Medium" panose="020B0500000000000000" pitchFamily="50" charset="-128"/>
              </a:rPr>
              <a:t>（無料）</a:t>
            </a:r>
            <a:r>
              <a:rPr lang="en-US" altLang="ja-JP" sz="1000" b="1" dirty="0">
                <a:solidFill>
                  <a:srgbClr val="231F20"/>
                </a:solidFill>
                <a:latin typeface="游ゴシック Medium" panose="020B0500000000000000" pitchFamily="50" charset="-128"/>
                <a:ea typeface="游ゴシック Medium" panose="020B0500000000000000" pitchFamily="50" charset="-128"/>
              </a:rPr>
              <a:t>https://www.moj.go.jp/JINKEN/jinken112.html</a:t>
            </a:r>
            <a:endParaRPr lang="en-US" altLang="ja-JP" sz="1000" b="1" spc="300" dirty="0">
              <a:solidFill>
                <a:srgbClr val="231F20"/>
              </a:solidFill>
              <a:latin typeface="游ゴシック Medium" panose="020B0500000000000000" pitchFamily="50" charset="-128"/>
              <a:ea typeface="游ゴシック Medium" panose="020B0500000000000000" pitchFamily="50" charset="-128"/>
            </a:endParaRPr>
          </a:p>
          <a:p>
            <a:pPr marL="360000" indent="-171450">
              <a:spcBef>
                <a:spcPts val="300"/>
              </a:spcBef>
              <a:buClr>
                <a:schemeClr val="tx1"/>
              </a:buClr>
              <a:buFont typeface="Yu Gothic Medium" panose="020B0500000000000000" pitchFamily="50" charset="-128"/>
              <a:buChar char="※"/>
            </a:pPr>
            <a:r>
              <a:rPr lang="ja-JP" altLang="en-US" sz="1000" dirty="0">
                <a:solidFill>
                  <a:srgbClr val="231F20"/>
                </a:solidFill>
                <a:latin typeface="游ゴシック Medium" panose="020B0500000000000000" pitchFamily="50" charset="-128"/>
                <a:ea typeface="游ゴシック Medium" panose="020B0500000000000000" pitchFamily="50" charset="-128"/>
              </a:rPr>
              <a:t>内閣府ウェブサイトの「男女共同参画関係機関、情報・相談窓口一覧」にも、行政や関係機関等の</a:t>
            </a:r>
            <a:br>
              <a:rPr lang="en-US" altLang="ja-JP" sz="1000" dirty="0">
                <a:solidFill>
                  <a:srgbClr val="231F20"/>
                </a:solidFill>
                <a:latin typeface="游ゴシック Medium" panose="020B0500000000000000" pitchFamily="50" charset="-128"/>
                <a:ea typeface="游ゴシック Medium" panose="020B0500000000000000" pitchFamily="50" charset="-128"/>
              </a:rPr>
            </a:br>
            <a:r>
              <a:rPr lang="ja-JP" altLang="en-US" sz="1000" dirty="0">
                <a:solidFill>
                  <a:srgbClr val="231F20"/>
                </a:solidFill>
                <a:latin typeface="游ゴシック Medium" panose="020B0500000000000000" pitchFamily="50" charset="-128"/>
                <a:ea typeface="游ゴシック Medium" panose="020B0500000000000000" pitchFamily="50" charset="-128"/>
              </a:rPr>
              <a:t>情報・相談窓口が掲載されています。こちらもご覧ください。</a:t>
            </a:r>
            <a:br>
              <a:rPr lang="en-US" altLang="ja-JP" sz="1000" dirty="0">
                <a:solidFill>
                  <a:srgbClr val="231F20"/>
                </a:solidFill>
                <a:latin typeface="游ゴシック Medium" panose="020B0500000000000000" pitchFamily="50" charset="-128"/>
                <a:ea typeface="游ゴシック Medium" panose="020B0500000000000000" pitchFamily="50" charset="-128"/>
              </a:rPr>
            </a:br>
            <a:r>
              <a:rPr lang="en-US" altLang="ja-JP" sz="1000" dirty="0">
                <a:solidFill>
                  <a:srgbClr val="231F20"/>
                </a:solidFill>
                <a:latin typeface="游ゴシック Medium" panose="020B0500000000000000" pitchFamily="50" charset="-128"/>
                <a:ea typeface="游ゴシック Medium" panose="020B0500000000000000" pitchFamily="50" charset="-128"/>
              </a:rPr>
              <a:t>https://www.gender.go.jp/research/joho/pdf/01-1.pdf</a:t>
            </a:r>
            <a:endParaRPr lang="en-US" altLang="ja-JP" sz="1000" b="1" spc="300" dirty="0">
              <a:solidFill>
                <a:srgbClr val="231F20"/>
              </a:solidFill>
              <a:latin typeface="游ゴシック Medium" panose="020B0500000000000000" pitchFamily="50" charset="-128"/>
              <a:ea typeface="游ゴシック Medium" panose="020B0500000000000000" pitchFamily="50" charset="-128"/>
            </a:endParaRPr>
          </a:p>
        </p:txBody>
      </p:sp>
      <p:sp>
        <p:nvSpPr>
          <p:cNvPr id="12" name="テキスト ボックス 11">
            <a:extLst>
              <a:ext uri="{FF2B5EF4-FFF2-40B4-BE49-F238E27FC236}">
                <a16:creationId xmlns:a16="http://schemas.microsoft.com/office/drawing/2014/main" id="{2CEF1EAC-55AA-C94F-93AE-8DBB6C269F0E}"/>
              </a:ext>
            </a:extLst>
          </p:cNvPr>
          <p:cNvSpPr txBox="1"/>
          <p:nvPr/>
        </p:nvSpPr>
        <p:spPr>
          <a:xfrm>
            <a:off x="3712675" y="7993199"/>
            <a:ext cx="3291670" cy="246221"/>
          </a:xfrm>
          <a:prstGeom prst="rect">
            <a:avLst/>
          </a:prstGeom>
          <a:noFill/>
        </p:spPr>
        <p:txBody>
          <a:bodyPr wrap="square" rtlCol="0">
            <a:spAutoFit/>
          </a:bodyPr>
          <a:lstStyle/>
          <a:p>
            <a:r>
              <a:rPr lang="ja-JP" altLang="en-US" sz="1000" b="1" dirty="0">
                <a:solidFill>
                  <a:srgbClr val="231F20"/>
                </a:solidFill>
                <a:latin typeface="Yu Gothic Medium" panose="020B0400000000000000" pitchFamily="34" charset="-128"/>
                <a:ea typeface="Yu Gothic Medium" panose="020B0400000000000000" pitchFamily="34" charset="-128"/>
                <a:cs typeface="Meiryo UI"/>
              </a:rPr>
              <a:t>ご家庭での話し合いの際に</a:t>
            </a:r>
            <a:r>
              <a:rPr lang="ja-JP" altLang="en-US" sz="1000" b="1" spc="-300" dirty="0">
                <a:solidFill>
                  <a:srgbClr val="231F20"/>
                </a:solidFill>
                <a:latin typeface="Yu Gothic Medium" panose="020B0400000000000000" pitchFamily="34" charset="-128"/>
                <a:ea typeface="Yu Gothic Medium" panose="020B0400000000000000" pitchFamily="34" charset="-128"/>
                <a:cs typeface="Meiryo UI"/>
              </a:rPr>
              <a:t>、</a:t>
            </a:r>
            <a:r>
              <a:rPr lang="ja-JP" altLang="en-US" sz="1000" b="1" dirty="0">
                <a:solidFill>
                  <a:srgbClr val="231F20"/>
                </a:solidFill>
                <a:latin typeface="Yu Gothic Medium" panose="020B0400000000000000" pitchFamily="34" charset="-128"/>
                <a:ea typeface="Yu Gothic Medium" panose="020B0400000000000000" pitchFamily="34" charset="-128"/>
                <a:cs typeface="Meiryo UI"/>
              </a:rPr>
              <a:t>ご自由にお使いください</a:t>
            </a:r>
            <a:endParaRPr kumimoji="1" lang="ja-JP" altLang="en-US" sz="1000" b="1" dirty="0">
              <a:solidFill>
                <a:srgbClr val="231F20"/>
              </a:solidFill>
              <a:latin typeface="Yu Gothic Medium" panose="020B0400000000000000" pitchFamily="34" charset="-128"/>
              <a:ea typeface="Yu Gothic Medium" panose="020B0400000000000000" pitchFamily="34" charset="-128"/>
            </a:endParaRPr>
          </a:p>
        </p:txBody>
      </p:sp>
      <p:sp>
        <p:nvSpPr>
          <p:cNvPr id="65" name="テキスト ボックス 64">
            <a:extLst>
              <a:ext uri="{FF2B5EF4-FFF2-40B4-BE49-F238E27FC236}">
                <a16:creationId xmlns:a16="http://schemas.microsoft.com/office/drawing/2014/main" id="{E801F71B-90F5-5B45-9213-2DAD54255651}"/>
              </a:ext>
            </a:extLst>
          </p:cNvPr>
          <p:cNvSpPr txBox="1"/>
          <p:nvPr/>
        </p:nvSpPr>
        <p:spPr>
          <a:xfrm>
            <a:off x="691271" y="1384300"/>
            <a:ext cx="2841214" cy="474489"/>
          </a:xfrm>
          <a:prstGeom prst="rect">
            <a:avLst/>
          </a:prstGeom>
          <a:noFill/>
        </p:spPr>
        <p:txBody>
          <a:bodyPr wrap="square" rtlCol="0">
            <a:spAutoFit/>
          </a:bodyPr>
          <a:lstStyle/>
          <a:p>
            <a:pPr marL="12700" algn="ctr">
              <a:lnSpc>
                <a:spcPct val="100000"/>
              </a:lnSpc>
              <a:spcBef>
                <a:spcPts val="100"/>
              </a:spcBef>
              <a:buClr>
                <a:srgbClr val="00B050"/>
              </a:buClr>
            </a:pPr>
            <a:r>
              <a:rPr lang="ja-JP" altLang="en-US" sz="1200" b="1" dirty="0">
                <a:solidFill>
                  <a:srgbClr val="00B26A"/>
                </a:solidFill>
                <a:latin typeface="游ゴシック" panose="020B0400000000000000" pitchFamily="50" charset="-128"/>
                <a:ea typeface="游ゴシック" panose="020B0400000000000000" pitchFamily="50" charset="-128"/>
              </a:rPr>
              <a:t>自他を大切にし、</a:t>
            </a:r>
          </a:p>
          <a:p>
            <a:pPr marL="12700" algn="ctr">
              <a:lnSpc>
                <a:spcPct val="100000"/>
              </a:lnSpc>
              <a:spcBef>
                <a:spcPts val="100"/>
              </a:spcBef>
              <a:buClr>
                <a:srgbClr val="00B050"/>
              </a:buClr>
            </a:pPr>
            <a:r>
              <a:rPr lang="ja-JP" altLang="en-US" sz="1200" b="1" dirty="0">
                <a:solidFill>
                  <a:srgbClr val="00B26A"/>
                </a:solidFill>
                <a:latin typeface="游ゴシック" panose="020B0400000000000000" pitchFamily="50" charset="-128"/>
                <a:ea typeface="游ゴシック" panose="020B0400000000000000" pitchFamily="50" charset="-128"/>
              </a:rPr>
              <a:t>相手の気持ちや個性を尊重しましょう</a:t>
            </a:r>
          </a:p>
        </p:txBody>
      </p:sp>
      <p:sp>
        <p:nvSpPr>
          <p:cNvPr id="76" name="テキスト ボックス 75">
            <a:extLst>
              <a:ext uri="{FF2B5EF4-FFF2-40B4-BE49-F238E27FC236}">
                <a16:creationId xmlns:a16="http://schemas.microsoft.com/office/drawing/2014/main" id="{CEEC590D-575D-5445-8222-36C9CBD8B6FE}"/>
              </a:ext>
            </a:extLst>
          </p:cNvPr>
          <p:cNvSpPr txBox="1"/>
          <p:nvPr/>
        </p:nvSpPr>
        <p:spPr>
          <a:xfrm>
            <a:off x="675499" y="5624596"/>
            <a:ext cx="6205503" cy="671979"/>
          </a:xfrm>
          <a:prstGeom prst="rect">
            <a:avLst/>
          </a:prstGeom>
          <a:noFill/>
        </p:spPr>
        <p:txBody>
          <a:bodyPr wrap="square" rtlCol="0">
            <a:spAutoFit/>
          </a:bodyPr>
          <a:lstStyle/>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男女共同参画を進めるには、ご家庭など日常生活における意識や行動がとても大切です。 </a:t>
            </a:r>
            <a:endParaRPr lang="en-US" altLang="ja-JP" sz="1200" b="1" dirty="0">
              <a:solidFill>
                <a:srgbClr val="231F20"/>
              </a:solidFill>
              <a:latin typeface="游ゴシック" panose="020B0400000000000000" pitchFamily="50" charset="-128"/>
              <a:ea typeface="游ゴシック" panose="020B0400000000000000" pitchFamily="50" charset="-128"/>
            </a:endParaRP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まずは、学校でどのようなことを学んだかお子さんに聞いてみましょう。</a:t>
            </a:r>
            <a:endParaRPr lang="en-US" altLang="ja-JP" sz="1200" b="1" dirty="0">
              <a:solidFill>
                <a:srgbClr val="231F20"/>
              </a:solidFill>
              <a:latin typeface="游ゴシック" panose="020B0400000000000000" pitchFamily="50" charset="-128"/>
              <a:ea typeface="游ゴシック" panose="020B0400000000000000" pitchFamily="50" charset="-128"/>
            </a:endParaRPr>
          </a:p>
          <a:p>
            <a:pPr marL="12700">
              <a:lnSpc>
                <a:spcPct val="100000"/>
              </a:lnSpc>
              <a:spcBef>
                <a:spcPts val="100"/>
              </a:spcBef>
              <a:buClr>
                <a:srgbClr val="00B050"/>
              </a:buClr>
            </a:pPr>
            <a:r>
              <a:rPr lang="ja-JP" altLang="en-US" sz="1200" b="1" dirty="0">
                <a:solidFill>
                  <a:srgbClr val="231F20"/>
                </a:solidFill>
                <a:latin typeface="游ゴシック" panose="020B0400000000000000" pitchFamily="50" charset="-128"/>
                <a:ea typeface="游ゴシック" panose="020B0400000000000000" pitchFamily="50" charset="-128"/>
              </a:rPr>
              <a:t>また、お子さんと一緒に、男女共同参画について話し合ってみましょう。</a:t>
            </a:r>
          </a:p>
        </p:txBody>
      </p:sp>
      <p:sp>
        <p:nvSpPr>
          <p:cNvPr id="77" name="object 42">
            <a:extLst>
              <a:ext uri="{FF2B5EF4-FFF2-40B4-BE49-F238E27FC236}">
                <a16:creationId xmlns:a16="http://schemas.microsoft.com/office/drawing/2014/main" id="{4EB4E60A-3278-B248-99D8-815DEB17B377}"/>
              </a:ext>
            </a:extLst>
          </p:cNvPr>
          <p:cNvSpPr txBox="1"/>
          <p:nvPr/>
        </p:nvSpPr>
        <p:spPr>
          <a:xfrm>
            <a:off x="958850" y="6563668"/>
            <a:ext cx="1141159" cy="230832"/>
          </a:xfrm>
          <a:prstGeom prst="rect">
            <a:avLst/>
          </a:prstGeom>
        </p:spPr>
        <p:txBody>
          <a:bodyPr vert="horz" wrap="square" lIns="0" tIns="15240" rIns="0" bIns="0" rtlCol="0">
            <a:spAutoFit/>
          </a:bodyPr>
          <a:lstStyle/>
          <a:p>
            <a:pPr marL="12700">
              <a:lnSpc>
                <a:spcPct val="100000"/>
              </a:lnSpc>
              <a:spcBef>
                <a:spcPts val="120"/>
              </a:spcBef>
            </a:pPr>
            <a:r>
              <a:rPr sz="1400" b="1" spc="20" dirty="0">
                <a:solidFill>
                  <a:srgbClr val="00B26A"/>
                </a:solidFill>
                <a:latin typeface="游ゴシック" panose="020B0400000000000000" pitchFamily="50" charset="-128"/>
                <a:ea typeface="游ゴシック" panose="020B0400000000000000" pitchFamily="50" charset="-128"/>
                <a:cs typeface="YuGothic"/>
              </a:rPr>
              <a:t>話し合いの例</a:t>
            </a:r>
            <a:endParaRPr sz="1400" dirty="0">
              <a:solidFill>
                <a:srgbClr val="00B26A"/>
              </a:solidFill>
              <a:latin typeface="游ゴシック" panose="020B0400000000000000" pitchFamily="50" charset="-128"/>
              <a:ea typeface="游ゴシック" panose="020B0400000000000000" pitchFamily="50" charset="-128"/>
              <a:cs typeface="YuGothic"/>
            </a:endParaRPr>
          </a:p>
        </p:txBody>
      </p:sp>
      <p:cxnSp>
        <p:nvCxnSpPr>
          <p:cNvPr id="78" name="直線コネクタ 77">
            <a:extLst>
              <a:ext uri="{FF2B5EF4-FFF2-40B4-BE49-F238E27FC236}">
                <a16:creationId xmlns:a16="http://schemas.microsoft.com/office/drawing/2014/main" id="{71C84475-DC30-2D4B-8E4B-A302F47F1FBD}"/>
              </a:ext>
            </a:extLst>
          </p:cNvPr>
          <p:cNvCxnSpPr>
            <a:cxnSpLocks/>
          </p:cNvCxnSpPr>
          <p:nvPr/>
        </p:nvCxnSpPr>
        <p:spPr>
          <a:xfrm>
            <a:off x="3778250" y="1441452"/>
            <a:ext cx="0" cy="146684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9D2D391-224C-0E44-BD79-8273DD732272}"/>
              </a:ext>
            </a:extLst>
          </p:cNvPr>
          <p:cNvCxnSpPr/>
          <p:nvPr/>
        </p:nvCxnSpPr>
        <p:spPr>
          <a:xfrm>
            <a:off x="329761" y="5110480"/>
            <a:ext cx="6936530" cy="0"/>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42" name="object 6">
            <a:extLst>
              <a:ext uri="{FF2B5EF4-FFF2-40B4-BE49-F238E27FC236}">
                <a16:creationId xmlns:a16="http://schemas.microsoft.com/office/drawing/2014/main" id="{9C1AF5AB-3EAD-4109-86CD-29C02EAB0317}"/>
              </a:ext>
            </a:extLst>
          </p:cNvPr>
          <p:cNvSpPr txBox="1"/>
          <p:nvPr/>
        </p:nvSpPr>
        <p:spPr>
          <a:xfrm>
            <a:off x="461872" y="9752853"/>
            <a:ext cx="6629862" cy="487313"/>
          </a:xfrm>
          <a:prstGeom prst="rect">
            <a:avLst/>
          </a:prstGeom>
        </p:spPr>
        <p:txBody>
          <a:bodyPr vert="horz" wrap="square" lIns="0" tIns="12700" rIns="0" bIns="0" rtlCol="0">
            <a:spAutoFit/>
          </a:bodyPr>
          <a:lstStyle/>
          <a:p>
            <a:pPr marL="171450" indent="-171450">
              <a:lnSpc>
                <a:spcPct val="100000"/>
              </a:lnSpc>
              <a:spcBef>
                <a:spcPts val="100"/>
              </a:spcBef>
              <a:buFont typeface="游ゴシック" panose="020B0400000000000000" pitchFamily="50" charset="-128"/>
              <a:buChar char="※"/>
            </a:pPr>
            <a:r>
              <a:rPr lang="ja-JP" altLang="en-US" sz="1000" dirty="0">
                <a:solidFill>
                  <a:srgbClr val="231F20"/>
                </a:solidFill>
                <a:latin typeface="Yu Gothic Medium" panose="020B0400000000000000" pitchFamily="34" charset="-128"/>
                <a:ea typeface="Yu Gothic Medium" panose="020B0400000000000000" pitchFamily="34" charset="-128"/>
                <a:cs typeface="DNPShueiMGoStd-L"/>
              </a:rPr>
              <a:t>お子さんの話や考えをしっかりと受け止めて、お子さんと様々な意見を交わしてみてください。本教育について、ご不明な点や、お子さんの様子で気になること等がありましたら、担任等にご相談ください。</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a:p>
            <a:pPr marL="171450" indent="-171450">
              <a:spcBef>
                <a:spcPts val="100"/>
              </a:spcBef>
              <a:buFont typeface="游ゴシック" panose="020B0400000000000000" pitchFamily="50" charset="-128"/>
              <a:buChar char="※"/>
            </a:pPr>
            <a:r>
              <a:rPr lang="ja-JP" altLang="en-US" sz="1000" dirty="0">
                <a:solidFill>
                  <a:srgbClr val="231F20"/>
                </a:solidFill>
                <a:latin typeface="Yu Gothic Medium" panose="020B0400000000000000" pitchFamily="34" charset="-128"/>
                <a:ea typeface="Yu Gothic Medium" panose="020B0400000000000000" pitchFamily="34" charset="-128"/>
                <a:cs typeface="DNPShueiMGoStd-L"/>
              </a:rPr>
              <a:t>事後学習用シートが別途配布されている場合は、そちらをご活用ください。</a:t>
            </a:r>
            <a:endParaRPr lang="en-US" altLang="ja-JP" sz="1000" dirty="0">
              <a:solidFill>
                <a:srgbClr val="231F20"/>
              </a:solidFill>
              <a:latin typeface="Yu Gothic Medium" panose="020B0400000000000000" pitchFamily="34" charset="-128"/>
              <a:ea typeface="Yu Gothic Medium" panose="020B0400000000000000" pitchFamily="34" charset="-128"/>
              <a:cs typeface="DNPShueiMGoStd-L"/>
            </a:endParaRPr>
          </a:p>
        </p:txBody>
      </p:sp>
      <p:pic>
        <p:nvPicPr>
          <p:cNvPr id="40" name="図 39">
            <a:extLst>
              <a:ext uri="{FF2B5EF4-FFF2-40B4-BE49-F238E27FC236}">
                <a16:creationId xmlns:a16="http://schemas.microsoft.com/office/drawing/2014/main" id="{7886E81E-121A-4799-A64E-F584C69D1DD7}"/>
              </a:ext>
            </a:extLst>
          </p:cNvPr>
          <p:cNvPicPr>
            <a:picLocks noChangeAspect="1"/>
          </p:cNvPicPr>
          <p:nvPr/>
        </p:nvPicPr>
        <p:blipFill>
          <a:blip r:embed="rId4"/>
          <a:stretch>
            <a:fillRect/>
          </a:stretch>
        </p:blipFill>
        <p:spPr>
          <a:xfrm>
            <a:off x="771890" y="1807194"/>
            <a:ext cx="950976" cy="1089660"/>
          </a:xfrm>
          <a:prstGeom prst="rect">
            <a:avLst/>
          </a:prstGeom>
        </p:spPr>
      </p:pic>
      <p:pic>
        <p:nvPicPr>
          <p:cNvPr id="41" name="図 40">
            <a:extLst>
              <a:ext uri="{FF2B5EF4-FFF2-40B4-BE49-F238E27FC236}">
                <a16:creationId xmlns:a16="http://schemas.microsoft.com/office/drawing/2014/main" id="{AAF2D6D5-E838-4866-9F18-31B6BA6D680B}"/>
              </a:ext>
            </a:extLst>
          </p:cNvPr>
          <p:cNvPicPr>
            <a:picLocks noChangeAspect="1"/>
          </p:cNvPicPr>
          <p:nvPr/>
        </p:nvPicPr>
        <p:blipFill>
          <a:blip r:embed="rId5"/>
          <a:stretch>
            <a:fillRect/>
          </a:stretch>
        </p:blipFill>
        <p:spPr>
          <a:xfrm>
            <a:off x="2021457" y="1865996"/>
            <a:ext cx="1546860" cy="1013460"/>
          </a:xfrm>
          <a:prstGeom prst="rect">
            <a:avLst/>
          </a:prstGeom>
        </p:spPr>
      </p:pic>
      <p:pic>
        <p:nvPicPr>
          <p:cNvPr id="43" name="図 42">
            <a:extLst>
              <a:ext uri="{FF2B5EF4-FFF2-40B4-BE49-F238E27FC236}">
                <a16:creationId xmlns:a16="http://schemas.microsoft.com/office/drawing/2014/main" id="{6FEBC02D-B838-49AF-AEF3-F0530D87DF71}"/>
              </a:ext>
            </a:extLst>
          </p:cNvPr>
          <p:cNvPicPr>
            <a:picLocks noChangeAspect="1"/>
          </p:cNvPicPr>
          <p:nvPr/>
        </p:nvPicPr>
        <p:blipFill>
          <a:blip r:embed="rId6"/>
          <a:stretch>
            <a:fillRect/>
          </a:stretch>
        </p:blipFill>
        <p:spPr>
          <a:xfrm>
            <a:off x="4070138" y="1706043"/>
            <a:ext cx="1452372" cy="1182624"/>
          </a:xfrm>
          <a:prstGeom prst="rect">
            <a:avLst/>
          </a:prstGeom>
        </p:spPr>
      </p:pic>
      <p:pic>
        <p:nvPicPr>
          <p:cNvPr id="44" name="図 43">
            <a:extLst>
              <a:ext uri="{FF2B5EF4-FFF2-40B4-BE49-F238E27FC236}">
                <a16:creationId xmlns:a16="http://schemas.microsoft.com/office/drawing/2014/main" id="{6D1A934B-D9C8-47C5-BB1E-F3AC2FF33FB0}"/>
              </a:ext>
            </a:extLst>
          </p:cNvPr>
          <p:cNvPicPr>
            <a:picLocks noChangeAspect="1"/>
          </p:cNvPicPr>
          <p:nvPr/>
        </p:nvPicPr>
        <p:blipFill>
          <a:blip r:embed="rId7"/>
          <a:stretch>
            <a:fillRect/>
          </a:stretch>
        </p:blipFill>
        <p:spPr>
          <a:xfrm>
            <a:off x="5828365" y="1692464"/>
            <a:ext cx="1129284" cy="1239012"/>
          </a:xfrm>
          <a:prstGeom prst="rect">
            <a:avLst/>
          </a:prstGeom>
        </p:spPr>
      </p:pic>
      <p:sp>
        <p:nvSpPr>
          <p:cNvPr id="46" name="object 10">
            <a:extLst>
              <a:ext uri="{FF2B5EF4-FFF2-40B4-BE49-F238E27FC236}">
                <a16:creationId xmlns:a16="http://schemas.microsoft.com/office/drawing/2014/main" id="{AE8A0AE7-BE46-A649-B91F-0C10552F2AAE}"/>
              </a:ext>
            </a:extLst>
          </p:cNvPr>
          <p:cNvSpPr/>
          <p:nvPr/>
        </p:nvSpPr>
        <p:spPr>
          <a:xfrm>
            <a:off x="1434465" y="303530"/>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spcBef>
                <a:spcPts val="100"/>
              </a:spcBef>
            </a:pPr>
            <a:r>
              <a:rPr lang="ja-JP" altLang="en-US" sz="1400" b="1" spc="85" dirty="0">
                <a:solidFill>
                  <a:srgbClr val="231F20"/>
                </a:solidFill>
                <a:latin typeface="Yu Gothic" panose="020B0400000000000000" pitchFamily="34" charset="-128"/>
                <a:ea typeface="Yu Gothic" panose="020B0400000000000000" pitchFamily="34" charset="-128"/>
              </a:rPr>
              <a:t>男女共同参画の促進に向けてできること</a:t>
            </a:r>
          </a:p>
        </p:txBody>
      </p:sp>
      <p:sp>
        <p:nvSpPr>
          <p:cNvPr id="49" name="object 10">
            <a:extLst>
              <a:ext uri="{FF2B5EF4-FFF2-40B4-BE49-F238E27FC236}">
                <a16:creationId xmlns:a16="http://schemas.microsoft.com/office/drawing/2014/main" id="{BC158A60-D0D3-4049-B35C-0EFE57119AF9}"/>
              </a:ext>
            </a:extLst>
          </p:cNvPr>
          <p:cNvSpPr/>
          <p:nvPr/>
        </p:nvSpPr>
        <p:spPr>
          <a:xfrm>
            <a:off x="1434465" y="5224242"/>
            <a:ext cx="4687570" cy="318770"/>
          </a:xfrm>
          <a:custGeom>
            <a:avLst/>
            <a:gdLst/>
            <a:ahLst/>
            <a:cxnLst/>
            <a:rect l="l" t="t" r="r" b="b"/>
            <a:pathLst>
              <a:path w="4687570" h="318769">
                <a:moveTo>
                  <a:pt x="159194" y="318389"/>
                </a:moveTo>
                <a:lnTo>
                  <a:pt x="108876" y="310273"/>
                </a:lnTo>
                <a:lnTo>
                  <a:pt x="65175" y="287674"/>
                </a:lnTo>
                <a:lnTo>
                  <a:pt x="30714" y="253213"/>
                </a:lnTo>
                <a:lnTo>
                  <a:pt x="8115" y="209512"/>
                </a:lnTo>
                <a:lnTo>
                  <a:pt x="0" y="159194"/>
                </a:lnTo>
                <a:lnTo>
                  <a:pt x="8115" y="108876"/>
                </a:lnTo>
                <a:lnTo>
                  <a:pt x="30714" y="65175"/>
                </a:lnTo>
                <a:lnTo>
                  <a:pt x="65175" y="30714"/>
                </a:lnTo>
                <a:lnTo>
                  <a:pt x="108876" y="8115"/>
                </a:lnTo>
                <a:lnTo>
                  <a:pt x="159194" y="0"/>
                </a:lnTo>
                <a:lnTo>
                  <a:pt x="4528210" y="0"/>
                </a:lnTo>
                <a:lnTo>
                  <a:pt x="4578528" y="8115"/>
                </a:lnTo>
                <a:lnTo>
                  <a:pt x="4622229" y="30714"/>
                </a:lnTo>
                <a:lnTo>
                  <a:pt x="4656690" y="65175"/>
                </a:lnTo>
                <a:lnTo>
                  <a:pt x="4679289" y="108876"/>
                </a:lnTo>
                <a:lnTo>
                  <a:pt x="4687404" y="159194"/>
                </a:lnTo>
                <a:lnTo>
                  <a:pt x="4679289" y="209512"/>
                </a:lnTo>
                <a:lnTo>
                  <a:pt x="4656690" y="253213"/>
                </a:lnTo>
                <a:lnTo>
                  <a:pt x="4622229" y="287674"/>
                </a:lnTo>
                <a:lnTo>
                  <a:pt x="4578528" y="310273"/>
                </a:lnTo>
                <a:lnTo>
                  <a:pt x="4528210" y="318389"/>
                </a:lnTo>
                <a:lnTo>
                  <a:pt x="159194" y="318389"/>
                </a:lnTo>
                <a:close/>
              </a:path>
            </a:pathLst>
          </a:custGeom>
          <a:solidFill>
            <a:srgbClr val="CCE7D3"/>
          </a:solidFill>
          <a:ln w="38100">
            <a:solidFill>
              <a:srgbClr val="00B26A"/>
            </a:solidFill>
          </a:ln>
        </p:spPr>
        <p:txBody>
          <a:bodyPr wrap="square" lIns="0" tIns="0" rIns="0" bIns="0" rtlCol="0" anchor="ctr" anchorCtr="0"/>
          <a:lstStyle/>
          <a:p>
            <a:pPr algn="ctr"/>
            <a:r>
              <a:rPr lang="ja-JP" altLang="en-US" sz="1400" b="1" spc="85" dirty="0">
                <a:solidFill>
                  <a:srgbClr val="231F20"/>
                </a:solidFill>
                <a:latin typeface="Yu Gothic" panose="020B0400000000000000" pitchFamily="34" charset="-128"/>
                <a:ea typeface="Yu Gothic" panose="020B0400000000000000" pitchFamily="34" charset="-128"/>
              </a:rPr>
              <a:t>ご家庭での取組のお願い</a:t>
            </a:r>
          </a:p>
        </p:txBody>
      </p:sp>
      <p:grpSp>
        <p:nvGrpSpPr>
          <p:cNvPr id="47" name="グループ化 46">
            <a:extLst>
              <a:ext uri="{FF2B5EF4-FFF2-40B4-BE49-F238E27FC236}">
                <a16:creationId xmlns:a16="http://schemas.microsoft.com/office/drawing/2014/main" id="{746D8786-4679-43A3-B9BD-307EA2D939E6}"/>
              </a:ext>
            </a:extLst>
          </p:cNvPr>
          <p:cNvGrpSpPr/>
          <p:nvPr/>
        </p:nvGrpSpPr>
        <p:grpSpPr>
          <a:xfrm>
            <a:off x="3054350" y="7932597"/>
            <a:ext cx="740188" cy="322403"/>
            <a:chOff x="3451342" y="8439414"/>
            <a:chExt cx="740188" cy="322403"/>
          </a:xfrm>
        </p:grpSpPr>
        <p:sp>
          <p:nvSpPr>
            <p:cNvPr id="52" name="object 36">
              <a:extLst>
                <a:ext uri="{FF2B5EF4-FFF2-40B4-BE49-F238E27FC236}">
                  <a16:creationId xmlns:a16="http://schemas.microsoft.com/office/drawing/2014/main" id="{564B7E4B-2479-47EA-A7E2-3F93D5E8E85B}"/>
                </a:ext>
              </a:extLst>
            </p:cNvPr>
            <p:cNvSpPr txBox="1"/>
            <p:nvPr/>
          </p:nvSpPr>
          <p:spPr>
            <a:xfrm>
              <a:off x="3711601" y="8439414"/>
              <a:ext cx="479929" cy="292388"/>
            </a:xfrm>
            <a:prstGeom prst="rect">
              <a:avLst/>
            </a:prstGeom>
          </p:spPr>
          <p:txBody>
            <a:bodyPr vert="horz" wrap="square" lIns="0" tIns="76200" rIns="0" bIns="0" rtlCol="0">
              <a:spAutoFit/>
            </a:bodyPr>
            <a:lstStyle/>
            <a:p>
              <a:pPr marL="12700">
                <a:lnSpc>
                  <a:spcPct val="100000"/>
                </a:lnSpc>
                <a:spcBef>
                  <a:spcPts val="100"/>
                </a:spcBef>
              </a:pPr>
              <a:r>
                <a:rPr lang="ja-JP" altLang="en-US" sz="1400" b="1" dirty="0">
                  <a:solidFill>
                    <a:srgbClr val="05A85F"/>
                  </a:solidFill>
                  <a:latin typeface="游ゴシック" panose="020B0400000000000000" pitchFamily="50" charset="-128"/>
                  <a:ea typeface="游ゴシック" panose="020B0400000000000000" pitchFamily="50" charset="-128"/>
                  <a:cs typeface="Meiryo UI"/>
                </a:rPr>
                <a:t>メ</a:t>
              </a:r>
              <a:r>
                <a:rPr lang="ja-JP" altLang="en-US" sz="1400" b="1" spc="-300" dirty="0">
                  <a:solidFill>
                    <a:srgbClr val="05A85F"/>
                  </a:solidFill>
                  <a:latin typeface="游ゴシック" panose="020B0400000000000000" pitchFamily="50" charset="-128"/>
                  <a:ea typeface="游ゴシック" panose="020B0400000000000000" pitchFamily="50" charset="-128"/>
                  <a:cs typeface="Meiryo UI"/>
                </a:rPr>
                <a:t>モ</a:t>
              </a:r>
              <a:endParaRPr lang="ja-JP" altLang="en-US" sz="1400" b="1" dirty="0">
                <a:solidFill>
                  <a:srgbClr val="05A85F"/>
                </a:solidFill>
                <a:latin typeface="游ゴシック" panose="020B0400000000000000" pitchFamily="50" charset="-128"/>
                <a:ea typeface="游ゴシック" panose="020B0400000000000000" pitchFamily="50" charset="-128"/>
                <a:cs typeface="Meiryo UI"/>
              </a:endParaRPr>
            </a:p>
          </p:txBody>
        </p:sp>
        <p:pic>
          <p:nvPicPr>
            <p:cNvPr id="53" name="図 52" descr="黒い背景に白い文字がある&#10;&#10;低い精度で自動的に生成された説明">
              <a:extLst>
                <a:ext uri="{FF2B5EF4-FFF2-40B4-BE49-F238E27FC236}">
                  <a16:creationId xmlns:a16="http://schemas.microsoft.com/office/drawing/2014/main" id="{47224220-2B50-4EE2-A041-AFB1C27902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1342" y="8469429"/>
              <a:ext cx="217858" cy="292388"/>
            </a:xfrm>
            <a:prstGeom prst="rect">
              <a:avLst/>
            </a:prstGeom>
          </p:spPr>
        </p:pic>
      </p:grpSp>
      <p:sp>
        <p:nvSpPr>
          <p:cNvPr id="55" name="四角形: 角を丸くする 54">
            <a:extLst>
              <a:ext uri="{FF2B5EF4-FFF2-40B4-BE49-F238E27FC236}">
                <a16:creationId xmlns:a16="http://schemas.microsoft.com/office/drawing/2014/main" id="{47656A9C-F3C9-42B3-BE62-DD5E04462B3B}"/>
              </a:ext>
            </a:extLst>
          </p:cNvPr>
          <p:cNvSpPr/>
          <p:nvPr/>
        </p:nvSpPr>
        <p:spPr>
          <a:xfrm>
            <a:off x="2898327" y="7934032"/>
            <a:ext cx="4193407" cy="1702800"/>
          </a:xfrm>
          <a:prstGeom prst="roundRect">
            <a:avLst/>
          </a:prstGeom>
          <a:noFill/>
          <a:ln w="1905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latin typeface="游ゴシック Medium" panose="020B0500000000000000" pitchFamily="50" charset="-128"/>
              <a:ea typeface="游ゴシック Medium" panose="020B0500000000000000" pitchFamily="50" charset="-128"/>
            </a:endParaRPr>
          </a:p>
        </p:txBody>
      </p:sp>
      <p:sp>
        <p:nvSpPr>
          <p:cNvPr id="38" name="四角形: 角を丸くする 37">
            <a:extLst>
              <a:ext uri="{FF2B5EF4-FFF2-40B4-BE49-F238E27FC236}">
                <a16:creationId xmlns:a16="http://schemas.microsoft.com/office/drawing/2014/main" id="{7C4B2E66-C3B4-441B-80A1-B389C5DF2DCD}"/>
              </a:ext>
            </a:extLst>
          </p:cNvPr>
          <p:cNvSpPr/>
          <p:nvPr/>
        </p:nvSpPr>
        <p:spPr>
          <a:xfrm>
            <a:off x="336650" y="3010132"/>
            <a:ext cx="6883200" cy="2019600"/>
          </a:xfrm>
          <a:prstGeom prst="roundRect">
            <a:avLst>
              <a:gd name="adj" fmla="val 2833"/>
            </a:avLst>
          </a:prstGeom>
          <a:noFill/>
          <a:ln w="3175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アイコン&#10;&#10;自動的に生成された説明">
            <a:extLst>
              <a:ext uri="{FF2B5EF4-FFF2-40B4-BE49-F238E27FC236}">
                <a16:creationId xmlns:a16="http://schemas.microsoft.com/office/drawing/2014/main" id="{70EE7CFA-D62F-824A-9C90-8B871AE429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301" y="2958035"/>
            <a:ext cx="279400" cy="279400"/>
          </a:xfrm>
          <a:prstGeom prst="rect">
            <a:avLst/>
          </a:prstGeom>
        </p:spPr>
      </p:pic>
      <p:sp>
        <p:nvSpPr>
          <p:cNvPr id="8" name="吹き出し: 角を丸めた四角形 7">
            <a:extLst>
              <a:ext uri="{FF2B5EF4-FFF2-40B4-BE49-F238E27FC236}">
                <a16:creationId xmlns:a16="http://schemas.microsoft.com/office/drawing/2014/main" id="{C73AB7C3-F676-4DEE-8332-114F646FEF1D}"/>
              </a:ext>
            </a:extLst>
          </p:cNvPr>
          <p:cNvSpPr/>
          <p:nvPr/>
        </p:nvSpPr>
        <p:spPr>
          <a:xfrm>
            <a:off x="2300725" y="6424323"/>
            <a:ext cx="4356000" cy="601200"/>
          </a:xfrm>
          <a:prstGeom prst="wedgeRoundRectCallout">
            <a:avLst>
              <a:gd name="adj1" fmla="val -52613"/>
              <a:gd name="adj2" fmla="val -9041"/>
              <a:gd name="adj3" fmla="val 16667"/>
            </a:avLst>
          </a:prstGeom>
          <a:noFill/>
          <a:ln w="2286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231F20"/>
                </a:solidFill>
                <a:latin typeface="Yu Gothic Medium" panose="020B0400000000000000" pitchFamily="34" charset="-128"/>
                <a:ea typeface="Yu Gothic Medium" panose="020B0400000000000000" pitchFamily="34" charset="-128"/>
              </a:rPr>
              <a:t>ご家庭での役割がどのようになっているか、お子さんと話し合って</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みましょう。（あさごはんをつくる、ばんごはんをつくる、</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おさらをあらう、そうじ、せんたく、ごみをだす　など）</a:t>
            </a:r>
          </a:p>
        </p:txBody>
      </p:sp>
      <p:sp>
        <p:nvSpPr>
          <p:cNvPr id="54" name="吹き出し: 角を丸めた四角形 53">
            <a:extLst>
              <a:ext uri="{FF2B5EF4-FFF2-40B4-BE49-F238E27FC236}">
                <a16:creationId xmlns:a16="http://schemas.microsoft.com/office/drawing/2014/main" id="{03C9241A-3F89-4B55-9A19-A1D3A6E2DA8A}"/>
              </a:ext>
            </a:extLst>
          </p:cNvPr>
          <p:cNvSpPr/>
          <p:nvPr/>
        </p:nvSpPr>
        <p:spPr>
          <a:xfrm>
            <a:off x="2300725" y="7071158"/>
            <a:ext cx="4356000" cy="601200"/>
          </a:xfrm>
          <a:prstGeom prst="wedgeRoundRectCallout">
            <a:avLst>
              <a:gd name="adj1" fmla="val -52613"/>
              <a:gd name="adj2" fmla="val -9041"/>
              <a:gd name="adj3" fmla="val 16667"/>
            </a:avLst>
          </a:prstGeom>
          <a:noFill/>
          <a:ln w="22860">
            <a:solidFill>
              <a:srgbClr val="33B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buClr>
                <a:srgbClr val="00B050"/>
              </a:buClr>
            </a:pPr>
            <a:r>
              <a:rPr lang="ja-JP" altLang="en-US" sz="1100" b="1" dirty="0">
                <a:solidFill>
                  <a:srgbClr val="231F20"/>
                </a:solidFill>
                <a:latin typeface="Yu Gothic Medium" panose="020B0400000000000000" pitchFamily="34" charset="-128"/>
                <a:ea typeface="Yu Gothic Medium" panose="020B0400000000000000" pitchFamily="34" charset="-128"/>
              </a:rPr>
              <a:t>お子さんが好きなことや、将来（これから）やりたいことについて、聞いてみましょう。また、なぜそのように考えているかも聞いて</a:t>
            </a:r>
            <a:br>
              <a:rPr lang="en-US" altLang="ja-JP" sz="1100" b="1" dirty="0">
                <a:solidFill>
                  <a:srgbClr val="231F20"/>
                </a:solidFill>
                <a:latin typeface="Yu Gothic Medium" panose="020B0400000000000000" pitchFamily="34" charset="-128"/>
                <a:ea typeface="Yu Gothic Medium" panose="020B0400000000000000" pitchFamily="34" charset="-128"/>
              </a:rPr>
            </a:br>
            <a:r>
              <a:rPr lang="ja-JP" altLang="en-US" sz="1100" b="1" dirty="0">
                <a:solidFill>
                  <a:srgbClr val="231F20"/>
                </a:solidFill>
                <a:latin typeface="Yu Gothic Medium" panose="020B0400000000000000" pitchFamily="34" charset="-128"/>
                <a:ea typeface="Yu Gothic Medium" panose="020B0400000000000000" pitchFamily="34" charset="-128"/>
              </a:rPr>
              <a:t>みてください。</a:t>
            </a:r>
          </a:p>
        </p:txBody>
      </p:sp>
      <p:sp>
        <p:nvSpPr>
          <p:cNvPr id="36" name="四角形: 角を丸くする 35">
            <a:extLst>
              <a:ext uri="{FF2B5EF4-FFF2-40B4-BE49-F238E27FC236}">
                <a16:creationId xmlns:a16="http://schemas.microsoft.com/office/drawing/2014/main" id="{F422D602-848F-420C-AEB7-F289BEFB1246}"/>
              </a:ext>
            </a:extLst>
          </p:cNvPr>
          <p:cNvSpPr/>
          <p:nvPr/>
        </p:nvSpPr>
        <p:spPr>
          <a:xfrm>
            <a:off x="607871" y="7943644"/>
            <a:ext cx="1893600" cy="1702800"/>
          </a:xfrm>
          <a:prstGeom prst="roundRect">
            <a:avLst/>
          </a:prstGeom>
          <a:solidFill>
            <a:srgbClr val="98D9A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00" dirty="0">
              <a:solidFill>
                <a:schemeClr val="tx1"/>
              </a:solidFill>
              <a:latin typeface="游ゴシック Medium" panose="020B0500000000000000" pitchFamily="50" charset="-128"/>
              <a:ea typeface="游ゴシック Medium" panose="020B0500000000000000" pitchFamily="50" charset="-128"/>
            </a:endParaRPr>
          </a:p>
        </p:txBody>
      </p:sp>
      <p:pic>
        <p:nvPicPr>
          <p:cNvPr id="90" name="図 89" descr="挿絵, 抽象 が含まれている画像&#10;&#10;自動的に生成された説明">
            <a:extLst>
              <a:ext uri="{FF2B5EF4-FFF2-40B4-BE49-F238E27FC236}">
                <a16:creationId xmlns:a16="http://schemas.microsoft.com/office/drawing/2014/main" id="{DA3AE7A7-64E0-4D41-BB1A-6139968FC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2510" y="9213199"/>
            <a:ext cx="687551" cy="348618"/>
          </a:xfrm>
          <a:prstGeom prst="rect">
            <a:avLst/>
          </a:prstGeom>
        </p:spPr>
      </p:pic>
      <p:pic>
        <p:nvPicPr>
          <p:cNvPr id="91" name="図 90" descr="屋内, テーブル, 座る, 小さい が含まれている画像&#10;&#10;自動的に生成された説明">
            <a:extLst>
              <a:ext uri="{FF2B5EF4-FFF2-40B4-BE49-F238E27FC236}">
                <a16:creationId xmlns:a16="http://schemas.microsoft.com/office/drawing/2014/main" id="{ECA51088-5916-4BFA-A55E-62B4CC5337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5594" y="9089707"/>
            <a:ext cx="611355" cy="567688"/>
          </a:xfrm>
          <a:prstGeom prst="rect">
            <a:avLst/>
          </a:prstGeom>
        </p:spPr>
      </p:pic>
      <p:pic>
        <p:nvPicPr>
          <p:cNvPr id="92" name="図 91" descr="バスケットボールのロゴ&#10;&#10;低い精度で自動的に生成された説明">
            <a:extLst>
              <a:ext uri="{FF2B5EF4-FFF2-40B4-BE49-F238E27FC236}">
                <a16:creationId xmlns:a16="http://schemas.microsoft.com/office/drawing/2014/main" id="{19496AA2-701B-4D41-8295-19D833787F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22453" y="8935745"/>
            <a:ext cx="711120" cy="766531"/>
          </a:xfrm>
          <a:prstGeom prst="rect">
            <a:avLst/>
          </a:prstGeom>
        </p:spPr>
      </p:pic>
      <p:pic>
        <p:nvPicPr>
          <p:cNvPr id="93" name="図 92" descr="座る, 暗い, 記号, 持つ が含まれている画像&#10;&#10;自動的に生成された説明">
            <a:extLst>
              <a:ext uri="{FF2B5EF4-FFF2-40B4-BE49-F238E27FC236}">
                <a16:creationId xmlns:a16="http://schemas.microsoft.com/office/drawing/2014/main" id="{BEEABB06-C2EC-4440-B93B-B315252ACC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0292" y="8795044"/>
            <a:ext cx="479250" cy="621730"/>
          </a:xfrm>
          <a:prstGeom prst="rect">
            <a:avLst/>
          </a:prstGeom>
        </p:spPr>
      </p:pic>
      <p:sp>
        <p:nvSpPr>
          <p:cNvPr id="6" name="テキスト ボックス 5">
            <a:extLst>
              <a:ext uri="{FF2B5EF4-FFF2-40B4-BE49-F238E27FC236}">
                <a16:creationId xmlns:a16="http://schemas.microsoft.com/office/drawing/2014/main" id="{EAA18A42-73D1-B74E-85F4-328FD58D46B1}"/>
              </a:ext>
            </a:extLst>
          </p:cNvPr>
          <p:cNvSpPr txBox="1"/>
          <p:nvPr/>
        </p:nvSpPr>
        <p:spPr>
          <a:xfrm>
            <a:off x="620747" y="8401863"/>
            <a:ext cx="1862103" cy="738664"/>
          </a:xfrm>
          <a:prstGeom prst="rect">
            <a:avLst/>
          </a:prstGeom>
          <a:noFill/>
        </p:spPr>
        <p:txBody>
          <a:bodyPr wrap="square" rtlCol="0">
            <a:spAutoFit/>
          </a:bodyPr>
          <a:lstStyle/>
          <a:p>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お子さんに料理や洗濯、</a:t>
            </a:r>
            <a:br>
              <a:rPr lang="en-US" altLang="ja-JP" sz="1050" b="1" spc="40" dirty="0">
                <a:solidFill>
                  <a:srgbClr val="231F20"/>
                </a:solidFill>
                <a:latin typeface="游ゴシック" panose="020B0400000000000000" pitchFamily="50" charset="-128"/>
                <a:ea typeface="游ゴシック" panose="020B0400000000000000" pitchFamily="50" charset="-128"/>
                <a:cs typeface="YuGothic"/>
              </a:rPr>
            </a:br>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掃除等の家事をしてもらい、 気づいたことや感想を</a:t>
            </a:r>
            <a:br>
              <a:rPr lang="en-US" altLang="ja-JP" sz="1050" b="1" spc="40" dirty="0">
                <a:solidFill>
                  <a:srgbClr val="231F20"/>
                </a:solidFill>
                <a:latin typeface="游ゴシック" panose="020B0400000000000000" pitchFamily="50" charset="-128"/>
                <a:ea typeface="游ゴシック" panose="020B0400000000000000" pitchFamily="50" charset="-128"/>
                <a:cs typeface="YuGothic"/>
              </a:rPr>
            </a:br>
            <a:r>
              <a:rPr lang="ja-JP" altLang="en-US" sz="1050" b="1" spc="40" dirty="0">
                <a:solidFill>
                  <a:srgbClr val="231F20"/>
                </a:solidFill>
                <a:latin typeface="游ゴシック" panose="020B0400000000000000" pitchFamily="50" charset="-128"/>
                <a:ea typeface="游ゴシック" panose="020B0400000000000000" pitchFamily="50" charset="-128"/>
                <a:cs typeface="YuGothic"/>
              </a:rPr>
              <a:t>聞いてみましょう。</a:t>
            </a:r>
          </a:p>
        </p:txBody>
      </p:sp>
      <p:sp>
        <p:nvSpPr>
          <p:cNvPr id="7" name="テキスト ボックス 6">
            <a:extLst>
              <a:ext uri="{FF2B5EF4-FFF2-40B4-BE49-F238E27FC236}">
                <a16:creationId xmlns:a16="http://schemas.microsoft.com/office/drawing/2014/main" id="{748442BC-3221-5041-B4B6-58A55C8D3611}"/>
              </a:ext>
            </a:extLst>
          </p:cNvPr>
          <p:cNvSpPr txBox="1"/>
          <p:nvPr/>
        </p:nvSpPr>
        <p:spPr>
          <a:xfrm>
            <a:off x="902165" y="7985091"/>
            <a:ext cx="1325059" cy="369332"/>
          </a:xfrm>
          <a:prstGeom prst="rect">
            <a:avLst/>
          </a:prstGeom>
          <a:noFill/>
        </p:spPr>
        <p:txBody>
          <a:bodyPr wrap="square" lIns="72000" tIns="0" rIns="72000" bIns="0" rtlCol="0">
            <a:spAutoFit/>
          </a:bodyPr>
          <a:lstStyle/>
          <a:p>
            <a:pPr algn="ctr"/>
            <a:r>
              <a:rPr lang="ja-JP" altLang="en-US" sz="1200" b="1" spc="20" dirty="0">
                <a:solidFill>
                  <a:srgbClr val="231F20"/>
                </a:solidFill>
                <a:latin typeface="游ゴシック" panose="020B0400000000000000" pitchFamily="50" charset="-128"/>
                <a:ea typeface="游ゴシック" panose="020B0400000000000000" pitchFamily="50" charset="-128"/>
                <a:cs typeface="YuGothic"/>
              </a:rPr>
              <a:t>体験型学習も</a:t>
            </a:r>
            <a:endParaRPr lang="en-US" altLang="ja-JP" sz="1200" b="1" spc="20" dirty="0">
              <a:solidFill>
                <a:srgbClr val="231F20"/>
              </a:solidFill>
              <a:latin typeface="游ゴシック" panose="020B0400000000000000" pitchFamily="50" charset="-128"/>
              <a:ea typeface="游ゴシック" panose="020B0400000000000000" pitchFamily="50" charset="-128"/>
              <a:cs typeface="YuGothic"/>
            </a:endParaRPr>
          </a:p>
          <a:p>
            <a:pPr algn="ctr"/>
            <a:r>
              <a:rPr lang="ja-JP" altLang="en-US" sz="1200" b="1" spc="20" dirty="0">
                <a:solidFill>
                  <a:srgbClr val="231F20"/>
                </a:solidFill>
                <a:latin typeface="游ゴシック" panose="020B0400000000000000" pitchFamily="50" charset="-128"/>
                <a:ea typeface="游ゴシック" panose="020B0400000000000000" pitchFamily="50" charset="-128"/>
                <a:cs typeface="YuGothic"/>
              </a:rPr>
              <a:t>してみましょう</a:t>
            </a:r>
            <a:endParaRPr lang="ja-JP" altLang="en-US" sz="1200" dirty="0">
              <a:solidFill>
                <a:srgbClr val="231F20"/>
              </a:solidFill>
              <a:latin typeface="游ゴシック" panose="020B0400000000000000" pitchFamily="50" charset="-128"/>
              <a:ea typeface="游ゴシック" panose="020B0400000000000000" pitchFamily="50" charset="-128"/>
              <a:cs typeface="Yu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2046</TotalTime>
  <Words>2082</Words>
  <Application>Microsoft Office PowerPoint</Application>
  <PresentationFormat>ユーザー設定</PresentationFormat>
  <Paragraphs>101</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YuGothic</vt:lpstr>
      <vt:lpstr>Yu Gothic</vt:lpstr>
      <vt:lpstr>Yu Gothic</vt:lpstr>
      <vt:lpstr>游ゴシック Medium</vt:lpstr>
      <vt:lpstr>游ゴシック Medium</vt:lpstr>
      <vt:lpstr>Arial</vt:lpstr>
      <vt:lpstr>Calibri</vt:lpstr>
      <vt:lpstr>Wingdings</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文部科学省</dc:creator>
  <cp:lastModifiedBy>星野咲希</cp:lastModifiedBy>
  <cp:revision>1</cp:revision>
  <cp:lastPrinted>2022-04-05T11:27:28Z</cp:lastPrinted>
  <dcterms:created xsi:type="dcterms:W3CDTF">2022-02-17T01:41:57Z</dcterms:created>
  <dcterms:modified xsi:type="dcterms:W3CDTF">2022-05-23T04:56:33Z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2022-02-17T00:00:00Z</vt:filetime>
  </property>
  <property fmtid="{D5CDD505-2E9C-101B-9397-08002B2CF9AE}" pid="3" name="Creator">
    <vt:lpwstr>Adobe Illustrator 26.0 (Macintosh)</vt:lpwstr>
  </property>
  <property fmtid="{D5CDD505-2E9C-101B-9397-08002B2CF9AE}" pid="4" name="LastSaved">
    <vt:filetime>2022-02-17T00:00:00Z</vt:filetime>
  </property>
  <property fmtid="{D5CDD505-2E9C-101B-9397-08002B2CF9AE}" pid="5" name="MSIP_Label_d899a617-f30e-4fb8-b81c-fb6d0b94ac5b_Enabled">
    <vt:lpwstr>true</vt:lpwstr>
  </property>
  <property fmtid="{D5CDD505-2E9C-101B-9397-08002B2CF9AE}" pid="6" name="MSIP_Label_d899a617-f30e-4fb8-b81c-fb6d0b94ac5b_SetDate">
    <vt:lpwstr>2022-05-23T04:56:24Z</vt:lpwstr>
  </property>
  <property fmtid="{D5CDD505-2E9C-101B-9397-08002B2CF9AE}" pid="7" name="MSIP_Label_d899a617-f30e-4fb8-b81c-fb6d0b94ac5b_Method">
    <vt:lpwstr>Standard</vt:lpwstr>
  </property>
  <property fmtid="{D5CDD505-2E9C-101B-9397-08002B2CF9AE}" pid="8" name="MSIP_Label_d899a617-f30e-4fb8-b81c-fb6d0b94ac5b_Name">
    <vt:lpwstr>機密性2情報</vt:lpwstr>
  </property>
  <property fmtid="{D5CDD505-2E9C-101B-9397-08002B2CF9AE}" pid="9" name="MSIP_Label_d899a617-f30e-4fb8-b81c-fb6d0b94ac5b_SiteId">
    <vt:lpwstr>545810b0-36cb-4290-8926-48dbc0f9e92f</vt:lpwstr>
  </property>
  <property fmtid="{D5CDD505-2E9C-101B-9397-08002B2CF9AE}" pid="10" name="MSIP_Label_d899a617-f30e-4fb8-b81c-fb6d0b94ac5b_ActionId">
    <vt:lpwstr>9b4859f9-ea19-4700-a327-f8170dc6cab5</vt:lpwstr>
  </property>
  <property fmtid="{D5CDD505-2E9C-101B-9397-08002B2CF9AE}" pid="11" name="MSIP_Label_d899a617-f30e-4fb8-b81c-fb6d0b94ac5b_ContentBits">
    <vt:lpwstr>0</vt:lpwstr>
  </property>
</Properties>
</file>