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307" r:id="rId3"/>
    <p:sldId id="300" r:id="rId4"/>
    <p:sldId id="302" r:id="rId5"/>
    <p:sldId id="296" r:id="rId6"/>
    <p:sldId id="305"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22" autoAdjust="0"/>
  </p:normalViewPr>
  <p:slideViewPr>
    <p:cSldViewPr>
      <p:cViewPr varScale="1">
        <p:scale>
          <a:sx n="68" d="100"/>
          <a:sy n="68" d="100"/>
        </p:scale>
        <p:origin x="111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2021/2/25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14CCE3-DC86-4AF6-AB4F-B9FFE6DAFB08}" type="slidenum">
              <a:rPr kumimoji="1" lang="ja-JP" altLang="en-US" smtClean="0"/>
              <a:t>1</a:t>
            </a:fld>
            <a:endParaRPr kumimoji="1" lang="ja-JP" altLang="en-US"/>
          </a:p>
        </p:txBody>
      </p:sp>
    </p:spTree>
    <p:extLst>
      <p:ext uri="{BB962C8B-B14F-4D97-AF65-F5344CB8AC3E}">
        <p14:creationId xmlns:p14="http://schemas.microsoft.com/office/powerpoint/2010/main" val="40380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2021/2/25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2021/2/25</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28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r>
              <a:rPr lang="ja-JP" altLang="en-US" sz="1400" b="1" dirty="0" smtClean="0">
                <a:solidFill>
                  <a:schemeClr val="bg1"/>
                </a:solidFill>
              </a:rPr>
              <a:t>・成果</a:t>
            </a:r>
            <a:endParaRPr lang="ja-JP" altLang="en-US" sz="1400" b="1" dirty="0">
              <a:solidFill>
                <a:schemeClr val="bg1"/>
              </a:solidFill>
            </a:endParaRPr>
          </a:p>
        </p:txBody>
      </p:sp>
      <p:sp>
        <p:nvSpPr>
          <p:cNvPr id="9" name="テキスト ボックス 8"/>
          <p:cNvSpPr txBox="1"/>
          <p:nvPr/>
        </p:nvSpPr>
        <p:spPr>
          <a:xfrm>
            <a:off x="197472" y="836712"/>
            <a:ext cx="9505056"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▼事業の目的を記載すること。</a:t>
            </a:r>
            <a:endParaRPr lang="en-US" altLang="ja-JP" sz="1200" dirty="0">
              <a:solidFill>
                <a:schemeClr val="tx2">
                  <a:lumMod val="60000"/>
                  <a:lumOff val="40000"/>
                </a:schemeClr>
              </a:solidFill>
            </a:endParaRPr>
          </a:p>
          <a:p>
            <a:endParaRPr lang="en-US" altLang="ja-JP" sz="1200" dirty="0">
              <a:solidFill>
                <a:schemeClr val="tx2">
                  <a:lumMod val="60000"/>
                  <a:lumOff val="40000"/>
                </a:schemeClr>
              </a:solidFill>
            </a:endParaRPr>
          </a:p>
          <a:p>
            <a:pPr marL="177800" indent="-177800"/>
            <a:r>
              <a:rPr lang="ja-JP" altLang="en-US" sz="1200" dirty="0">
                <a:solidFill>
                  <a:schemeClr val="tx2">
                    <a:lumMod val="60000"/>
                    <a:lumOff val="40000"/>
                  </a:schemeClr>
                </a:solidFill>
              </a:rPr>
              <a:t>▼</a:t>
            </a:r>
            <a:r>
              <a:rPr lang="ja-JP" altLang="en-US" sz="1200" dirty="0" smtClean="0">
                <a:solidFill>
                  <a:schemeClr val="tx2">
                    <a:lumMod val="60000"/>
                    <a:lumOff val="40000"/>
                  </a:schemeClr>
                </a:solidFill>
              </a:rPr>
              <a:t>事業を通じて</a:t>
            </a:r>
            <a:r>
              <a:rPr lang="ja-JP" altLang="en-US" sz="1200" dirty="0">
                <a:solidFill>
                  <a:schemeClr val="tx2">
                    <a:lumMod val="60000"/>
                    <a:lumOff val="40000"/>
                  </a:schemeClr>
                </a:solidFill>
              </a:rPr>
              <a:t>達成を</a:t>
            </a:r>
            <a:r>
              <a:rPr lang="ja-JP" altLang="en-US" sz="1200" dirty="0" smtClean="0">
                <a:solidFill>
                  <a:schemeClr val="tx2">
                    <a:lumMod val="60000"/>
                    <a:lumOff val="40000"/>
                  </a:schemeClr>
                </a:solidFill>
              </a:rPr>
              <a:t>目指して</a:t>
            </a:r>
            <a:r>
              <a:rPr lang="ja-JP" altLang="en-US" sz="1200" dirty="0" smtClean="0">
                <a:solidFill>
                  <a:schemeClr val="tx2">
                    <a:lumMod val="60000"/>
                    <a:lumOff val="40000"/>
                  </a:schemeClr>
                </a:solidFill>
              </a:rPr>
              <a:t>設定した</a:t>
            </a:r>
            <a:r>
              <a:rPr lang="ja-JP" altLang="en-US" sz="1200" dirty="0" smtClean="0">
                <a:solidFill>
                  <a:schemeClr val="tx2">
                    <a:lumMod val="60000"/>
                    <a:lumOff val="40000"/>
                  </a:schemeClr>
                </a:solidFill>
                <a:latin typeface="+mn-ea"/>
              </a:rPr>
              <a:t>定量的</a:t>
            </a:r>
            <a:r>
              <a:rPr lang="ja-JP" altLang="en-US" sz="1200" dirty="0">
                <a:solidFill>
                  <a:schemeClr val="tx2">
                    <a:lumMod val="60000"/>
                    <a:lumOff val="40000"/>
                  </a:schemeClr>
                </a:solidFill>
                <a:latin typeface="+mn-ea"/>
              </a:rPr>
              <a:t>な数値</a:t>
            </a:r>
            <a:r>
              <a:rPr lang="ja-JP" altLang="en-US" sz="1200" dirty="0" smtClean="0">
                <a:solidFill>
                  <a:schemeClr val="tx2">
                    <a:lumMod val="60000"/>
                    <a:lumOff val="40000"/>
                  </a:schemeClr>
                </a:solidFill>
                <a:latin typeface="+mn-ea"/>
              </a:rPr>
              <a:t>目標（アウトプットとアウトカム</a:t>
            </a:r>
            <a:r>
              <a:rPr lang="ja-JP" altLang="en-US" sz="1200" dirty="0" smtClean="0">
                <a:solidFill>
                  <a:schemeClr val="tx2">
                    <a:lumMod val="60000"/>
                    <a:lumOff val="40000"/>
                  </a:schemeClr>
                </a:solidFill>
                <a:latin typeface="+mn-ea"/>
              </a:rPr>
              <a:t>）とその</a:t>
            </a:r>
            <a:r>
              <a:rPr lang="ja-JP" altLang="en-US" sz="1200" dirty="0" smtClean="0">
                <a:solidFill>
                  <a:schemeClr val="tx2">
                    <a:lumMod val="60000"/>
                    <a:lumOff val="40000"/>
                  </a:schemeClr>
                </a:solidFill>
                <a:latin typeface="+mn-ea"/>
              </a:rPr>
              <a:t>達成状況。</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▼新型コロナウイルス感染症感染予防の</a:t>
            </a:r>
            <a:r>
              <a:rPr lang="ja-JP" altLang="en-US" sz="1200" dirty="0" smtClean="0">
                <a:solidFill>
                  <a:schemeClr val="tx2">
                    <a:lumMod val="60000"/>
                    <a:lumOff val="40000"/>
                  </a:schemeClr>
                </a:solidFill>
                <a:latin typeface="+mn-ea"/>
              </a:rPr>
              <a:t>観点で</a:t>
            </a:r>
            <a:r>
              <a:rPr lang="ja-JP" altLang="en-US" sz="1200" dirty="0" smtClean="0">
                <a:solidFill>
                  <a:schemeClr val="tx2">
                    <a:lumMod val="60000"/>
                    <a:lumOff val="40000"/>
                  </a:schemeClr>
                </a:solidFill>
                <a:latin typeface="+mn-ea"/>
              </a:rPr>
              <a:t>実施したこと。</a:t>
            </a:r>
            <a:r>
              <a:rPr lang="ja-JP" altLang="en-US" sz="1200" dirty="0">
                <a:solidFill>
                  <a:schemeClr val="tx2">
                    <a:lumMod val="60000"/>
                    <a:lumOff val="40000"/>
                  </a:schemeClr>
                </a:solidFill>
                <a:latin typeface="+mn-ea"/>
              </a:rPr>
              <a:t>（学内の衛生環境の整備やオンライン授業の活用等）</a:t>
            </a:r>
            <a:endParaRPr lang="en-US" altLang="ja-JP" sz="1200" dirty="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▼開発したプログラムや形成したネットワークの発展的かつ継続的な活動</a:t>
            </a:r>
            <a:r>
              <a:rPr lang="ja-JP" altLang="en-US" sz="1200" dirty="0" smtClean="0">
                <a:solidFill>
                  <a:schemeClr val="tx2">
                    <a:lumMod val="60000"/>
                    <a:lumOff val="40000"/>
                  </a:schemeClr>
                </a:solidFill>
                <a:latin typeface="+mn-ea"/>
              </a:rPr>
              <a:t>内容を</a:t>
            </a:r>
            <a:r>
              <a:rPr lang="ja-JP" altLang="en-US" sz="1200" dirty="0" smtClean="0">
                <a:solidFill>
                  <a:schemeClr val="tx2">
                    <a:lumMod val="60000"/>
                    <a:lumOff val="40000"/>
                  </a:schemeClr>
                </a:solidFill>
                <a:latin typeface="+mn-ea"/>
              </a:rPr>
              <a:t>記載すること。</a:t>
            </a:r>
            <a:endParaRPr lang="en-US" altLang="ja-JP" sz="1200" dirty="0" smtClean="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rPr>
              <a:t>▼事業実施にあたって、取組を効果的・効率的に実施した工夫があれば併せて記載すること</a:t>
            </a:r>
            <a:r>
              <a:rPr lang="ja-JP" altLang="en-US" sz="1200" dirty="0" smtClean="0">
                <a:solidFill>
                  <a:schemeClr val="tx2">
                    <a:lumMod val="60000"/>
                    <a:lumOff val="40000"/>
                  </a:schemeClr>
                </a:solidFill>
              </a:rPr>
              <a:t>。</a:t>
            </a:r>
            <a:endParaRPr lang="en-US" altLang="ja-JP" sz="1200" dirty="0">
              <a:solidFill>
                <a:schemeClr val="tx2">
                  <a:lumMod val="60000"/>
                  <a:lumOff val="40000"/>
                </a:schemeClr>
              </a:solidFill>
              <a:latin typeface="+mn-ea"/>
            </a:endParaRPr>
          </a:p>
          <a:p>
            <a:endParaRPr lang="en-US" altLang="ja-JP" sz="1200" strike="sngStrike" dirty="0" smtClean="0">
              <a:solidFill>
                <a:srgbClr val="FF0000"/>
              </a:solidFill>
            </a:endParaRPr>
          </a:p>
          <a:p>
            <a:endParaRPr lang="en-US" altLang="ja-JP" sz="1200" dirty="0" smtClean="0">
              <a:solidFill>
                <a:schemeClr val="tx2">
                  <a:lumMod val="60000"/>
                  <a:lumOff val="40000"/>
                </a:schemeClr>
              </a:solidFill>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正方形/長方形 1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5" name="テキスト ボックス 14"/>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6" name="テキスト ボックス 15"/>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00755" y="1025449"/>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本事業で</a:t>
            </a:r>
            <a:r>
              <a:rPr lang="ja-JP" altLang="en-US" sz="1200" dirty="0" smtClean="0">
                <a:solidFill>
                  <a:schemeClr val="tx2">
                    <a:lumMod val="60000"/>
                    <a:lumOff val="40000"/>
                  </a:schemeClr>
                </a:solidFill>
                <a:latin typeface="+mn-ea"/>
              </a:rPr>
              <a:t>取り組んだ</a:t>
            </a:r>
            <a:r>
              <a:rPr lang="ja-JP" altLang="en-US" sz="1200" dirty="0" smtClean="0">
                <a:solidFill>
                  <a:schemeClr val="tx2">
                    <a:lumMod val="60000"/>
                    <a:lumOff val="40000"/>
                  </a:schemeClr>
                </a:solidFill>
                <a:latin typeface="+mn-ea"/>
              </a:rPr>
              <a:t>事業</a:t>
            </a:r>
            <a:r>
              <a:rPr lang="ja-JP" altLang="en-US" sz="1200" dirty="0">
                <a:solidFill>
                  <a:schemeClr val="tx2">
                    <a:lumMod val="60000"/>
                    <a:lumOff val="40000"/>
                  </a:schemeClr>
                </a:solidFill>
                <a:latin typeface="+mn-ea"/>
              </a:rPr>
              <a:t>全体が分かるよう作成すること。文章のみで説明するのではなく、視覚的に分かりやすく説明してください。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15200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a:t>
            </a:r>
            <a:r>
              <a:rPr lang="zh-TW" altLang="en-US" sz="1400" dirty="0" smtClean="0">
                <a:solidFill>
                  <a:schemeClr val="lt1"/>
                </a:solidFill>
                <a:latin typeface="+mj-ea"/>
                <a:ea typeface="+mj-ea"/>
              </a:rPr>
              <a:t>体制</a:t>
            </a:r>
            <a:endParaRPr lang="ja-JP" altLang="en-US" sz="1400" strike="sngStrike" dirty="0">
              <a:solidFill>
                <a:srgbClr val="FF0000"/>
              </a:solidFill>
              <a:latin typeface="+mj-ea"/>
              <a:ea typeface="+mj-ea"/>
            </a:endParaRPr>
          </a:p>
        </p:txBody>
      </p:sp>
      <p:sp>
        <p:nvSpPr>
          <p:cNvPr id="9" name="テキスト ボックス 8"/>
          <p:cNvSpPr txBox="1"/>
          <p:nvPr/>
        </p:nvSpPr>
        <p:spPr>
          <a:xfrm>
            <a:off x="128464" y="1070734"/>
            <a:ext cx="9649072" cy="1938992"/>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a:t>
            </a:r>
            <a:r>
              <a:rPr lang="ja-JP" altLang="en-US" sz="1200" dirty="0" smtClean="0">
                <a:solidFill>
                  <a:schemeClr val="tx2">
                    <a:lumMod val="60000"/>
                    <a:lumOff val="40000"/>
                  </a:schemeClr>
                </a:solidFill>
                <a:latin typeface="+mn-ea"/>
              </a:rPr>
              <a:t>構築した連携</a:t>
            </a:r>
            <a:r>
              <a:rPr lang="ja-JP" altLang="en-US" sz="1200" dirty="0">
                <a:solidFill>
                  <a:schemeClr val="tx2">
                    <a:lumMod val="60000"/>
                    <a:lumOff val="40000"/>
                  </a:schemeClr>
                </a:solidFill>
                <a:latin typeface="+mn-ea"/>
              </a:rPr>
              <a:t>機関を含めた体制について、事業実施委員会の位置付けも含めて記載すること。文章のみで説明するのではなく、視覚的に分かりやすく説明してください。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▼各機関</a:t>
            </a:r>
            <a:r>
              <a:rPr lang="ja-JP" altLang="en-US" sz="1200" dirty="0">
                <a:solidFill>
                  <a:schemeClr val="tx2">
                    <a:lumMod val="60000"/>
                    <a:lumOff val="40000"/>
                  </a:schemeClr>
                </a:solidFill>
                <a:latin typeface="+mn-ea"/>
              </a:rPr>
              <a:t>が</a:t>
            </a:r>
            <a:r>
              <a:rPr lang="ja-JP" altLang="en-US" sz="1200" dirty="0" smtClean="0">
                <a:solidFill>
                  <a:schemeClr val="tx2">
                    <a:lumMod val="60000"/>
                    <a:lumOff val="40000"/>
                  </a:schemeClr>
                </a:solidFill>
                <a:latin typeface="+mn-ea"/>
              </a:rPr>
              <a:t>果たした役割及びプログラム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a:t>
            </a:r>
            <a:r>
              <a:rPr lang="ja-JP" altLang="en-US" sz="1200" dirty="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に</a:t>
            </a:r>
            <a:r>
              <a:rPr lang="ja-JP" altLang="en-US" sz="1200" dirty="0">
                <a:solidFill>
                  <a:schemeClr val="tx2">
                    <a:lumMod val="60000"/>
                    <a:lumOff val="40000"/>
                  </a:schemeClr>
                </a:solidFill>
                <a:latin typeface="+mn-ea"/>
              </a:rPr>
              <a:t>当たって協力を</a:t>
            </a:r>
            <a:r>
              <a:rPr lang="ja-JP" altLang="en-US" sz="1200" dirty="0" smtClean="0">
                <a:solidFill>
                  <a:schemeClr val="tx2">
                    <a:lumMod val="60000"/>
                    <a:lumOff val="40000"/>
                  </a:schemeClr>
                </a:solidFill>
                <a:latin typeface="+mn-ea"/>
              </a:rPr>
              <a:t>得られた事項</a:t>
            </a:r>
            <a:r>
              <a:rPr lang="ja-JP" altLang="en-US" sz="1200" dirty="0">
                <a:solidFill>
                  <a:schemeClr val="tx2">
                    <a:lumMod val="60000"/>
                    <a:lumOff val="40000"/>
                  </a:schemeClr>
                </a:solidFill>
                <a:latin typeface="+mn-ea"/>
              </a:rPr>
              <a:t>について、地方公共団体、企業等毎に具体的に</a:t>
            </a:r>
            <a:r>
              <a:rPr lang="ja-JP" altLang="en-US" sz="1200" dirty="0" smtClean="0">
                <a:solidFill>
                  <a:schemeClr val="tx2">
                    <a:lumMod val="60000"/>
                    <a:lumOff val="40000"/>
                  </a:schemeClr>
                </a:solidFill>
                <a:latin typeface="+mn-ea"/>
              </a:rPr>
              <a:t>記載</a:t>
            </a:r>
            <a:r>
              <a:rPr lang="ja-JP" altLang="en-US" sz="1200" dirty="0">
                <a:solidFill>
                  <a:schemeClr val="tx2">
                    <a:lumMod val="60000"/>
                    <a:lumOff val="40000"/>
                  </a:schemeClr>
                </a:solidFill>
                <a:latin typeface="+mn-ea"/>
              </a:rPr>
              <a:t>すること。</a:t>
            </a:r>
          </a:p>
          <a:p>
            <a:pPr marL="180000" indent="-180000"/>
            <a:endParaRPr lang="en-US" altLang="ja-JP"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▼実施</a:t>
            </a:r>
            <a:r>
              <a:rPr lang="ja-JP" altLang="en-US" sz="1200" dirty="0" smtClean="0">
                <a:solidFill>
                  <a:schemeClr val="tx2">
                    <a:lumMod val="60000"/>
                    <a:lumOff val="40000"/>
                  </a:schemeClr>
                </a:solidFill>
                <a:latin typeface="+mn-ea"/>
              </a:rPr>
              <a:t>した成果検証の方法について記載</a:t>
            </a:r>
            <a:r>
              <a:rPr lang="ja-JP" altLang="en-US" sz="1200" dirty="0">
                <a:solidFill>
                  <a:schemeClr val="tx2">
                    <a:lumMod val="60000"/>
                    <a:lumOff val="40000"/>
                  </a:schemeClr>
                </a:solidFill>
                <a:latin typeface="+mn-ea"/>
              </a:rPr>
              <a:t>すること。</a:t>
            </a:r>
            <a:endParaRPr lang="en-US" altLang="ja-JP" sz="1200" dirty="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7" name="テキスト ボックス 6"/>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80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a:t>
            </a:r>
            <a:r>
              <a:rPr lang="ja-JP" altLang="en-US" sz="1400" dirty="0" smtClean="0">
                <a:solidFill>
                  <a:schemeClr val="bg1"/>
                </a:solidFill>
                <a:latin typeface="+mj-ea"/>
                <a:ea typeface="+mj-ea"/>
              </a:rPr>
              <a:t>年間実績</a:t>
            </a:r>
            <a:endParaRPr lang="ja-JP" altLang="en-US" sz="1400" dirty="0">
              <a:solidFill>
                <a:schemeClr val="bg1"/>
              </a:solidFill>
              <a:latin typeface="+mj-ea"/>
              <a:ea typeface="+mj-ea"/>
            </a:endParaRPr>
          </a:p>
        </p:txBody>
      </p:sp>
      <p:cxnSp>
        <p:nvCxnSpPr>
          <p:cNvPr id="12" name="直線矢印コネクタ 11"/>
          <p:cNvCxnSpPr/>
          <p:nvPr/>
        </p:nvCxnSpPr>
        <p:spPr>
          <a:xfrm>
            <a:off x="214120" y="1412776"/>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21087" y="1180233"/>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69480" y="1677994"/>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年間の</a:t>
            </a:r>
            <a:r>
              <a:rPr lang="ja-JP" altLang="en-US" sz="1200" dirty="0" smtClean="0">
                <a:solidFill>
                  <a:schemeClr val="tx2">
                    <a:lumMod val="60000"/>
                    <a:lumOff val="40000"/>
                  </a:schemeClr>
                </a:solidFill>
                <a:latin typeface="+mn-ea"/>
              </a:rPr>
              <a:t>実施状況）</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2692414"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受講者の就職支援</a:t>
            </a:r>
            <a:endParaRPr lang="ja-JP" altLang="en-US" sz="1400" b="1" dirty="0">
              <a:solidFill>
                <a:schemeClr val="bg1"/>
              </a:solidFill>
            </a:endParaRPr>
          </a:p>
        </p:txBody>
      </p:sp>
      <p:sp>
        <p:nvSpPr>
          <p:cNvPr id="19" name="テキスト ボックス 18"/>
          <p:cNvSpPr txBox="1"/>
          <p:nvPr/>
        </p:nvSpPr>
        <p:spPr>
          <a:xfrm>
            <a:off x="128464" y="1052736"/>
            <a:ext cx="9649073" cy="5632311"/>
          </a:xfrm>
          <a:prstGeom prst="rect">
            <a:avLst/>
          </a:prstGeom>
          <a:noFill/>
          <a:ln>
            <a:solidFill>
              <a:schemeClr val="tx2">
                <a:lumMod val="40000"/>
                <a:lumOff val="60000"/>
              </a:schemeClr>
            </a:solidFill>
            <a:prstDash val="dash"/>
          </a:ln>
        </p:spPr>
        <p:txBody>
          <a:bodyPr wrap="square" rtlCol="0">
            <a:spAutoFit/>
          </a:bodyPr>
          <a:lstStyle/>
          <a:p>
            <a:r>
              <a:rPr lang="ja-JP" altLang="en-US" sz="1200" dirty="0" smtClean="0">
                <a:solidFill>
                  <a:schemeClr val="tx2">
                    <a:lumMod val="60000"/>
                    <a:lumOff val="40000"/>
                  </a:schemeClr>
                </a:solidFill>
              </a:rPr>
              <a:t>▼受講者の就職支援体制</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rPr>
              <a:t>・上記の連携の下、受講者の円滑な転職・就職を促すための就職支援の実施方法について記述してください。</a:t>
            </a: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連携体制</a:t>
            </a:r>
          </a:p>
          <a:p>
            <a:endParaRPr lang="ja-JP" altLang="en-US" sz="1200" dirty="0">
              <a:solidFill>
                <a:schemeClr val="tx2">
                  <a:lumMod val="60000"/>
                  <a:lumOff val="40000"/>
                </a:schemeClr>
              </a:solidFill>
            </a:endParaRPr>
          </a:p>
          <a:p>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a:t>
            </a:r>
            <a:r>
              <a:rPr lang="ja-JP" altLang="en-US" sz="1200" dirty="0" smtClean="0">
                <a:solidFill>
                  <a:schemeClr val="tx2">
                    <a:lumMod val="60000"/>
                    <a:lumOff val="40000"/>
                  </a:schemeClr>
                </a:solidFill>
              </a:rPr>
              <a:t>実施内容</a:t>
            </a:r>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（例）</a:t>
            </a:r>
          </a:p>
          <a:p>
            <a:r>
              <a:rPr lang="ja-JP" altLang="en-US" sz="1200" dirty="0">
                <a:solidFill>
                  <a:schemeClr val="tx2">
                    <a:lumMod val="60000"/>
                    <a:lumOff val="40000"/>
                  </a:schemeClr>
                </a:solidFill>
              </a:rPr>
              <a:t>受講者に対して連携先企業や○○団体等と連携した就職面接会の実施</a:t>
            </a:r>
          </a:p>
          <a:p>
            <a:r>
              <a:rPr lang="ja-JP" altLang="en-US" sz="1200" dirty="0">
                <a:solidFill>
                  <a:schemeClr val="tx2">
                    <a:lumMod val="60000"/>
                    <a:lumOff val="40000"/>
                  </a:schemeClr>
                </a:solidFill>
              </a:rPr>
              <a:t>連携先企業や○○団体等と連携し、○○を実施すること</a:t>
            </a:r>
            <a:r>
              <a:rPr lang="ja-JP" altLang="en-US" sz="1200" dirty="0" smtClean="0">
                <a:solidFill>
                  <a:schemeClr val="tx2">
                    <a:lumMod val="60000"/>
                    <a:lumOff val="40000"/>
                  </a:schemeClr>
                </a:solidFill>
              </a:rPr>
              <a:t>で受講者</a:t>
            </a:r>
            <a:r>
              <a:rPr lang="ja-JP" altLang="en-US" sz="1200" dirty="0">
                <a:solidFill>
                  <a:schemeClr val="tx2">
                    <a:lumMod val="60000"/>
                    <a:lumOff val="40000"/>
                  </a:schemeClr>
                </a:solidFill>
              </a:rPr>
              <a:t>の就職を</a:t>
            </a:r>
            <a:r>
              <a:rPr lang="ja-JP" altLang="en-US" sz="1200" dirty="0" smtClean="0">
                <a:solidFill>
                  <a:schemeClr val="tx2">
                    <a:lumMod val="60000"/>
                    <a:lumOff val="40000"/>
                  </a:schemeClr>
                </a:solidFill>
              </a:rPr>
              <a:t>実現した。</a:t>
            </a:r>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労働局及びハローワークと連携し、受講者に対して就職支援に係る○○イベントの情報提供や事業主と受講者の職に係る要望の一致を図る○○を</a:t>
            </a:r>
            <a:r>
              <a:rPr lang="ja-JP" altLang="en-US" sz="1200" dirty="0" smtClean="0">
                <a:solidFill>
                  <a:schemeClr val="tx2">
                    <a:lumMod val="60000"/>
                    <a:lumOff val="40000"/>
                  </a:schemeClr>
                </a:solidFill>
              </a:rPr>
              <a:t>実施した。</a:t>
            </a:r>
            <a:endParaRPr lang="ja-JP" altLang="en-US" sz="1200" dirty="0">
              <a:solidFill>
                <a:schemeClr val="tx2">
                  <a:lumMod val="60000"/>
                  <a:lumOff val="40000"/>
                </a:schemeClr>
              </a:solidFill>
            </a:endParaRPr>
          </a:p>
          <a:p>
            <a:endParaRPr lang="en-US" altLang="ja-JP" sz="1200" dirty="0" smtClean="0">
              <a:solidFill>
                <a:schemeClr val="tx2">
                  <a:lumMod val="60000"/>
                  <a:lumOff val="40000"/>
                </a:schemeClr>
              </a:solidFill>
            </a:endParaRPr>
          </a:p>
          <a:p>
            <a:r>
              <a:rPr lang="ja-JP" altLang="en-US" sz="1200" dirty="0">
                <a:solidFill>
                  <a:schemeClr val="tx2">
                    <a:lumMod val="60000"/>
                    <a:lumOff val="40000"/>
                  </a:schemeClr>
                </a:solidFill>
              </a:rPr>
              <a:t>▼キャリアコンサルティングの</a:t>
            </a:r>
            <a:r>
              <a:rPr lang="ja-JP" altLang="en-US" sz="1200" dirty="0" smtClean="0">
                <a:solidFill>
                  <a:schemeClr val="tx2">
                    <a:lumMod val="60000"/>
                    <a:lumOff val="40000"/>
                  </a:schemeClr>
                </a:solidFill>
              </a:rPr>
              <a:t>実施内容</a:t>
            </a:r>
            <a:endParaRPr lang="ja-JP" altLang="en-US" sz="1200" dirty="0">
              <a:solidFill>
                <a:schemeClr val="tx2">
                  <a:lumMod val="60000"/>
                  <a:lumOff val="40000"/>
                </a:schemeClr>
              </a:solidFill>
            </a:endParaRPr>
          </a:p>
          <a:p>
            <a:r>
              <a:rPr lang="ja-JP" altLang="en-US" sz="1200" dirty="0" smtClean="0">
                <a:solidFill>
                  <a:schemeClr val="tx2">
                    <a:lumMod val="60000"/>
                    <a:lumOff val="40000"/>
                  </a:schemeClr>
                </a:solidFill>
              </a:rPr>
              <a:t>・受講者</a:t>
            </a:r>
            <a:r>
              <a:rPr lang="ja-JP" altLang="en-US" sz="1200" dirty="0">
                <a:solidFill>
                  <a:schemeClr val="tx2">
                    <a:lumMod val="60000"/>
                    <a:lumOff val="40000"/>
                  </a:schemeClr>
                </a:solidFill>
              </a:rPr>
              <a:t>に対するキャリアコンサルティングの</a:t>
            </a:r>
            <a:r>
              <a:rPr lang="ja-JP" altLang="en-US" sz="1200" dirty="0" smtClean="0">
                <a:solidFill>
                  <a:schemeClr val="tx2">
                    <a:lumMod val="60000"/>
                    <a:lumOff val="40000"/>
                  </a:schemeClr>
                </a:solidFill>
              </a:rPr>
              <a:t>実施内容</a:t>
            </a:r>
            <a:r>
              <a:rPr lang="ja-JP" altLang="en-US" sz="1200" dirty="0" smtClean="0">
                <a:solidFill>
                  <a:schemeClr val="tx2">
                    <a:lumMod val="60000"/>
                    <a:lumOff val="40000"/>
                  </a:schemeClr>
                </a:solidFill>
              </a:rPr>
              <a:t>について</a:t>
            </a:r>
            <a:r>
              <a:rPr lang="ja-JP" altLang="en-US" sz="1200" dirty="0">
                <a:solidFill>
                  <a:schemeClr val="tx2">
                    <a:lumMod val="60000"/>
                    <a:lumOff val="40000"/>
                  </a:schemeClr>
                </a:solidFill>
              </a:rPr>
              <a:t>記述してください。</a:t>
            </a:r>
          </a:p>
          <a:p>
            <a:r>
              <a:rPr lang="en-US" altLang="ja-JP" sz="1200" dirty="0" smtClean="0">
                <a:solidFill>
                  <a:schemeClr val="tx2">
                    <a:lumMod val="60000"/>
                    <a:lumOff val="40000"/>
                  </a:schemeClr>
                </a:solidFill>
              </a:rPr>
              <a:t>(</a:t>
            </a:r>
            <a:r>
              <a:rPr lang="ja-JP" altLang="en-US" sz="1200" dirty="0">
                <a:solidFill>
                  <a:schemeClr val="tx2">
                    <a:lumMod val="60000"/>
                    <a:lumOff val="40000"/>
                  </a:schemeClr>
                </a:solidFill>
              </a:rPr>
              <a:t>例</a:t>
            </a:r>
            <a:r>
              <a:rPr lang="en-US" altLang="ja-JP" sz="1200" dirty="0">
                <a:solidFill>
                  <a:schemeClr val="tx2">
                    <a:lumMod val="60000"/>
                    <a:lumOff val="40000"/>
                  </a:schemeClr>
                </a:solidFill>
              </a:rPr>
              <a:t>)</a:t>
            </a:r>
          </a:p>
          <a:p>
            <a:r>
              <a:rPr lang="ja-JP" altLang="en-US" sz="1200" dirty="0">
                <a:solidFill>
                  <a:schemeClr val="tx2">
                    <a:lumMod val="60000"/>
                    <a:lumOff val="40000"/>
                  </a:schemeClr>
                </a:solidFill>
              </a:rPr>
              <a:t>・ハローワークを経由せずに直接申し込みがあった者については、受講前に就職を目的とする本プログラムの受講に係る心構え、就職意識、キャリア形成について意識付けを実施など、キャリアコンサルティングに関する取組を</a:t>
            </a:r>
            <a:r>
              <a:rPr lang="ja-JP" altLang="en-US" sz="1200" dirty="0" smtClean="0">
                <a:solidFill>
                  <a:schemeClr val="tx2">
                    <a:lumMod val="60000"/>
                    <a:lumOff val="40000"/>
                  </a:schemeClr>
                </a:solidFill>
              </a:rPr>
              <a:t>実施した。</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プログラムを通じてキャリアコンサルティングを実施し、キャリア形成支援を</a:t>
            </a:r>
            <a:r>
              <a:rPr lang="ja-JP" altLang="en-US" sz="1200" dirty="0" smtClean="0">
                <a:solidFill>
                  <a:schemeClr val="tx2">
                    <a:lumMod val="60000"/>
                    <a:lumOff val="40000"/>
                  </a:schemeClr>
                </a:solidFill>
              </a:rPr>
              <a:t>行った。</a:t>
            </a:r>
            <a:endParaRPr lang="ja-JP" altLang="en-US" sz="1200" dirty="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a:solidFill>
                <a:schemeClr val="tx2">
                  <a:lumMod val="60000"/>
                  <a:lumOff val="40000"/>
                </a:schemeClr>
              </a:solidFill>
            </a:endParaRPr>
          </a:p>
          <a:p>
            <a:endParaRPr lang="ja-JP" altLang="en-US" sz="1200" dirty="0">
              <a:solidFill>
                <a:srgbClr val="FFC000"/>
              </a:solidFill>
            </a:endParaRPr>
          </a:p>
        </p:txBody>
      </p:sp>
      <p:sp>
        <p:nvSpPr>
          <p:cNvPr id="9" name="テキスト ボックス 8"/>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▼実施した事業</a:t>
            </a:r>
            <a:r>
              <a:rPr lang="ja-JP" altLang="en-US" sz="1200" dirty="0">
                <a:solidFill>
                  <a:schemeClr val="tx2">
                    <a:lumMod val="60000"/>
                    <a:lumOff val="40000"/>
                  </a:schemeClr>
                </a:solidFill>
                <a:latin typeface="+mn-ea"/>
              </a:rPr>
              <a:t>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a:t>
            </a:r>
            <a:r>
              <a:rPr lang="en-US" altLang="ja-JP" sz="1200" dirty="0" smtClean="0">
                <a:solidFill>
                  <a:schemeClr val="tx2">
                    <a:lumMod val="60000"/>
                    <a:lumOff val="40000"/>
                  </a:schemeClr>
                </a:solidFill>
                <a:latin typeface="+mn-ea"/>
              </a:rPr>
              <a:t>1</a:t>
            </a:r>
            <a:r>
              <a:rPr lang="ja-JP" altLang="en-US" sz="1200" dirty="0" smtClean="0">
                <a:solidFill>
                  <a:schemeClr val="tx2">
                    <a:lumMod val="60000"/>
                    <a:lumOff val="40000"/>
                  </a:schemeClr>
                </a:solidFill>
                <a:latin typeface="+mn-ea"/>
              </a:rPr>
              <a:t>枚</a:t>
            </a:r>
            <a:r>
              <a:rPr lang="ja-JP" altLang="en-US" sz="1200" dirty="0">
                <a:solidFill>
                  <a:schemeClr val="tx2">
                    <a:lumMod val="60000"/>
                    <a:lumOff val="40000"/>
                  </a:schemeClr>
                </a:solidFill>
                <a:latin typeface="+mn-ea"/>
              </a:rPr>
              <a:t>以内とすること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テキスト ボックス 7"/>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9" name="角丸四角形 8"/>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a:t>
            </a:r>
            <a:r>
              <a:rPr lang="ja-JP" altLang="en-US" sz="1100" spc="-120" dirty="0" smtClean="0">
                <a:solidFill>
                  <a:schemeClr val="bg1"/>
                </a:solidFill>
                <a:latin typeface="+mj-ea"/>
              </a:rPr>
              <a:t>実績報告書（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様式３（別紙１）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9205</TotalTime>
  <Words>1067</Words>
  <Application>Microsoft Office PowerPoint</Application>
  <PresentationFormat>A4 210 x 297 mm</PresentationFormat>
  <Paragraphs>94</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220</cp:revision>
  <cp:lastPrinted>2021-02-24T06:14:37Z</cp:lastPrinted>
  <dcterms:created xsi:type="dcterms:W3CDTF">2015-11-11T08:20:08Z</dcterms:created>
  <dcterms:modified xsi:type="dcterms:W3CDTF">2021-02-25T02:13:35Z</dcterms:modified>
</cp:coreProperties>
</file>