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5"/>
  </p:notesMasterIdLst>
  <p:sldIdLst>
    <p:sldId id="259" r:id="rId2"/>
    <p:sldId id="262" r:id="rId3"/>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0"/>
    <p:restoredTop sz="0"/>
  </p:normalViewPr>
  <p:slideViewPr>
    <p:cSldViewPr>
      <p:cViewPr varScale="1">
        <p:scale>
          <a:sx n="67" d="100"/>
          <a:sy n="67" d="100"/>
        </p:scale>
        <p:origin x="548" y="4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41443" cy="344408"/>
          </a:xfrm>
          <a:prstGeom prst="rect">
            <a:avLst/>
          </a:prstGeom>
        </p:spPr>
        <p:txBody>
          <a:bodyPr vert="horz" lIns="93113" tIns="46557" rIns="93113" bIns="46557"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4952" y="0"/>
            <a:ext cx="4341443" cy="344408"/>
          </a:xfrm>
          <a:prstGeom prst="rect">
            <a:avLst/>
          </a:prstGeom>
        </p:spPr>
        <p:txBody>
          <a:bodyPr vert="horz" lIns="93113" tIns="46557" rIns="93113" bIns="46557" rtlCol="0"/>
          <a:lstStyle>
            <a:lvl1pPr algn="r">
              <a:defRPr sz="1200"/>
            </a:lvl1pPr>
          </a:lstStyle>
          <a:p>
            <a:fld id="{571B7898-C192-4165-927E-DA37FA6FD7A2}" type="datetimeFigureOut">
              <a:rPr kumimoji="1" lang="ja-JP" altLang="en-US" smtClean="0"/>
              <a:t>2021/2/23</a:t>
            </a:fld>
            <a:endParaRPr kumimoji="1" lang="ja-JP" altLang="en-US"/>
          </a:p>
        </p:txBody>
      </p:sp>
      <p:sp>
        <p:nvSpPr>
          <p:cNvPr id="4" name="スライド イメージ プレースホルダー 3"/>
          <p:cNvSpPr>
            <a:spLocks noGrp="1" noRot="1" noChangeAspect="1"/>
          </p:cNvSpPr>
          <p:nvPr>
            <p:ph type="sldImg" idx="2"/>
          </p:nvPr>
        </p:nvSpPr>
        <p:spPr>
          <a:xfrm>
            <a:off x="3287713" y="515938"/>
            <a:ext cx="3443287" cy="2584450"/>
          </a:xfrm>
          <a:prstGeom prst="rect">
            <a:avLst/>
          </a:prstGeom>
          <a:noFill/>
          <a:ln w="12700">
            <a:solidFill>
              <a:prstClr val="black"/>
            </a:solidFill>
          </a:ln>
        </p:spPr>
      </p:sp>
      <p:sp>
        <p:nvSpPr>
          <p:cNvPr id="5" name="ノート プレースホルダー 4"/>
          <p:cNvSpPr>
            <a:spLocks noGrp="1"/>
          </p:cNvSpPr>
          <p:nvPr>
            <p:ph type="body" sz="quarter" idx="3"/>
          </p:nvPr>
        </p:nvSpPr>
        <p:spPr>
          <a:xfrm>
            <a:off x="1001872" y="3271879"/>
            <a:ext cx="8014970" cy="3099673"/>
          </a:xfrm>
          <a:prstGeom prst="rect">
            <a:avLst/>
          </a:prstGeom>
        </p:spPr>
        <p:txBody>
          <a:bodyPr vert="horz" lIns="93113" tIns="46557" rIns="93113" bIns="4655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542560"/>
            <a:ext cx="4341443" cy="344408"/>
          </a:xfrm>
          <a:prstGeom prst="rect">
            <a:avLst/>
          </a:prstGeom>
        </p:spPr>
        <p:txBody>
          <a:bodyPr vert="horz" lIns="93113" tIns="46557" rIns="93113" bIns="4655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4952" y="6542560"/>
            <a:ext cx="4341443" cy="344408"/>
          </a:xfrm>
          <a:prstGeom prst="rect">
            <a:avLst/>
          </a:prstGeom>
        </p:spPr>
        <p:txBody>
          <a:bodyPr vert="horz" lIns="93113" tIns="46557" rIns="93113" bIns="46557" rtlCol="0" anchor="b"/>
          <a:lstStyle>
            <a:lvl1pPr algn="r">
              <a:defRPr sz="1200"/>
            </a:lvl1pPr>
          </a:lstStyle>
          <a:p>
            <a:fld id="{96BBB197-2DF4-4E91-A988-03D69B58B699}" type="slidenum">
              <a:rPr kumimoji="1" lang="ja-JP" altLang="en-US" smtClean="0"/>
              <a:t>‹#›</a:t>
            </a:fld>
            <a:endParaRPr kumimoji="1" lang="ja-JP" altLang="en-US"/>
          </a:p>
        </p:txBody>
      </p:sp>
    </p:spTree>
    <p:extLst>
      <p:ext uri="{BB962C8B-B14F-4D97-AF65-F5344CB8AC3E}">
        <p14:creationId xmlns:p14="http://schemas.microsoft.com/office/powerpoint/2010/main" val="23666466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手術　がんの部分をとりのぞく手術。</a:t>
            </a:r>
            <a:endParaRPr kumimoji="1" lang="en-US" altLang="ja-JP"/>
          </a:p>
          <a:p>
            <a:endParaRPr kumimoji="1" lang="en-US" altLang="ja-JP"/>
          </a:p>
          <a:p>
            <a:r>
              <a:rPr kumimoji="1" lang="ja-JP" altLang="en-US"/>
              <a:t>放射線　放射線によってがん細胞を死滅させる。通院で行うことができる。</a:t>
            </a:r>
            <a:endParaRPr kumimoji="1" lang="en-US" altLang="ja-JP"/>
          </a:p>
          <a:p>
            <a:endParaRPr kumimoji="1" lang="en-US" altLang="ja-JP"/>
          </a:p>
          <a:p>
            <a:r>
              <a:rPr kumimoji="1" lang="ja-JP" altLang="en-US"/>
              <a:t>薬　（抗がん剤）　のみ薬やはり薬、注射などによってがん細胞が増えるのをおさえる。薬の種類によっては副作用がある。</a:t>
            </a:r>
            <a:endParaRPr kumimoji="1" lang="en-US" altLang="ja-JP"/>
          </a:p>
          <a:p>
            <a:endParaRPr kumimoji="1" lang="en-US" altLang="ja-JP"/>
          </a:p>
          <a:p>
            <a:r>
              <a:rPr kumimoji="1" lang="ja-JP" altLang="en-US"/>
              <a:t>これらの </a:t>
            </a:r>
            <a:r>
              <a:rPr kumimoji="1" lang="en-US" altLang="ja-JP"/>
              <a:t>3</a:t>
            </a:r>
            <a:r>
              <a:rPr kumimoji="1" lang="ja-JP" altLang="en-US" err="1"/>
              <a:t>つを組み合わせることもある。</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a:solidFill>
                  <a:prstClr val="black"/>
                </a:solidFill>
                <a:latin typeface="Century Gothic" panose="020B0502020202020204"/>
                <a:ea typeface="メイリオ"/>
              </a:rPr>
              <a:t>スライドに使用の数値は文科省教材中に使用されているもの</a:t>
            </a:r>
            <a:endParaRPr lang="en-US" altLang="ja-JP">
              <a:solidFill>
                <a:prstClr val="black"/>
              </a:solidFill>
              <a:latin typeface="Century Gothic" panose="020B0502020202020204"/>
              <a:ea typeface="メイリオ"/>
            </a:endParaRPr>
          </a:p>
          <a:p>
            <a:r>
              <a:rPr lang="ja-JP" altLang="en-US">
                <a:solidFill>
                  <a:prstClr val="black"/>
                </a:solidFill>
                <a:latin typeface="Century Gothic" panose="020B0502020202020204"/>
                <a:ea typeface="メイリオ"/>
              </a:rPr>
              <a:t>（平成</a:t>
            </a:r>
            <a:r>
              <a:rPr lang="en-US" altLang="ja-JP">
                <a:solidFill>
                  <a:prstClr val="black"/>
                </a:solidFill>
                <a:latin typeface="Century Gothic" panose="020B0502020202020204"/>
                <a:ea typeface="メイリオ"/>
              </a:rPr>
              <a:t>27</a:t>
            </a:r>
            <a:r>
              <a:rPr lang="ja-JP" altLang="en-US">
                <a:solidFill>
                  <a:prstClr val="black"/>
                </a:solidFill>
                <a:latin typeface="Century Gothic" panose="020B0502020202020204"/>
                <a:ea typeface="メイリオ"/>
              </a:rPr>
              <a:t>年　厚生労働省研究班患者体験調査）</a:t>
            </a:r>
            <a:endParaRPr lang="en-US" altLang="ja-JP">
              <a:solidFill>
                <a:prstClr val="black"/>
              </a:solidFill>
              <a:latin typeface="Century Gothic" panose="020B0502020202020204"/>
              <a:ea typeface="メイリオ"/>
            </a:endParaRPr>
          </a:p>
          <a:p>
            <a:endParaRPr lang="en-US" altLang="ja-JP">
              <a:solidFill>
                <a:prstClr val="black"/>
              </a:solidFill>
              <a:latin typeface="Century Gothic" panose="020B0502020202020204"/>
              <a:ea typeface="メイリオ"/>
            </a:endParaRPr>
          </a:p>
          <a:p>
            <a:r>
              <a:rPr lang="ja-JP" altLang="en-US"/>
              <a:t>平成２７年</a:t>
            </a:r>
            <a:r>
              <a:rPr lang="en-US" altLang="ja-JP"/>
              <a:t>11 </a:t>
            </a:r>
            <a:r>
              <a:rPr lang="ja-JP" altLang="en-US"/>
              <a:t>月</a:t>
            </a:r>
          </a:p>
          <a:p>
            <a:r>
              <a:rPr lang="ja-JP" altLang="en-US"/>
              <a:t>がん対策における進捗管理評価指標の策定と計測システムの確立に関する研究</a:t>
            </a:r>
          </a:p>
          <a:p>
            <a:r>
              <a:rPr lang="ja-JP" altLang="en-US"/>
              <a:t>国立がん研究センターがん対策情報センター</a:t>
            </a:r>
            <a:endParaRPr lang="en-US" altLang="ja-JP"/>
          </a:p>
          <a:p>
            <a:r>
              <a:rPr kumimoji="1" lang="en-US" altLang="ja-JP"/>
              <a:t>http://www.ncc.go.jp/jp/cis/divisions/06health_s/files/06health_s_03_cancer_control_all.pdf</a:t>
            </a:r>
            <a:endParaRPr kumimoji="1" lang="ja-JP" altLang="en-US"/>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13</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手術　がんの部分をとりのぞく手術。</a:t>
            </a:r>
            <a:endParaRPr kumimoji="1" lang="en-US" altLang="ja-JP"/>
          </a:p>
          <a:p>
            <a:endParaRPr kumimoji="1" lang="en-US" altLang="ja-JP"/>
          </a:p>
          <a:p>
            <a:r>
              <a:rPr kumimoji="1" lang="ja-JP" altLang="en-US"/>
              <a:t>放射線　放射線によってがん細胞を死滅させる。通院で行うことができる。</a:t>
            </a:r>
            <a:endParaRPr kumimoji="1" lang="en-US" altLang="ja-JP"/>
          </a:p>
          <a:p>
            <a:endParaRPr kumimoji="1" lang="en-US" altLang="ja-JP"/>
          </a:p>
          <a:p>
            <a:r>
              <a:rPr kumimoji="1" lang="ja-JP" altLang="en-US"/>
              <a:t>薬　（抗がん剤）　のみ薬やはり薬、注射などによってがん細胞が増えるのをおさえる。薬の種類によっては副作用がある。</a:t>
            </a:r>
            <a:endParaRPr kumimoji="1" lang="en-US" altLang="ja-JP"/>
          </a:p>
          <a:p>
            <a:endParaRPr kumimoji="1" lang="en-US" altLang="ja-JP"/>
          </a:p>
          <a:p>
            <a:r>
              <a:rPr kumimoji="1" lang="ja-JP" altLang="en-US"/>
              <a:t>これらの </a:t>
            </a:r>
            <a:r>
              <a:rPr kumimoji="1" lang="en-US" altLang="ja-JP"/>
              <a:t>3</a:t>
            </a:r>
            <a:r>
              <a:rPr kumimoji="1" lang="ja-JP" altLang="en-US" err="1"/>
              <a:t>つを組み合わせることもある。</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手術　がんの部分をとりのぞく手術。</a:t>
            </a:r>
            <a:endParaRPr kumimoji="1" lang="en-US" altLang="ja-JP"/>
          </a:p>
          <a:p>
            <a:endParaRPr kumimoji="1" lang="en-US" altLang="ja-JP"/>
          </a:p>
          <a:p>
            <a:r>
              <a:rPr kumimoji="1" lang="ja-JP" altLang="en-US"/>
              <a:t>放射線　放射線によってがん細胞を死滅させる。通院で行うことができる。</a:t>
            </a:r>
            <a:endParaRPr kumimoji="1" lang="en-US" altLang="ja-JP"/>
          </a:p>
          <a:p>
            <a:endParaRPr kumimoji="1" lang="en-US" altLang="ja-JP"/>
          </a:p>
          <a:p>
            <a:r>
              <a:rPr kumimoji="1" lang="ja-JP" altLang="en-US"/>
              <a:t>薬　（抗がん剤）　のみ薬やはり薬、注射などによってがん細胞が増えるのをおさえる。薬の種類によっては副作用がある。</a:t>
            </a:r>
            <a:endParaRPr kumimoji="1" lang="en-US" altLang="ja-JP"/>
          </a:p>
          <a:p>
            <a:endParaRPr kumimoji="1" lang="en-US" altLang="ja-JP"/>
          </a:p>
          <a:p>
            <a:r>
              <a:rPr kumimoji="1" lang="ja-JP" altLang="en-US"/>
              <a:t>これらの </a:t>
            </a:r>
            <a:r>
              <a:rPr kumimoji="1" lang="en-US" altLang="ja-JP"/>
              <a:t>3</a:t>
            </a:r>
            <a:r>
              <a:rPr kumimoji="1" lang="ja-JP" altLang="en-US" err="1"/>
              <a:t>つを組み合わせることもある。</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手術　がんの部分をとりのぞく手術。</a:t>
            </a:r>
            <a:endParaRPr kumimoji="1" lang="en-US" altLang="ja-JP"/>
          </a:p>
          <a:p>
            <a:endParaRPr kumimoji="1" lang="en-US" altLang="ja-JP"/>
          </a:p>
          <a:p>
            <a:r>
              <a:rPr kumimoji="1" lang="ja-JP" altLang="en-US"/>
              <a:t>放射線　放射線によってがん細胞を死滅させる。通院で行うことができる。</a:t>
            </a:r>
            <a:endParaRPr kumimoji="1" lang="en-US" altLang="ja-JP"/>
          </a:p>
          <a:p>
            <a:endParaRPr kumimoji="1" lang="en-US" altLang="ja-JP"/>
          </a:p>
          <a:p>
            <a:r>
              <a:rPr kumimoji="1" lang="ja-JP" altLang="en-US"/>
              <a:t>薬　（抗がん剤）　のみ薬やはり薬、注射などによってがん細胞が増えるのをおさえる。薬の種類によっては副作用がある。</a:t>
            </a:r>
            <a:endParaRPr kumimoji="1" lang="en-US" altLang="ja-JP"/>
          </a:p>
          <a:p>
            <a:endParaRPr kumimoji="1" lang="en-US" altLang="ja-JP"/>
          </a:p>
          <a:p>
            <a:r>
              <a:rPr kumimoji="1" lang="ja-JP" altLang="en-US"/>
              <a:t>これらの </a:t>
            </a:r>
            <a:r>
              <a:rPr kumimoji="1" lang="en-US" altLang="ja-JP"/>
              <a:t>3</a:t>
            </a:r>
            <a:r>
              <a:rPr kumimoji="1" lang="ja-JP" altLang="en-US" err="1"/>
              <a:t>つを組み合わせることもある。</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6</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8</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手術　がんの部分をとりのぞく手術。</a:t>
            </a:r>
            <a:endParaRPr kumimoji="1" lang="en-US" altLang="ja-JP"/>
          </a:p>
          <a:p>
            <a:endParaRPr kumimoji="1" lang="en-US" altLang="ja-JP"/>
          </a:p>
          <a:p>
            <a:r>
              <a:rPr kumimoji="1" lang="ja-JP" altLang="en-US"/>
              <a:t>放射線　放射線によってがん細胞を死滅させる。通院で行うことができる。</a:t>
            </a:r>
            <a:endParaRPr kumimoji="1" lang="en-US" altLang="ja-JP"/>
          </a:p>
          <a:p>
            <a:endParaRPr kumimoji="1" lang="en-US" altLang="ja-JP"/>
          </a:p>
          <a:p>
            <a:r>
              <a:rPr kumimoji="1" lang="ja-JP" altLang="en-US"/>
              <a:t>薬　（抗がん剤）　のみ薬やはり薬、注射などによってがん細胞が増えるのをおさえる。薬の種類によっては副作用がある。</a:t>
            </a:r>
            <a:endParaRPr kumimoji="1" lang="en-US" altLang="ja-JP"/>
          </a:p>
          <a:p>
            <a:endParaRPr kumimoji="1" lang="en-US" altLang="ja-JP"/>
          </a:p>
          <a:p>
            <a:r>
              <a:rPr kumimoji="1" lang="ja-JP" altLang="en-US"/>
              <a:t>これらの </a:t>
            </a:r>
            <a:r>
              <a:rPr kumimoji="1" lang="en-US" altLang="ja-JP"/>
              <a:t>3</a:t>
            </a:r>
            <a:r>
              <a:rPr kumimoji="1" lang="ja-JP" altLang="en-US" err="1"/>
              <a:t>つを組み合わせることもある。</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9</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10</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11</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ja-JP" altLang="en-US"/>
              <a:t>内閣府　平成</a:t>
            </a:r>
            <a:r>
              <a:rPr lang="en-US" altLang="ja-JP"/>
              <a:t>28</a:t>
            </a:r>
            <a:r>
              <a:rPr lang="ja-JP" altLang="en-US"/>
              <a:t>年度がん対策に関する世論調査</a:t>
            </a:r>
            <a:endParaRPr lang="en-US" altLang="ja-JP"/>
          </a:p>
          <a:p>
            <a:pPr algn="l"/>
            <a:r>
              <a:rPr lang="ja-JP" altLang="en-US"/>
              <a:t>仕事と治療等の両立について</a:t>
            </a:r>
          </a:p>
          <a:p>
            <a:pPr algn="l"/>
            <a:r>
              <a:rPr kumimoji="1" lang="en-US" altLang="ja-JP"/>
              <a:t>http://survey.gov-online.go.jp/h28/h28-gantaisaku/2-5.html</a:t>
            </a:r>
            <a:endParaRPr kumimoji="1" lang="ja-JP" altLang="en-US"/>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12</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0464127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3" name="Freeform 11"/>
          <p:cNvSpPr/>
          <p:nvPr userDrawn="1"/>
        </p:nvSpPr>
        <p:spPr bwMode="auto">
          <a:xfrm flipV="1">
            <a:off x="58" y="234597"/>
            <a:ext cx="1475598" cy="74613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rgbClr val="00B050"/>
          </a:solidFill>
          <a:ln>
            <a:noFill/>
          </a:ln>
        </p:spPr>
        <p:txBody>
          <a:bodyPr/>
          <a:lstStyle>
            <a:defPPr>
              <a:defRPr lang="ja-JP"/>
            </a:defPPr>
          </a:lstStyle>
          <a:p>
            <a:endParaRPr lang="ja-JP" altLang="en-US"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正方形/長方形 3"/>
          <p:cNvSpPr/>
          <p:nvPr userDrawn="1"/>
        </p:nvSpPr>
        <p:spPr>
          <a:xfrm>
            <a:off x="183704" y="385500"/>
            <a:ext cx="1021433" cy="523220"/>
          </a:xfrm>
          <a:prstGeom prst="rect">
            <a:avLst/>
          </a:prstGeom>
        </p:spPr>
        <p:txBody>
          <a:bodyPr wrap="none">
            <a:spAutoFit/>
          </a:bodyPr>
          <a:lstStyle>
            <a:defPPr>
              <a:defRPr lang="ja-JP"/>
            </a:defPPr>
          </a:lstStyle>
          <a:p>
            <a:r>
              <a:rPr lang="ja-JP" altLang="en-US" sz="2800" b="1">
                <a:solidFill>
                  <a:schemeClr val="bg1"/>
                </a:solidFill>
                <a:latin typeface="メイリオ" panose="020B0604030504040204" pitchFamily="50" charset="-128"/>
                <a:ea typeface="メイリオ" panose="020B0604030504040204" pitchFamily="50" charset="-128"/>
              </a:rPr>
              <a:t>資 料</a:t>
            </a:r>
          </a:p>
        </p:txBody>
      </p:sp>
      <p:sp>
        <p:nvSpPr>
          <p:cNvPr id="5" name="正方形/長方形 4"/>
          <p:cNvSpPr/>
          <p:nvPr userDrawn="1"/>
        </p:nvSpPr>
        <p:spPr>
          <a:xfrm>
            <a:off x="251520" y="1196752"/>
            <a:ext cx="8640960" cy="5938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1437993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158491450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2021/2/23</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379677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2021/2/23</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63588720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2021/2/23</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7491874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39209068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3882357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171401"/>
            <a:ext cx="8208912" cy="1152129"/>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52699809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4" name="正方形/長方形 3"/>
          <p:cNvSpPr/>
          <p:nvPr userDrawn="1"/>
        </p:nvSpPr>
        <p:spPr>
          <a:xfrm>
            <a:off x="293604" y="658788"/>
            <a:ext cx="8556094" cy="2024955"/>
          </a:xfrm>
          <a:prstGeom prst="rect">
            <a:avLst/>
          </a:prstGeom>
          <a:solidFill>
            <a:srgbClr val="E6F1D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8" name="メモ 7"/>
          <p:cNvSpPr/>
          <p:nvPr userDrawn="1"/>
        </p:nvSpPr>
        <p:spPr>
          <a:xfrm>
            <a:off x="467544" y="-171401"/>
            <a:ext cx="8208912" cy="1152129"/>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8225463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正方形/長方形 7"/>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9" name="メモ 8"/>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9740322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8005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正方形/長方形 5"/>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21645694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Freeform 11"/>
          <p:cNvSpPr/>
          <p:nvPr userDrawn="1"/>
        </p:nvSpPr>
        <p:spPr bwMode="auto">
          <a:xfrm flipV="1">
            <a:off x="58" y="234598"/>
            <a:ext cx="1475598"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rgbClr val="00B050"/>
          </a:solidFill>
          <a:ln>
            <a:noFill/>
          </a:ln>
        </p:spPr>
        <p:txBody>
          <a:bodyPr/>
          <a:lstStyle>
            <a:defPPr>
              <a:defRPr lang="ja-JP"/>
            </a:defPPr>
          </a:lstStyle>
          <a:p>
            <a:endParaRPr lang="ja-JP" altLang="en-US"/>
          </a:p>
        </p:txBody>
      </p:sp>
      <p:sp>
        <p:nvSpPr>
          <p:cNvPr id="6" name="正方形/長方形 5"/>
          <p:cNvSpPr/>
          <p:nvPr userDrawn="1"/>
        </p:nvSpPr>
        <p:spPr>
          <a:xfrm>
            <a:off x="251520" y="919376"/>
            <a:ext cx="8640960" cy="5938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183704" y="273711"/>
            <a:ext cx="1021433" cy="523220"/>
          </a:xfrm>
          <a:prstGeom prst="rect">
            <a:avLst/>
          </a:prstGeom>
        </p:spPr>
        <p:txBody>
          <a:bodyPr wrap="none">
            <a:spAutoFit/>
          </a:bodyPr>
          <a:lstStyle>
            <a:defPPr>
              <a:defRPr lang="ja-JP"/>
            </a:defPPr>
          </a:lstStyle>
          <a:p>
            <a:r>
              <a:rPr lang="ja-JP" altLang="en-US" sz="2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資 料</a:t>
            </a:r>
          </a:p>
        </p:txBody>
      </p:sp>
    </p:spTree>
    <p:extLst>
      <p:ext uri="{BB962C8B-B14F-4D97-AF65-F5344CB8AC3E}">
        <p14:creationId xmlns:p14="http://schemas.microsoft.com/office/powerpoint/2010/main" val="2663011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正方形/長方形 7"/>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868113944"/>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578" y="787692"/>
            <a:ext cx="8147834" cy="5282614"/>
          </a:xfrm>
          <a:prstGeom prst="rect">
            <a:avLst/>
          </a:prstGeom>
          <a:effectLst>
            <a:outerShdw blurRad="50800" dist="38100" dir="2700000" algn="tl" rotWithShape="0">
              <a:prstClr val="black">
                <a:alpha val="40000"/>
              </a:prstClr>
            </a:outerShdw>
          </a:effectLst>
        </p:spPr>
      </p:pic>
      <p:sp>
        <p:nvSpPr>
          <p:cNvPr id="3" name="テキスト ボックス 2"/>
          <p:cNvSpPr txBox="1"/>
          <p:nvPr/>
        </p:nvSpPr>
        <p:spPr>
          <a:xfrm>
            <a:off x="1691680" y="5293287"/>
            <a:ext cx="5904656" cy="584775"/>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1600" b="0" i="0" normalizeH="0" noProof="0">
                <a:solidFill>
                  <a:schemeClr val="tx1">
                    <a:lumMod val="85000"/>
                    <a:lumOff val="1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文部科学省　がん教育推進のための教材</a:t>
            </a:r>
            <a:endParaRPr kumimoji="1" lang="en-US" altLang="ja-JP" sz="16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ctr" defTabSz="914400">
              <a:buNone/>
              <a:defRPr kumimoji="1" sz="1800" b="0" i="0" normalizeH="0" noProof="0">
                <a:uLnTx/>
                <a:uFillTx/>
                <a:latin typeface="+mn-lt"/>
                <a:ea typeface="+mn-ea"/>
                <a:cs typeface="+mn-cs"/>
              </a:defRPr>
            </a:pPr>
            <a:r>
              <a:rPr kumimoji="1" lang="ja-JP" altLang="en-US" sz="1600" b="0" i="0" normalizeH="0" noProof="0">
                <a:solidFill>
                  <a:schemeClr val="tx1">
                    <a:lumMod val="85000"/>
                    <a:lumOff val="1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600" b="0" i="0" normalizeH="0" noProof="0">
                <a:solidFill>
                  <a:schemeClr val="tx1">
                    <a:lumMod val="85000"/>
                    <a:lumOff val="1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sz="1600" b="0" i="0" normalizeH="0" noProof="0">
                <a:solidFill>
                  <a:schemeClr val="tx1">
                    <a:lumMod val="85000"/>
                    <a:lumOff val="1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　がん患者への理解と共生」対応</a:t>
            </a:r>
            <a:endParaRPr kumimoji="1" lang="ja-JP" altLang="en-US" sz="1600">
              <a:solidFill>
                <a:schemeClr val="tx1">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a:extLst>
              <a:ext uri="{FF2B5EF4-FFF2-40B4-BE49-F238E27FC236}">
                <a16:creationId xmlns:a16="http://schemas.microsoft.com/office/drawing/2014/main" id="{23369C98-6919-4DEA-B755-7762FA452651}"/>
              </a:ext>
            </a:extLst>
          </p:cNvPr>
          <p:cNvSpPr/>
          <p:nvPr/>
        </p:nvSpPr>
        <p:spPr>
          <a:xfrm>
            <a:off x="8675414" y="6413050"/>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１</a:t>
            </a:r>
          </a:p>
        </p:txBody>
      </p:sp>
      <p:sp>
        <p:nvSpPr>
          <p:cNvPr id="7" name="テキスト ボックス 6">
            <a:extLst>
              <a:ext uri="{FF2B5EF4-FFF2-40B4-BE49-F238E27FC236}">
                <a16:creationId xmlns:a16="http://schemas.microsoft.com/office/drawing/2014/main" id="{CAE89FA5-C709-414B-84D5-6C638073B798}"/>
              </a:ext>
            </a:extLst>
          </p:cNvPr>
          <p:cNvSpPr txBox="1"/>
          <p:nvPr/>
        </p:nvSpPr>
        <p:spPr>
          <a:xfrm>
            <a:off x="575556" y="2756901"/>
            <a:ext cx="7992888" cy="2308324"/>
          </a:xfrm>
          <a:prstGeom prst="rect">
            <a:avLst/>
          </a:prstGeom>
          <a:solidFill>
            <a:schemeClr val="bg1"/>
          </a:solidFill>
        </p:spPr>
        <p:txBody>
          <a:bodyPr wrap="square" rtlCol="0">
            <a:spAutoFit/>
          </a:bodyPr>
          <a:lstStyle/>
          <a:p>
            <a:pPr algn="ctr"/>
            <a:r>
              <a:rPr kumimoji="1" lang="ja-JP" altLang="en-US" sz="7200" b="1" kern="1200" dirty="0">
                <a:solidFill>
                  <a:srgbClr val="404040"/>
                </a:solidFill>
                <a:effectLst/>
                <a:latin typeface="游明朝" panose="02020400000000000000" pitchFamily="18" charset="-128"/>
                <a:ea typeface="HGP創英角ｺﾞｼｯｸUB" panose="020B0A00000000000000" pitchFamily="50" charset="-128"/>
                <a:cs typeface="Arial" panose="020B0604020202020204" pitchFamily="34" charset="0"/>
              </a:rPr>
              <a:t>がん患者と共に</a:t>
            </a:r>
            <a:endParaRPr kumimoji="1" lang="en-US" altLang="ja-JP" sz="7200" b="1" kern="1200" dirty="0">
              <a:solidFill>
                <a:srgbClr val="404040"/>
              </a:solidFill>
              <a:effectLst/>
              <a:latin typeface="游明朝" panose="02020400000000000000" pitchFamily="18" charset="-128"/>
              <a:ea typeface="HGP創英角ｺﾞｼｯｸUB" panose="020B0A00000000000000" pitchFamily="50" charset="-128"/>
              <a:cs typeface="Arial" panose="020B0604020202020204" pitchFamily="34" charset="0"/>
            </a:endParaRPr>
          </a:p>
          <a:p>
            <a:pPr algn="ctr"/>
            <a:r>
              <a:rPr kumimoji="1" lang="ja-JP" altLang="en-US" sz="7200" b="1" dirty="0">
                <a:solidFill>
                  <a:srgbClr val="404040"/>
                </a:solidFill>
                <a:latin typeface="游明朝" panose="02020400000000000000" pitchFamily="18" charset="-128"/>
                <a:ea typeface="HGP創英角ｺﾞｼｯｸUB" panose="020B0A00000000000000" pitchFamily="50" charset="-128"/>
                <a:cs typeface="Arial" panose="020B0604020202020204" pitchFamily="34" charset="0"/>
              </a:rPr>
              <a:t>生きる社会</a:t>
            </a:r>
            <a:endParaRPr lang="ja-JP" altLang="ja-JP" sz="11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7289094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283220" y="4082296"/>
            <a:ext cx="7542256" cy="1938992"/>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全ての人ががんについて</a:t>
            </a:r>
            <a:r>
              <a:rPr kumimoji="1" lang="ja-JP" altLang="en-US" sz="40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正しく理解することが、だれもが暮らしやすい社会につながる。</a:t>
            </a:r>
          </a:p>
        </p:txBody>
      </p:sp>
      <p:sp>
        <p:nvSpPr>
          <p:cNvPr id="12" name="テキスト ボックス 11"/>
          <p:cNvSpPr txBox="1"/>
          <p:nvPr/>
        </p:nvSpPr>
        <p:spPr>
          <a:xfrm>
            <a:off x="1319515" y="2345292"/>
            <a:ext cx="7045448" cy="1323439"/>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家族や友人に対し</a:t>
            </a:r>
            <a:r>
              <a:rPr kumimoji="1" lang="ja-JP" altLang="en-US" sz="4000" b="1" i="0" spc="-100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て、</a:t>
            </a: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がん患者</a:t>
            </a:r>
            <a:r>
              <a:rPr kumimoji="1" lang="ja-JP" altLang="en-US" sz="4000" b="1" i="0" spc="-15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はさまざまな願いをもっている。</a:t>
            </a:r>
          </a:p>
        </p:txBody>
      </p:sp>
      <p:sp>
        <p:nvSpPr>
          <p:cNvPr id="17" name="テキスト ボックス 16"/>
          <p:cNvSpPr txBox="1"/>
          <p:nvPr/>
        </p:nvSpPr>
        <p:spPr>
          <a:xfrm>
            <a:off x="2555776" y="624476"/>
            <a:ext cx="4220903" cy="923330"/>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rgbClr val="669900"/>
                </a:solidFill>
                <a:latin typeface="メイリオ" panose="020B0604030504040204" pitchFamily="50" charset="-128"/>
                <a:ea typeface="メイリオ" panose="020B0604030504040204" pitchFamily="50" charset="-128"/>
                <a:cs typeface="+mn-cs"/>
              </a:defRPr>
            </a:lvl1pPr>
          </a:lstStyle>
          <a:p>
            <a:pPr marL="0" algn="ctr" defTabSz="914400">
              <a:buNone/>
              <a:defRPr kumimoji="1" sz="4800" b="1" i="0" normalizeH="0" noProof="0">
                <a:solidFill>
                  <a:srgbClr val="669900"/>
                </a:solidFill>
                <a:uLnTx/>
                <a:uFillTx/>
                <a:latin typeface="メイリオ" panose="020B0604030504040204" pitchFamily="50" charset="-128"/>
                <a:ea typeface="メイリオ" panose="020B0604030504040204" pitchFamily="50" charset="-128"/>
                <a:cs typeface="+mn-cs"/>
              </a:defRPr>
            </a:pPr>
            <a:r>
              <a:rPr kumimoji="1" lang="ja-JP" altLang="en-US" sz="5400" b="1" i="0" normalizeH="0" noProof="0">
                <a:solidFill>
                  <a:srgbClr val="C30D23"/>
                </a:solidFill>
                <a:uLnTx/>
                <a:uFillTx/>
                <a:latin typeface="メイリオ" panose="020B0604030504040204" pitchFamily="50" charset="-128"/>
                <a:ea typeface="メイリオ" panose="020B0604030504040204" pitchFamily="50" charset="-128"/>
                <a:cs typeface="+mn-cs"/>
              </a:rPr>
              <a:t>振り返り</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6962" y="1370946"/>
            <a:ext cx="2772051" cy="197464"/>
          </a:xfrm>
          <a:prstGeom prst="rect">
            <a:avLst/>
          </a:prstGeom>
        </p:spPr>
      </p:pic>
      <p:grpSp>
        <p:nvGrpSpPr>
          <p:cNvPr id="21" name="グループ化 20"/>
          <p:cNvGrpSpPr/>
          <p:nvPr/>
        </p:nvGrpSpPr>
        <p:grpSpPr>
          <a:xfrm>
            <a:off x="616564" y="2328934"/>
            <a:ext cx="803425" cy="830997"/>
            <a:chOff x="1014358" y="1805732"/>
            <a:chExt cx="803425" cy="830997"/>
          </a:xfrm>
        </p:grpSpPr>
        <p:pic>
          <p:nvPicPr>
            <p:cNvPr id="22" name="図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23" name="正方形/長方形 22"/>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a:latin typeface="メイリオ" panose="020B0604030504040204" pitchFamily="50" charset="-128"/>
                <a:ea typeface="メイリオ" panose="020B0604030504040204" pitchFamily="50" charset="-128"/>
              </a:endParaRPr>
            </a:p>
          </p:txBody>
        </p:sp>
      </p:grpSp>
      <p:cxnSp>
        <p:nvCxnSpPr>
          <p:cNvPr id="24" name="直線コネクタ 23"/>
          <p:cNvCxnSpPr/>
          <p:nvPr/>
        </p:nvCxnSpPr>
        <p:spPr>
          <a:xfrm>
            <a:off x="827784" y="3783801"/>
            <a:ext cx="7734460" cy="0"/>
          </a:xfrm>
          <a:prstGeom prst="line">
            <a:avLst/>
          </a:prstGeom>
          <a:ln w="57150" cap="sq">
            <a:solidFill>
              <a:schemeClr val="bg1">
                <a:lumMod val="85000"/>
              </a:schemeClr>
            </a:solidFill>
            <a:prstDash val="sysDash"/>
            <a:bevel/>
          </a:ln>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616564" y="4049461"/>
            <a:ext cx="803425" cy="830997"/>
            <a:chOff x="1014358" y="1805732"/>
            <a:chExt cx="803425" cy="830997"/>
          </a:xfrm>
        </p:grpSpPr>
        <p:pic>
          <p:nvPicPr>
            <p:cNvPr id="26" name="図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27" name="正方形/長方形 26"/>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a:latin typeface="メイリオ" panose="020B0604030504040204" pitchFamily="50" charset="-128"/>
                <a:ea typeface="メイリオ" panose="020B0604030504040204" pitchFamily="50" charset="-128"/>
              </a:endParaRPr>
            </a:p>
          </p:txBody>
        </p:sp>
      </p:grpSp>
      <p:sp>
        <p:nvSpPr>
          <p:cNvPr id="13" name="正方形/長方形 12">
            <a:extLst>
              <a:ext uri="{FF2B5EF4-FFF2-40B4-BE49-F238E27FC236}">
                <a16:creationId xmlns:a16="http://schemas.microsoft.com/office/drawing/2014/main" id="{2DE0F5F1-C150-42BB-B8A6-852E0C7ED4E4}"/>
              </a:ext>
            </a:extLst>
          </p:cNvPr>
          <p:cNvSpPr/>
          <p:nvPr/>
        </p:nvSpPr>
        <p:spPr>
          <a:xfrm>
            <a:off x="8285974" y="6375707"/>
            <a:ext cx="581068"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en-US" altLang="ja-JP" sz="1800" b="1" i="0" kern="1200" normalizeH="0" noProof="0">
                <a:solidFill>
                  <a:schemeClr val="tx1"/>
                </a:solidFill>
                <a:uLnTx/>
                <a:uFillTx/>
                <a:latin typeface="メイリオ" panose="020B0604030504040204" pitchFamily="50" charset="-128"/>
                <a:ea typeface="メイリオ" panose="020B0604030504040204" pitchFamily="50" charset="-128"/>
              </a:rPr>
              <a:t>10</a:t>
            </a:r>
            <a:endParaRPr kumimoji="1" lang="ja-JP" altLang="en-US"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4492514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488406" y="3068960"/>
            <a:ext cx="2202621" cy="830997"/>
          </a:xfrm>
          <a:prstGeom prst="rect">
            <a:avLst/>
          </a:prstGeom>
          <a:noFill/>
        </p:spPr>
        <p:txBody>
          <a:bodyPr wrap="square" rtlCol="0">
            <a:spAutoFit/>
          </a:bodyPr>
          <a:lstStyle>
            <a:defPPr>
              <a:defRPr lang="ja-JP"/>
            </a:defPPr>
            <a:lvl1pPr marL="0" algn="l" defTabSz="914400" rtl="0" eaLnBrk="1" latinLnBrk="0" hangingPunct="1">
              <a:defRPr kumimoji="1" sz="4800" b="1" kern="1200">
                <a:solidFill>
                  <a:schemeClr val="accent3">
                    <a:lumMod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buNone/>
              <a:defRPr kumimoji="1" sz="4800" b="1" i="0" normalizeH="0" noProof="0">
                <a:solidFill>
                  <a:srgbClr val="77933C"/>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800" b="1" i="0" normalizeH="0" noProof="0">
                <a:solidFill>
                  <a:srgbClr val="669900"/>
                </a:solidFill>
                <a:uLnTx/>
                <a:uFillTx/>
                <a:latin typeface="メイリオ" panose="020B0604030504040204" pitchFamily="50" charset="-128"/>
                <a:ea typeface="メイリオ" panose="020B0604030504040204" pitchFamily="50" charset="-128"/>
                <a:cs typeface="メイリオ" panose="020B0604030504040204" pitchFamily="50" charset="-128"/>
              </a:rPr>
              <a:t>資 料</a:t>
            </a:r>
          </a:p>
        </p:txBody>
      </p:sp>
      <p:sp>
        <p:nvSpPr>
          <p:cNvPr id="3" name="正方形/長方形 2">
            <a:extLst>
              <a:ext uri="{FF2B5EF4-FFF2-40B4-BE49-F238E27FC236}">
                <a16:creationId xmlns:a16="http://schemas.microsoft.com/office/drawing/2014/main" id="{1243B059-26DF-4B99-994C-E9FC43B24742}"/>
              </a:ext>
            </a:extLst>
          </p:cNvPr>
          <p:cNvSpPr/>
          <p:nvPr/>
        </p:nvSpPr>
        <p:spPr>
          <a:xfrm>
            <a:off x="8316416" y="6240045"/>
            <a:ext cx="581068"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en-US" altLang="ja-JP" sz="1800" b="1" i="0" kern="1200" normalizeH="0" noProof="0">
                <a:solidFill>
                  <a:schemeClr val="tx1"/>
                </a:solidFill>
                <a:uLnTx/>
                <a:uFillTx/>
                <a:latin typeface="メイリオ" panose="020B0604030504040204" pitchFamily="50" charset="-128"/>
                <a:ea typeface="メイリオ" panose="020B0604030504040204" pitchFamily="50" charset="-128"/>
              </a:rPr>
              <a:t>11</a:t>
            </a:r>
            <a:endParaRPr kumimoji="1" lang="ja-JP" altLang="en-US"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4498879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05335" y="708348"/>
            <a:ext cx="8525466" cy="2432620"/>
          </a:xfrm>
          <a:prstGeom prst="rect">
            <a:avLst/>
          </a:prstGeom>
          <a:solidFill>
            <a:srgbClr val="DCF1D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16" name="正方形/長方形 15"/>
          <p:cNvSpPr/>
          <p:nvPr/>
        </p:nvSpPr>
        <p:spPr>
          <a:xfrm>
            <a:off x="1004211" y="4987976"/>
            <a:ext cx="7084861" cy="132681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solidFill>
                <a:schemeClr val="accent3">
                  <a:lumMod val="75000"/>
                </a:schemeClr>
              </a:solidFill>
            </a:endParaRPr>
          </a:p>
        </p:txBody>
      </p:sp>
      <p:sp>
        <p:nvSpPr>
          <p:cNvPr id="17" name="正方形/長方形 16"/>
          <p:cNvSpPr/>
          <p:nvPr/>
        </p:nvSpPr>
        <p:spPr>
          <a:xfrm>
            <a:off x="1015530" y="4987976"/>
            <a:ext cx="2692373" cy="13268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solidFill>
                <a:schemeClr val="accent3">
                  <a:lumMod val="75000"/>
                </a:schemeClr>
              </a:solidFill>
            </a:endParaRPr>
          </a:p>
        </p:txBody>
      </p:sp>
      <p:sp>
        <p:nvSpPr>
          <p:cNvPr id="18" name="テキスト ボックス 17"/>
          <p:cNvSpPr txBox="1"/>
          <p:nvPr/>
        </p:nvSpPr>
        <p:spPr>
          <a:xfrm>
            <a:off x="357934" y="5005726"/>
            <a:ext cx="3953810" cy="1200329"/>
          </a:xfrm>
          <a:prstGeom prst="rect">
            <a:avLst/>
          </a:prstGeom>
          <a:noFill/>
        </p:spPr>
        <p:txBody>
          <a:bodyPr wrap="square" rtlCol="0">
            <a:spAutoFit/>
          </a:bodyPr>
          <a:lstStyle>
            <a:defPPr>
              <a:defRPr lang="ja-JP"/>
            </a:defPPr>
          </a:lstStyle>
          <a:p>
            <a:pPr algn="ctr"/>
            <a:r>
              <a:rPr kumimoji="1" lang="en-US" altLang="ja-JP" sz="7200" b="1" kern="1200" dirty="0">
                <a:solidFill>
                  <a:srgbClr val="000000"/>
                </a:solidFill>
                <a:effectLst>
                  <a:outerShdw blurRad="38100" dist="38100" dir="2700000" algn="tl">
                    <a:srgbClr val="000000">
                      <a:alpha val="43000"/>
                    </a:srgbClr>
                  </a:outerShdw>
                </a:effectLst>
                <a:latin typeface="Calibri" panose="020F0502020204030204" pitchFamily="34" charset="0"/>
                <a:ea typeface="ＭＳ Ｐゴシック" panose="020B0600070205080204" pitchFamily="50" charset="-128"/>
                <a:cs typeface="Arial" panose="020B0604020202020204" pitchFamily="34" charset="0"/>
              </a:rPr>
              <a:t>37.1</a:t>
            </a:r>
            <a:r>
              <a:rPr kumimoji="1" lang="ja-JP" altLang="ja-JP" sz="6600" b="1" kern="1200" dirty="0">
                <a:solidFill>
                  <a:srgbClr val="000000"/>
                </a:solidFill>
                <a:effectLst>
                  <a:outerShdw blurRad="38100" dist="38100" dir="2700000" algn="tl">
                    <a:srgbClr val="000000">
                      <a:alpha val="43000"/>
                    </a:srgbClr>
                  </a:outerShdw>
                </a:effectLst>
                <a:latin typeface="Calibri" panose="020F0502020204030204" pitchFamily="34" charset="0"/>
                <a:ea typeface="ＭＳ Ｐゴシック" panose="020B0600070205080204" pitchFamily="50" charset="-128"/>
                <a:cs typeface="Arial" panose="020B0604020202020204" pitchFamily="34" charset="0"/>
              </a:rPr>
              <a:t>％</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0" name="テキスト ボックス 19"/>
          <p:cNvSpPr txBox="1"/>
          <p:nvPr/>
        </p:nvSpPr>
        <p:spPr>
          <a:xfrm>
            <a:off x="357933" y="1225327"/>
            <a:ext cx="8398139" cy="1823576"/>
          </a:xfrm>
          <a:prstGeom prst="rect">
            <a:avLst/>
          </a:prstGeom>
          <a:noFill/>
        </p:spPr>
        <p:txBody>
          <a:bodyPr wrap="square" rtlCol="0">
            <a:spAutoFit/>
          </a:bodyPr>
          <a:lstStyle>
            <a:defPPr>
              <a:defRPr lang="ja-JP"/>
            </a:defPPr>
          </a:lstStyle>
          <a:p>
            <a:pPr marL="0" algn="just" defTabSz="914400">
              <a:lnSpc>
                <a:spcPts val="4500"/>
              </a:lnSpc>
              <a:buNone/>
              <a:defRPr kumimoji="1" sz="1800" b="0" i="0" normalizeH="0" noProof="0">
                <a:uLnTx/>
                <a:uFillTx/>
                <a:latin typeface="+mn-lt"/>
                <a:ea typeface="+mn-ea"/>
                <a:cs typeface="+mn-cs"/>
              </a:defRPr>
            </a:pPr>
            <a:r>
              <a:rPr kumimoji="1" lang="ja-JP" altLang="en-US" sz="35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　　</a:t>
            </a:r>
            <a:r>
              <a:rPr kumimoji="1" lang="ja-JP" altLang="en-US" sz="3500" b="1" i="0" spc="-110" normalizeH="0" noProof="0" dirty="0">
                <a:uLnTx/>
                <a:uFillTx/>
                <a:latin typeface="メイリオ" panose="020B0604030504040204" pitchFamily="50" charset="-128"/>
                <a:ea typeface="メイリオ" panose="020B0604030504040204" pitchFamily="50" charset="-128"/>
              </a:rPr>
              <a:t>あなたの職場は、</a:t>
            </a:r>
            <a:r>
              <a:rPr kumimoji="1" lang="ja-JP" altLang="en-US" sz="3500" b="1" i="0" spc="-11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がんの治療や検査のために２週間に一度病院に通う必要がある場合、働き続けられる環境だと思うか。</a:t>
            </a:r>
            <a:endParaRPr kumimoji="1" lang="en-US" altLang="ja-JP" sz="3500" b="1" spc="-110" dirty="0">
              <a:highlight>
                <a:srgbClr val="FFFF00"/>
              </a:highlight>
              <a:latin typeface="メイリオ" panose="020B0604030504040204" pitchFamily="50" charset="-128"/>
              <a:ea typeface="メイリオ" panose="020B0604030504040204" pitchFamily="50" charset="-128"/>
            </a:endParaRPr>
          </a:p>
        </p:txBody>
      </p:sp>
      <p:pic>
        <p:nvPicPr>
          <p:cNvPr id="11" name="Picture 2" descr="C:\Users\nakamura\Desktop\サタケさんイラストスライド化拡大-06.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17102" y="2783610"/>
            <a:ext cx="2637917" cy="2441443"/>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1004211" y="6440253"/>
            <a:ext cx="6002857" cy="253916"/>
          </a:xfrm>
          <a:prstGeom prst="rect">
            <a:avLst/>
          </a:prstGeom>
          <a:noFill/>
        </p:spPr>
        <p:txBody>
          <a:bodyPr wrap="square" rtlCol="0">
            <a:spAutoFit/>
          </a:bodyPr>
          <a:lstStyle>
            <a:defPPr>
              <a:defRPr lang="ja-JP"/>
            </a:defPPr>
          </a:lstStyle>
          <a:p>
            <a:pPr algn="just"/>
            <a:r>
              <a:rPr kumimoji="1" lang="ja-JP" altLang="ja-JP" sz="105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（内閣府「がん対策・たばこ対策に関する世論調査」（令和元年７月</a:t>
            </a:r>
            <a:r>
              <a:rPr kumimoji="1" lang="ja-JP" altLang="en-US" sz="105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調査</a:t>
            </a:r>
            <a:r>
              <a:rPr kumimoji="1" lang="ja-JP" altLang="ja-JP" sz="105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3" name="角丸四角形吹き出し 12"/>
          <p:cNvSpPr/>
          <p:nvPr/>
        </p:nvSpPr>
        <p:spPr>
          <a:xfrm>
            <a:off x="673817" y="3508894"/>
            <a:ext cx="3271524" cy="1291223"/>
          </a:xfrm>
          <a:prstGeom prst="wedgeRoundRectCallout">
            <a:avLst>
              <a:gd name="adj1" fmla="val -23373"/>
              <a:gd name="adj2" fmla="val 78682"/>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21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そう思う</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メモ 22"/>
          <p:cNvSpPr/>
          <p:nvPr/>
        </p:nvSpPr>
        <p:spPr>
          <a:xfrm>
            <a:off x="467544" y="-171400"/>
            <a:ext cx="8208912" cy="1152129"/>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6" name="テキスト ボックス 5"/>
          <p:cNvSpPr txBox="1"/>
          <p:nvPr/>
        </p:nvSpPr>
        <p:spPr>
          <a:xfrm>
            <a:off x="539552" y="203154"/>
            <a:ext cx="8064896" cy="769441"/>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がんの治療と仕事の両立</a:t>
            </a:r>
            <a:endParaRPr kumimoji="1" lang="ja-JP" altLang="en-US"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3" name="グループ化 2"/>
          <p:cNvGrpSpPr/>
          <p:nvPr/>
        </p:nvGrpSpPr>
        <p:grpSpPr>
          <a:xfrm>
            <a:off x="395536" y="952153"/>
            <a:ext cx="942994" cy="861774"/>
            <a:chOff x="479704" y="1030230"/>
            <a:chExt cx="942994" cy="861774"/>
          </a:xfrm>
        </p:grpSpPr>
        <p:sp>
          <p:nvSpPr>
            <p:cNvPr id="21" name="円/楕円 20"/>
            <p:cNvSpPr/>
            <p:nvPr/>
          </p:nvSpPr>
          <p:spPr>
            <a:xfrm>
              <a:off x="539552" y="1124744"/>
              <a:ext cx="799110" cy="765954"/>
            </a:xfrm>
            <a:prstGeom prst="ellipse">
              <a:avLst/>
            </a:prstGeom>
            <a:solidFill>
              <a:schemeClr val="bg1"/>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22" name="テキスト ボックス 21"/>
            <p:cNvSpPr txBox="1"/>
            <p:nvPr/>
          </p:nvSpPr>
          <p:spPr>
            <a:xfrm>
              <a:off x="479704" y="1030230"/>
              <a:ext cx="942994" cy="861774"/>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5000" b="0" i="0" normalizeH="0" noProof="0">
                  <a:solidFill>
                    <a:srgbClr val="00B050"/>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sp>
        <p:nvSpPr>
          <p:cNvPr id="15" name="正方形/長方形 14">
            <a:extLst>
              <a:ext uri="{FF2B5EF4-FFF2-40B4-BE49-F238E27FC236}">
                <a16:creationId xmlns:a16="http://schemas.microsoft.com/office/drawing/2014/main" id="{46AFB5A6-B8A6-47C0-90F6-9C12F5337A6F}"/>
              </a:ext>
            </a:extLst>
          </p:cNvPr>
          <p:cNvSpPr/>
          <p:nvPr/>
        </p:nvSpPr>
        <p:spPr>
          <a:xfrm>
            <a:off x="8313914" y="6331100"/>
            <a:ext cx="581068"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en-US" altLang="ja-JP" sz="1800" b="1" i="0" kern="1200" normalizeH="0" noProof="0">
                <a:solidFill>
                  <a:schemeClr val="tx1"/>
                </a:solidFill>
                <a:uLnTx/>
                <a:uFillTx/>
                <a:latin typeface="メイリオ" panose="020B0604030504040204" pitchFamily="50" charset="-128"/>
                <a:ea typeface="メイリオ" panose="020B0604030504040204" pitchFamily="50" charset="-128"/>
              </a:rPr>
              <a:t>12</a:t>
            </a:r>
            <a:endParaRPr kumimoji="1" lang="ja-JP" altLang="en-US"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144299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015531" y="5043396"/>
            <a:ext cx="7084861" cy="132681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solidFill>
                <a:schemeClr val="accent3">
                  <a:lumMod val="75000"/>
                </a:schemeClr>
              </a:solidFill>
            </a:endParaRPr>
          </a:p>
        </p:txBody>
      </p:sp>
      <p:sp>
        <p:nvSpPr>
          <p:cNvPr id="17" name="正方形/長方形 16"/>
          <p:cNvSpPr/>
          <p:nvPr/>
        </p:nvSpPr>
        <p:spPr>
          <a:xfrm>
            <a:off x="1015530" y="5043396"/>
            <a:ext cx="5140645" cy="132681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solidFill>
                <a:schemeClr val="accent3">
                  <a:lumMod val="75000"/>
                </a:schemeClr>
              </a:solidFill>
            </a:endParaRPr>
          </a:p>
        </p:txBody>
      </p:sp>
      <p:sp>
        <p:nvSpPr>
          <p:cNvPr id="18" name="テキスト ボックス 17"/>
          <p:cNvSpPr txBox="1"/>
          <p:nvPr/>
        </p:nvSpPr>
        <p:spPr>
          <a:xfrm>
            <a:off x="1678461" y="5105303"/>
            <a:ext cx="3953810" cy="2308324"/>
          </a:xfrm>
          <a:prstGeom prst="rect">
            <a:avLst/>
          </a:prstGeom>
          <a:noFill/>
        </p:spPr>
        <p:txBody>
          <a:bodyPr wrap="square" rtlCol="0">
            <a:spAutoFit/>
          </a:bodyPr>
          <a:lstStyle>
            <a:defPPr>
              <a:defRPr lang="ja-JP"/>
            </a:defPPr>
          </a:lstStyle>
          <a:p>
            <a:pPr algn="ctr"/>
            <a:r>
              <a:rPr kumimoji="1" lang="en-US" altLang="ja-JP" sz="7200" b="1" kern="1200" dirty="0">
                <a:solidFill>
                  <a:srgbClr val="000000"/>
                </a:solidFill>
                <a:effectLst>
                  <a:outerShdw blurRad="38100" dist="38100" dir="2700000" algn="tl">
                    <a:srgbClr val="000000">
                      <a:alpha val="43000"/>
                    </a:srgbClr>
                  </a:outerShdw>
                </a:effectLst>
                <a:latin typeface="Calibri" panose="020F0502020204030204" pitchFamily="34" charset="0"/>
                <a:ea typeface="游明朝" panose="02020400000000000000" pitchFamily="18" charset="-128"/>
                <a:cs typeface="Arial" panose="020B0604020202020204" pitchFamily="34" charset="0"/>
              </a:rPr>
              <a:t>65</a:t>
            </a:r>
            <a:r>
              <a:rPr kumimoji="1" lang="ja-JP" altLang="ja-JP" sz="6600" b="1" kern="1200" dirty="0">
                <a:solidFill>
                  <a:srgbClr val="000000"/>
                </a:solidFill>
                <a:effectLst>
                  <a:outerShdw blurRad="38100" dist="38100" dir="2700000" algn="tl">
                    <a:srgbClr val="000000">
                      <a:alpha val="43000"/>
                    </a:srgbClr>
                  </a:outerShdw>
                </a:effectLst>
                <a:latin typeface="Calibri" panose="020F0502020204030204" pitchFamily="34" charset="0"/>
                <a:ea typeface="游明朝" panose="02020400000000000000" pitchFamily="18" charset="-128"/>
                <a:cs typeface="Arial" panose="020B0604020202020204" pitchFamily="34" charset="0"/>
              </a:rPr>
              <a:t>％</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algn="ctr" defTabSz="914400">
              <a:buNone/>
              <a:defRPr kumimoji="1" sz="1800" b="0" i="0" normalizeH="0" noProof="0">
                <a:uLnTx/>
                <a:uFillTx/>
                <a:latin typeface="+mn-lt"/>
                <a:ea typeface="+mn-ea"/>
                <a:cs typeface="+mn-cs"/>
              </a:defRPr>
            </a:pPr>
            <a:endParaRPr kumimoji="1" lang="en-US" altLang="ja-JP" sz="7200" b="1" dirty="0">
              <a:solidFill>
                <a:srgbClr val="FF0000"/>
              </a:solidFill>
              <a:effectLst>
                <a:outerShdw blurRad="38100" dist="38100" dir="2700000" algn="tl">
                  <a:srgbClr val="000000">
                    <a:alpha val="43137"/>
                  </a:srgbClr>
                </a:outerShdw>
              </a:effectLst>
            </a:endParaRPr>
          </a:p>
        </p:txBody>
      </p:sp>
      <p:sp>
        <p:nvSpPr>
          <p:cNvPr id="10" name="テキスト ボックス 9"/>
          <p:cNvSpPr txBox="1"/>
          <p:nvPr/>
        </p:nvSpPr>
        <p:spPr>
          <a:xfrm>
            <a:off x="867033" y="6432113"/>
            <a:ext cx="6867062" cy="253916"/>
          </a:xfrm>
          <a:prstGeom prst="rect">
            <a:avLst/>
          </a:prstGeom>
          <a:noFill/>
        </p:spPr>
        <p:txBody>
          <a:bodyPr wrap="square" rtlCol="0">
            <a:spAutoFit/>
          </a:bodyPr>
          <a:lstStyle>
            <a:defPPr>
              <a:defRPr lang="ja-JP"/>
            </a:defPPr>
          </a:lstStyle>
          <a:p>
            <a:pPr algn="just"/>
            <a:r>
              <a:rPr kumimoji="1" lang="ja-JP" altLang="ja-JP" sz="105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（国立がん研究センターがん情報サービス「</a:t>
            </a:r>
            <a:r>
              <a:rPr kumimoji="1" lang="ja-JP" altLang="en-US" sz="105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平成</a:t>
            </a:r>
            <a:r>
              <a:rPr kumimoji="1" lang="en-US" altLang="ja-JP" sz="105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30</a:t>
            </a:r>
            <a:r>
              <a:rPr kumimoji="1" lang="ja-JP" altLang="en-US" sz="105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年度</a:t>
            </a:r>
            <a:r>
              <a:rPr kumimoji="1" lang="ja-JP" altLang="ja-JP" sz="105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患者体験調査」（</a:t>
            </a:r>
            <a:r>
              <a:rPr kumimoji="1" lang="ja-JP" altLang="en-US" sz="105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厚生労働省委託事業</a:t>
            </a:r>
            <a:r>
              <a:rPr kumimoji="1" lang="ja-JP" altLang="ja-JP" sz="105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1" name="角丸四角形吹き出し 10"/>
          <p:cNvSpPr/>
          <p:nvPr/>
        </p:nvSpPr>
        <p:spPr>
          <a:xfrm>
            <a:off x="668710" y="3400433"/>
            <a:ext cx="3732972" cy="1430169"/>
          </a:xfrm>
          <a:prstGeom prst="wedgeRoundRectCallout">
            <a:avLst>
              <a:gd name="adj1" fmla="val -23118"/>
              <a:gd name="adj2" fmla="val 82248"/>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21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そう思う</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ややそう思う</a:t>
            </a:r>
          </a:p>
        </p:txBody>
      </p:sp>
      <p:sp>
        <p:nvSpPr>
          <p:cNvPr id="12" name="正方形/長方形 11"/>
          <p:cNvSpPr/>
          <p:nvPr/>
        </p:nvSpPr>
        <p:spPr>
          <a:xfrm>
            <a:off x="305335" y="708348"/>
            <a:ext cx="8525466" cy="2432620"/>
          </a:xfrm>
          <a:prstGeom prst="rect">
            <a:avLst/>
          </a:prstGeom>
          <a:solidFill>
            <a:srgbClr val="DCF1DB"/>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19" name="テキスト ボックス 18"/>
          <p:cNvSpPr txBox="1"/>
          <p:nvPr/>
        </p:nvSpPr>
        <p:spPr>
          <a:xfrm>
            <a:off x="467544" y="1225327"/>
            <a:ext cx="8136904" cy="1823576"/>
          </a:xfrm>
          <a:prstGeom prst="rect">
            <a:avLst/>
          </a:prstGeom>
          <a:noFill/>
        </p:spPr>
        <p:txBody>
          <a:bodyPr wrap="square" rtlCol="0">
            <a:spAutoFit/>
          </a:bodyPr>
          <a:lstStyle>
            <a:defPPr>
              <a:defRPr lang="ja-JP"/>
            </a:defPPr>
            <a:lvl1pPr marL="0" algn="l" defTabSz="914400" rtl="0" eaLnBrk="1" latinLnBrk="0" hangingPunct="1">
              <a:lnSpc>
                <a:spcPts val="4500"/>
              </a:lnSpc>
              <a:defRPr kumimoji="1" sz="3500" b="1"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stStyle>
          <a:p>
            <a:pPr marL="0" algn="just" defTabSz="914400">
              <a:lnSpc>
                <a:spcPts val="4500"/>
              </a:lnSpc>
              <a:buNone/>
              <a:defRPr kumimoji="1" sz="3500" b="1" i="0" normalizeH="0" noProof="0">
                <a:solidFill>
                  <a:srgbClr val="404040"/>
                </a:solidFill>
                <a:uLnTx/>
                <a:uFillTx/>
                <a:latin typeface="メイリオ" panose="020B0604030504040204" pitchFamily="50" charset="-128"/>
                <a:ea typeface="メイリオ" panose="020B0604030504040204" pitchFamily="50" charset="-128"/>
                <a:cs typeface="+mn-cs"/>
              </a:defRPr>
            </a:pPr>
            <a:r>
              <a:rPr kumimoji="1" lang="ja-JP" altLang="en-US" sz="3500" b="1" i="0" spc="-100" normalizeH="0" noProof="0" dirty="0">
                <a:solidFill>
                  <a:srgbClr val="404040"/>
                </a:solidFill>
                <a:uLnTx/>
                <a:uFillTx/>
                <a:latin typeface="メイリオ" panose="020B0604030504040204" pitchFamily="50" charset="-128"/>
                <a:ea typeface="メイリオ" panose="020B0604030504040204" pitchFamily="50" charset="-128"/>
                <a:cs typeface="+mn-cs"/>
              </a:rPr>
              <a:t>　　</a:t>
            </a:r>
            <a:r>
              <a:rPr kumimoji="1" lang="ja-JP" altLang="en-US" sz="3500" b="1" i="0" spc="-50" normalizeH="0" noProof="0" dirty="0">
                <a:solidFill>
                  <a:srgbClr val="404040"/>
                </a:solidFill>
                <a:uLnTx/>
                <a:uFillTx/>
                <a:latin typeface="メイリオ" panose="020B0604030504040204" pitchFamily="50" charset="-128"/>
                <a:ea typeface="メイリオ" panose="020B0604030504040204" pitchFamily="50" charset="-128"/>
                <a:cs typeface="+mn-cs"/>
              </a:rPr>
              <a:t>がんの治療中に、治療と仕事を両方</a:t>
            </a:r>
            <a:endParaRPr lang="en-US" altLang="ja-JP" spc="-50" dirty="0"/>
          </a:p>
          <a:p>
            <a:pPr marL="0" algn="just" defTabSz="914400">
              <a:lnSpc>
                <a:spcPts val="4500"/>
              </a:lnSpc>
              <a:buNone/>
              <a:defRPr kumimoji="1" sz="3500" b="1" i="0" normalizeH="0" noProof="0">
                <a:solidFill>
                  <a:srgbClr val="404040"/>
                </a:solidFill>
                <a:uLnTx/>
                <a:uFillTx/>
                <a:latin typeface="メイリオ" panose="020B0604030504040204" pitchFamily="50" charset="-128"/>
                <a:ea typeface="メイリオ" panose="020B0604030504040204" pitchFamily="50" charset="-128"/>
                <a:cs typeface="+mn-cs"/>
              </a:defRPr>
            </a:pPr>
            <a:r>
              <a:rPr kumimoji="1" lang="ja-JP" altLang="en-US" sz="3500" b="1" i="0" spc="-100" normalizeH="0" noProof="0" dirty="0">
                <a:solidFill>
                  <a:srgbClr val="404040"/>
                </a:solidFill>
                <a:uLnTx/>
                <a:uFillTx/>
                <a:latin typeface="メイリオ" panose="020B0604030504040204" pitchFamily="50" charset="-128"/>
                <a:ea typeface="メイリオ" panose="020B0604030504040204" pitchFamily="50" charset="-128"/>
                <a:cs typeface="+mn-cs"/>
              </a:rPr>
              <a:t>続けられるような支援または配慮を、職場や仕事上の関係者から受けたと思うか。</a:t>
            </a:r>
            <a:endParaRPr lang="en-US" altLang="ja-JP" spc="-100" dirty="0">
              <a:solidFill>
                <a:schemeClr val="tx1"/>
              </a:solidFill>
              <a:highlight>
                <a:srgbClr val="FFFF00"/>
              </a:highlight>
            </a:endParaRPr>
          </a:p>
        </p:txBody>
      </p:sp>
      <p:sp>
        <p:nvSpPr>
          <p:cNvPr id="20" name="メモ 19"/>
          <p:cNvSpPr/>
          <p:nvPr/>
        </p:nvSpPr>
        <p:spPr>
          <a:xfrm>
            <a:off x="467544" y="-171400"/>
            <a:ext cx="8208912" cy="1152129"/>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21" name="テキスト ボックス 20"/>
          <p:cNvSpPr txBox="1"/>
          <p:nvPr/>
        </p:nvSpPr>
        <p:spPr>
          <a:xfrm>
            <a:off x="539552" y="203154"/>
            <a:ext cx="8064896" cy="769441"/>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がんの治療と仕事の両立</a:t>
            </a:r>
            <a:endParaRPr kumimoji="1" lang="ja-JP" altLang="en-US"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grpSp>
        <p:nvGrpSpPr>
          <p:cNvPr id="22" name="グループ化 21"/>
          <p:cNvGrpSpPr/>
          <p:nvPr/>
        </p:nvGrpSpPr>
        <p:grpSpPr>
          <a:xfrm>
            <a:off x="395536" y="972595"/>
            <a:ext cx="942994" cy="861774"/>
            <a:chOff x="479704" y="1030230"/>
            <a:chExt cx="942994" cy="861774"/>
          </a:xfrm>
        </p:grpSpPr>
        <p:sp>
          <p:nvSpPr>
            <p:cNvPr id="23" name="円/楕円 22"/>
            <p:cNvSpPr/>
            <p:nvPr/>
          </p:nvSpPr>
          <p:spPr>
            <a:xfrm>
              <a:off x="539552" y="1124744"/>
              <a:ext cx="799110" cy="765954"/>
            </a:xfrm>
            <a:prstGeom prst="ellipse">
              <a:avLst/>
            </a:prstGeom>
            <a:solidFill>
              <a:schemeClr val="bg1"/>
            </a:solid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24" name="テキスト ボックス 23"/>
            <p:cNvSpPr txBox="1"/>
            <p:nvPr/>
          </p:nvSpPr>
          <p:spPr>
            <a:xfrm>
              <a:off x="479704" y="1030230"/>
              <a:ext cx="942994" cy="861774"/>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5000" b="0" i="0" normalizeH="0" noProof="0">
                  <a:solidFill>
                    <a:srgbClr val="00B050"/>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pic>
        <p:nvPicPr>
          <p:cNvPr id="15" name="Picture 2" descr="C:\Users\nakamura\Desktop\サタケさんイラストスライド化拡大-33.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16991" y="2676225"/>
            <a:ext cx="2564801" cy="2452885"/>
          </a:xfrm>
          <a:prstGeom prst="rect">
            <a:avLst/>
          </a:prstGeom>
          <a:noFill/>
          <a:extLst>
            <a:ext uri="{909E8E84-426E-40DD-AFC4-6F175D3DCCD1}">
              <a14:hiddenFill xmlns:a14="http://schemas.microsoft.com/office/drawing/2010/main">
                <a:solidFill>
                  <a:srgbClr val="FFFFFF"/>
                </a:solidFill>
              </a14:hiddenFill>
            </a:ext>
          </a:extLst>
        </p:spPr>
      </p:pic>
      <p:sp>
        <p:nvSpPr>
          <p:cNvPr id="25" name="正方形/長方形 24">
            <a:extLst>
              <a:ext uri="{FF2B5EF4-FFF2-40B4-BE49-F238E27FC236}">
                <a16:creationId xmlns:a16="http://schemas.microsoft.com/office/drawing/2014/main" id="{9C18E313-CC8B-4200-AF99-E2C16E899239}"/>
              </a:ext>
            </a:extLst>
          </p:cNvPr>
          <p:cNvSpPr/>
          <p:nvPr/>
        </p:nvSpPr>
        <p:spPr>
          <a:xfrm>
            <a:off x="8355479" y="6372665"/>
            <a:ext cx="581068"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en-US" altLang="ja-JP" sz="1800" b="1" i="0" kern="1200" normalizeH="0" noProof="0">
                <a:solidFill>
                  <a:schemeClr val="tx1"/>
                </a:solidFill>
                <a:uLnTx/>
                <a:uFillTx/>
                <a:latin typeface="メイリオ" panose="020B0604030504040204" pitchFamily="50" charset="-128"/>
                <a:ea typeface="メイリオ" panose="020B0604030504040204" pitchFamily="50" charset="-128"/>
              </a:rPr>
              <a:t>13</a:t>
            </a:r>
            <a:endParaRPr kumimoji="1" lang="ja-JP" altLang="en-US" b="1">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57643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23528" y="1916832"/>
            <a:ext cx="8477857" cy="3362459"/>
          </a:xfrm>
          <a:prstGeom prst="rect">
            <a:avLst/>
          </a:prstGeom>
          <a:noFill/>
        </p:spPr>
        <p:txBody>
          <a:bodyPr wrap="square" rtlCol="0">
            <a:spAutoFit/>
          </a:bodyPr>
          <a:lstStyle>
            <a:defPPr>
              <a:defRPr lang="ja-JP"/>
            </a:defPPr>
            <a:lvl1pPr marL="0" algn="ctr" defTabSz="914400" rtl="0" eaLnBrk="1" latinLnBrk="0" hangingPunct="1">
              <a:defRPr kumimoji="1" sz="4000" b="1" kern="120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lnSpc>
                <a:spcPts val="8500"/>
              </a:lnSpc>
              <a:buNone/>
              <a:defRPr kumimoji="1" sz="4000" b="1" i="0" normalizeH="0" noProof="0">
                <a:solidFill>
                  <a:srgbClr val="4F6228"/>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がん患者と</a:t>
            </a:r>
            <a:endParaRPr lang="en-US" altLang="ja-JP" sz="6500" dirty="0">
              <a:solidFill>
                <a:schemeClr val="tx1">
                  <a:lumMod val="75000"/>
                  <a:lumOff val="25000"/>
                </a:schemeClr>
              </a:solidFill>
            </a:endParaRPr>
          </a:p>
          <a:p>
            <a:pPr marL="0" algn="ctr" defTabSz="914400">
              <a:lnSpc>
                <a:spcPts val="8500"/>
              </a:lnSpc>
              <a:buNone/>
              <a:defRPr kumimoji="1" sz="4000" b="1" i="0" normalizeH="0" noProof="0">
                <a:solidFill>
                  <a:srgbClr val="4F6228"/>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どのように接すれば</a:t>
            </a:r>
            <a:endParaRPr lang="en-US" altLang="ja-JP" sz="6500" dirty="0">
              <a:solidFill>
                <a:schemeClr val="tx1">
                  <a:lumMod val="75000"/>
                  <a:lumOff val="25000"/>
                </a:schemeClr>
              </a:solidFill>
            </a:endParaRPr>
          </a:p>
          <a:p>
            <a:pPr marL="0" algn="ctr" defTabSz="914400">
              <a:lnSpc>
                <a:spcPts val="8500"/>
              </a:lnSpc>
              <a:buNone/>
              <a:defRPr kumimoji="1" sz="4000" b="1" i="0" normalizeH="0" noProof="0">
                <a:solidFill>
                  <a:srgbClr val="4F6228"/>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よいのだろう</a:t>
            </a:r>
          </a:p>
        </p:txBody>
      </p:sp>
      <p:sp>
        <p:nvSpPr>
          <p:cNvPr id="3" name="正方形/長方形 2">
            <a:extLst>
              <a:ext uri="{FF2B5EF4-FFF2-40B4-BE49-F238E27FC236}">
                <a16:creationId xmlns:a16="http://schemas.microsoft.com/office/drawing/2014/main" id="{1AF3600D-074F-4273-B895-7BE8CEB05664}"/>
              </a:ext>
            </a:extLst>
          </p:cNvPr>
          <p:cNvSpPr/>
          <p:nvPr/>
        </p:nvSpPr>
        <p:spPr>
          <a:xfrm>
            <a:off x="8713744" y="6425626"/>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２</a:t>
            </a:r>
          </a:p>
        </p:txBody>
      </p:sp>
    </p:spTree>
    <p:extLst>
      <p:ext uri="{BB962C8B-B14F-4D97-AF65-F5344CB8AC3E}">
        <p14:creationId xmlns:p14="http://schemas.microsoft.com/office/powerpoint/2010/main" val="15524063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1952519"/>
            <a:ext cx="2699792" cy="584775"/>
          </a:xfrm>
          <a:prstGeom prst="homePlate">
            <a:avLst>
              <a:gd name="adj" fmla="val 54343"/>
            </a:avLst>
          </a:prstGeom>
          <a:solidFill>
            <a:srgbClr val="0070C0"/>
          </a:solidFill>
          <a:effectLst>
            <a:outerShdw blurRad="50800" dist="38100" dir="2700000" algn="tl" rotWithShape="0">
              <a:prstClr val="black">
                <a:alpha val="40000"/>
              </a:prstClr>
            </a:outerShdw>
          </a:effectLst>
        </p:spPr>
        <p:txBody>
          <a:bodyPr wrap="square" tIns="108000" rtlCol="0">
            <a:no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事例</a:t>
            </a:r>
            <a:r>
              <a:rPr kumimoji="1" lang="en-US" altLang="ja-JP" sz="32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1</a:t>
            </a:r>
            <a:endParaRPr lang="ja-JP" altLang="en-US" sz="3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54823" y="2722203"/>
            <a:ext cx="5604457" cy="1569660"/>
          </a:xfrm>
          <a:prstGeom prst="rect">
            <a:avLst/>
          </a:prstGeom>
          <a:noFill/>
        </p:spPr>
        <p:txBody>
          <a:bodyPr wrap="square" rtlCol="0">
            <a:spAutoFit/>
          </a:bodyPr>
          <a:lstStyle>
            <a:defPPr>
              <a:defRPr lang="ja-JP"/>
            </a:defPPr>
          </a:lstStyle>
          <a:p>
            <a:pPr marL="0" algn="l" defTabSz="914400">
              <a:spcAft>
                <a:spcPts val="600"/>
              </a:spcAft>
              <a:buNone/>
              <a:defRPr kumimoji="1" sz="1800" b="0"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友人といる時間は、病気とは何の関係もない自分でいられる時間です。</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354823" y="4347803"/>
            <a:ext cx="8334077" cy="2062103"/>
          </a:xfrm>
          <a:prstGeom prst="rect">
            <a:avLst/>
          </a:prstGeom>
          <a:noFill/>
        </p:spPr>
        <p:txBody>
          <a:bodyPr wrap="square" rtlCol="0">
            <a:spAutoFit/>
          </a:bodyPr>
          <a:lstStyle>
            <a:defPPr>
              <a:defRPr lang="ja-JP"/>
            </a:defPPr>
          </a:lstStyle>
          <a:p>
            <a:pPr marL="0" algn="l" defTabSz="914400">
              <a:spcAft>
                <a:spcPts val="600"/>
              </a:spcAft>
              <a:buNone/>
              <a:defRPr kumimoji="1" sz="1800" b="0"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何でもない話をして、一緒に笑って、共に過ごすことで、「患者」としてではない、これまでどおりの「自分」を取り戻せるような気がします。</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3059832" y="6007618"/>
            <a:ext cx="1440438" cy="307777"/>
          </a:xfrm>
          <a:prstGeom prst="rect">
            <a:avLst/>
          </a:prstGeom>
          <a:noFill/>
        </p:spPr>
        <p:txBody>
          <a:bodyPr wrap="square" rtlCol="0">
            <a:spAutoFit/>
          </a:bodyPr>
          <a:lstStyle>
            <a:defPPr>
              <a:defRPr lang="ja-JP"/>
            </a:defPPr>
          </a:lstStyle>
          <a:p>
            <a:pPr marL="0" algn="r" defTabSz="914400">
              <a:buNone/>
              <a:defRPr kumimoji="1" sz="1800" b="0" i="0" normalizeH="0" noProof="0">
                <a:uLnTx/>
                <a:uFillTx/>
                <a:latin typeface="+mn-lt"/>
                <a:ea typeface="+mn-ea"/>
                <a:cs typeface="+mn-cs"/>
              </a:defRPr>
            </a:pPr>
            <a:r>
              <a:rPr kumimoji="1" lang="ja-JP" altLang="en-US" sz="1400" b="1" i="0" normalizeH="0" noProof="0">
                <a:solidFill>
                  <a:schemeClr val="tx1">
                    <a:lumMod val="65000"/>
                    <a:lumOff val="35000"/>
                  </a:schemeClr>
                </a:solidFill>
                <a:uLnTx/>
                <a:uFillTx/>
                <a:latin typeface="+mn-lt"/>
                <a:ea typeface="+mn-ea"/>
                <a:cs typeface="+mn-cs"/>
              </a:rPr>
              <a:t>（患者手記より）</a:t>
            </a:r>
          </a:p>
        </p:txBody>
      </p:sp>
      <p:grpSp>
        <p:nvGrpSpPr>
          <p:cNvPr id="16" name="グループ化 15"/>
          <p:cNvGrpSpPr>
            <a:grpSpLocks noChangeAspect="1"/>
          </p:cNvGrpSpPr>
          <p:nvPr/>
        </p:nvGrpSpPr>
        <p:grpSpPr>
          <a:xfrm>
            <a:off x="1361219" y="-8334"/>
            <a:ext cx="7963309" cy="1809524"/>
            <a:chOff x="1413971" y="-26783"/>
            <a:chExt cx="7963309" cy="1809524"/>
          </a:xfrm>
        </p:grpSpPr>
        <p:pic>
          <p:nvPicPr>
            <p:cNvPr id="20"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13971" y="-26783"/>
              <a:ext cx="6235117"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2051720" y="360704"/>
              <a:ext cx="732556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がん患者とどのように</a:t>
              </a:r>
              <a:endParaRPr lang="en-US" altLang="ja-JP" sz="4000">
                <a:solidFill>
                  <a:schemeClr val="tx1">
                    <a:lumMod val="75000"/>
                    <a:lumOff val="25000"/>
                  </a:schemeClr>
                </a:solidFill>
                <a:effectLst/>
              </a:endParaRPr>
            </a:p>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接すればよいのだろう</a:t>
              </a:r>
              <a:endParaRPr lang="en-US" altLang="ja-JP" sz="4000">
                <a:solidFill>
                  <a:schemeClr val="tx1">
                    <a:lumMod val="75000"/>
                    <a:lumOff val="25000"/>
                  </a:schemeClr>
                </a:solidFill>
                <a:effectLst/>
              </a:endParaRPr>
            </a:p>
          </p:txBody>
        </p:sp>
      </p:grpSp>
      <p:grpSp>
        <p:nvGrpSpPr>
          <p:cNvPr id="22" name="グループ化 21"/>
          <p:cNvGrpSpPr/>
          <p:nvPr/>
        </p:nvGrpSpPr>
        <p:grpSpPr>
          <a:xfrm>
            <a:off x="395536" y="326957"/>
            <a:ext cx="1008112" cy="1067428"/>
            <a:chOff x="728192" y="921380"/>
            <a:chExt cx="1008112" cy="1067428"/>
          </a:xfrm>
        </p:grpSpPr>
        <p:sp>
          <p:nvSpPr>
            <p:cNvPr id="23" name="円/楕円 22"/>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24" name="テキスト ボックス 23"/>
            <p:cNvSpPr txBox="1"/>
            <p:nvPr/>
          </p:nvSpPr>
          <p:spPr>
            <a:xfrm>
              <a:off x="741793" y="921380"/>
              <a:ext cx="971567" cy="1050544"/>
            </a:xfrm>
            <a:prstGeom prst="rect">
              <a:avLst/>
            </a:prstGeom>
            <a:noFill/>
          </p:spPr>
          <p:txBody>
            <a:bodyPr wrap="square" rtlCol="0">
              <a:spAutoFit/>
            </a:bodyPr>
            <a:lstStyle>
              <a:defPPr>
                <a:defRPr lang="ja-JP"/>
              </a:defPPr>
            </a:lstStyle>
            <a:p>
              <a:pPr marL="0" algn="ctr" defTabSz="914400">
                <a:lnSpc>
                  <a:spcPts val="8500"/>
                </a:lnSpc>
                <a:buNone/>
                <a:defRPr kumimoji="1" sz="1800" b="0" i="0" normalizeH="0" noProof="0">
                  <a:uLnTx/>
                  <a:uFillTx/>
                  <a:latin typeface="+mn-lt"/>
                  <a:ea typeface="+mn-ea"/>
                  <a:cs typeface="+mn-cs"/>
                </a:defRPr>
              </a:pPr>
              <a:r>
                <a:rPr kumimoji="1" lang="ja-JP" altLang="en-US" sz="6200" b="0" i="0" normalizeH="0" noProof="0">
                  <a:solidFill>
                    <a:schemeClr val="bg1"/>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sp>
        <p:nvSpPr>
          <p:cNvPr id="26" name="円/楕円 25"/>
          <p:cNvSpPr/>
          <p:nvPr/>
        </p:nvSpPr>
        <p:spPr>
          <a:xfrm>
            <a:off x="5915976" y="1700808"/>
            <a:ext cx="2904496" cy="269144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pic>
        <p:nvPicPr>
          <p:cNvPr id="1026" name="Picture 2" descr="C:\Users\nakamura\Desktop\サタケさんイラストスライド化拡大-34.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82787" y="1853028"/>
            <a:ext cx="2771800" cy="2349560"/>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82799254-D27A-4A8A-A982-D3CD51C2BD82}"/>
              </a:ext>
            </a:extLst>
          </p:cNvPr>
          <p:cNvSpPr/>
          <p:nvPr/>
        </p:nvSpPr>
        <p:spPr>
          <a:xfrm>
            <a:off x="8499699" y="6251541"/>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３</a:t>
            </a:r>
          </a:p>
        </p:txBody>
      </p:sp>
    </p:spTree>
    <p:extLst>
      <p:ext uri="{BB962C8B-B14F-4D97-AF65-F5344CB8AC3E}">
        <p14:creationId xmlns:p14="http://schemas.microsoft.com/office/powerpoint/2010/main" val="20320252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750"/>
                                        <p:tgtEl>
                                          <p:spTgt spid="12"/>
                                        </p:tgtEl>
                                      </p:cBhvr>
                                    </p:animEffect>
                                  </p:childTnLst>
                                </p:cTn>
                              </p:par>
                            </p:childTnLst>
                          </p:cTn>
                        </p:par>
                        <p:par>
                          <p:cTn id="8" fill="hold" nodeType="afterGroup">
                            <p:stCondLst>
                              <p:cond delay="1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1750"/>
                                        <p:tgtEl>
                                          <p:spTgt spid="13"/>
                                        </p:tgtEl>
                                      </p:cBhvr>
                                    </p:animEffect>
                                  </p:childTnLst>
                                </p:cTn>
                              </p:par>
                            </p:childTnLst>
                          </p:cTn>
                        </p:par>
                        <p:par>
                          <p:cTn id="12" fill="hold" nodeType="afterGroup">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30808" y="1745476"/>
            <a:ext cx="2699792" cy="584775"/>
          </a:xfrm>
          <a:prstGeom prst="homePlate">
            <a:avLst>
              <a:gd name="adj" fmla="val 54343"/>
            </a:avLst>
          </a:prstGeom>
          <a:solidFill>
            <a:srgbClr val="0070C0"/>
          </a:solidFill>
          <a:effectLst>
            <a:outerShdw blurRad="50800" dist="38100" dir="2700000" algn="tl" rotWithShape="0">
              <a:prstClr val="black">
                <a:alpha val="40000"/>
              </a:prstClr>
            </a:outerShdw>
          </a:effectLst>
        </p:spPr>
        <p:txBody>
          <a:bodyPr wrap="square" tIns="108000" rtlCol="0">
            <a:no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事例</a:t>
            </a:r>
            <a:r>
              <a:rPr kumimoji="1" lang="en-US" altLang="ja-JP" sz="32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2</a:t>
            </a:r>
            <a:endParaRPr lang="ja-JP" altLang="en-US" sz="3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54823" y="2481580"/>
            <a:ext cx="8465649" cy="4174625"/>
          </a:xfrm>
          <a:prstGeom prst="rect">
            <a:avLst/>
          </a:prstGeom>
          <a:noFill/>
        </p:spPr>
        <p:txBody>
          <a:bodyPr wrap="square" bIns="144000" rtlCol="0">
            <a:noAutofit/>
          </a:bodyPr>
          <a:lstStyle>
            <a:defPPr>
              <a:defRPr lang="ja-JP"/>
            </a:defPPr>
          </a:lstStyle>
          <a:p>
            <a:pPr marL="0" algn="l" defTabSz="914400">
              <a:spcAft>
                <a:spcPts val="600"/>
              </a:spcAft>
              <a:buNone/>
              <a:defRPr kumimoji="1" sz="1800" b="0" i="0" normalizeH="0" noProof="0">
                <a:uLnTx/>
                <a:uFillTx/>
                <a:latin typeface="+mn-lt"/>
                <a:ea typeface="+mn-ea"/>
                <a:cs typeface="+mn-cs"/>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友人にがんになったことを</a:t>
            </a:r>
            <a:br>
              <a:rPr kumimoji="1" lang="en-US" altLang="ja-JP"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800" b="1" i="0" spc="5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伝えたとき、「生活習慣が</a:t>
            </a:r>
            <a:br>
              <a:rPr kumimoji="1" lang="en-US" altLang="ja-JP"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悪いからがんになったんだ」</a:t>
            </a:r>
            <a:br>
              <a:rPr kumimoji="1" lang="en-US" altLang="ja-JP"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と、あっけらかんと言われました。</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spcBef>
                <a:spcPts val="1200"/>
              </a:spcBef>
              <a:spcAft>
                <a:spcPts val="600"/>
              </a:spcAft>
              <a:buNone/>
              <a:defRPr kumimoji="1" sz="1800" b="0" i="0" normalizeH="0" noProof="0">
                <a:uLnTx/>
                <a:uFillTx/>
                <a:latin typeface="+mn-lt"/>
                <a:ea typeface="+mn-ea"/>
                <a:cs typeface="+mn-cs"/>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わたしは共働きで、妻と交代で食事を作っていましたが、常にバランスの良い食事を心がけていたつもりですし、妻も責められているような気持ちになり、悲しくなりました。がんに対する誤解や決めつけがなくなればと思います。</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351027" y="6228072"/>
            <a:ext cx="2441946" cy="307777"/>
          </a:xfrm>
          <a:prstGeom prst="rect">
            <a:avLst/>
          </a:prstGeom>
          <a:noFill/>
        </p:spPr>
        <p:txBody>
          <a:bodyPr wrap="square" rtlCol="0">
            <a:spAutoFit/>
          </a:bodyPr>
          <a:lstStyle>
            <a:defPPr>
              <a:defRPr lang="ja-JP"/>
            </a:defPPr>
          </a:lstStyle>
          <a:p>
            <a:pPr marL="0" algn="r" defTabSz="914400">
              <a:buNone/>
              <a:defRPr kumimoji="1" sz="1800" b="0" i="0" normalizeH="0" noProof="0">
                <a:uLnTx/>
                <a:uFillTx/>
                <a:latin typeface="+mn-lt"/>
                <a:ea typeface="+mn-ea"/>
                <a:cs typeface="+mn-cs"/>
              </a:defRPr>
            </a:pPr>
            <a:r>
              <a:rPr kumimoji="1" lang="ja-JP" altLang="en-US" sz="1400" b="1" i="0" normalizeH="0" noProof="0">
                <a:solidFill>
                  <a:schemeClr val="tx1">
                    <a:lumMod val="65000"/>
                    <a:lumOff val="35000"/>
                  </a:schemeClr>
                </a:solidFill>
                <a:uLnTx/>
                <a:uFillTx/>
                <a:latin typeface="+mn-lt"/>
                <a:ea typeface="+mn-ea"/>
                <a:cs typeface="+mn-cs"/>
              </a:rPr>
              <a:t>（患者手記より）</a:t>
            </a:r>
          </a:p>
        </p:txBody>
      </p:sp>
      <p:grpSp>
        <p:nvGrpSpPr>
          <p:cNvPr id="20" name="グループ化 19"/>
          <p:cNvGrpSpPr>
            <a:grpSpLocks noChangeAspect="1"/>
          </p:cNvGrpSpPr>
          <p:nvPr/>
        </p:nvGrpSpPr>
        <p:grpSpPr>
          <a:xfrm>
            <a:off x="1361219" y="-8334"/>
            <a:ext cx="7963309" cy="1809524"/>
            <a:chOff x="1413971" y="-26783"/>
            <a:chExt cx="7963309" cy="1809524"/>
          </a:xfrm>
        </p:grpSpPr>
        <p:pic>
          <p:nvPicPr>
            <p:cNvPr id="21"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13971" y="-26783"/>
              <a:ext cx="6235117"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2051720" y="360704"/>
              <a:ext cx="732556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がん患者とどのように</a:t>
              </a:r>
              <a:endParaRPr lang="en-US" altLang="ja-JP" sz="4000">
                <a:solidFill>
                  <a:schemeClr val="tx1">
                    <a:lumMod val="75000"/>
                    <a:lumOff val="25000"/>
                  </a:schemeClr>
                </a:solidFill>
                <a:effectLst/>
              </a:endParaRPr>
            </a:p>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接すればよいのだろう</a:t>
              </a:r>
              <a:endParaRPr lang="en-US" altLang="ja-JP" sz="4000">
                <a:solidFill>
                  <a:schemeClr val="tx1">
                    <a:lumMod val="75000"/>
                    <a:lumOff val="25000"/>
                  </a:schemeClr>
                </a:solidFill>
                <a:effectLst/>
              </a:endParaRPr>
            </a:p>
          </p:txBody>
        </p:sp>
      </p:grpSp>
      <p:grpSp>
        <p:nvGrpSpPr>
          <p:cNvPr id="23" name="グループ化 22"/>
          <p:cNvGrpSpPr/>
          <p:nvPr/>
        </p:nvGrpSpPr>
        <p:grpSpPr>
          <a:xfrm>
            <a:off x="395536" y="326957"/>
            <a:ext cx="1008112" cy="1067428"/>
            <a:chOff x="728192" y="921380"/>
            <a:chExt cx="1008112" cy="1067428"/>
          </a:xfrm>
        </p:grpSpPr>
        <p:sp>
          <p:nvSpPr>
            <p:cNvPr id="24" name="円/楕円 23"/>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25" name="テキスト ボックス 24"/>
            <p:cNvSpPr txBox="1"/>
            <p:nvPr/>
          </p:nvSpPr>
          <p:spPr>
            <a:xfrm>
              <a:off x="741793" y="921380"/>
              <a:ext cx="971567" cy="1050544"/>
            </a:xfrm>
            <a:prstGeom prst="rect">
              <a:avLst/>
            </a:prstGeom>
            <a:noFill/>
          </p:spPr>
          <p:txBody>
            <a:bodyPr wrap="square" rtlCol="0">
              <a:spAutoFit/>
            </a:bodyPr>
            <a:lstStyle>
              <a:defPPr>
                <a:defRPr lang="ja-JP"/>
              </a:defPPr>
            </a:lstStyle>
            <a:p>
              <a:pPr marL="0" algn="ctr" defTabSz="914400">
                <a:lnSpc>
                  <a:spcPts val="8500"/>
                </a:lnSpc>
                <a:buNone/>
                <a:defRPr kumimoji="1" sz="1800" b="0" i="0" normalizeH="0" noProof="0">
                  <a:uLnTx/>
                  <a:uFillTx/>
                  <a:latin typeface="+mn-lt"/>
                  <a:ea typeface="+mn-ea"/>
                  <a:cs typeface="+mn-cs"/>
                </a:defRPr>
              </a:pPr>
              <a:r>
                <a:rPr kumimoji="1" lang="ja-JP" altLang="en-US" sz="6200" b="0" i="0" normalizeH="0" noProof="0">
                  <a:solidFill>
                    <a:schemeClr val="bg1"/>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sp>
        <p:nvSpPr>
          <p:cNvPr id="38" name="円/楕円 37"/>
          <p:cNvSpPr/>
          <p:nvPr/>
        </p:nvSpPr>
        <p:spPr>
          <a:xfrm>
            <a:off x="5915976" y="1700808"/>
            <a:ext cx="2904496" cy="269144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pic>
        <p:nvPicPr>
          <p:cNvPr id="27" name="Picture 2" descr="C:\Users\nakamura\Desktop\サタケさんイラストスライド化拡大-04.png"/>
          <p:cNvPicPr>
            <a:picLocks noChangeAspect="1" noChangeArrowheads="1"/>
          </p:cNvPicPr>
          <p:nvPr/>
        </p:nvPicPr>
        <p:blipFill>
          <a:blip r:embed="rId4" cstate="print">
            <a:extLst>
              <a:ext uri="{28A0092B-C50C-407E-A947-70E740481C1C}">
                <a14:useLocalDpi xmlns:a14="http://schemas.microsoft.com/office/drawing/2010/main" val="0"/>
              </a:ext>
            </a:extLst>
          </a:blip>
          <a:srcRect l="57675"/>
          <a:stretch>
            <a:fillRect/>
          </a:stretch>
        </p:blipFill>
        <p:spPr bwMode="auto">
          <a:xfrm flipH="1">
            <a:off x="5893795" y="1953752"/>
            <a:ext cx="1505877" cy="2339344"/>
          </a:xfrm>
          <a:prstGeom prst="rect">
            <a:avLst/>
          </a:prstGeom>
          <a:noFill/>
          <a:extLst>
            <a:ext uri="{909E8E84-426E-40DD-AFC4-6F175D3DCCD1}">
              <a14:hiddenFill xmlns:a14="http://schemas.microsoft.com/office/drawing/2010/main">
                <a:solidFill>
                  <a:srgbClr val="FFFFFF"/>
                </a:solidFill>
              </a14:hiddenFill>
            </a:ext>
          </a:extLst>
        </p:spPr>
      </p:pic>
      <p:grpSp>
        <p:nvGrpSpPr>
          <p:cNvPr id="2" name="グループ化 1"/>
          <p:cNvGrpSpPr/>
          <p:nvPr/>
        </p:nvGrpSpPr>
        <p:grpSpPr>
          <a:xfrm>
            <a:off x="7092280" y="1952519"/>
            <a:ext cx="1596620" cy="2339344"/>
            <a:chOff x="9324528" y="2213844"/>
            <a:chExt cx="1440160" cy="2266804"/>
          </a:xfrm>
        </p:grpSpPr>
        <p:pic>
          <p:nvPicPr>
            <p:cNvPr id="28" name="Picture 2" descr="C:\Users\nakamura\Desktop\サタケさんイラストスライド化拡大-35.png"/>
            <p:cNvPicPr>
              <a:picLocks noChangeAspect="1" noChangeArrowheads="1"/>
            </p:cNvPicPr>
            <p:nvPr/>
          </p:nvPicPr>
          <p:blipFill>
            <a:blip r:embed="rId5">
              <a:extLst>
                <a:ext uri="{28A0092B-C50C-407E-A947-70E740481C1C}">
                  <a14:useLocalDpi xmlns:a14="http://schemas.microsoft.com/office/drawing/2010/main" val="0"/>
                </a:ext>
              </a:extLst>
            </a:blip>
            <a:srcRect l="57890" t="16382"/>
            <a:stretch>
              <a:fillRect/>
            </a:stretch>
          </p:blipFill>
          <p:spPr bwMode="auto">
            <a:xfrm>
              <a:off x="9540552" y="2348880"/>
              <a:ext cx="1224136" cy="2131768"/>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9324528" y="2213844"/>
              <a:ext cx="367930" cy="340942"/>
            </a:xfrm>
            <a:prstGeom prst="rect">
              <a:avLst/>
            </a:prstGeom>
            <a:solidFill>
              <a:srgbClr val="D5FE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grpSp>
      <p:sp>
        <p:nvSpPr>
          <p:cNvPr id="18" name="正方形/長方形 17">
            <a:extLst>
              <a:ext uri="{FF2B5EF4-FFF2-40B4-BE49-F238E27FC236}">
                <a16:creationId xmlns:a16="http://schemas.microsoft.com/office/drawing/2014/main" id="{A2D43B11-DAF8-42D9-AB8A-962E59230ECC}"/>
              </a:ext>
            </a:extLst>
          </p:cNvPr>
          <p:cNvSpPr/>
          <p:nvPr/>
        </p:nvSpPr>
        <p:spPr>
          <a:xfrm>
            <a:off x="8499699" y="6251541"/>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４</a:t>
            </a:r>
          </a:p>
        </p:txBody>
      </p:sp>
    </p:spTree>
    <p:extLst>
      <p:ext uri="{BB962C8B-B14F-4D97-AF65-F5344CB8AC3E}">
        <p14:creationId xmlns:p14="http://schemas.microsoft.com/office/powerpoint/2010/main" val="30833420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4000"/>
                                        <p:tgtEl>
                                          <p:spTgt spid="17"/>
                                        </p:tgtEl>
                                      </p:cBhvr>
                                    </p:animEffect>
                                  </p:childTnLst>
                                </p:cTn>
                              </p:par>
                            </p:childTnLst>
                          </p:cTn>
                        </p:par>
                        <p:par>
                          <p:cTn id="8" fill="hold" nodeType="afterGroup">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0" y="1952519"/>
            <a:ext cx="2699792" cy="584775"/>
          </a:xfrm>
          <a:prstGeom prst="homePlate">
            <a:avLst>
              <a:gd name="adj" fmla="val 54343"/>
            </a:avLst>
          </a:prstGeom>
          <a:solidFill>
            <a:srgbClr val="0070C0"/>
          </a:solidFill>
          <a:effectLst>
            <a:outerShdw blurRad="50800" dist="38100" dir="2700000" algn="tl" rotWithShape="0">
              <a:prstClr val="black">
                <a:alpha val="40000"/>
              </a:prstClr>
            </a:outerShdw>
          </a:effectLst>
        </p:spPr>
        <p:txBody>
          <a:bodyPr wrap="square" tIns="108000" rtlCol="0">
            <a:no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事例</a:t>
            </a:r>
            <a:r>
              <a:rPr kumimoji="1" lang="en-US" altLang="ja-JP" sz="32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3</a:t>
            </a:r>
            <a:endParaRPr lang="ja-JP" altLang="en-US" sz="3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54823" y="2753920"/>
            <a:ext cx="8465649" cy="3554819"/>
          </a:xfrm>
          <a:prstGeom prst="rect">
            <a:avLst/>
          </a:prstGeom>
          <a:noFill/>
        </p:spPr>
        <p:txBody>
          <a:bodyPr wrap="square" rtlCol="0">
            <a:spAutoFit/>
          </a:bodyPr>
          <a:lstStyle>
            <a:defPPr>
              <a:defRPr lang="ja-JP"/>
            </a:defPPr>
          </a:lstStyle>
          <a:p>
            <a:pPr marL="0" algn="l" defTabSz="914400">
              <a:lnSpc>
                <a:spcPts val="3600"/>
              </a:lnSpc>
              <a:buNone/>
              <a:defRPr kumimoji="1" sz="1800" b="0" i="0" normalizeH="0" noProof="0">
                <a:uLnTx/>
                <a:uFillTx/>
                <a:latin typeface="+mn-lt"/>
                <a:ea typeface="+mn-ea"/>
                <a:cs typeface="+mn-cs"/>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親戚にがんになったことを</a:t>
            </a:r>
            <a:br>
              <a:rPr kumimoji="1" lang="en-US" altLang="ja-JP"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伝えたとき</a:t>
            </a:r>
            <a:r>
              <a:rPr kumimoji="1" lang="ja-JP" altLang="en-US" sz="2800" b="1" i="0" spc="-200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「かわいそう</a:t>
            </a:r>
            <a:r>
              <a:rPr kumimoji="1" lang="ja-JP" altLang="en-US" sz="2800" b="1" i="0" spc="-100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と</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lnSpc>
                <a:spcPts val="3600"/>
              </a:lnSpc>
              <a:buNone/>
              <a:defRPr kumimoji="1" sz="1800" b="0" i="0" normalizeH="0" noProof="0">
                <a:uLnTx/>
                <a:uFillTx/>
                <a:latin typeface="+mn-lt"/>
                <a:ea typeface="+mn-ea"/>
                <a:cs typeface="+mn-cs"/>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泣き出されてしまいました。</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lnSpc>
                <a:spcPts val="3600"/>
              </a:lnSpc>
              <a:spcBef>
                <a:spcPts val="1800"/>
              </a:spcBef>
              <a:buNone/>
              <a:defRPr kumimoji="1" sz="1800" b="0" i="0" normalizeH="0" noProof="0">
                <a:uLnTx/>
                <a:uFillTx/>
                <a:latin typeface="+mn-lt"/>
                <a:ea typeface="+mn-ea"/>
                <a:cs typeface="+mn-cs"/>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心配してくれてありがたいという</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lnSpc>
                <a:spcPts val="3600"/>
              </a:lnSpc>
              <a:buNone/>
              <a:defRPr kumimoji="1" sz="1800" b="0" i="0" normalizeH="0" noProof="0">
                <a:uLnTx/>
                <a:uFillTx/>
                <a:latin typeface="+mn-lt"/>
                <a:ea typeface="+mn-ea"/>
                <a:cs typeface="+mn-cs"/>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気持ちはあったものの、親戚の態度に、もうわたしは治らないのではないか、死を待つしかないのではないかという気持ちになり落ち込みました。</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3741263" y="5877272"/>
            <a:ext cx="5079209" cy="307777"/>
          </a:xfrm>
          <a:prstGeom prst="rect">
            <a:avLst/>
          </a:prstGeom>
          <a:noFill/>
        </p:spPr>
        <p:txBody>
          <a:bodyPr wrap="square" rtlCol="0">
            <a:spAutoFit/>
          </a:bodyPr>
          <a:lstStyle>
            <a:defPPr>
              <a:defRPr lang="ja-JP"/>
            </a:defPPr>
          </a:lstStyle>
          <a:p>
            <a:pPr marL="0" algn="r" defTabSz="914400">
              <a:buNone/>
              <a:defRPr kumimoji="1" sz="1800" b="0" i="0" normalizeH="0" noProof="0">
                <a:uLnTx/>
                <a:uFillTx/>
                <a:latin typeface="+mn-lt"/>
                <a:ea typeface="+mn-ea"/>
                <a:cs typeface="+mn-cs"/>
              </a:defRPr>
            </a:pPr>
            <a:r>
              <a:rPr kumimoji="1" lang="ja-JP" altLang="en-US" sz="1400" b="1" i="0" normalizeH="0" noProof="0">
                <a:solidFill>
                  <a:schemeClr val="tx1">
                    <a:lumMod val="65000"/>
                    <a:lumOff val="35000"/>
                  </a:schemeClr>
                </a:solidFill>
                <a:uLnTx/>
                <a:uFillTx/>
                <a:latin typeface="+mn-lt"/>
                <a:ea typeface="+mn-ea"/>
                <a:cs typeface="+mn-cs"/>
              </a:rPr>
              <a:t>（患者手記より）</a:t>
            </a:r>
          </a:p>
        </p:txBody>
      </p:sp>
      <p:grpSp>
        <p:nvGrpSpPr>
          <p:cNvPr id="20" name="グループ化 19"/>
          <p:cNvGrpSpPr>
            <a:grpSpLocks noChangeAspect="1"/>
          </p:cNvGrpSpPr>
          <p:nvPr/>
        </p:nvGrpSpPr>
        <p:grpSpPr>
          <a:xfrm>
            <a:off x="1361219" y="-8334"/>
            <a:ext cx="7963309" cy="1809524"/>
            <a:chOff x="1413971" y="-26783"/>
            <a:chExt cx="7963309" cy="1809524"/>
          </a:xfrm>
        </p:grpSpPr>
        <p:pic>
          <p:nvPicPr>
            <p:cNvPr id="21"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13971" y="-26783"/>
              <a:ext cx="6235117"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2" name="テキスト ボックス 21"/>
            <p:cNvSpPr txBox="1"/>
            <p:nvPr/>
          </p:nvSpPr>
          <p:spPr>
            <a:xfrm>
              <a:off x="2051720" y="360704"/>
              <a:ext cx="7325560"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がん患者とどのように</a:t>
              </a:r>
              <a:endParaRPr lang="en-US" altLang="ja-JP" sz="4000">
                <a:solidFill>
                  <a:schemeClr val="tx1">
                    <a:lumMod val="75000"/>
                    <a:lumOff val="25000"/>
                  </a:schemeClr>
                </a:solidFill>
                <a:effectLst/>
              </a:endParaRPr>
            </a:p>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接すればよいのだろう</a:t>
              </a:r>
              <a:endParaRPr lang="en-US" altLang="ja-JP" sz="4000">
                <a:solidFill>
                  <a:schemeClr val="tx1">
                    <a:lumMod val="75000"/>
                    <a:lumOff val="25000"/>
                  </a:schemeClr>
                </a:solidFill>
                <a:effectLst/>
              </a:endParaRPr>
            </a:p>
          </p:txBody>
        </p:sp>
      </p:grpSp>
      <p:grpSp>
        <p:nvGrpSpPr>
          <p:cNvPr id="23" name="グループ化 22"/>
          <p:cNvGrpSpPr/>
          <p:nvPr/>
        </p:nvGrpSpPr>
        <p:grpSpPr>
          <a:xfrm>
            <a:off x="395536" y="326957"/>
            <a:ext cx="1008112" cy="1067428"/>
            <a:chOff x="728192" y="921380"/>
            <a:chExt cx="1008112" cy="1067428"/>
          </a:xfrm>
        </p:grpSpPr>
        <p:sp>
          <p:nvSpPr>
            <p:cNvPr id="24" name="円/楕円 23"/>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25" name="テキスト ボックス 24"/>
            <p:cNvSpPr txBox="1"/>
            <p:nvPr/>
          </p:nvSpPr>
          <p:spPr>
            <a:xfrm>
              <a:off x="741793" y="921380"/>
              <a:ext cx="971567" cy="1050544"/>
            </a:xfrm>
            <a:prstGeom prst="rect">
              <a:avLst/>
            </a:prstGeom>
            <a:noFill/>
          </p:spPr>
          <p:txBody>
            <a:bodyPr wrap="square" rtlCol="0">
              <a:spAutoFit/>
            </a:bodyPr>
            <a:lstStyle>
              <a:defPPr>
                <a:defRPr lang="ja-JP"/>
              </a:defPPr>
            </a:lstStyle>
            <a:p>
              <a:pPr marL="0" algn="ctr" defTabSz="914400">
                <a:lnSpc>
                  <a:spcPts val="8500"/>
                </a:lnSpc>
                <a:buNone/>
                <a:defRPr kumimoji="1" sz="1800" b="0" i="0" normalizeH="0" noProof="0">
                  <a:uLnTx/>
                  <a:uFillTx/>
                  <a:latin typeface="+mn-lt"/>
                  <a:ea typeface="+mn-ea"/>
                  <a:cs typeface="+mn-cs"/>
                </a:defRPr>
              </a:pPr>
              <a:r>
                <a:rPr kumimoji="1" lang="ja-JP" altLang="en-US" sz="6200" b="0" i="0" normalizeH="0" noProof="0">
                  <a:solidFill>
                    <a:schemeClr val="bg1"/>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sp>
        <p:nvSpPr>
          <p:cNvPr id="38" name="円/楕円 37"/>
          <p:cNvSpPr/>
          <p:nvPr/>
        </p:nvSpPr>
        <p:spPr>
          <a:xfrm>
            <a:off x="5915976" y="1700808"/>
            <a:ext cx="2904496" cy="2691445"/>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pic>
        <p:nvPicPr>
          <p:cNvPr id="26" name="Picture 3" descr="C:\Users\nakamura\Desktop\ill-21.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7206201" y="1935586"/>
            <a:ext cx="1557241" cy="215018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C:\Users\nakamura\Desktop\ill-18.png"/>
          <p:cNvPicPr>
            <a:picLocks noChangeAspect="1" noChangeArrowheads="1"/>
          </p:cNvPicPr>
          <p:nvPr/>
        </p:nvPicPr>
        <p:blipFill>
          <a:blip r:embed="rId5" cstate="print">
            <a:extLst>
              <a:ext uri="{28A0092B-C50C-407E-A947-70E740481C1C}">
                <a14:useLocalDpi xmlns:a14="http://schemas.microsoft.com/office/drawing/2010/main" val="0"/>
              </a:ext>
            </a:extLst>
          </a:blip>
          <a:srcRect r="59738"/>
          <a:stretch>
            <a:fillRect/>
          </a:stretch>
        </p:blipFill>
        <p:spPr bwMode="auto">
          <a:xfrm>
            <a:off x="5803972" y="1801190"/>
            <a:ext cx="1564252" cy="2419973"/>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CA301F7E-4D9E-439D-B297-065E671401D7}"/>
              </a:ext>
            </a:extLst>
          </p:cNvPr>
          <p:cNvSpPr/>
          <p:nvPr/>
        </p:nvSpPr>
        <p:spPr>
          <a:xfrm>
            <a:off x="8499699" y="6251541"/>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５</a:t>
            </a:r>
          </a:p>
        </p:txBody>
      </p:sp>
    </p:spTree>
    <p:extLst>
      <p:ext uri="{BB962C8B-B14F-4D97-AF65-F5344CB8AC3E}">
        <p14:creationId xmlns:p14="http://schemas.microsoft.com/office/powerpoint/2010/main" val="2295293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4000"/>
                                        <p:tgtEl>
                                          <p:spTgt spid="17"/>
                                        </p:tgtEl>
                                      </p:cBhvr>
                                    </p:animEffect>
                                  </p:childTnLst>
                                </p:cTn>
                              </p:par>
                            </p:childTnLst>
                          </p:cTn>
                        </p:par>
                        <p:par>
                          <p:cTn id="8" fill="hold" nodeType="afterGroup">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073895" y="4830052"/>
            <a:ext cx="6992222" cy="1546753"/>
          </a:xfrm>
          <a:prstGeom prst="roundRect">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44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36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a:solidFill>
                  <a:srgbClr val="FFFFFF"/>
                </a:solidFill>
                <a:uLnTx/>
                <a:uFillTx/>
                <a:latin typeface="メイリオ" panose="020B0604030504040204" pitchFamily="50" charset="-128"/>
                <a:ea typeface="メイリオ" panose="020B0604030504040204" pitchFamily="50" charset="-128"/>
                <a:cs typeface="+mn-cs"/>
              </a:rPr>
              <a:t>がん患者には</a:t>
            </a:r>
            <a:endParaRPr lang="en-US" altLang="ja-JP" sz="4400"/>
          </a:p>
          <a:p>
            <a:pPr marL="0" algn="ctr"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a:solidFill>
                  <a:srgbClr val="FFFFFF"/>
                </a:solidFill>
                <a:uLnTx/>
                <a:uFillTx/>
                <a:latin typeface="メイリオ" panose="020B0604030504040204" pitchFamily="50" charset="-128"/>
                <a:ea typeface="メイリオ" panose="020B0604030504040204" pitchFamily="50" charset="-128"/>
                <a:cs typeface="+mn-cs"/>
              </a:rPr>
              <a:t>さまざまな願いがある</a:t>
            </a:r>
            <a:endParaRPr lang="en-US" altLang="ja-JP" sz="4400"/>
          </a:p>
        </p:txBody>
      </p:sp>
      <p:sp>
        <p:nvSpPr>
          <p:cNvPr id="8" name="角丸四角形吹き出し 7"/>
          <p:cNvSpPr/>
          <p:nvPr/>
        </p:nvSpPr>
        <p:spPr>
          <a:xfrm>
            <a:off x="4984629" y="476672"/>
            <a:ext cx="3622870" cy="2416681"/>
          </a:xfrm>
          <a:prstGeom prst="wedgeRoundRectCallout">
            <a:avLst>
              <a:gd name="adj1" fmla="val 868"/>
              <a:gd name="adj2" fmla="val 67100"/>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lIns="108000" rIns="7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がんを</a:t>
            </a: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正しく理解してほしい。</a:t>
            </a:r>
            <a:endParaRPr kumimoji="1" lang="ja-JP" altLang="en-US" sz="40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吹き出し 9"/>
          <p:cNvSpPr/>
          <p:nvPr/>
        </p:nvSpPr>
        <p:spPr>
          <a:xfrm>
            <a:off x="565338" y="476673"/>
            <a:ext cx="4123524" cy="2416681"/>
          </a:xfrm>
          <a:prstGeom prst="wedgeRoundRectCallout">
            <a:avLst>
              <a:gd name="adj1" fmla="val -664"/>
              <a:gd name="adj2" fmla="val 66264"/>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lIns="108000" r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家族や友人に</a:t>
            </a:r>
            <a:br>
              <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これまでどおり</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接してほしい。</a:t>
            </a:r>
            <a:endParaRPr kumimoji="1" lang="ja-JP" altLang="en-US" sz="40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577" y="2589938"/>
            <a:ext cx="3600009" cy="2074933"/>
          </a:xfrm>
          <a:prstGeom prst="rect">
            <a:avLst/>
          </a:prstGeom>
        </p:spPr>
      </p:pic>
      <p:sp>
        <p:nvSpPr>
          <p:cNvPr id="9" name="正方形/長方形 8">
            <a:extLst>
              <a:ext uri="{FF2B5EF4-FFF2-40B4-BE49-F238E27FC236}">
                <a16:creationId xmlns:a16="http://schemas.microsoft.com/office/drawing/2014/main" id="{E4CB973D-2A1E-4911-B7F5-3958D570A3F9}"/>
              </a:ext>
            </a:extLst>
          </p:cNvPr>
          <p:cNvSpPr/>
          <p:nvPr/>
        </p:nvSpPr>
        <p:spPr>
          <a:xfrm>
            <a:off x="8499699" y="6223831"/>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６</a:t>
            </a:r>
          </a:p>
        </p:txBody>
      </p:sp>
    </p:spTree>
    <p:extLst>
      <p:ext uri="{BB962C8B-B14F-4D97-AF65-F5344CB8AC3E}">
        <p14:creationId xmlns:p14="http://schemas.microsoft.com/office/powerpoint/2010/main" val="22916823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nodeType="afterGroup">
                            <p:stCondLst>
                              <p:cond delay="1500"/>
                            </p:stCondLst>
                            <p:childTnLst>
                              <p:par>
                                <p:cTn id="13" presetID="14" presetClass="entr" presetSubtype="10" fill="hold" grpId="0"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23528" y="1340768"/>
            <a:ext cx="8424936" cy="4452501"/>
          </a:xfrm>
          <a:prstGeom prst="rect">
            <a:avLst/>
          </a:prstGeom>
          <a:noFill/>
        </p:spPr>
        <p:txBody>
          <a:bodyPr wrap="square" rtlCol="0">
            <a:spAutoFit/>
          </a:bodyPr>
          <a:lstStyle>
            <a:defPPr>
              <a:defRPr lang="ja-JP"/>
            </a:defPPr>
            <a:lvl1pPr marL="0" algn="ctr" defTabSz="914400" rtl="0" eaLnBrk="1" latinLnBrk="0" hangingPunct="1">
              <a:defRPr kumimoji="1" sz="4000" b="1" kern="120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lnSpc>
                <a:spcPts val="8500"/>
              </a:lnSpc>
              <a:buNone/>
              <a:defRPr kumimoji="1" sz="4000" b="1" i="0" normalizeH="0" noProof="0">
                <a:solidFill>
                  <a:srgbClr val="4F6228"/>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がん患者が</a:t>
            </a:r>
            <a:br>
              <a:rPr kumimoji="1" lang="en-US" altLang="ja-JP"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暮らしやすい社会</a:t>
            </a:r>
            <a:br>
              <a:rPr kumimoji="1" lang="en-US" altLang="ja-JP"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とはどのような</a:t>
            </a:r>
            <a:endParaRPr lang="en-US" altLang="ja-JP" sz="6500">
              <a:solidFill>
                <a:schemeClr val="tx1">
                  <a:lumMod val="75000"/>
                  <a:lumOff val="25000"/>
                </a:schemeClr>
              </a:solidFill>
            </a:endParaRPr>
          </a:p>
          <a:p>
            <a:pPr marL="0" algn="ctr" defTabSz="914400">
              <a:lnSpc>
                <a:spcPts val="8500"/>
              </a:lnSpc>
              <a:buNone/>
              <a:defRPr kumimoji="1" sz="4000" b="1" i="0" normalizeH="0" noProof="0">
                <a:solidFill>
                  <a:srgbClr val="4F6228"/>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社会だろう</a:t>
            </a:r>
            <a:endParaRPr lang="en-US" altLang="ja-JP" sz="6500">
              <a:solidFill>
                <a:schemeClr val="tx1">
                  <a:lumMod val="75000"/>
                  <a:lumOff val="25000"/>
                </a:schemeClr>
              </a:solidFill>
            </a:endParaRPr>
          </a:p>
        </p:txBody>
      </p:sp>
      <p:sp>
        <p:nvSpPr>
          <p:cNvPr id="3" name="正方形/長方形 2">
            <a:extLst>
              <a:ext uri="{FF2B5EF4-FFF2-40B4-BE49-F238E27FC236}">
                <a16:creationId xmlns:a16="http://schemas.microsoft.com/office/drawing/2014/main" id="{4BE11DD1-6820-421C-991D-1B5F4C338F27}"/>
              </a:ext>
            </a:extLst>
          </p:cNvPr>
          <p:cNvSpPr/>
          <p:nvPr/>
        </p:nvSpPr>
        <p:spPr>
          <a:xfrm>
            <a:off x="8713744" y="6353618"/>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７</a:t>
            </a:r>
          </a:p>
        </p:txBody>
      </p:sp>
    </p:spTree>
    <p:extLst>
      <p:ext uri="{BB962C8B-B14F-4D97-AF65-F5344CB8AC3E}">
        <p14:creationId xmlns:p14="http://schemas.microsoft.com/office/powerpoint/2010/main" val="33093051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5812502" y="1751856"/>
            <a:ext cx="2740237" cy="2722402"/>
          </a:xfrm>
          <a:prstGeom prst="ellipse">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10" name="テキスト ボックス 9"/>
          <p:cNvSpPr txBox="1"/>
          <p:nvPr/>
        </p:nvSpPr>
        <p:spPr>
          <a:xfrm>
            <a:off x="248782" y="1690855"/>
            <a:ext cx="8684536" cy="4837222"/>
          </a:xfrm>
          <a:prstGeom prst="rect">
            <a:avLst/>
          </a:prstGeom>
          <a:noFill/>
        </p:spPr>
        <p:txBody>
          <a:bodyPr wrap="square" rtlCol="0">
            <a:spAutoFit/>
          </a:bodyPr>
          <a:lstStyle>
            <a:defPPr>
              <a:defRPr lang="ja-JP"/>
            </a:defPPr>
          </a:lstStyle>
          <a:p>
            <a:pPr marL="0" algn="l" defTabSz="914400">
              <a:lnSpc>
                <a:spcPts val="3700"/>
              </a:lnSpc>
              <a:buNone/>
              <a:defRPr kumimoji="1" sz="1800" b="0" i="0" normalizeH="0" noProof="0">
                <a:uLnTx/>
                <a:uFillTx/>
                <a:latin typeface="+mn-lt"/>
                <a:ea typeface="+mn-ea"/>
                <a:cs typeface="+mn-cs"/>
              </a:defRPr>
            </a:pPr>
            <a:r>
              <a:rPr kumimoji="1" lang="ja-JP" altLang="ja-JP" sz="2800" b="1" i="0" spc="-1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営業の仕事で働いてい</a:t>
            </a:r>
            <a:r>
              <a:rPr kumimoji="1" lang="ja-JP" altLang="en-US" sz="2800" b="1" i="0" spc="-1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ました</a:t>
            </a:r>
            <a:r>
              <a:rPr kumimoji="1" lang="ja-JP" altLang="ja-JP" sz="2800" b="1" i="0" spc="-1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a:t>
            </a:r>
            <a:br>
              <a:rPr kumimoji="1" lang="en-US" altLang="ja-JP" sz="2800" b="1" i="0" spc="-1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en-US" altLang="ja-JP" sz="2800" b="1" i="0" spc="-1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30</a:t>
            </a:r>
            <a:r>
              <a:rPr kumimoji="1" lang="ja-JP" altLang="en-US" sz="2800" b="1" i="0" spc="-1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代で</a:t>
            </a:r>
            <a:r>
              <a:rPr kumimoji="1" lang="ja-JP" altLang="ja-JP" sz="2800" b="1" i="0" spc="-1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がんとわかり、手術</a:t>
            </a:r>
            <a:r>
              <a:rPr kumimoji="1" lang="ja-JP" altLang="en-US" sz="2800" b="1" i="0" spc="-1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と</a:t>
            </a:r>
            <a:br>
              <a:rPr kumimoji="1" lang="en-US" altLang="ja-JP" sz="2800" b="1" i="0" spc="-1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ja-JP" sz="2800" b="1" i="0" spc="-1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抗がん剤治療を</a:t>
            </a:r>
            <a:r>
              <a:rPr kumimoji="1" lang="ja-JP" altLang="en-US" sz="2800" b="1" i="0" spc="-1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受けました</a:t>
            </a:r>
            <a:r>
              <a:rPr kumimoji="1" lang="ja-JP" altLang="ja-JP" sz="2800" b="1" i="0" spc="-1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a:t>
            </a:r>
            <a:br>
              <a:rPr kumimoji="1" lang="en-US" altLang="ja-JP" sz="2800" b="1" i="0" spc="-1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ja-JP"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今も定期的に病院に行</a:t>
            </a:r>
            <a:r>
              <a:rPr kumimoji="1" lang="ja-JP" altLang="en-US"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っ</a:t>
            </a:r>
            <a:r>
              <a:rPr kumimoji="1" lang="ja-JP" altLang="ja-JP"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て</a:t>
            </a:r>
            <a:r>
              <a:rPr kumimoji="1" lang="ja-JP" altLang="en-US"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体調を</a:t>
            </a:r>
            <a:br>
              <a:rPr kumimoji="1" lang="en-US" altLang="ja-JP"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管理して</a:t>
            </a:r>
            <a:r>
              <a:rPr kumimoji="1" lang="ja-JP" altLang="ja-JP"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い</a:t>
            </a:r>
            <a:r>
              <a:rPr kumimoji="1" lang="ja-JP" altLang="en-US"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ます</a:t>
            </a:r>
            <a:r>
              <a:rPr kumimoji="1" lang="ja-JP" altLang="ja-JP"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lnSpc>
                <a:spcPts val="3700"/>
              </a:lnSpc>
              <a:buNone/>
              <a:defRPr kumimoji="1" sz="1800" b="0" i="0" normalizeH="0" noProof="0">
                <a:uLnTx/>
                <a:uFillTx/>
                <a:latin typeface="+mn-lt"/>
                <a:ea typeface="+mn-ea"/>
                <a:cs typeface="+mn-cs"/>
              </a:defRPr>
            </a:pPr>
            <a:r>
              <a:rPr kumimoji="1" lang="ja-JP" altLang="en-US"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体力が戻りきらず、仕事を続ける</a:t>
            </a:r>
            <a:br>
              <a:rPr kumimoji="1" lang="en-US" altLang="ja-JP"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ことが難しくなり、退職せざるをえませんでした。</a:t>
            </a:r>
            <a:br>
              <a:rPr kumimoji="1" lang="en-US" altLang="ja-JP"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好きな仕事だったので、本当に残念でした。</a:t>
            </a:r>
            <a:br>
              <a:rPr kumimoji="1" lang="en-US" altLang="ja-JP"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ただその後</a:t>
            </a:r>
            <a:r>
              <a:rPr kumimoji="1" lang="ja-JP" altLang="en-US" sz="2800" b="1" i="0" spc="-10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a:t>
            </a:r>
            <a:r>
              <a:rPr kumimoji="1" lang="ja-JP" altLang="ja-JP"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病気のことを理解してくれる職場</a:t>
            </a:r>
            <a:r>
              <a:rPr kumimoji="1" lang="ja-JP" altLang="en-US" sz="2800" b="1" i="0" spc="-15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と出会い、今は、体調を優先して働くことができています。</a:t>
            </a:r>
            <a:endParaRPr kumimoji="1" lang="ja-JP" altLang="en-US" sz="2800" b="1" spc="-1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9" name="グループ化 18"/>
          <p:cNvGrpSpPr>
            <a:grpSpLocks noChangeAspect="1"/>
          </p:cNvGrpSpPr>
          <p:nvPr/>
        </p:nvGrpSpPr>
        <p:grpSpPr>
          <a:xfrm>
            <a:off x="1361219" y="-26783"/>
            <a:ext cx="8312733" cy="1809524"/>
            <a:chOff x="1413971" y="-26783"/>
            <a:chExt cx="7121152" cy="1809524"/>
          </a:xfrm>
        </p:grpSpPr>
        <p:pic>
          <p:nvPicPr>
            <p:cNvPr id="20" name="Picture 2" descr="C:\Users\nakamura\Desktop\スライド文字-05.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13971" y="-26783"/>
              <a:ext cx="6390013" cy="1809524"/>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1919255" y="359458"/>
              <a:ext cx="6615868"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spc="-150" normalizeH="0" noProof="0">
                  <a:solidFill>
                    <a:schemeClr val="tx1">
                      <a:lumMod val="75000"/>
                      <a:lumOff val="25000"/>
                    </a:schemeClr>
                  </a:solidFill>
                  <a:effectLst/>
                  <a:uLnTx/>
                  <a:uFillTx/>
                  <a:cs typeface="メイリオ" panose="020B0604030504040204" pitchFamily="50" charset="-128"/>
                </a:rPr>
                <a:t>がん患者が暮らしやすい社会</a:t>
              </a:r>
              <a:endParaRPr lang="en-US" altLang="ja-JP" sz="4000" spc="-150">
                <a:solidFill>
                  <a:schemeClr val="tx1">
                    <a:lumMod val="75000"/>
                    <a:lumOff val="25000"/>
                  </a:schemeClr>
                </a:solidFill>
                <a:effectLst/>
                <a:cs typeface="メイリオ" panose="020B0604030504040204" pitchFamily="50" charset="-128"/>
              </a:endParaRPr>
            </a:p>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spc="-150" normalizeH="0" noProof="0">
                  <a:solidFill>
                    <a:schemeClr val="tx1">
                      <a:lumMod val="75000"/>
                      <a:lumOff val="25000"/>
                    </a:schemeClr>
                  </a:solidFill>
                  <a:effectLst/>
                  <a:uLnTx/>
                  <a:uFillTx/>
                  <a:cs typeface="メイリオ" panose="020B0604030504040204" pitchFamily="50" charset="-128"/>
                </a:rPr>
                <a:t>とはどのような社会だろう</a:t>
              </a:r>
            </a:p>
          </p:txBody>
        </p:sp>
      </p:grpSp>
      <p:grpSp>
        <p:nvGrpSpPr>
          <p:cNvPr id="22" name="グループ化 21"/>
          <p:cNvGrpSpPr/>
          <p:nvPr/>
        </p:nvGrpSpPr>
        <p:grpSpPr>
          <a:xfrm>
            <a:off x="395536" y="308508"/>
            <a:ext cx="1008112" cy="1067428"/>
            <a:chOff x="728192" y="921380"/>
            <a:chExt cx="1008112" cy="1067428"/>
          </a:xfrm>
        </p:grpSpPr>
        <p:sp>
          <p:nvSpPr>
            <p:cNvPr id="23" name="円/楕円 22"/>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24" name="テキスト ボックス 23"/>
            <p:cNvSpPr txBox="1"/>
            <p:nvPr/>
          </p:nvSpPr>
          <p:spPr>
            <a:xfrm>
              <a:off x="741793" y="921380"/>
              <a:ext cx="971567" cy="1050544"/>
            </a:xfrm>
            <a:prstGeom prst="rect">
              <a:avLst/>
            </a:prstGeom>
            <a:noFill/>
          </p:spPr>
          <p:txBody>
            <a:bodyPr wrap="square" rtlCol="0">
              <a:spAutoFit/>
            </a:bodyPr>
            <a:lstStyle>
              <a:defPPr>
                <a:defRPr lang="ja-JP"/>
              </a:defPPr>
            </a:lstStyle>
            <a:p>
              <a:pPr marL="0" algn="ctr" defTabSz="914400">
                <a:lnSpc>
                  <a:spcPts val="8500"/>
                </a:lnSpc>
                <a:buNone/>
                <a:defRPr kumimoji="1" sz="1800" b="0" i="0" normalizeH="0" noProof="0">
                  <a:uLnTx/>
                  <a:uFillTx/>
                  <a:latin typeface="+mn-lt"/>
                  <a:ea typeface="+mn-ea"/>
                  <a:cs typeface="+mn-cs"/>
                </a:defRPr>
              </a:pPr>
              <a:r>
                <a:rPr kumimoji="1" lang="ja-JP" altLang="en-US" sz="6200" b="0" i="0" normalizeH="0" noProof="0">
                  <a:solidFill>
                    <a:schemeClr val="bg1"/>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pic>
        <p:nvPicPr>
          <p:cNvPr id="2050" name="Picture 2" descr="C:\Users\nakamura\Desktop\サタケさんイラストスライド化拡大-33.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50438" y="1700808"/>
            <a:ext cx="2708353" cy="2590171"/>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47C35A11-B59A-4BC0-BC84-3AD9A50EDD07}"/>
              </a:ext>
            </a:extLst>
          </p:cNvPr>
          <p:cNvSpPr txBox="1"/>
          <p:nvPr/>
        </p:nvSpPr>
        <p:spPr>
          <a:xfrm>
            <a:off x="7485727" y="6064795"/>
            <a:ext cx="1440160" cy="307777"/>
          </a:xfrm>
          <a:prstGeom prst="rect">
            <a:avLst/>
          </a:prstGeom>
          <a:noFill/>
        </p:spPr>
        <p:txBody>
          <a:bodyPr wrap="square" rtlCol="0">
            <a:spAutoFit/>
          </a:bodyPr>
          <a:lstStyle>
            <a:defPPr>
              <a:defRPr lang="ja-JP"/>
            </a:defPPr>
          </a:lstStyle>
          <a:p>
            <a:pPr algn="r"/>
            <a:r>
              <a:rPr kumimoji="1" lang="ja-JP" altLang="ja-JP" sz="1400" b="1" dirty="0">
                <a:solidFill>
                  <a:srgbClr val="000000"/>
                </a:solidFill>
                <a:latin typeface="Calibri" panose="020F0502020204030204" pitchFamily="34" charset="0"/>
              </a:rPr>
              <a:t>（患者手記より）</a:t>
            </a:r>
            <a:endParaRPr lang="ja-JP" altLang="ja-JP" sz="1200" dirty="0">
              <a:latin typeface="ＭＳ Ｐゴシック" panose="020B0600070205080204" pitchFamily="50" charset="-128"/>
              <a:cs typeface="ＭＳ Ｐゴシック" panose="020B0600070205080204" pitchFamily="50" charset="-128"/>
            </a:endParaRPr>
          </a:p>
        </p:txBody>
      </p:sp>
      <p:sp>
        <p:nvSpPr>
          <p:cNvPr id="12" name="正方形/長方形 11">
            <a:extLst>
              <a:ext uri="{FF2B5EF4-FFF2-40B4-BE49-F238E27FC236}">
                <a16:creationId xmlns:a16="http://schemas.microsoft.com/office/drawing/2014/main" id="{285D8411-3CF6-40E7-AEAC-97CC2C405FF8}"/>
              </a:ext>
            </a:extLst>
          </p:cNvPr>
          <p:cNvSpPr/>
          <p:nvPr/>
        </p:nvSpPr>
        <p:spPr>
          <a:xfrm>
            <a:off x="8556071" y="6280278"/>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８</a:t>
            </a:r>
          </a:p>
        </p:txBody>
      </p:sp>
    </p:spTree>
    <p:extLst>
      <p:ext uri="{BB962C8B-B14F-4D97-AF65-F5344CB8AC3E}">
        <p14:creationId xmlns:p14="http://schemas.microsoft.com/office/powerpoint/2010/main" val="35254992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0"/>
                                        <p:tgtEl>
                                          <p:spTgt spid="10"/>
                                        </p:tgtEl>
                                      </p:cBhvr>
                                    </p:animEffect>
                                  </p:childTnLst>
                                </p:cTn>
                              </p:par>
                            </p:childTnLst>
                          </p:cTn>
                        </p:par>
                        <p:par>
                          <p:cTn id="8" fill="hold" nodeType="afterGroup">
                            <p:stCondLst>
                              <p:cond delay="5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角丸四角形吹き出し 15"/>
          <p:cNvSpPr/>
          <p:nvPr/>
        </p:nvSpPr>
        <p:spPr>
          <a:xfrm>
            <a:off x="4974930" y="389485"/>
            <a:ext cx="3562402" cy="2345606"/>
          </a:xfrm>
          <a:prstGeom prst="wedgeRoundRectCallout">
            <a:avLst>
              <a:gd name="adj1" fmla="val 868"/>
              <a:gd name="adj2" fmla="val 67100"/>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がんの治療に周囲の協力が</a:t>
            </a: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得られる。</a:t>
            </a:r>
            <a:endParaRPr kumimoji="1" lang="ja-JP" altLang="en-US" sz="40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吹き出し 16"/>
          <p:cNvSpPr/>
          <p:nvPr/>
        </p:nvSpPr>
        <p:spPr>
          <a:xfrm>
            <a:off x="827584" y="389485"/>
            <a:ext cx="3562402" cy="2345606"/>
          </a:xfrm>
          <a:prstGeom prst="wedgeRoundRectCallout">
            <a:avLst>
              <a:gd name="adj1" fmla="val -664"/>
              <a:gd name="adj2" fmla="val 66264"/>
              <a:gd name="adj3" fmla="val 16667"/>
            </a:avLst>
          </a:prstGeom>
          <a:solidFill>
            <a:srgbClr val="FFFFEB"/>
          </a:solidFill>
          <a:ln w="57150">
            <a:solidFill>
              <a:srgbClr val="01B3B7"/>
            </a:solidFill>
          </a:ln>
        </p:spPr>
        <p:style>
          <a:lnRef idx="2">
            <a:schemeClr val="dk1"/>
          </a:lnRef>
          <a:fillRef idx="1">
            <a:schemeClr val="lt1"/>
          </a:fillRef>
          <a:effectRef idx="0">
            <a:schemeClr val="dk1"/>
          </a:effectRef>
          <a:fontRef idx="minor">
            <a:schemeClr val="dk1"/>
          </a:fontRef>
        </p:style>
        <p:txBody>
          <a:bodyPr tIns="21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がんについて</a:t>
            </a:r>
            <a:br>
              <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周囲の理解が</a:t>
            </a:r>
            <a:br>
              <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ある。</a:t>
            </a:r>
            <a:endParaRPr kumimoji="1" lang="ja-JP" altLang="en-US" sz="40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Picture 2" descr="C:\Users\nakamura\Desktop\サタケさんイラストスライド化拡大-33.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385326" y="1797714"/>
            <a:ext cx="3640989" cy="3482110"/>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431540" y="4941241"/>
            <a:ext cx="8280920" cy="1368080"/>
          </a:xfrm>
          <a:prstGeom prst="roundRect">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44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36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rgbClr val="FFFFFF"/>
                </a:solidFill>
                <a:uLnTx/>
                <a:uFillTx/>
                <a:latin typeface="メイリオ" panose="020B0604030504040204" pitchFamily="50" charset="-128"/>
                <a:ea typeface="メイリオ" panose="020B0604030504040204" pitchFamily="50" charset="-128"/>
                <a:cs typeface="+mn-cs"/>
              </a:rPr>
              <a:t>がんへの正しい理解が</a:t>
            </a:r>
            <a:endParaRPr lang="en-US" altLang="ja-JP" sz="4000"/>
          </a:p>
          <a:p>
            <a:pPr marL="0" algn="ctr"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rgbClr val="FFFFFF"/>
                </a:solidFill>
                <a:uLnTx/>
                <a:uFillTx/>
                <a:latin typeface="メイリオ" panose="020B0604030504040204" pitchFamily="50" charset="-128"/>
                <a:ea typeface="メイリオ" panose="020B0604030504040204" pitchFamily="50" charset="-128"/>
                <a:cs typeface="+mn-cs"/>
              </a:rPr>
              <a:t>誰もが暮らしやすい社会につながる</a:t>
            </a:r>
            <a:endParaRPr lang="en-US" altLang="ja-JP" sz="4000"/>
          </a:p>
        </p:txBody>
      </p:sp>
      <p:sp>
        <p:nvSpPr>
          <p:cNvPr id="9" name="正方形/長方形 8">
            <a:extLst>
              <a:ext uri="{FF2B5EF4-FFF2-40B4-BE49-F238E27FC236}">
                <a16:creationId xmlns:a16="http://schemas.microsoft.com/office/drawing/2014/main" id="{AEDB1D57-1B63-402C-B60A-2E5A560BF653}"/>
              </a:ext>
            </a:extLst>
          </p:cNvPr>
          <p:cNvSpPr/>
          <p:nvPr/>
        </p:nvSpPr>
        <p:spPr>
          <a:xfrm>
            <a:off x="8546056" y="6217840"/>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mn-lt"/>
                <a:ea typeface="+mn-ea"/>
                <a:cs typeface="+mn-cs"/>
                <a:sym typeface="Wingdings"/>
              </a:defRPr>
            </a:lvl9pPr>
          </a:lstStyle>
          <a:p>
            <a:pPr marL="0" algn="ctr" defTabSz="914400">
              <a:buNone/>
              <a:defRPr kumimoji="1" sz="1800" b="0" i="0" kern="1200" normalizeH="0" noProof="0">
                <a:solidFill>
                  <a:srgbClr val="FFFFFF"/>
                </a:solidFill>
                <a:uLnTx/>
                <a:uFillTx/>
                <a:latin typeface="+mn-lt"/>
                <a:ea typeface="+mn-ea"/>
                <a:cs typeface="+mn-cs"/>
              </a:defRPr>
            </a:pPr>
            <a:r>
              <a:rPr kumimoji="1" lang="ja-JP" altLang="en-US" sz="1800" b="1" i="0" kern="1200" normalizeH="0" noProof="0">
                <a:solidFill>
                  <a:schemeClr val="tx1"/>
                </a:solidFill>
                <a:uLnTx/>
                <a:uFillTx/>
                <a:latin typeface="メイリオ" panose="020B0604030504040204" pitchFamily="50" charset="-128"/>
                <a:ea typeface="メイリオ" panose="020B0604030504040204" pitchFamily="50" charset="-128"/>
              </a:rPr>
              <a:t>９</a:t>
            </a:r>
          </a:p>
        </p:txBody>
      </p:sp>
    </p:spTree>
    <p:extLst>
      <p:ext uri="{BB962C8B-B14F-4D97-AF65-F5344CB8AC3E}">
        <p14:creationId xmlns:p14="http://schemas.microsoft.com/office/powerpoint/2010/main" val="13605244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nodeType="afterGroup">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par>
                          <p:cTn id="12" fill="hold" nodeType="afterGroup">
                            <p:stCondLst>
                              <p:cond delay="1500"/>
                            </p:stCondLst>
                            <p:childTnLst>
                              <p:par>
                                <p:cTn id="13" presetID="14" presetClass="entr" presetSubtype="10"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NET" val="2.0.50727.8813"/>
  <p:tag name="AS_OS" val="Microsoft Windows NT 6.2.9200.0"/>
  <p:tag name="AS_RELEASE_DATE" val="2018.03.09"/>
  <p:tag name="AS_TITLE" val="Aspose.Slides for .NET 3.5 Client Profile"/>
  <p:tag name="AS_VERSION" val="18.2.1"/>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1151</Words>
  <Application>Microsoft Office PowerPoint</Application>
  <PresentationFormat>画面に合わせる (4:3)</PresentationFormat>
  <Paragraphs>137</Paragraphs>
  <Slides>13</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HGS創英角ｺﾞｼｯｸUB</vt:lpstr>
      <vt:lpstr>ＭＳ Ｐゴシック</vt:lpstr>
      <vt:lpstr>メイリオ</vt:lpstr>
      <vt:lpstr>游明朝</vt:lpstr>
      <vt:lpstr>Arial</vt:lpstr>
      <vt:lpstr>Calibri</vt:lpstr>
      <vt:lpstr>Century Gothic</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三好綾</dc:creator>
  <cp:lastModifiedBy>事務局</cp:lastModifiedBy>
  <cp:revision>9</cp:revision>
  <cp:lastPrinted>2021-01-20T15:23:27Z</cp:lastPrinted>
  <dcterms:created xsi:type="dcterms:W3CDTF">2021-01-20T06:23:27Z</dcterms:created>
  <dcterms:modified xsi:type="dcterms:W3CDTF">2021-02-22T15:42:05Z</dcterms:modified>
</cp:coreProperties>
</file>