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9" r:id="rId2"/>
    <p:sldId id="262" r:id="rId3"/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>
      <p:cViewPr varScale="1">
        <p:scale>
          <a:sx n="67" d="100"/>
          <a:sy n="67" d="100"/>
        </p:scale>
        <p:origin x="548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571B7898-C192-4165-927E-DA37FA6FD7A2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328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3271879"/>
            <a:ext cx="8014970" cy="3099673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4408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96BBB197-2DF4-4E91-A988-03D69B58B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64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BB197-2DF4-4E91-A988-03D69B58B69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2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B3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838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7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8872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874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6" name="メモ 5"/>
          <p:cNvSpPr/>
          <p:nvPr userDrawn="1"/>
        </p:nvSpPr>
        <p:spPr>
          <a:xfrm>
            <a:off x="467544" y="-171401"/>
            <a:ext cx="8208912" cy="1152129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468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8" y="476672"/>
            <a:ext cx="8461444" cy="620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068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8" name="メモ 7"/>
          <p:cNvSpPr/>
          <p:nvPr userDrawn="1"/>
        </p:nvSpPr>
        <p:spPr>
          <a:xfrm>
            <a:off x="467544" y="-171401"/>
            <a:ext cx="8208912" cy="1152129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4127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 rot="16200000">
            <a:off x="1337902" y="-609711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  <p:sp>
        <p:nvSpPr>
          <p:cNvPr id="8" name="メモ 7"/>
          <p:cNvSpPr/>
          <p:nvPr userDrawn="1"/>
        </p:nvSpPr>
        <p:spPr>
          <a:xfrm>
            <a:off x="467544" y="-99391"/>
            <a:ext cx="8208912" cy="1800200"/>
          </a:xfrm>
          <a:prstGeom prst="foldedCorner">
            <a:avLst/>
          </a:prstGeom>
          <a:solidFill>
            <a:srgbClr val="01B3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357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0322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-18008" y="0"/>
            <a:ext cx="9162008" cy="6873528"/>
          </a:xfrm>
          <a:prstGeom prst="rect">
            <a:avLst/>
          </a:prstGeom>
          <a:solidFill>
            <a:srgbClr val="FCD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1"/>
          <a:stretch>
            <a:fillRect/>
          </a:stretch>
        </p:blipFill>
        <p:spPr>
          <a:xfrm>
            <a:off x="-46146" y="191295"/>
            <a:ext cx="8938626" cy="66967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4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88005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"/>
          <p:cNvSpPr/>
          <p:nvPr userDrawn="1"/>
        </p:nvSpPr>
        <p:spPr bwMode="auto">
          <a:xfrm flipV="1">
            <a:off x="58" y="234598"/>
            <a:ext cx="1475598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/>
          <a:lstStyle>
            <a:defPPr>
              <a:defRPr lang="ja-JP"/>
            </a:defPPr>
          </a:lstStyle>
          <a:p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251520" y="919376"/>
            <a:ext cx="8640960" cy="5938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183704" y="273711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r>
              <a:rPr lang="ja-JP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資 料</a:t>
            </a:r>
          </a:p>
        </p:txBody>
      </p:sp>
    </p:spTree>
    <p:extLst>
      <p:ext uri="{BB962C8B-B14F-4D97-AF65-F5344CB8AC3E}">
        <p14:creationId xmlns:p14="http://schemas.microsoft.com/office/powerpoint/2010/main" val="21645694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 rot="16200000">
            <a:off x="1337902" y="-973943"/>
            <a:ext cx="6468194" cy="87849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508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011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9145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B95808-CD91-45C4-93FE-2D98F1775133}" type="datetimeFigureOut">
              <a:rPr kumimoji="1" lang="ja-JP" altLang="en-US" smtClean="0"/>
              <a:t>2021/2/23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2FD4F6-53A3-4F67-A018-2974C282BC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2E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475656" y="257942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174625" indent="-174625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4800" b="1" i="0" normalizeH="0" noProof="0">
                <a:solidFill>
                  <a:schemeClr val="accent3">
                    <a:lumMod val="7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800" b="1" i="0" normalizeH="0" noProof="0">
                <a:solidFill>
                  <a:schemeClr val="accent3">
                    <a:lumMod val="7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日本のがんの現状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77" y="787692"/>
            <a:ext cx="8147837" cy="52826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テキスト ボックス 3"/>
          <p:cNvSpPr txBox="1"/>
          <p:nvPr/>
        </p:nvSpPr>
        <p:spPr>
          <a:xfrm>
            <a:off x="1691680" y="529328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文部科学省　がん教育推進のための教材</a:t>
            </a:r>
            <a:endParaRPr kumimoji="1" lang="en-US" altLang="ja-JP" sz="160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kumimoji="1" lang="en-US" altLang="ja-JP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600" b="0" i="0" normalizeH="0" noProof="0"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我が国におけるがんの現状」対応</a:t>
            </a:r>
            <a:endParaRPr kumimoji="1" lang="ja-JP" altLang="en-US" sz="160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70F4D2-8A8B-434B-8161-89665B6095E1}"/>
              </a:ext>
            </a:extLst>
          </p:cNvPr>
          <p:cNvSpPr/>
          <p:nvPr/>
        </p:nvSpPr>
        <p:spPr>
          <a:xfrm>
            <a:off x="8675414" y="644076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7289094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7F309A0B-0065-4B1C-A2FC-5765D9249CA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" t="1293" r="1466" b="9449"/>
          <a:stretch/>
        </p:blipFill>
        <p:spPr bwMode="auto">
          <a:xfrm>
            <a:off x="418026" y="1147306"/>
            <a:ext cx="8186422" cy="427269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535833" y="5849962"/>
            <a:ext cx="7913440" cy="792109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0000" rIns="0" rtlCol="0" anchor="ctr"/>
          <a:lstStyle>
            <a:defPPr>
              <a:defRPr lang="ja-JP"/>
            </a:defPPr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5400" b="1" i="0" u="none" strike="noStrike" kern="1200" cap="none" spc="0" normalizeH="0" baseline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5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en-US" altLang="ja-JP" sz="36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50</a:t>
            </a:r>
            <a:r>
              <a:rPr kumimoji="1" lang="ja-JP" altLang="en-US" sz="36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才前後からがんになる人が増える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3995936" y="2558358"/>
            <a:ext cx="1656184" cy="870642"/>
          </a:xfrm>
          <a:prstGeom prst="wedgeRoundRectCallout">
            <a:avLst>
              <a:gd name="adj1" fmla="val -16419"/>
              <a:gd name="adj2" fmla="val 155623"/>
              <a:gd name="adj3" fmla="val 16667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4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en-US" altLang="ja-JP" sz="4400" b="1" i="0" normalizeH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4400" b="1" i="0" normalizeH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才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283794" y="44624"/>
            <a:ext cx="1574050" cy="691870"/>
            <a:chOff x="294833" y="960233"/>
            <a:chExt cx="1574050" cy="691870"/>
          </a:xfrm>
        </p:grpSpPr>
        <p:pic>
          <p:nvPicPr>
            <p:cNvPr id="21" name="Picture 2" descr="C:\Users\nakamura\Desktop\スライド文字-04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4833" y="960233"/>
              <a:ext cx="1574050" cy="69187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正方形/長方形 21"/>
            <p:cNvSpPr/>
            <p:nvPr/>
          </p:nvSpPr>
          <p:spPr>
            <a:xfrm>
              <a:off x="429066" y="1117027"/>
              <a:ext cx="1313181" cy="43088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200" b="1" i="0" normalizeH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ちなみに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98115" y="5524186"/>
            <a:ext cx="79134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algn="r"/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（厚生労働省「人口動態統計」より国立がん研究センターがん情報サービスが作成（「がん登録・統計」））</a:t>
            </a:r>
            <a:endParaRPr lang="ja-JP" alt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D71DF0-EC57-4474-B592-85E664418355}"/>
              </a:ext>
            </a:extLst>
          </p:cNvPr>
          <p:cNvSpPr/>
          <p:nvPr/>
        </p:nvSpPr>
        <p:spPr>
          <a:xfrm>
            <a:off x="8416134" y="6409917"/>
            <a:ext cx="513344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76385" y="188640"/>
            <a:ext cx="8076135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400" b="1" i="0" normalizeH="0" noProof="0" dirty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年齢別がんになる人の割合</a:t>
            </a:r>
          </a:p>
        </p:txBody>
      </p:sp>
    </p:spTree>
    <p:extLst>
      <p:ext uri="{BB962C8B-B14F-4D97-AF65-F5344CB8AC3E}">
        <p14:creationId xmlns:p14="http://schemas.microsoft.com/office/powerpoint/2010/main" val="3133063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C4631902-DDF5-4927-AB51-B91C0DA2A31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" t="1293" r="1466" b="9449"/>
          <a:stretch/>
        </p:blipFill>
        <p:spPr bwMode="auto">
          <a:xfrm>
            <a:off x="251520" y="1613918"/>
            <a:ext cx="8480343" cy="474987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角丸四角形吹き出し 13"/>
          <p:cNvSpPr/>
          <p:nvPr/>
        </p:nvSpPr>
        <p:spPr>
          <a:xfrm>
            <a:off x="2394981" y="1492704"/>
            <a:ext cx="4252021" cy="1893925"/>
          </a:xfrm>
          <a:prstGeom prst="wedgeRoundRectCallout">
            <a:avLst>
              <a:gd name="adj1" fmla="val 57488"/>
              <a:gd name="adj2" fmla="val 35937"/>
              <a:gd name="adj3" fmla="val 16667"/>
            </a:avLst>
          </a:prstGeom>
          <a:solidFill>
            <a:srgbClr val="C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のリスク</a:t>
            </a:r>
            <a:r>
              <a:rPr kumimoji="1" lang="ja-JP" altLang="en-US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を高める生活習慣をもつ人が多いから</a:t>
            </a:r>
            <a:endParaRPr lang="en-US" altLang="ja-JP" sz="2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（肺がん、胃がんなどが多い）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326528" y="196941"/>
            <a:ext cx="8605520" cy="1358020"/>
            <a:chOff x="326528" y="196941"/>
            <a:chExt cx="8605520" cy="1358020"/>
          </a:xfrm>
        </p:grpSpPr>
        <p:pic>
          <p:nvPicPr>
            <p:cNvPr id="26" name="Picture 2" descr="C:\Users\nakamura\Desktop\スライド文字-05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87215" y="196941"/>
              <a:ext cx="7644833" cy="1358020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2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1996964" y="370681"/>
              <a:ext cx="6408712" cy="91752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252000" rIns="0" rtlCol="0" anchor="ctr"/>
            <a:lstStyle>
              <a:defPPr>
                <a:defRPr lang="ja-JP"/>
              </a:defPPr>
              <a:lvl1pPr marL="0" algn="ctr" defTabSz="914400" rtl="0" eaLnBrk="1" latinLnBrk="0" hangingPunct="1">
                <a:defRPr kumimoji="1" sz="3600" b="1" kern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algn="l" defTabSz="914400">
                <a:buNone/>
                <a:defRPr kumimoji="1" sz="3600" b="1" i="0" normalizeH="0" noProof="0">
                  <a:solidFill>
                    <a:srgbClr val="FFFFFF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pPr>
              <a:r>
                <a:rPr kumimoji="1" lang="ja-JP" altLang="en-US" sz="42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男性の方が多いのはなぜか</a:t>
              </a:r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326528" y="348797"/>
              <a:ext cx="1008112" cy="1067428"/>
              <a:chOff x="728192" y="921380"/>
              <a:chExt cx="1008112" cy="1067428"/>
            </a:xfrm>
          </p:grpSpPr>
          <p:sp>
            <p:nvSpPr>
              <p:cNvPr id="29" name="円/楕円 28"/>
              <p:cNvSpPr/>
              <p:nvPr/>
            </p:nvSpPr>
            <p:spPr>
              <a:xfrm>
                <a:off x="728192" y="980696"/>
                <a:ext cx="1008112" cy="1008112"/>
              </a:xfrm>
              <a:prstGeom prst="ellipse">
                <a:avLst/>
              </a:prstGeom>
              <a:solidFill>
                <a:srgbClr val="01B3B7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Calibri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ja-JP" altLang="en-US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741793" y="921380"/>
                <a:ext cx="971567" cy="1050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lnSpc>
                    <a:spcPts val="8500"/>
                  </a:lnSpc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6200" b="0" i="0" normalizeH="0" noProof="0">
                    <a:solidFill>
                      <a:schemeClr val="bg1"/>
                    </a:solidFill>
                    <a:uLnTx/>
                    <a:uFillTx/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  <a:cs typeface="メイリオ" panose="020B0604030504040204" pitchFamily="50" charset="-128"/>
                  </a:rPr>
                  <a:t>Ｑ</a:t>
                </a:r>
              </a:p>
            </p:txBody>
          </p:sp>
        </p:grpSp>
      </p:grpSp>
      <p:grpSp>
        <p:nvGrpSpPr>
          <p:cNvPr id="6" name="グループ化 5"/>
          <p:cNvGrpSpPr/>
          <p:nvPr/>
        </p:nvGrpSpPr>
        <p:grpSpPr>
          <a:xfrm>
            <a:off x="857609" y="2818068"/>
            <a:ext cx="4252022" cy="2341578"/>
            <a:chOff x="1188097" y="3281190"/>
            <a:chExt cx="4608512" cy="2561531"/>
          </a:xfrm>
        </p:grpSpPr>
        <p:sp>
          <p:nvSpPr>
            <p:cNvPr id="13" name="角丸四角形吹き出し 12"/>
            <p:cNvSpPr/>
            <p:nvPr/>
          </p:nvSpPr>
          <p:spPr>
            <a:xfrm>
              <a:off x="1188097" y="3845547"/>
              <a:ext cx="4608512" cy="1997174"/>
            </a:xfrm>
            <a:prstGeom prst="wedgeRoundRectCallout">
              <a:avLst>
                <a:gd name="adj1" fmla="val 36601"/>
                <a:gd name="adj2" fmla="val 5794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</a:lstStyle>
            <a:p>
              <a:pPr algn="ctr"/>
              <a:r>
                <a:rPr kumimoji="1" lang="en-US" altLang="ja-JP" sz="2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  <a:r>
                <a:rPr kumimoji="1" lang="ja-JP" altLang="en-US" sz="2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代～</a:t>
              </a:r>
              <a:r>
                <a:rPr kumimoji="1" lang="en-US" altLang="ja-JP" sz="2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2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代前半までは</a:t>
              </a:r>
              <a:endParaRPr kumimoji="1" lang="en-US" altLang="ja-JP" sz="28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2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女性が多い</a:t>
              </a:r>
              <a:endPara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2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（乳がんや子宮頸がんが</a:t>
              </a:r>
              <a:br>
                <a:rPr kumimoji="1" lang="en-US" altLang="ja-JP" sz="2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20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この世代に多いから）</a:t>
              </a: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1201442" y="3281190"/>
              <a:ext cx="1262638" cy="632605"/>
              <a:chOff x="802581" y="1059467"/>
              <a:chExt cx="1262638" cy="632605"/>
            </a:xfrm>
          </p:grpSpPr>
          <p:pic>
            <p:nvPicPr>
              <p:cNvPr id="19" name="Picture 2" descr="C:\Users\nakamura\Desktop\スライド文字-04.png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802581" y="1059467"/>
                <a:ext cx="1262638" cy="632605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正方形/長方形 23"/>
              <p:cNvSpPr/>
              <p:nvPr/>
            </p:nvSpPr>
            <p:spPr>
              <a:xfrm>
                <a:off x="854254" y="1194978"/>
                <a:ext cx="1159292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1900" b="1" i="0" normalizeH="0" noProof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ちなみに</a:t>
                </a:r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3726954" y="4813357"/>
              <a:ext cx="570360" cy="2491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marL="0" algn="ctr" defTabSz="914400" rtl="0" eaLnBrk="1" latinLnBrk="0" hangingPunct="1">
                <a:defRPr kumimoji="1"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marL="0" algn="ctr" defTabSz="914400">
                <a:buNone/>
                <a:defRPr kumimoji="1" sz="3200" b="1" i="0" normalizeH="0" noProof="0">
                  <a:solidFill>
                    <a:srgbClr val="40404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pPr>
              <a:r>
                <a:rPr kumimoji="1" lang="ja-JP" altLang="en-US" sz="1100" b="1" i="0" normalizeH="0" noProof="0">
                  <a:solidFill>
                    <a:srgbClr val="404040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けい</a:t>
              </a:r>
            </a:p>
          </p:txBody>
        </p: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0D0F3C7-68EB-4881-8EE9-51C811C674AF}"/>
              </a:ext>
            </a:extLst>
          </p:cNvPr>
          <p:cNvSpPr/>
          <p:nvPr/>
        </p:nvSpPr>
        <p:spPr>
          <a:xfrm>
            <a:off x="8518585" y="6377275"/>
            <a:ext cx="51281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B3CF17-45D1-4D42-8E0B-51A837E69FF8}"/>
              </a:ext>
            </a:extLst>
          </p:cNvPr>
          <p:cNvSpPr txBox="1"/>
          <p:nvPr/>
        </p:nvSpPr>
        <p:spPr>
          <a:xfrm>
            <a:off x="584532" y="6346415"/>
            <a:ext cx="79134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algn="r"/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（厚生労働省「人口動態統計」より国立がん研究センターがん情報サービスが作成（「がん登録・統計」））</a:t>
            </a:r>
            <a:endParaRPr lang="ja-JP" alt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4590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581987" y="1519469"/>
            <a:ext cx="71293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4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l" defTabSz="914400">
              <a:buNone/>
              <a:defRPr kumimoji="1" sz="4400" b="1" i="0" normalizeH="0" noProof="0">
                <a:solidFill>
                  <a:srgbClr val="404040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日本人の２人に１人が</a:t>
            </a:r>
            <a:br>
              <a:rPr kumimoji="1" lang="en-US" altLang="ja-JP" sz="44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4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がんになる。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47102" y="3300051"/>
            <a:ext cx="7489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4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l" defTabSz="914400">
              <a:buNone/>
              <a:defRPr kumimoji="1" sz="4400" b="1" i="0" normalizeH="0" noProof="0">
                <a:solidFill>
                  <a:srgbClr val="404040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年齢が上がるにつれて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l" defTabSz="914400">
              <a:buNone/>
              <a:defRPr kumimoji="1" sz="4400" b="1" i="0" normalizeH="0" noProof="0">
                <a:solidFill>
                  <a:srgbClr val="404040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がんになる率は上がる。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869780" y="1519469"/>
            <a:ext cx="803425" cy="830997"/>
            <a:chOff x="1014358" y="1805732"/>
            <a:chExt cx="803425" cy="830997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578" y="1857524"/>
              <a:ext cx="466102" cy="451080"/>
            </a:xfrm>
            <a:prstGeom prst="rect">
              <a:avLst/>
            </a:prstGeom>
          </p:spPr>
        </p:pic>
        <p:sp>
          <p:nvSpPr>
            <p:cNvPr id="2" name="正方形/長方形 1"/>
            <p:cNvSpPr/>
            <p:nvPr/>
          </p:nvSpPr>
          <p:spPr>
            <a:xfrm>
              <a:off x="1014358" y="1805732"/>
              <a:ext cx="8034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4800" b="0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□</a:t>
              </a:r>
              <a:endPara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869780" y="3257030"/>
            <a:ext cx="803425" cy="830997"/>
            <a:chOff x="1014358" y="1805732"/>
            <a:chExt cx="803425" cy="830997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578" y="1857524"/>
              <a:ext cx="466102" cy="451080"/>
            </a:xfrm>
            <a:prstGeom prst="rect">
              <a:avLst/>
            </a:prstGeom>
          </p:spPr>
        </p:pic>
        <p:sp>
          <p:nvSpPr>
            <p:cNvPr id="15" name="正方形/長方形 14"/>
            <p:cNvSpPr/>
            <p:nvPr/>
          </p:nvSpPr>
          <p:spPr>
            <a:xfrm>
              <a:off x="1014358" y="1805732"/>
              <a:ext cx="8034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4800" b="0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□</a:t>
              </a:r>
              <a:endPara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17" name="直線コネクタ 16"/>
          <p:cNvCxnSpPr/>
          <p:nvPr/>
        </p:nvCxnSpPr>
        <p:spPr>
          <a:xfrm>
            <a:off x="1043608" y="3009039"/>
            <a:ext cx="7422774" cy="0"/>
          </a:xfrm>
          <a:prstGeom prst="line">
            <a:avLst/>
          </a:prstGeom>
          <a:ln w="57150" cap="sq">
            <a:solidFill>
              <a:schemeClr val="bg1">
                <a:lumMod val="85000"/>
              </a:schemeClr>
            </a:solidFill>
            <a:prstDash val="sysDash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547102" y="5037612"/>
            <a:ext cx="7489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4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l" defTabSz="914400">
              <a:buNone/>
              <a:defRPr kumimoji="1" sz="4400" b="1" i="0" normalizeH="0" noProof="0">
                <a:solidFill>
                  <a:srgbClr val="404040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がんは誰もがなりうる病気</a:t>
            </a:r>
            <a:endParaRPr kumimoji="1" lang="en-US" altLang="ja-JP" sz="4400" b="1" i="0" normalizeH="0" noProof="0" dirty="0">
              <a:solidFill>
                <a:srgbClr val="404040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l" defTabSz="914400">
              <a:buNone/>
              <a:defRPr kumimoji="1" sz="4400" b="1" i="0" normalizeH="0" noProof="0">
                <a:solidFill>
                  <a:srgbClr val="404040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 dirty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である。</a:t>
            </a:r>
            <a:endParaRPr kumimoji="1" lang="ja-JP" altLang="en-US" sz="4400" b="1" i="0" normalizeH="0" noProof="0" dirty="0">
              <a:solidFill>
                <a:schemeClr val="tx1"/>
              </a:solidFill>
              <a:highlight>
                <a:srgbClr val="FFFF00"/>
              </a:highligh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869780" y="5028839"/>
            <a:ext cx="803425" cy="830997"/>
            <a:chOff x="1014358" y="1805732"/>
            <a:chExt cx="803425" cy="830997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578" y="1857524"/>
              <a:ext cx="466102" cy="451080"/>
            </a:xfrm>
            <a:prstGeom prst="rect">
              <a:avLst/>
            </a:prstGeom>
          </p:spPr>
        </p:pic>
        <p:sp>
          <p:nvSpPr>
            <p:cNvPr id="21" name="正方形/長方形 20"/>
            <p:cNvSpPr/>
            <p:nvPr/>
          </p:nvSpPr>
          <p:spPr>
            <a:xfrm>
              <a:off x="1014358" y="1805732"/>
              <a:ext cx="8034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4800" b="0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□</a:t>
              </a:r>
              <a:endParaRPr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22" name="直線コネクタ 21"/>
          <p:cNvCxnSpPr/>
          <p:nvPr/>
        </p:nvCxnSpPr>
        <p:spPr>
          <a:xfrm>
            <a:off x="1043608" y="4755373"/>
            <a:ext cx="7422774" cy="0"/>
          </a:xfrm>
          <a:prstGeom prst="line">
            <a:avLst/>
          </a:prstGeom>
          <a:ln w="57150" cap="sq">
            <a:solidFill>
              <a:schemeClr val="bg1">
                <a:lumMod val="85000"/>
              </a:schemeClr>
            </a:solidFill>
            <a:prstDash val="sysDash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724063" y="432110"/>
            <a:ext cx="3672408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rgbClr val="6699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66990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5400" b="1" i="0" normalizeH="0" noProof="0">
                <a:solidFill>
                  <a:srgbClr val="C30D23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振り返り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124171"/>
            <a:ext cx="2919080" cy="207937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3AF3138-258E-449B-B64C-86F447517E51}"/>
              </a:ext>
            </a:extLst>
          </p:cNvPr>
          <p:cNvSpPr/>
          <p:nvPr/>
        </p:nvSpPr>
        <p:spPr>
          <a:xfrm>
            <a:off x="8285973" y="6410041"/>
            <a:ext cx="652230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746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179512" y="45848"/>
            <a:ext cx="3532194" cy="18883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年をとったら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誰でもがんになるの？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5035374" y="5490012"/>
            <a:ext cx="3532194" cy="151911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がんは自分に</a:t>
            </a:r>
            <a:endParaRPr lang="en-US" altLang="ja-JP" sz="24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関係ない</a:t>
            </a:r>
            <a:endParaRPr lang="ja-JP" altLang="en-US" sz="24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46249" y="5157067"/>
            <a:ext cx="3885413" cy="173316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家の人が</a:t>
            </a:r>
            <a:endParaRPr lang="en-US" altLang="ja-JP" sz="24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がんになったら</a:t>
            </a:r>
            <a:endParaRPr lang="en-US" altLang="ja-JP" sz="24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いやだ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1866863" y="3800133"/>
            <a:ext cx="3885413" cy="159423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親せきにがんの人が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いると自分もがんに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なりやすい？</a:t>
            </a:r>
          </a:p>
        </p:txBody>
      </p:sp>
      <p:sp>
        <p:nvSpPr>
          <p:cNvPr id="38" name="円/楕円 37"/>
          <p:cNvSpPr/>
          <p:nvPr/>
        </p:nvSpPr>
        <p:spPr>
          <a:xfrm>
            <a:off x="4789692" y="2715439"/>
            <a:ext cx="3256017" cy="163434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若くてもがんに</a:t>
            </a:r>
            <a:br>
              <a:rPr kumimoji="1" lang="en-US" altLang="ja-JP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なる人が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いるの？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4527103" y="134235"/>
            <a:ext cx="3885413" cy="185360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自分は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将来がんになる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可能性はある？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5835747" y="3864992"/>
            <a:ext cx="3372242" cy="18941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自分は絶対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がんに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なりたくない</a:t>
            </a:r>
          </a:p>
        </p:txBody>
      </p:sp>
      <p:sp>
        <p:nvSpPr>
          <p:cNvPr id="42" name="円/楕円 41"/>
          <p:cNvSpPr/>
          <p:nvPr/>
        </p:nvSpPr>
        <p:spPr>
          <a:xfrm>
            <a:off x="2176698" y="1439701"/>
            <a:ext cx="3885413" cy="180584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何人に</a:t>
            </a:r>
            <a:r>
              <a:rPr kumimoji="1" lang="en-US" altLang="ja-JP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人が</a:t>
            </a:r>
            <a:endParaRPr lang="en-US" altLang="ja-JP" sz="24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4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がんになるの？</a:t>
            </a:r>
            <a:endParaRPr lang="en-US" altLang="ja-JP" sz="24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536" y="5157192"/>
            <a:ext cx="3015322" cy="1737937"/>
          </a:xfrm>
          <a:prstGeom prst="rect">
            <a:avLst/>
          </a:prstGeom>
        </p:spPr>
      </p:pic>
      <p:sp>
        <p:nvSpPr>
          <p:cNvPr id="44" name="円/楕円 43"/>
          <p:cNvSpPr/>
          <p:nvPr/>
        </p:nvSpPr>
        <p:spPr>
          <a:xfrm>
            <a:off x="6469810" y="1697306"/>
            <a:ext cx="2702070" cy="1391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がんになるか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検査で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わかるの？</a:t>
            </a:r>
            <a:endParaRPr lang="en-US" altLang="ja-JP" sz="2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-116735" y="2410041"/>
            <a:ext cx="3537894" cy="193974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自分はがんに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ならない</a:t>
            </a:r>
            <a:endParaRPr lang="en-US" altLang="ja-JP" sz="28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だろう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7BCEC2D-2E82-4260-9C75-0D1E9ACC0EB0}"/>
              </a:ext>
            </a:extLst>
          </p:cNvPr>
          <p:cNvSpPr/>
          <p:nvPr/>
        </p:nvSpPr>
        <p:spPr>
          <a:xfrm>
            <a:off x="8675414" y="6440760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79152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006284" y="1268760"/>
            <a:ext cx="7125995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lnSpc>
                <a:spcPts val="8500"/>
              </a:lnSpc>
              <a:defRPr kumimoji="1" sz="65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marL="0" algn="ctr" defTabSz="914400">
              <a:lnSpc>
                <a:spcPts val="8500"/>
              </a:lnSpc>
              <a:buNone/>
              <a:defRPr kumimoji="1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日本では</a:t>
            </a:r>
            <a:br>
              <a:rPr kumimoji="1" lang="en-US" altLang="ja-JP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どれくらいの人が</a:t>
            </a:r>
            <a:endParaRPr lang="en-US" altLang="ja-JP"/>
          </a:p>
          <a:p>
            <a:pPr marL="0" algn="ctr" defTabSz="914400">
              <a:lnSpc>
                <a:spcPts val="8500"/>
              </a:lnSpc>
              <a:buNone/>
              <a:defRPr kumimoji="1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がんになっている</a:t>
            </a:r>
            <a:endParaRPr lang="en-US" altLang="ja-JP"/>
          </a:p>
          <a:p>
            <a:pPr marL="0" algn="ctr" defTabSz="914400">
              <a:lnSpc>
                <a:spcPts val="8500"/>
              </a:lnSpc>
              <a:buNone/>
              <a:defRPr kumimoji="1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kumimoji="1" lang="ja-JP" altLang="en-US" sz="6500" b="1" i="0" normalizeH="0" noProof="0">
                <a:solidFill>
                  <a:srgbClr val="404040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のだろう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88CDDB-2495-467D-A579-7A2A6335A9E0}"/>
              </a:ext>
            </a:extLst>
          </p:cNvPr>
          <p:cNvSpPr/>
          <p:nvPr/>
        </p:nvSpPr>
        <p:spPr>
          <a:xfrm>
            <a:off x="8675414" y="6371485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0188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407" y="1772816"/>
            <a:ext cx="4279625" cy="244550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407" y="1772816"/>
            <a:ext cx="4279625" cy="2445501"/>
          </a:xfrm>
          <a:prstGeom prst="rect">
            <a:avLst/>
          </a:prstGeom>
        </p:spPr>
      </p:pic>
      <p:sp>
        <p:nvSpPr>
          <p:cNvPr id="16" name="角丸四角形吹き出し 15"/>
          <p:cNvSpPr/>
          <p:nvPr/>
        </p:nvSpPr>
        <p:spPr>
          <a:xfrm>
            <a:off x="1658861" y="4082348"/>
            <a:ext cx="5806539" cy="1923155"/>
          </a:xfrm>
          <a:custGeom>
            <a:avLst/>
            <a:gdLst>
              <a:gd name="connsiteX0" fmla="*/ 0 w 5806539"/>
              <a:gd name="connsiteY0" fmla="*/ 878234 h 1923155"/>
              <a:gd name="connsiteX1" fmla="*/ 208989 w 5806539"/>
              <a:gd name="connsiteY1" fmla="*/ 669245 h 1923155"/>
              <a:gd name="connsiteX2" fmla="*/ 2580387 w 5806539"/>
              <a:gd name="connsiteY2" fmla="*/ 668824 h 1923155"/>
              <a:gd name="connsiteX3" fmla="*/ 2905528 w 5806539"/>
              <a:gd name="connsiteY3" fmla="*/ 0 h 1923155"/>
              <a:gd name="connsiteX4" fmla="*/ 3242351 w 5806539"/>
              <a:gd name="connsiteY4" fmla="*/ 673880 h 1923155"/>
              <a:gd name="connsiteX5" fmla="*/ 5597550 w 5806539"/>
              <a:gd name="connsiteY5" fmla="*/ 669245 h 1923155"/>
              <a:gd name="connsiteX6" fmla="*/ 5806539 w 5806539"/>
              <a:gd name="connsiteY6" fmla="*/ 878234 h 1923155"/>
              <a:gd name="connsiteX7" fmla="*/ 5806539 w 5806539"/>
              <a:gd name="connsiteY7" fmla="*/ 878230 h 1923155"/>
              <a:gd name="connsiteX8" fmla="*/ 5806539 w 5806539"/>
              <a:gd name="connsiteY8" fmla="*/ 878230 h 1923155"/>
              <a:gd name="connsiteX9" fmla="*/ 5806539 w 5806539"/>
              <a:gd name="connsiteY9" fmla="*/ 1191708 h 1923155"/>
              <a:gd name="connsiteX10" fmla="*/ 5806539 w 5806539"/>
              <a:gd name="connsiteY10" fmla="*/ 1714166 h 1923155"/>
              <a:gd name="connsiteX11" fmla="*/ 5597550 w 5806539"/>
              <a:gd name="connsiteY11" fmla="*/ 1923155 h 1923155"/>
              <a:gd name="connsiteX12" fmla="*/ 2419391 w 5806539"/>
              <a:gd name="connsiteY12" fmla="*/ 1923155 h 1923155"/>
              <a:gd name="connsiteX13" fmla="*/ 967757 w 5806539"/>
              <a:gd name="connsiteY13" fmla="*/ 1923155 h 1923155"/>
              <a:gd name="connsiteX14" fmla="*/ 967757 w 5806539"/>
              <a:gd name="connsiteY14" fmla="*/ 1923155 h 1923155"/>
              <a:gd name="connsiteX15" fmla="*/ 208989 w 5806539"/>
              <a:gd name="connsiteY15" fmla="*/ 1923155 h 1923155"/>
              <a:gd name="connsiteX16" fmla="*/ 0 w 5806539"/>
              <a:gd name="connsiteY16" fmla="*/ 1714166 h 1923155"/>
              <a:gd name="connsiteX17" fmla="*/ 0 w 5806539"/>
              <a:gd name="connsiteY17" fmla="*/ 1191708 h 1923155"/>
              <a:gd name="connsiteX18" fmla="*/ 0 w 5806539"/>
              <a:gd name="connsiteY18" fmla="*/ 878230 h 1923155"/>
              <a:gd name="connsiteX19" fmla="*/ 0 w 5806539"/>
              <a:gd name="connsiteY19" fmla="*/ 878230 h 1923155"/>
              <a:gd name="connsiteX20" fmla="*/ 0 w 5806539"/>
              <a:gd name="connsiteY20" fmla="*/ 878234 h 192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06539" h="1923155">
                <a:moveTo>
                  <a:pt x="0" y="878234"/>
                </a:moveTo>
                <a:cubicBezTo>
                  <a:pt x="0" y="762813"/>
                  <a:pt x="93568" y="669245"/>
                  <a:pt x="208989" y="669245"/>
                </a:cubicBezTo>
                <a:lnTo>
                  <a:pt x="2580387" y="668824"/>
                </a:lnTo>
                <a:lnTo>
                  <a:pt x="2905528" y="0"/>
                </a:lnTo>
                <a:lnTo>
                  <a:pt x="3242351" y="673880"/>
                </a:lnTo>
                <a:lnTo>
                  <a:pt x="5597550" y="669245"/>
                </a:lnTo>
                <a:cubicBezTo>
                  <a:pt x="5712971" y="669245"/>
                  <a:pt x="5806539" y="762813"/>
                  <a:pt x="5806539" y="878234"/>
                </a:cubicBezTo>
                <a:lnTo>
                  <a:pt x="5806539" y="878230"/>
                </a:lnTo>
                <a:lnTo>
                  <a:pt x="5806539" y="878230"/>
                </a:lnTo>
                <a:lnTo>
                  <a:pt x="5806539" y="1191708"/>
                </a:lnTo>
                <a:lnTo>
                  <a:pt x="5806539" y="1714166"/>
                </a:lnTo>
                <a:cubicBezTo>
                  <a:pt x="5806539" y="1829587"/>
                  <a:pt x="5712971" y="1923155"/>
                  <a:pt x="5597550" y="1923155"/>
                </a:cubicBezTo>
                <a:lnTo>
                  <a:pt x="2419391" y="1923155"/>
                </a:lnTo>
                <a:lnTo>
                  <a:pt x="967757" y="1923155"/>
                </a:lnTo>
                <a:lnTo>
                  <a:pt x="967757" y="1923155"/>
                </a:lnTo>
                <a:lnTo>
                  <a:pt x="208989" y="1923155"/>
                </a:lnTo>
                <a:cubicBezTo>
                  <a:pt x="93568" y="1923155"/>
                  <a:pt x="0" y="1829587"/>
                  <a:pt x="0" y="1714166"/>
                </a:cubicBezTo>
                <a:lnTo>
                  <a:pt x="0" y="1191708"/>
                </a:lnTo>
                <a:lnTo>
                  <a:pt x="0" y="878230"/>
                </a:lnTo>
                <a:lnTo>
                  <a:pt x="0" y="878230"/>
                </a:lnTo>
                <a:lnTo>
                  <a:pt x="0" y="87823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216000" rIns="0" bIns="108000" rtlCol="0" anchor="b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5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２人に１人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1540" y="208696"/>
            <a:ext cx="8280919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がんになる人の割合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19899" y="6483044"/>
            <a:ext cx="60921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050" b="0" i="0" normalizeH="0" noProof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出典：国立がん研究センターがん情報サービス「がん登録・統計」最新がん統計</a:t>
            </a:r>
            <a:endParaRPr kumimoji="1" lang="ja-JP" altLang="en-US" sz="105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C7B6D9-BCAD-423C-88BF-F9DE1277DEF3}"/>
              </a:ext>
            </a:extLst>
          </p:cNvPr>
          <p:cNvSpPr/>
          <p:nvPr/>
        </p:nvSpPr>
        <p:spPr>
          <a:xfrm>
            <a:off x="8497331" y="6422272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</p:spTree>
    <p:extLst>
      <p:ext uri="{BB962C8B-B14F-4D97-AF65-F5344CB8AC3E}">
        <p14:creationId xmlns:p14="http://schemas.microsoft.com/office/powerpoint/2010/main" val="1947674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38F65D5-3489-48CC-AB98-505C1A3AB3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/>
          <a:stretch/>
        </p:blipFill>
        <p:spPr>
          <a:xfrm>
            <a:off x="1060275" y="1052736"/>
            <a:ext cx="7023449" cy="440903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759744" y="6049276"/>
            <a:ext cx="7768294" cy="584775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0000" rIns="0" rtlCol="0" anchor="ctr"/>
          <a:lstStyle>
            <a:defPPr>
              <a:defRPr lang="ja-JP"/>
            </a:defPPr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5400" b="1" i="0" u="none" strike="noStrike" kern="1200" cap="none" spc="0" normalizeH="0" baseline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5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3200" b="1" i="0" normalizeH="0" noProof="0" dirty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がんによる死亡数は増え続けている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401657" y="5504791"/>
            <a:ext cx="648446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32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32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人に</a:t>
            </a:r>
            <a:r>
              <a:rPr kumimoji="1" lang="en-US" altLang="ja-JP" sz="32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3200" b="1" i="0" normalizeH="0" noProof="0" dirty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人ががんで亡くなっている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3373" y="5247461"/>
            <a:ext cx="770035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algn="r"/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（厚生労働省「人口動態統計」を基に公益財団法人がん研究振興財団が作成（「がん統計‘</a:t>
            </a:r>
            <a:r>
              <a:rPr kumimoji="1" lang="en-US" altLang="ja-JP" sz="1050" kern="1200" dirty="0">
                <a:solidFill>
                  <a:srgbClr val="595959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</a:t>
            </a:r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」））</a:t>
            </a:r>
            <a:endParaRPr lang="ja-JP" alt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just"/>
            <a:r>
              <a:rPr lang="en-US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D77CF21-F2C6-4C95-A8FD-AA3B1F289BFF}"/>
              </a:ext>
            </a:extLst>
          </p:cNvPr>
          <p:cNvSpPr/>
          <p:nvPr/>
        </p:nvSpPr>
        <p:spPr>
          <a:xfrm>
            <a:off x="8528038" y="6482681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209059"/>
            <a:ext cx="864096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がんによる死亡数</a:t>
            </a:r>
          </a:p>
        </p:txBody>
      </p:sp>
    </p:spTree>
    <p:extLst>
      <p:ext uri="{BB962C8B-B14F-4D97-AF65-F5344CB8AC3E}">
        <p14:creationId xmlns:p14="http://schemas.microsoft.com/office/powerpoint/2010/main" val="2032025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899592" y="1083179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わたしたちの</a:t>
            </a:r>
            <a:br>
              <a:rPr kumimoji="1" lang="en-US" altLang="ja-JP" sz="4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体の細胞は</a:t>
            </a:r>
            <a:br>
              <a:rPr kumimoji="1" lang="en-US" altLang="ja-JP" sz="4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毎日分裂し</a:t>
            </a:r>
            <a:endParaRPr lang="en-US" altLang="ja-JP" sz="4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0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新しくなっている</a:t>
            </a:r>
            <a:endParaRPr lang="en-US" altLang="ja-JP" sz="4000" b="1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91862" y="191807"/>
            <a:ext cx="4360276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algn="ctr" defTabSz="914400">
              <a:buNone/>
              <a:defRPr kumimoji="1" sz="4400" b="1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4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がんのしくみ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115617" y="3777836"/>
            <a:ext cx="1787007" cy="2456046"/>
            <a:chOff x="1352744" y="3977813"/>
            <a:chExt cx="1279613" cy="1845874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70"/>
            <a:stretch>
              <a:fillRect/>
            </a:stretch>
          </p:blipFill>
          <p:spPr>
            <a:xfrm rot="10800000">
              <a:off x="1352744" y="5164054"/>
              <a:ext cx="1279613" cy="659633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0705" y="3977813"/>
              <a:ext cx="598777" cy="628460"/>
            </a:xfrm>
            <a:prstGeom prst="rect">
              <a:avLst/>
            </a:prstGeom>
          </p:spPr>
        </p:pic>
        <p:sp>
          <p:nvSpPr>
            <p:cNvPr id="22" name="下矢印 21"/>
            <p:cNvSpPr/>
            <p:nvPr/>
          </p:nvSpPr>
          <p:spPr>
            <a:xfrm rot="1519670">
              <a:off x="1677017" y="4648046"/>
              <a:ext cx="210940" cy="476086"/>
            </a:xfrm>
            <a:prstGeom prst="downArrow">
              <a:avLst/>
            </a:prstGeom>
            <a:solidFill>
              <a:srgbClr val="FF9900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bIns="0" anchor="ctr"/>
            <a:lstStyle>
              <a:defPPr>
                <a:defRPr lang="ja-JP"/>
              </a:defPPr>
            </a:lstStyle>
            <a:p>
              <a:pPr marL="0" algn="ctr" defTabSz="914400" fontAlgn="base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lang="ja-JP" altLang="en-US" sz="4000">
                <a:solidFill>
                  <a:prstClr val="white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24" name="下矢印 23"/>
            <p:cNvSpPr/>
            <p:nvPr/>
          </p:nvSpPr>
          <p:spPr>
            <a:xfrm rot="20080333" flipH="1">
              <a:off x="2089516" y="4651908"/>
              <a:ext cx="210940" cy="476086"/>
            </a:xfrm>
            <a:prstGeom prst="downArrow">
              <a:avLst/>
            </a:prstGeom>
            <a:solidFill>
              <a:srgbClr val="FF9900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bIns="0" anchor="ctr"/>
            <a:lstStyle>
              <a:defPPr>
                <a:defRPr lang="ja-JP"/>
              </a:defPPr>
            </a:lstStyle>
            <a:p>
              <a:pPr marL="0" algn="ctr" defTabSz="914400" fontAlgn="base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lang="ja-JP" altLang="en-US" sz="4000">
                <a:solidFill>
                  <a:prstClr val="white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1924310" y="5322021"/>
            <a:ext cx="1063514" cy="956098"/>
          </a:xfrm>
          <a:prstGeom prst="roundRect">
            <a:avLst>
              <a:gd name="adj" fmla="val 13261"/>
            </a:avLst>
          </a:prstGeom>
          <a:noFill/>
          <a:ln w="76200" cap="sq">
            <a:solidFill>
              <a:srgbClr val="FF0000"/>
            </a:solidFill>
            <a:prstDash val="sysDash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kumimoji="1" lang="ja-JP" altLang="en-US"/>
          </a:p>
        </p:txBody>
      </p:sp>
      <p:sp>
        <p:nvSpPr>
          <p:cNvPr id="38" name="角丸四角形吹き出し 37"/>
          <p:cNvSpPr/>
          <p:nvPr/>
        </p:nvSpPr>
        <p:spPr>
          <a:xfrm>
            <a:off x="3467497" y="3530030"/>
            <a:ext cx="5331886" cy="2394233"/>
          </a:xfrm>
          <a:prstGeom prst="wedgeRoundRectCallout">
            <a:avLst>
              <a:gd name="adj1" fmla="val -58810"/>
              <a:gd name="adj2" fmla="val 34466"/>
              <a:gd name="adj3" fmla="val 16667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4000" tIns="216000" rIns="0"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36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細胞分裂するとき</a:t>
            </a:r>
          </a:p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60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変異</a:t>
            </a:r>
            <a:r>
              <a:rPr kumimoji="1" lang="ja-JP" altLang="en-US" sz="36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1" lang="ja-JP" altLang="en-US" sz="54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悪性化</a:t>
            </a:r>
            <a:r>
              <a:rPr kumimoji="1" lang="ja-JP" altLang="en-US" sz="36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したもの</a:t>
            </a:r>
            <a:r>
              <a:rPr kumimoji="1" lang="ja-JP" altLang="en-US" sz="3600" b="1" i="0" spc="60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3600" b="1" i="0" normalizeH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“がん”</a:t>
            </a:r>
            <a:endParaRPr kumimoji="1" lang="ja-JP" alt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27576" y="3050661"/>
            <a:ext cx="1749197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kumimoji="1" lang="ja-JP" altLang="en-US" sz="2800" b="1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兆個</a:t>
            </a:r>
            <a:endParaRPr lang="ja-JP" altLang="en-US" sz="2800"/>
          </a:p>
        </p:txBody>
      </p:sp>
      <p:sp>
        <p:nvSpPr>
          <p:cNvPr id="18" name="正方形/長方形 17"/>
          <p:cNvSpPr/>
          <p:nvPr/>
        </p:nvSpPr>
        <p:spPr>
          <a:xfrm>
            <a:off x="3611513" y="5976258"/>
            <a:ext cx="5328592" cy="553998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ja-JP"/>
            </a:defPPr>
          </a:lstStyle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en-US" altLang="ja-JP" sz="1500" b="0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500" b="0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変異しても細胞を正常に保つ働きが機能しているときは、</a:t>
            </a:r>
            <a:endParaRPr lang="en-US" altLang="ja-JP" sz="15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algn="l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500" b="0" i="0" normalizeH="0" noProof="0"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修復されたり排除されたりする</a:t>
            </a:r>
          </a:p>
        </p:txBody>
      </p:sp>
      <p:pic>
        <p:nvPicPr>
          <p:cNvPr id="20" name="Picture 4" descr="C:\Users\nakamura\Desktop\サタケさんイラストスライド化拡大-0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>
            <a:fillRect/>
          </a:stretch>
        </p:blipFill>
        <p:spPr bwMode="auto">
          <a:xfrm>
            <a:off x="7351073" y="1181981"/>
            <a:ext cx="1352462" cy="186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8785" y="1171933"/>
            <a:ext cx="2453891" cy="187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081286" y="6488668"/>
            <a:ext cx="784887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r" defTabSz="914400" rtl="0" eaLnBrk="1" latinLnBrk="0" hangingPunct="1">
              <a:defRPr kumimoji="1" sz="10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（細胞の数） </a:t>
            </a:r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1" lang="en-US" altLang="ja-JP" sz="1050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Annals of Human Biology</a:t>
            </a:r>
            <a:r>
              <a:rPr kumimoji="1" lang="ja-JP" altLang="ja-JP" sz="1050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kumimoji="1" lang="en-US" altLang="ja-JP" sz="1050" kern="120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https://www.researchgate.net/publication/248399628_An_estimation_of_the_number_of_cells_in_the_human_body</a:t>
            </a:r>
            <a:endParaRPr lang="ja-JP" alt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en-US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en-US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algn="l" defTabSz="914400">
              <a:buNone/>
              <a:defRPr kumimoji="1" sz="1050" b="0" i="0" normalizeH="0" noProof="0">
                <a:solidFill>
                  <a:srgbClr val="595959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endParaRPr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26D0DDD-10E7-4E35-B627-E459710C7AFA}"/>
              </a:ext>
            </a:extLst>
          </p:cNvPr>
          <p:cNvSpPr/>
          <p:nvPr/>
        </p:nvSpPr>
        <p:spPr>
          <a:xfrm>
            <a:off x="8511595" y="6454272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</a:p>
        </p:txBody>
      </p:sp>
    </p:spTree>
    <p:extLst>
      <p:ext uri="{BB962C8B-B14F-4D97-AF65-F5344CB8AC3E}">
        <p14:creationId xmlns:p14="http://schemas.microsoft.com/office/powerpoint/2010/main" val="914015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8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B0D214F-8FEF-491F-A08E-67A09D2AD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63" y="1532610"/>
            <a:ext cx="8346594" cy="5031477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3472809" y="6568421"/>
            <a:ext cx="5079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marL="0" algn="r" defTabSz="914400">
              <a:buNone/>
              <a:defRPr kumimoji="1" sz="1800" b="0" i="0" normalizeH="0" noProof="0"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050" b="0" i="0" normalizeH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出典：厚生労働省　</a:t>
            </a:r>
            <a:r>
              <a:rPr kumimoji="1" lang="ja-JP" altLang="en-US" sz="1050" b="0" i="0" normalizeH="0" noProof="0" dirty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令和元年</a:t>
            </a:r>
            <a:r>
              <a:rPr kumimoji="1" lang="ja-JP" altLang="en-US" sz="1050" b="0" i="0" normalizeH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簡易生命表</a:t>
            </a:r>
            <a:endParaRPr kumimoji="1" lang="ja-JP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58762" y="202409"/>
            <a:ext cx="7876039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pPr marL="0" algn="ctr" defTabSz="914400">
              <a:buNone/>
              <a:defRPr kumimoji="1" sz="48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4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日本の平均寿命の推移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329863" y="44624"/>
            <a:ext cx="1574050" cy="691870"/>
            <a:chOff x="294833" y="960233"/>
            <a:chExt cx="1574050" cy="691870"/>
          </a:xfrm>
        </p:grpSpPr>
        <p:pic>
          <p:nvPicPr>
            <p:cNvPr id="1026" name="Picture 2" descr="C:\Users\nakamura\Desktop\スライド文字-04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4833" y="960233"/>
              <a:ext cx="1574050" cy="69187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正方形/長方形 9"/>
            <p:cNvSpPr/>
            <p:nvPr/>
          </p:nvSpPr>
          <p:spPr>
            <a:xfrm>
              <a:off x="429066" y="1117027"/>
              <a:ext cx="1313181" cy="43088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200" b="1" i="0" normalizeH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ちなみに</a:t>
              </a:r>
            </a:p>
          </p:txBody>
        </p:sp>
      </p:grpSp>
      <p:cxnSp>
        <p:nvCxnSpPr>
          <p:cNvPr id="39" name="直線コネクタ 38"/>
          <p:cNvCxnSpPr/>
          <p:nvPr/>
        </p:nvCxnSpPr>
        <p:spPr>
          <a:xfrm flipH="1">
            <a:off x="1043608" y="1988840"/>
            <a:ext cx="0" cy="4198838"/>
          </a:xfrm>
          <a:prstGeom prst="line">
            <a:avLst/>
          </a:prstGeom>
          <a:ln w="7620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8316416" y="1988840"/>
            <a:ext cx="0" cy="4198838"/>
          </a:xfrm>
          <a:prstGeom prst="line">
            <a:avLst/>
          </a:prstGeom>
          <a:ln w="7620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/>
          <p:cNvGrpSpPr/>
          <p:nvPr/>
        </p:nvGrpSpPr>
        <p:grpSpPr>
          <a:xfrm>
            <a:off x="1222600" y="2040311"/>
            <a:ext cx="3038270" cy="1480126"/>
            <a:chOff x="1776912" y="3849249"/>
            <a:chExt cx="3038270" cy="148012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1776912" y="3849249"/>
              <a:ext cx="3038270" cy="1412693"/>
            </a:xfrm>
            <a:prstGeom prst="wedgeRectCallout">
              <a:avLst>
                <a:gd name="adj1" fmla="val -44686"/>
                <a:gd name="adj2" fmla="val 89870"/>
              </a:avLst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 anchor="ctr">
              <a:noAutofit/>
            </a:bodyPr>
            <a:lstStyle>
              <a:defPPr>
                <a:defRPr lang="ja-JP"/>
              </a:defPPr>
            </a:lstStyle>
            <a:p>
              <a:pPr marL="0" algn="l" defTabSz="914400">
                <a:lnSpc>
                  <a:spcPts val="37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ja-JP" altLang="en-US" sz="2000" b="1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860097" y="3899760"/>
              <a:ext cx="2480166" cy="540533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lnSpc>
                  <a:spcPts val="37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en-US" altLang="ja-JP" sz="24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1955</a:t>
              </a:r>
              <a:r>
                <a:rPr kumimoji="1" lang="ja-JP" altLang="en-US" sz="24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kumimoji="1" lang="ja-JP" altLang="en-US" sz="1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の平均寿命</a:t>
              </a: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1896306" y="4395688"/>
              <a:ext cx="1125674" cy="349161"/>
            </a:xfrm>
            <a:prstGeom prst="roundRect">
              <a:avLst>
                <a:gd name="adj" fmla="val 50000"/>
              </a:avLst>
            </a:prstGeom>
            <a:solidFill>
              <a:srgbClr val="075D11"/>
            </a:solidFill>
          </p:spPr>
          <p:txBody>
            <a:bodyPr wrap="square" tIns="10800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400" b="1" i="0" normalizeH="0" noProof="0" dirty="0">
                  <a:solidFill>
                    <a:schemeClr val="bg1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男性</a:t>
              </a:r>
              <a:endPara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989230" y="4345077"/>
              <a:ext cx="1741182" cy="5539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en-US" altLang="ja-JP" sz="3000" b="1" i="0" normalizeH="0" noProof="0" dirty="0">
                  <a:solidFill>
                    <a:srgbClr val="075D11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63.60</a:t>
              </a:r>
              <a:r>
                <a:rPr kumimoji="1" lang="ja-JP" altLang="en-US" sz="3000" b="1" i="0" normalizeH="0" noProof="0" dirty="0">
                  <a:solidFill>
                    <a:srgbClr val="075D11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才</a:t>
              </a: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896306" y="4809753"/>
              <a:ext cx="1125674" cy="349161"/>
            </a:xfrm>
            <a:prstGeom prst="roundRect">
              <a:avLst>
                <a:gd name="adj" fmla="val 50000"/>
              </a:avLst>
            </a:prstGeom>
            <a:solidFill>
              <a:srgbClr val="0CA41E"/>
            </a:solidFill>
          </p:spPr>
          <p:txBody>
            <a:bodyPr wrap="square" tIns="10800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400" b="1" i="0" normalizeH="0" noProof="0" dirty="0">
                  <a:solidFill>
                    <a:schemeClr val="bg1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女性</a:t>
              </a:r>
              <a:endPara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005605" y="4775377"/>
              <a:ext cx="1741182" cy="5539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pPr marL="0" algn="l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en-US" altLang="ja-JP" sz="3000" b="1" i="0" normalizeH="0" noProof="0" dirty="0">
                  <a:solidFill>
                    <a:srgbClr val="0CA41E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67.75</a:t>
              </a:r>
              <a:r>
                <a:rPr kumimoji="1" lang="ja-JP" altLang="en-US" sz="3000" b="1" i="0" normalizeH="0" noProof="0" dirty="0">
                  <a:solidFill>
                    <a:srgbClr val="0CA41E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才</a:t>
              </a: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503160" y="1294303"/>
            <a:ext cx="3712081" cy="1435773"/>
            <a:chOff x="1729520" y="4086470"/>
            <a:chExt cx="3712081" cy="1435773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1729520" y="4086470"/>
              <a:ext cx="3038270" cy="1412693"/>
            </a:xfrm>
            <a:prstGeom prst="wedgeRectCallout">
              <a:avLst>
                <a:gd name="adj1" fmla="val 34523"/>
                <a:gd name="adj2" fmla="val 66318"/>
              </a:avLst>
            </a:prstGeom>
            <a:solidFill>
              <a:schemeClr val="bg1"/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 anchor="ctr">
              <a:noAutofit/>
            </a:bodyPr>
            <a:lstStyle>
              <a:defPPr>
                <a:defRPr lang="ja-JP"/>
              </a:defPPr>
            </a:lstStyle>
            <a:p>
              <a:pPr marL="0" algn="l" defTabSz="914400">
                <a:lnSpc>
                  <a:spcPts val="37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863199" y="4155723"/>
              <a:ext cx="29336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</a:lstStyle>
            <a:p>
              <a:pPr algn="just"/>
              <a:r>
                <a:rPr kumimoji="1" lang="en-US" altLang="ja-JP" sz="2400" b="1" kern="1200" dirty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游明朝" panose="02020400000000000000" pitchFamily="18" charset="-128"/>
                  <a:cs typeface="Arial" panose="020B0604020202020204" pitchFamily="34" charset="0"/>
                </a:rPr>
                <a:t>2019</a:t>
              </a:r>
              <a:r>
                <a:rPr kumimoji="1" lang="ja-JP" altLang="en-US" sz="2400" b="1" kern="1200" dirty="0">
                  <a:effectLst/>
                  <a:latin typeface="游明朝" panose="02020400000000000000" pitchFamily="18" charset="-128"/>
                  <a:ea typeface="メイリオ" panose="020B0604030504040204" pitchFamily="50" charset="-128"/>
                  <a:cs typeface="Arial" panose="020B0604020202020204" pitchFamily="34" charset="0"/>
                </a:rPr>
                <a:t>年</a:t>
              </a:r>
              <a:r>
                <a:rPr kumimoji="1" lang="ja-JP" altLang="en-US" sz="1800" b="1" i="0" normalizeH="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の平均寿命</a:t>
              </a:r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1934158" y="4592007"/>
              <a:ext cx="1125674" cy="349161"/>
            </a:xfrm>
            <a:prstGeom prst="roundRect">
              <a:avLst>
                <a:gd name="adj" fmla="val 50000"/>
              </a:avLst>
            </a:prstGeom>
            <a:solidFill>
              <a:srgbClr val="075D11"/>
            </a:solidFill>
          </p:spPr>
          <p:txBody>
            <a:bodyPr wrap="square" tIns="10800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400" b="1" i="0" normalizeH="0" noProof="0" dirty="0">
                  <a:solidFill>
                    <a:schemeClr val="bg1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男性</a:t>
              </a:r>
              <a:endPara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055665" y="4526118"/>
              <a:ext cx="1741182" cy="5539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</a:lstStyle>
            <a:p>
              <a:r>
                <a:rPr kumimoji="1" lang="en-US" altLang="ja-JP" sz="3000" b="1" kern="1200" dirty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游明朝" panose="02020400000000000000" pitchFamily="18" charset="-128"/>
                  <a:cs typeface="Arial" panose="020B0604020202020204" pitchFamily="34" charset="0"/>
                </a:rPr>
                <a:t>81.41</a:t>
              </a:r>
              <a:r>
                <a:rPr kumimoji="1" lang="ja-JP" altLang="ja-JP" sz="3000" b="1" kern="1200" dirty="0">
                  <a:solidFill>
                    <a:srgbClr val="548235"/>
                  </a:solidFill>
                  <a:effectLst/>
                  <a:latin typeface="游明朝" panose="02020400000000000000" pitchFamily="18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才</a:t>
              </a:r>
              <a:endParaRPr lang="ja-JP" alt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1934158" y="5034134"/>
              <a:ext cx="1125674" cy="349161"/>
            </a:xfrm>
            <a:prstGeom prst="roundRect">
              <a:avLst>
                <a:gd name="adj" fmla="val 50000"/>
              </a:avLst>
            </a:prstGeom>
            <a:solidFill>
              <a:srgbClr val="0CA41E"/>
            </a:solidFill>
          </p:spPr>
          <p:txBody>
            <a:bodyPr wrap="square" tIns="108000" anchor="ctr">
              <a:noAutofit/>
            </a:bodyPr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2400" b="1" i="0" normalizeH="0" noProof="0">
                  <a:solidFill>
                    <a:schemeClr val="bg1"/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女性</a:t>
              </a:r>
              <a:endParaRPr lang="ja-JP" altLang="en-US" sz="2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055664" y="4968245"/>
              <a:ext cx="238593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</a:lstStyle>
            <a:p>
              <a:r>
                <a:rPr kumimoji="1" lang="en-US" altLang="ja-JP" sz="3000" b="1" kern="1200" dirty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游明朝" panose="02020400000000000000" pitchFamily="18" charset="-128"/>
                  <a:cs typeface="Arial" panose="020B0604020202020204" pitchFamily="34" charset="0"/>
                </a:rPr>
                <a:t>87.45</a:t>
              </a:r>
              <a:r>
                <a:rPr kumimoji="1" lang="ja-JP" altLang="ja-JP" sz="3000" b="1" kern="1200" dirty="0">
                  <a:solidFill>
                    <a:srgbClr val="548235"/>
                  </a:solidFill>
                  <a:effectLst/>
                  <a:latin typeface="游明朝" panose="02020400000000000000" pitchFamily="18" charset="-128"/>
                  <a:ea typeface="メイリオ" panose="020B0604030504040204" pitchFamily="50" charset="-128"/>
                  <a:cs typeface="Arial" panose="020B0604020202020204" pitchFamily="34" charset="0"/>
                </a:rPr>
                <a:t>才</a:t>
              </a:r>
              <a:endParaRPr lang="ja-JP" alt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4C18508-B579-46BF-9061-D604F42A509B}"/>
              </a:ext>
            </a:extLst>
          </p:cNvPr>
          <p:cNvSpPr/>
          <p:nvPr/>
        </p:nvSpPr>
        <p:spPr>
          <a:xfrm>
            <a:off x="8519673" y="6458925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endParaRPr kumimoji="1" lang="ja-JP" altLang="en-US" b="1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32DEB5-AD01-4D52-917B-28E8A9B390BC}"/>
              </a:ext>
            </a:extLst>
          </p:cNvPr>
          <p:cNvSpPr txBox="1"/>
          <p:nvPr/>
        </p:nvSpPr>
        <p:spPr>
          <a:xfrm>
            <a:off x="145019" y="1129635"/>
            <a:ext cx="7137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ゴシック" panose="020B0609070205080204" pitchFamily="49" charset="-128"/>
                <a:ea typeface="ゴシック" panose="020B0609070205080204" pitchFamily="49" charset="-128"/>
              </a:rPr>
              <a:t>年齢</a:t>
            </a:r>
            <a:endParaRPr kumimoji="1" lang="en-US" altLang="ja-JP" sz="1100" dirty="0">
              <a:latin typeface="ゴシック" panose="020B0609070205080204" pitchFamily="49" charset="-128"/>
              <a:ea typeface="ゴシック" panose="020B0609070205080204" pitchFamily="49" charset="-128"/>
            </a:endParaRPr>
          </a:p>
          <a:p>
            <a:pPr algn="ctr"/>
            <a:r>
              <a:rPr kumimoji="1" lang="ja-JP" altLang="en-US" sz="1100" dirty="0">
                <a:latin typeface="ゴシック" panose="020B0609070205080204" pitchFamily="49" charset="-128"/>
                <a:ea typeface="ゴシック" panose="020B0609070205080204" pitchFamily="49" charset="-128"/>
              </a:rPr>
              <a:t>（才）</a:t>
            </a:r>
          </a:p>
        </p:txBody>
      </p:sp>
    </p:spTree>
    <p:extLst>
      <p:ext uri="{BB962C8B-B14F-4D97-AF65-F5344CB8AC3E}">
        <p14:creationId xmlns:p14="http://schemas.microsoft.com/office/powerpoint/2010/main" val="3382861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171326" y="1196752"/>
            <a:ext cx="9052820" cy="5424137"/>
            <a:chOff x="-171326" y="1196752"/>
            <a:chExt cx="9052820" cy="5424137"/>
          </a:xfrm>
        </p:grpSpPr>
        <p:pic>
          <p:nvPicPr>
            <p:cNvPr id="29" name="Picture 2" descr="C:\Users\nakamura\Desktop\170221_平均寿命-0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71326" y="1407443"/>
              <a:ext cx="9052820" cy="5213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直線コネクタ 30"/>
            <p:cNvCxnSpPr/>
            <p:nvPr/>
          </p:nvCxnSpPr>
          <p:spPr>
            <a:xfrm flipH="1">
              <a:off x="1057431" y="1812925"/>
              <a:ext cx="0" cy="4198838"/>
            </a:xfrm>
            <a:prstGeom prst="line">
              <a:avLst/>
            </a:prstGeom>
            <a:ln w="76200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H="1">
              <a:off x="8354516" y="1812925"/>
              <a:ext cx="0" cy="4198838"/>
            </a:xfrm>
            <a:prstGeom prst="line">
              <a:avLst/>
            </a:prstGeom>
            <a:ln w="76200">
              <a:solidFill>
                <a:srgbClr val="FF66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グループ化 32"/>
            <p:cNvGrpSpPr/>
            <p:nvPr/>
          </p:nvGrpSpPr>
          <p:grpSpPr>
            <a:xfrm>
              <a:off x="1268271" y="2287833"/>
              <a:ext cx="3038270" cy="1425472"/>
              <a:chOff x="1822583" y="4096771"/>
              <a:chExt cx="3038270" cy="1425472"/>
            </a:xfrm>
          </p:grpSpPr>
          <p:sp>
            <p:nvSpPr>
              <p:cNvPr id="34" name="テキスト ボックス 33"/>
              <p:cNvSpPr txBox="1"/>
              <p:nvPr/>
            </p:nvSpPr>
            <p:spPr>
              <a:xfrm>
                <a:off x="1822583" y="4096771"/>
                <a:ext cx="3038270" cy="1412693"/>
              </a:xfrm>
              <a:prstGeom prst="wedgeRectCallout">
                <a:avLst>
                  <a:gd name="adj1" fmla="val -44686"/>
                  <a:gd name="adj2" fmla="val 89870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 anchor="ctr">
                <a:no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lnSpc>
                    <a:spcPts val="3700"/>
                  </a:lnSpc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endParaRPr kumimoji="1" lang="ja-JP" altLang="en-US" sz="20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930694" y="4098244"/>
                <a:ext cx="2480166" cy="540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lnSpc>
                    <a:spcPts val="3700"/>
                  </a:lnSpc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en-US" altLang="ja-JP" sz="2400" b="1" i="0" normalizeH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1955</a:t>
                </a:r>
                <a:r>
                  <a:rPr kumimoji="1" lang="ja-JP" altLang="en-US" sz="2400" b="1" i="0" normalizeH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r>
                  <a:rPr kumimoji="1" lang="ja-JP" altLang="en-US" sz="1800" b="1" i="0" normalizeH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の平均寿命</a:t>
                </a:r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>
                <a:off x="1934158" y="4592007"/>
                <a:ext cx="1125674" cy="349161"/>
              </a:xfrm>
              <a:prstGeom prst="roundRect">
                <a:avLst>
                  <a:gd name="adj" fmla="val 50000"/>
                </a:avLst>
              </a:prstGeom>
              <a:solidFill>
                <a:srgbClr val="075D11"/>
              </a:solidFill>
            </p:spPr>
            <p:txBody>
              <a:bodyPr wrap="square" tIns="108000" anchor="ctr">
                <a:no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2400" b="1" i="0" normalizeH="0" noProof="0">
                    <a:solidFill>
                      <a:schemeClr val="bg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男性</a:t>
                </a:r>
                <a:endParaRPr lang="ja-JP" altLang="en-US" sz="24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055665" y="4526118"/>
                <a:ext cx="174118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en-US" altLang="ja-JP" sz="3000" b="1" i="0" normalizeH="0" noProof="0">
                    <a:solidFill>
                      <a:srgbClr val="075D1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63.60</a:t>
                </a:r>
                <a:r>
                  <a:rPr kumimoji="1" lang="ja-JP" altLang="en-US" sz="3000" b="1" i="0" normalizeH="0" noProof="0">
                    <a:solidFill>
                      <a:srgbClr val="075D1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才</a:t>
                </a:r>
              </a:p>
            </p:txBody>
          </p:sp>
          <p:sp>
            <p:nvSpPr>
              <p:cNvPr id="38" name="角丸四角形 37"/>
              <p:cNvSpPr/>
              <p:nvPr/>
            </p:nvSpPr>
            <p:spPr>
              <a:xfrm>
                <a:off x="1934158" y="5034134"/>
                <a:ext cx="1125674" cy="349161"/>
              </a:xfrm>
              <a:prstGeom prst="roundRect">
                <a:avLst>
                  <a:gd name="adj" fmla="val 50000"/>
                </a:avLst>
              </a:prstGeom>
              <a:solidFill>
                <a:srgbClr val="0CA41E"/>
              </a:solidFill>
            </p:spPr>
            <p:txBody>
              <a:bodyPr wrap="square" tIns="108000" anchor="ctr">
                <a:no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2400" b="1" i="0" normalizeH="0" noProof="0">
                    <a:solidFill>
                      <a:schemeClr val="bg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女性</a:t>
                </a:r>
                <a:endParaRPr lang="ja-JP" altLang="en-US" sz="24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055665" y="4968245"/>
                <a:ext cx="174118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en-US" altLang="ja-JP" sz="3000" b="1" i="0" normalizeH="0" noProof="0">
                    <a:solidFill>
                      <a:srgbClr val="0CA41E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67.75</a:t>
                </a:r>
                <a:r>
                  <a:rPr kumimoji="1" lang="ja-JP" altLang="en-US" sz="3000" b="1" i="0" normalizeH="0" noProof="0">
                    <a:solidFill>
                      <a:srgbClr val="0CA41E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才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5128797" y="1196752"/>
              <a:ext cx="3038270" cy="1425472"/>
              <a:chOff x="1822583" y="4096771"/>
              <a:chExt cx="3038270" cy="1425472"/>
            </a:xfrm>
          </p:grpSpPr>
          <p:sp>
            <p:nvSpPr>
              <p:cNvPr id="41" name="テキスト ボックス 40"/>
              <p:cNvSpPr txBox="1"/>
              <p:nvPr/>
            </p:nvSpPr>
            <p:spPr>
              <a:xfrm>
                <a:off x="1822583" y="4096771"/>
                <a:ext cx="3038270" cy="1412693"/>
              </a:xfrm>
              <a:prstGeom prst="wedgeRectCallout">
                <a:avLst>
                  <a:gd name="adj1" fmla="val 34523"/>
                  <a:gd name="adj2" fmla="val 66318"/>
                </a:avLst>
              </a:prstGeom>
              <a:solidFill>
                <a:schemeClr val="bg1"/>
              </a:solidFill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 anchor="ctr">
                <a:no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lnSpc>
                    <a:spcPts val="3700"/>
                  </a:lnSpc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endParaRPr kumimoji="1" lang="ja-JP" altLang="en-US" sz="2000" b="1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930694" y="4098244"/>
                <a:ext cx="2480166" cy="566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lnSpc>
                    <a:spcPts val="3700"/>
                  </a:lnSpc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en-US" altLang="ja-JP" sz="2400" b="1" i="0" normalizeH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2015</a:t>
                </a:r>
                <a:r>
                  <a:rPr kumimoji="1" lang="ja-JP" altLang="en-US" sz="2400" b="1" i="0" normalizeH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r>
                  <a:rPr kumimoji="1" lang="ja-JP" altLang="en-US" sz="1800" b="1" i="0" normalizeH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の平均寿命</a:t>
                </a:r>
              </a:p>
            </p:txBody>
          </p:sp>
          <p:sp>
            <p:nvSpPr>
              <p:cNvPr id="43" name="角丸四角形 42"/>
              <p:cNvSpPr/>
              <p:nvPr/>
            </p:nvSpPr>
            <p:spPr>
              <a:xfrm>
                <a:off x="1934158" y="4592007"/>
                <a:ext cx="1125674" cy="349161"/>
              </a:xfrm>
              <a:prstGeom prst="roundRect">
                <a:avLst>
                  <a:gd name="adj" fmla="val 50000"/>
                </a:avLst>
              </a:prstGeom>
              <a:solidFill>
                <a:srgbClr val="075D11"/>
              </a:solidFill>
            </p:spPr>
            <p:txBody>
              <a:bodyPr wrap="square" tIns="108000" anchor="ctr">
                <a:no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2400" b="1" i="0" normalizeH="0" noProof="0">
                    <a:solidFill>
                      <a:schemeClr val="bg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男性</a:t>
                </a:r>
                <a:endParaRPr lang="ja-JP" altLang="en-US" sz="24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3055665" y="4526118"/>
                <a:ext cx="174118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en-US" altLang="ja-JP" sz="3000" b="1" i="0" normalizeH="0" noProof="0">
                    <a:solidFill>
                      <a:srgbClr val="075D1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80.79</a:t>
                </a:r>
                <a:r>
                  <a:rPr kumimoji="1" lang="ja-JP" altLang="en-US" sz="3000" b="1" i="0" normalizeH="0" noProof="0">
                    <a:solidFill>
                      <a:srgbClr val="075D1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才</a:t>
                </a:r>
              </a:p>
            </p:txBody>
          </p:sp>
          <p:sp>
            <p:nvSpPr>
              <p:cNvPr id="45" name="角丸四角形 44"/>
              <p:cNvSpPr/>
              <p:nvPr/>
            </p:nvSpPr>
            <p:spPr>
              <a:xfrm>
                <a:off x="1934158" y="5034134"/>
                <a:ext cx="1125674" cy="349161"/>
              </a:xfrm>
              <a:prstGeom prst="roundRect">
                <a:avLst>
                  <a:gd name="adj" fmla="val 50000"/>
                </a:avLst>
              </a:prstGeom>
              <a:solidFill>
                <a:srgbClr val="0CA41E"/>
              </a:solidFill>
            </p:spPr>
            <p:txBody>
              <a:bodyPr wrap="square" tIns="108000" anchor="ctr">
                <a:noAutofit/>
              </a:bodyPr>
              <a:lstStyle>
                <a:defPPr>
                  <a:defRPr lang="ja-JP"/>
                </a:defPPr>
              </a:lstStyle>
              <a:p>
                <a:pPr marL="0" algn="ctr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ja-JP" altLang="en-US" sz="2400" b="1" i="0" normalizeH="0" noProof="0">
                    <a:solidFill>
                      <a:schemeClr val="bg1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女性</a:t>
                </a:r>
                <a:endParaRPr lang="ja-JP" altLang="en-US" sz="240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3055665" y="4968245"/>
                <a:ext cx="174118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</a:lstStyle>
              <a:p>
                <a:pPr marL="0" algn="l" defTabSz="914400">
                  <a:buNone/>
                  <a:defRPr kumimoji="1" sz="1800" b="0" i="0" normalizeH="0" noProof="0">
                    <a:uLnTx/>
                    <a:uFillTx/>
                    <a:latin typeface="+mn-lt"/>
                    <a:ea typeface="+mn-ea"/>
                    <a:cs typeface="+mn-cs"/>
                  </a:defRPr>
                </a:pPr>
                <a:r>
                  <a:rPr kumimoji="1" lang="en-US" altLang="ja-JP" sz="3000" b="1" i="0" normalizeH="0" noProof="0">
                    <a:solidFill>
                      <a:srgbClr val="0CA41E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87.05</a:t>
                </a:r>
                <a:r>
                  <a:rPr kumimoji="1" lang="ja-JP" altLang="en-US" sz="3000" b="1" i="0" normalizeH="0" noProof="0">
                    <a:solidFill>
                      <a:srgbClr val="0CA41E"/>
                    </a:solidFill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才</a:t>
                </a:r>
              </a:p>
            </p:txBody>
          </p:sp>
        </p:grpSp>
      </p:grpSp>
      <p:grpSp>
        <p:nvGrpSpPr>
          <p:cNvPr id="3" name="グループ化 2"/>
          <p:cNvGrpSpPr/>
          <p:nvPr/>
        </p:nvGrpSpPr>
        <p:grpSpPr>
          <a:xfrm>
            <a:off x="195613" y="267332"/>
            <a:ext cx="8784976" cy="6416554"/>
            <a:chOff x="179512" y="211198"/>
            <a:chExt cx="8784976" cy="6416554"/>
          </a:xfrm>
        </p:grpSpPr>
        <p:sp>
          <p:nvSpPr>
            <p:cNvPr id="2" name="正方形/長方形 1"/>
            <p:cNvSpPr/>
            <p:nvPr/>
          </p:nvSpPr>
          <p:spPr>
            <a:xfrm>
              <a:off x="179512" y="211198"/>
              <a:ext cx="8784976" cy="6416554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267469" y="695154"/>
              <a:ext cx="4643410" cy="4489191"/>
            </a:xfrm>
            <a:prstGeom prst="ellipse">
              <a:avLst/>
            </a:prstGeom>
            <a:solidFill>
              <a:srgbClr val="C9E8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772019" y="2068144"/>
              <a:ext cx="3599961" cy="144655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ctr" defTabSz="914400" rtl="0" eaLnBrk="1" latinLnBrk="0" hangingPunct="1">
                <a:defRPr kumimoji="1" sz="4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</a:lstStyle>
            <a:p>
              <a:pPr algn="ctr"/>
              <a:r>
                <a:rPr kumimoji="1" lang="ja-JP" altLang="en-US" sz="4400" b="1" i="0" normalizeH="0" noProof="0" dirty="0"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高齢者は</a:t>
              </a:r>
              <a:endParaRPr kumimoji="1" lang="en-US" altLang="ja-JP" sz="4400" b="1" i="0" normalizeH="0" noProof="0" dirty="0"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algn="ctr" defTabSz="914400">
                <a:buNone/>
                <a:defRPr kumimoji="1" sz="4400" b="1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4400" b="1" i="0" normalizeH="0" noProof="0" dirty="0"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増加している</a:t>
              </a:r>
            </a:p>
          </p:txBody>
        </p:sp>
        <p:pic>
          <p:nvPicPr>
            <p:cNvPr id="2050" name="Picture 2" descr="C:\Users\nakamura\Desktop\サタケさんイラストスライド化拡大-02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89743" y="3790005"/>
              <a:ext cx="3032499" cy="2400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テキスト ボックス 25"/>
          <p:cNvSpPr txBox="1"/>
          <p:nvPr/>
        </p:nvSpPr>
        <p:spPr>
          <a:xfrm>
            <a:off x="3205083" y="6401243"/>
            <a:ext cx="49060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algn="r"/>
            <a:r>
              <a:rPr kumimoji="1" lang="ja-JP" altLang="en-US" sz="1050" b="0" i="0" normalizeH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出典：厚生労働省　令和元年簡易生命表</a:t>
            </a:r>
            <a:endParaRPr kumimoji="1" lang="ja-JP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1D4B4FA-CDE7-4333-AB9B-159784318D21}"/>
              </a:ext>
            </a:extLst>
          </p:cNvPr>
          <p:cNvSpPr/>
          <p:nvPr/>
        </p:nvSpPr>
        <p:spPr>
          <a:xfrm>
            <a:off x="8518131" y="6312014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</a:p>
        </p:txBody>
      </p:sp>
    </p:spTree>
    <p:extLst>
      <p:ext uri="{BB962C8B-B14F-4D97-AF65-F5344CB8AC3E}">
        <p14:creationId xmlns:p14="http://schemas.microsoft.com/office/powerpoint/2010/main" val="1273407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0" y="188640"/>
            <a:ext cx="9119744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4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</a:lstStyle>
          <a:p>
            <a:r>
              <a:rPr kumimoji="1" lang="ja-JP" altLang="en-US" sz="4400" b="1" i="0" normalizeH="0" noProof="0" dirty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高齢化とがんとの関わり</a:t>
            </a:r>
            <a:endParaRPr lang="en-US" altLang="ja-JP" sz="44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57884" y="3864896"/>
            <a:ext cx="4251266" cy="2221940"/>
            <a:chOff x="257884" y="4015372"/>
            <a:chExt cx="4251266" cy="2221940"/>
          </a:xfrm>
        </p:grpSpPr>
        <p:sp>
          <p:nvSpPr>
            <p:cNvPr id="21" name="円/楕円 20"/>
            <p:cNvSpPr/>
            <p:nvPr/>
          </p:nvSpPr>
          <p:spPr>
            <a:xfrm>
              <a:off x="257884" y="4015372"/>
              <a:ext cx="4251266" cy="2221940"/>
            </a:xfrm>
            <a:prstGeom prst="ellipse">
              <a:avLst/>
            </a:prstGeom>
            <a:solidFill>
              <a:srgbClr val="FFE18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47102" y="4643532"/>
              <a:ext cx="3816424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lnSpc>
                  <a:spcPts val="40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細胞が変異する</a:t>
              </a:r>
              <a:br>
                <a:rPr kumimoji="1" lang="en-US" altLang="ja-JP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可能性が高まる</a:t>
              </a:r>
              <a:endParaRPr lang="en-US" altLang="ja-JP" sz="35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4473394" y="3864896"/>
            <a:ext cx="4251266" cy="2221940"/>
            <a:chOff x="4473394" y="4015372"/>
            <a:chExt cx="4251266" cy="2221940"/>
          </a:xfrm>
        </p:grpSpPr>
        <p:sp>
          <p:nvSpPr>
            <p:cNvPr id="24" name="円/楕円 23"/>
            <p:cNvSpPr/>
            <p:nvPr/>
          </p:nvSpPr>
          <p:spPr>
            <a:xfrm>
              <a:off x="4473394" y="4015372"/>
              <a:ext cx="4251266" cy="2221940"/>
            </a:xfrm>
            <a:prstGeom prst="ellipse">
              <a:avLst/>
            </a:prstGeom>
            <a:solidFill>
              <a:srgbClr val="FFE18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</a:lstStyle>
            <a:p>
              <a:pPr marL="0" algn="ctr" defTabSz="914400"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644008" y="4383015"/>
              <a:ext cx="388843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lnSpc>
                  <a:spcPts val="40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細胞を正常に</a:t>
              </a:r>
              <a:br>
                <a:rPr kumimoji="1" lang="en-US" altLang="ja-JP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保つ働きが</a:t>
              </a:r>
              <a:endParaRPr lang="en-US" altLang="ja-JP" sz="35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algn="ctr" defTabSz="914400">
                <a:lnSpc>
                  <a:spcPts val="40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低下</a:t>
              </a:r>
              <a:r>
                <a:rPr kumimoji="1" lang="ja-JP" altLang="en-US" sz="3500" b="1" i="0" spc="-15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しはじめる</a:t>
              </a:r>
              <a:endParaRPr lang="en-US" altLang="ja-JP" sz="35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418382" y="1126412"/>
            <a:ext cx="8114058" cy="1072255"/>
          </a:xfrm>
          <a:prstGeom prst="roundRect">
            <a:avLst/>
          </a:prstGeom>
          <a:solidFill>
            <a:srgbClr val="FFE18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ja-JP" altLang="en-US"/>
          </a:p>
        </p:txBody>
      </p:sp>
      <p:pic>
        <p:nvPicPr>
          <p:cNvPr id="28" name="Picture 2" descr="C:\Users\nakamura\Desktop\サタケさんイラストスライド化拡大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28"/>
          <a:stretch>
            <a:fillRect/>
          </a:stretch>
        </p:blipFill>
        <p:spPr bwMode="auto">
          <a:xfrm>
            <a:off x="6665041" y="1079817"/>
            <a:ext cx="2341651" cy="143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2157068" y="1374601"/>
            <a:ext cx="4829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</a:lstStyle>
          <a:p>
            <a:pPr algn="ctr"/>
            <a:r>
              <a:rPr kumimoji="1" lang="ja-JP" altLang="ja-JP" sz="4000" b="1" kern="12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Arial" panose="020B0604020202020204" pitchFamily="34" charset="0"/>
              </a:rPr>
              <a:t>年をとっていくと…</a:t>
            </a:r>
            <a:endParaRPr lang="ja-JP" alt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99698" y="5967235"/>
            <a:ext cx="7088620" cy="746202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180000" rIns="0" rtlCol="0" anchor="ctr"/>
          <a:lstStyle>
            <a:defPPr>
              <a:defRPr lang="ja-JP"/>
            </a:defPPr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5400" b="1" i="0" u="none" strike="noStrike" kern="1200" cap="none" spc="0" normalizeH="0" baseline="0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>
              <a:buNone/>
              <a:defRPr kumimoji="1" sz="54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kumimoji="1" lang="ja-JP" altLang="en-US" sz="3600" b="1" i="0" normalizeH="0" noProof="0">
                <a:solidFill>
                  <a:srgbClr val="FFFFFF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がんは誰もがなりうる病気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280610" y="2086013"/>
            <a:ext cx="4196906" cy="2066367"/>
            <a:chOff x="280610" y="2236489"/>
            <a:chExt cx="4196906" cy="2066367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280610" y="2787883"/>
              <a:ext cx="4196906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</a:lstStyle>
            <a:p>
              <a:pPr marL="0" algn="ctr" defTabSz="914400">
                <a:lnSpc>
                  <a:spcPts val="40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細胞分裂の</a:t>
              </a:r>
              <a:endParaRPr lang="en-US" altLang="ja-JP" sz="35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algn="ctr" defTabSz="914400">
                <a:lnSpc>
                  <a:spcPts val="4000"/>
                </a:lnSpc>
                <a:buNone/>
                <a:defRPr kumimoji="1" sz="1800" b="0" i="0" normalizeH="0" noProof="0">
                  <a:uLnTx/>
                  <a:uFillTx/>
                  <a:latin typeface="+mn-lt"/>
                  <a:ea typeface="+mn-ea"/>
                  <a:cs typeface="+mn-cs"/>
                </a:defRPr>
              </a:pPr>
              <a:r>
                <a:rPr kumimoji="1" lang="ja-JP" altLang="en-US" sz="3500" b="1" i="0" normalizeH="0" noProof="0"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回数が多くなる</a:t>
              </a:r>
              <a:endParaRPr lang="en-US" altLang="ja-JP" sz="35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3" name="下矢印 32"/>
            <p:cNvSpPr/>
            <p:nvPr/>
          </p:nvSpPr>
          <p:spPr>
            <a:xfrm flipH="1">
              <a:off x="1973894" y="3820100"/>
              <a:ext cx="819246" cy="482756"/>
            </a:xfrm>
            <a:prstGeom prst="downArrow">
              <a:avLst>
                <a:gd name="adj1" fmla="val 50000"/>
                <a:gd name="adj2" fmla="val 61619"/>
              </a:avLst>
            </a:prstGeom>
            <a:solidFill>
              <a:srgbClr val="FF9900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bIns="0" anchor="ctr"/>
            <a:lstStyle>
              <a:defPPr>
                <a:defRPr lang="ja-JP"/>
              </a:defPPr>
            </a:lstStyle>
            <a:p>
              <a:pPr marL="0" algn="ctr" defTabSz="914400" fontAlgn="base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lang="ja-JP" altLang="en-US" sz="4000">
                <a:solidFill>
                  <a:prstClr val="white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4" name="下矢印 33"/>
            <p:cNvSpPr/>
            <p:nvPr/>
          </p:nvSpPr>
          <p:spPr>
            <a:xfrm flipH="1">
              <a:off x="1945691" y="2236489"/>
              <a:ext cx="819246" cy="482756"/>
            </a:xfrm>
            <a:prstGeom prst="downArrow">
              <a:avLst>
                <a:gd name="adj1" fmla="val 50000"/>
                <a:gd name="adj2" fmla="val 61619"/>
              </a:avLst>
            </a:prstGeom>
            <a:solidFill>
              <a:srgbClr val="FF9900"/>
            </a:solidFill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bIns="0" anchor="ctr"/>
            <a:lstStyle>
              <a:defPPr>
                <a:defRPr lang="ja-JP"/>
              </a:defPPr>
            </a:lstStyle>
            <a:p>
              <a:pPr marL="0" algn="ctr" defTabSz="914400" fontAlgn="base">
                <a:lnSpc>
                  <a:spcPts val="3600"/>
                </a:lnSpc>
                <a:spcBef>
                  <a:spcPct val="0"/>
                </a:spcBef>
                <a:spcAft>
                  <a:spcPct val="0"/>
                </a:spcAft>
                <a:buNone/>
                <a:defRPr kumimoji="1" sz="1800" b="0" i="0" normalizeH="0" noProof="0">
                  <a:uLnTx/>
                  <a:uFillTx/>
                  <a:latin typeface="Calibri"/>
                  <a:ea typeface="Arial" panose="020B0604020202020204" pitchFamily="34" charset="0"/>
                  <a:cs typeface="Arial" panose="020B0604020202020204" pitchFamily="34" charset="0"/>
                </a:defRPr>
              </a:pPr>
              <a:endParaRPr lang="ja-JP" altLang="en-US" sz="4000">
                <a:solidFill>
                  <a:prstClr val="white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35" name="下矢印 34"/>
          <p:cNvSpPr/>
          <p:nvPr/>
        </p:nvSpPr>
        <p:spPr>
          <a:xfrm flipH="1">
            <a:off x="6238321" y="2076084"/>
            <a:ext cx="787279" cy="2076296"/>
          </a:xfrm>
          <a:prstGeom prst="downArrow">
            <a:avLst>
              <a:gd name="adj1" fmla="val 50000"/>
              <a:gd name="adj2" fmla="val 37579"/>
            </a:avLst>
          </a:prstGeom>
          <a:solidFill>
            <a:srgbClr val="FF9900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  <a:sym typeface="Wingdings"/>
              </a:defRPr>
            </a:lvl9pPr>
          </a:lstStyle>
          <a:p>
            <a:pPr marL="0" algn="ctr" defTabSz="9144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None/>
              <a:defRPr kumimoji="1" sz="1800" b="0" i="0" normalizeH="0" noProof="0">
                <a:uLnTx/>
                <a:uFillTx/>
                <a:latin typeface="Calibri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ja-JP" altLang="en-US" sz="400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FEBA8F7-697F-4BFB-84F1-86B254075204}"/>
              </a:ext>
            </a:extLst>
          </p:cNvPr>
          <p:cNvSpPr/>
          <p:nvPr/>
        </p:nvSpPr>
        <p:spPr>
          <a:xfrm>
            <a:off x="8505818" y="6458925"/>
            <a:ext cx="430256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marL="0" algn="ctr" defTabSz="914400">
              <a:buNone/>
              <a:defRPr kumimoji="1" sz="1800" b="0" i="0" kern="1200" normalizeH="0" noProof="0">
                <a:solidFill>
                  <a:srgbClr val="FFFFFF"/>
                </a:solidFill>
                <a:uLnTx/>
                <a:uFillTx/>
                <a:latin typeface="+mn-lt"/>
                <a:ea typeface="+mn-ea"/>
                <a:cs typeface="+mn-cs"/>
              </a:defRPr>
            </a:pPr>
            <a:r>
              <a:rPr kumimoji="1" lang="ja-JP" altLang="en-US" sz="1800" b="1" i="0" kern="1200" normalizeH="0" noProof="0">
                <a:solidFill>
                  <a:schemeClr val="tx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</a:p>
        </p:txBody>
      </p:sp>
    </p:spTree>
    <p:extLst>
      <p:ext uri="{BB962C8B-B14F-4D97-AF65-F5344CB8AC3E}">
        <p14:creationId xmlns:p14="http://schemas.microsoft.com/office/powerpoint/2010/main" val="3033025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8.03.09"/>
  <p:tag name="AS_TITLE" val="Aspose.Slides for .NET 3.5 Client Profile"/>
  <p:tag name="AS_VERSION" val="18.2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anose="020B0604020202020204" pitchFamily="34" charset="0"/>
        <a:cs typeface="Arial" panose="020B0604020202020204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633</Words>
  <Application>Microsoft Office PowerPoint</Application>
  <PresentationFormat>画面に合わせる (4:3)</PresentationFormat>
  <Paragraphs>133</Paragraphs>
  <Slides>12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HGP創英角ｺﾞｼｯｸUB</vt:lpstr>
      <vt:lpstr>HGS創英角ｺﾞｼｯｸUB</vt:lpstr>
      <vt:lpstr>ＭＳ Ｐゴシック</vt:lpstr>
      <vt:lpstr>ゴシック</vt:lpstr>
      <vt:lpstr>メイリオ</vt:lpstr>
      <vt:lpstr>游明朝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三好綾</dc:creator>
  <cp:lastModifiedBy>事務局</cp:lastModifiedBy>
  <cp:revision>24</cp:revision>
  <cp:lastPrinted>2021-01-20T15:23:25Z</cp:lastPrinted>
  <dcterms:created xsi:type="dcterms:W3CDTF">2021-01-20T06:23:25Z</dcterms:created>
  <dcterms:modified xsi:type="dcterms:W3CDTF">2021-02-22T23:46:22Z</dcterms:modified>
</cp:coreProperties>
</file>