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90" r:id="rId2"/>
    <p:sldId id="291" r:id="rId3"/>
  </p:sldIdLst>
  <p:sldSz cx="10688638" cy="7562850"/>
  <p:notesSz cx="6805613" cy="9939338"/>
  <p:defaultTextStyle>
    <a:defPPr>
      <a:defRPr lang="ja-JP"/>
    </a:defPPr>
    <a:lvl1pPr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6888" indent="-39688"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95363" indent="-80963"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92250" indent="-120650"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90725" indent="-161925"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403">
          <p15:clr>
            <a:srgbClr val="A4A3A4"/>
          </p15:clr>
        </p15:guide>
        <p15:guide id="2" pos="336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24FA1"/>
    <a:srgbClr val="4BB5C5"/>
    <a:srgbClr val="CDECF1"/>
    <a:srgbClr val="C2DCE6"/>
    <a:srgbClr val="C5E2F0"/>
    <a:srgbClr val="C5E2FA"/>
    <a:srgbClr val="133176"/>
    <a:srgbClr val="BADB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p:cViewPr varScale="1">
        <p:scale>
          <a:sx n="66" d="100"/>
          <a:sy n="66" d="100"/>
        </p:scale>
        <p:origin x="1170" y="60"/>
      </p:cViewPr>
      <p:guideLst>
        <p:guide orient="horz" pos="2403"/>
        <p:guide pos="336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8887" cy="496888"/>
          </a:xfrm>
          <a:prstGeom prst="rect">
            <a:avLst/>
          </a:prstGeom>
        </p:spPr>
        <p:txBody>
          <a:bodyPr vert="horz" lIns="91440" tIns="45720" rIns="91440" bIns="45720" rtlCol="0"/>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5140" y="0"/>
            <a:ext cx="2948887"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13372DC-E503-4CD8-A6A5-43976026B4DE}" type="datetime1">
              <a:rPr lang="ja-JP" altLang="en-US"/>
              <a:pPr>
                <a:defRPr/>
              </a:pPr>
              <a:t>2019/3/25</a:t>
            </a:fld>
            <a:endParaRPr lang="ja-JP" altLang="en-US"/>
          </a:p>
        </p:txBody>
      </p:sp>
      <p:sp>
        <p:nvSpPr>
          <p:cNvPr id="4" name="スライド イメージ プレースホルダ 3"/>
          <p:cNvSpPr>
            <a:spLocks noGrp="1" noRot="1" noChangeAspect="1"/>
          </p:cNvSpPr>
          <p:nvPr>
            <p:ph type="sldImg" idx="2"/>
          </p:nvPr>
        </p:nvSpPr>
        <p:spPr>
          <a:xfrm>
            <a:off x="769938" y="746125"/>
            <a:ext cx="5265737"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0879" y="4721225"/>
            <a:ext cx="5443856"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440864"/>
            <a:ext cx="2948887" cy="496887"/>
          </a:xfrm>
          <a:prstGeom prst="rect">
            <a:avLst/>
          </a:prstGeom>
        </p:spPr>
        <p:txBody>
          <a:bodyPr vert="horz" lIns="91440" tIns="45720" rIns="91440" bIns="45720" rtlCol="0" anchor="b"/>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5140" y="9440864"/>
            <a:ext cx="2948887"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2E8A1E1-39FB-44CF-9D7C-A4D12445AC2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96888" rtl="0" eaLnBrk="0" fontAlgn="base" hangingPunct="0">
      <a:spcBef>
        <a:spcPct val="30000"/>
      </a:spcBef>
      <a:spcAft>
        <a:spcPct val="0"/>
      </a:spcAft>
      <a:defRPr kumimoji="1" sz="1300" kern="1200">
        <a:solidFill>
          <a:schemeClr val="tx1"/>
        </a:solidFill>
        <a:latin typeface="+mn-lt"/>
        <a:ea typeface="+mn-ea"/>
        <a:cs typeface="ＭＳ Ｐゴシック" charset="-128"/>
      </a:defRPr>
    </a:lvl1pPr>
    <a:lvl2pPr marL="496888" algn="l" defTabSz="496888" rtl="0" eaLnBrk="0" fontAlgn="base" hangingPunct="0">
      <a:spcBef>
        <a:spcPct val="30000"/>
      </a:spcBef>
      <a:spcAft>
        <a:spcPct val="0"/>
      </a:spcAft>
      <a:defRPr kumimoji="1" sz="1300" kern="1200">
        <a:solidFill>
          <a:schemeClr val="tx1"/>
        </a:solidFill>
        <a:latin typeface="+mn-lt"/>
        <a:ea typeface="+mn-ea"/>
        <a:cs typeface="+mn-cs"/>
      </a:defRPr>
    </a:lvl2pPr>
    <a:lvl3pPr marL="995363" algn="l" defTabSz="496888" rtl="0" eaLnBrk="0" fontAlgn="base" hangingPunct="0">
      <a:spcBef>
        <a:spcPct val="30000"/>
      </a:spcBef>
      <a:spcAft>
        <a:spcPct val="0"/>
      </a:spcAft>
      <a:defRPr kumimoji="1" sz="1300" kern="1200">
        <a:solidFill>
          <a:schemeClr val="tx1"/>
        </a:solidFill>
        <a:latin typeface="+mn-lt"/>
        <a:ea typeface="+mn-ea"/>
        <a:cs typeface="+mn-cs"/>
      </a:defRPr>
    </a:lvl3pPr>
    <a:lvl4pPr marL="1492250" algn="l" defTabSz="496888" rtl="0" eaLnBrk="0" fontAlgn="base" hangingPunct="0">
      <a:spcBef>
        <a:spcPct val="30000"/>
      </a:spcBef>
      <a:spcAft>
        <a:spcPct val="0"/>
      </a:spcAft>
      <a:defRPr kumimoji="1" sz="1300" kern="1200">
        <a:solidFill>
          <a:schemeClr val="tx1"/>
        </a:solidFill>
        <a:latin typeface="+mn-lt"/>
        <a:ea typeface="+mn-ea"/>
        <a:cs typeface="+mn-cs"/>
      </a:defRPr>
    </a:lvl4pPr>
    <a:lvl5pPr marL="1990725" algn="l" defTabSz="496888" rtl="0" eaLnBrk="0" fontAlgn="base" hangingPunct="0">
      <a:spcBef>
        <a:spcPct val="30000"/>
      </a:spcBef>
      <a:spcAft>
        <a:spcPct val="0"/>
      </a:spcAft>
      <a:defRPr kumimoji="1" sz="1300" kern="1200">
        <a:solidFill>
          <a:schemeClr val="tx1"/>
        </a:solidFill>
        <a:latin typeface="+mn-lt"/>
        <a:ea typeface="+mn-ea"/>
        <a:cs typeface="+mn-cs"/>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42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934280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62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125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054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3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376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67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1750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7679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65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534988" y="303213"/>
            <a:ext cx="9618662"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534988" y="7010400"/>
            <a:ext cx="2493962" cy="401638"/>
          </a:xfrm>
          <a:prstGeom prst="rect">
            <a:avLst/>
          </a:prstGeom>
        </p:spPr>
        <p:txBody>
          <a:bodyPr vert="horz" wrap="square" lIns="99551" tIns="49775" rIns="99551" bIns="49775" numCol="1" anchor="ctr" anchorCtr="0" compatLnSpc="1">
            <a:prstTxWarp prst="textNoShape">
              <a:avLst/>
            </a:prstTxWarp>
          </a:bodyPr>
          <a:lstStyle>
            <a:lvl1pPr eaLnBrk="1" hangingPunct="1">
              <a:defRPr sz="1300">
                <a:solidFill>
                  <a:srgbClr val="898989"/>
                </a:solidFill>
                <a:latin typeface="Calibri" panose="020F0502020204030204" pitchFamily="34" charset="0"/>
              </a:defRPr>
            </a:lvl1pPr>
          </a:lstStyle>
          <a:p>
            <a:pPr>
              <a:defRPr/>
            </a:pPr>
            <a:fld id="{EA34FA36-E586-4094-B41B-9207695FBF9A}" type="datetime1">
              <a:rPr lang="ja-JP" altLang="en-US"/>
              <a:pPr>
                <a:defRPr/>
              </a:pPr>
              <a:t>2019/3/25</a:t>
            </a:fld>
            <a:endParaRPr lang="ja-JP" altLang="en-US"/>
          </a:p>
        </p:txBody>
      </p:sp>
      <p:sp>
        <p:nvSpPr>
          <p:cNvPr id="5" name="フッター プレースホルダ 4"/>
          <p:cNvSpPr>
            <a:spLocks noGrp="1"/>
          </p:cNvSpPr>
          <p:nvPr>
            <p:ph type="ftr" sz="quarter" idx="3"/>
          </p:nvPr>
        </p:nvSpPr>
        <p:spPr>
          <a:xfrm>
            <a:off x="3651250" y="7010400"/>
            <a:ext cx="3386138" cy="401638"/>
          </a:xfrm>
          <a:prstGeom prst="rect">
            <a:avLst/>
          </a:prstGeom>
        </p:spPr>
        <p:txBody>
          <a:bodyPr vert="horz" lIns="99551" tIns="49775" rIns="99551" bIns="49775" rtlCol="0" anchor="ctr"/>
          <a:lstStyle>
            <a:lvl1pPr algn="ctr" defTabSz="497754" eaLnBrk="1" fontAlgn="auto" hangingPunct="1">
              <a:spcBef>
                <a:spcPts val="0"/>
              </a:spcBef>
              <a:spcAft>
                <a:spcPts val="0"/>
              </a:spcAft>
              <a:defRPr sz="13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659688" y="7010400"/>
            <a:ext cx="2493962" cy="401638"/>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300">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535" r:id="rId1"/>
    <p:sldLayoutId id="2147484536" r:id="rId2"/>
    <p:sldLayoutId id="2147484537" r:id="rId3"/>
    <p:sldLayoutId id="2147484538" r:id="rId4"/>
    <p:sldLayoutId id="2147484539" r:id="rId5"/>
    <p:sldLayoutId id="2147484540" r:id="rId6"/>
    <p:sldLayoutId id="2147484541" r:id="rId7"/>
    <p:sldLayoutId id="2147484542" r:id="rId8"/>
    <p:sldLayoutId id="2147484543" r:id="rId9"/>
    <p:sldLayoutId id="2147484544" r:id="rId10"/>
    <p:sldLayoutId id="2147484545" r:id="rId11"/>
  </p:sldLayoutIdLst>
  <p:txStyles>
    <p:titleStyle>
      <a:lvl1pPr algn="ctr" defTabSz="496888" rtl="0" eaLnBrk="1" fontAlgn="base" hangingPunct="1">
        <a:spcBef>
          <a:spcPct val="0"/>
        </a:spcBef>
        <a:spcAft>
          <a:spcPct val="0"/>
        </a:spcAft>
        <a:defRPr kumimoji="1" sz="4800" kern="1200">
          <a:solidFill>
            <a:schemeClr val="tx1"/>
          </a:solidFill>
          <a:latin typeface="Meiryo Bold"/>
          <a:ea typeface="Meiryo Bold"/>
          <a:cs typeface="Meiryo Bold"/>
        </a:defRPr>
      </a:lvl1pPr>
      <a:lvl2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2pPr>
      <a:lvl3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3pPr>
      <a:lvl4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4pPr>
      <a:lvl5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5pPr>
      <a:lvl6pPr marL="497754"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6pPr>
      <a:lvl7pPr marL="995507"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7pPr>
      <a:lvl8pPr marL="1493261"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8pPr>
      <a:lvl9pPr marL="1991015"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9pPr>
    </p:titleStyle>
    <p:bodyStyle>
      <a:lvl1pPr marL="373063" indent="-373063" algn="l" defTabSz="496888" rtl="0" eaLnBrk="1" fontAlgn="base" hangingPunct="1">
        <a:spcBef>
          <a:spcPct val="20000"/>
        </a:spcBef>
        <a:spcAft>
          <a:spcPct val="0"/>
        </a:spcAft>
        <a:buFont typeface="Arial" panose="020B0604020202020204" pitchFamily="34" charset="0"/>
        <a:buChar char="•"/>
        <a:defRPr kumimoji="1" sz="4100" kern="1200">
          <a:solidFill>
            <a:schemeClr val="tx1"/>
          </a:solidFill>
          <a:latin typeface="+mn-lt"/>
          <a:ea typeface="+mn-ea"/>
          <a:cs typeface="ＭＳ Ｐゴシック" charset="-128"/>
        </a:defRPr>
      </a:lvl1pPr>
      <a:lvl2pPr marL="808038" indent="-309563" algn="l" defTabSz="496888" rtl="0" eaLnBrk="1" fontAlgn="base" hangingPunct="1">
        <a:spcBef>
          <a:spcPct val="20000"/>
        </a:spcBef>
        <a:spcAft>
          <a:spcPct val="0"/>
        </a:spcAft>
        <a:buFont typeface="Arial" panose="020B0604020202020204" pitchFamily="34" charset="0"/>
        <a:buChar char="–"/>
        <a:defRPr kumimoji="1" sz="3000" kern="1200">
          <a:solidFill>
            <a:schemeClr val="tx1"/>
          </a:solidFill>
          <a:latin typeface="+mn-lt"/>
          <a:ea typeface="+mn-ea"/>
          <a:cs typeface="+mn-cs"/>
        </a:defRPr>
      </a:lvl2pPr>
      <a:lvl3pPr marL="1243013" indent="-247650" algn="l" defTabSz="496888" rtl="0" eaLnBrk="1" fontAlgn="base" hangingPunct="1">
        <a:spcBef>
          <a:spcPct val="20000"/>
        </a:spcBef>
        <a:spcAft>
          <a:spcPct val="0"/>
        </a:spcAft>
        <a:buFont typeface="Arial" panose="020B0604020202020204" pitchFamily="34" charset="0"/>
        <a:buChar char="•"/>
        <a:defRPr kumimoji="1" sz="2600" kern="1200">
          <a:solidFill>
            <a:schemeClr val="tx1"/>
          </a:solidFill>
          <a:latin typeface="+mn-lt"/>
          <a:ea typeface="+mn-ea"/>
          <a:cs typeface="+mn-cs"/>
        </a:defRPr>
      </a:lvl3pPr>
      <a:lvl4pPr marL="1741488" indent="-247650" algn="l" defTabSz="496888" rtl="0" eaLnBrk="1" fontAlgn="base" hangingPunct="1">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4pPr>
      <a:lvl5pPr marL="2238375" indent="-247650" algn="l" defTabSz="496888" rtl="0" eaLnBrk="1" fontAlgn="base" hangingPunct="1">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5pPr>
      <a:lvl6pPr marL="2737645"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ja-JP"/>
      </a:defPPr>
      <a:lvl1pPr marL="0" algn="l" defTabSz="497754" rtl="0" eaLnBrk="1" latinLnBrk="0" hangingPunct="1">
        <a:defRPr kumimoji="1" sz="2000" kern="1200">
          <a:solidFill>
            <a:schemeClr val="tx1"/>
          </a:solidFill>
          <a:latin typeface="+mn-lt"/>
          <a:ea typeface="+mn-ea"/>
          <a:cs typeface="+mn-cs"/>
        </a:defRPr>
      </a:lvl1pPr>
      <a:lvl2pPr marL="497754" algn="l" defTabSz="497754" rtl="0" eaLnBrk="1" latinLnBrk="0" hangingPunct="1">
        <a:defRPr kumimoji="1" sz="2000" kern="1200">
          <a:solidFill>
            <a:schemeClr val="tx1"/>
          </a:solidFill>
          <a:latin typeface="+mn-lt"/>
          <a:ea typeface="+mn-ea"/>
          <a:cs typeface="+mn-cs"/>
        </a:defRPr>
      </a:lvl2pPr>
      <a:lvl3pPr marL="995507" algn="l" defTabSz="497754" rtl="0" eaLnBrk="1" latinLnBrk="0" hangingPunct="1">
        <a:defRPr kumimoji="1" sz="2000" kern="1200">
          <a:solidFill>
            <a:schemeClr val="tx1"/>
          </a:solidFill>
          <a:latin typeface="+mn-lt"/>
          <a:ea typeface="+mn-ea"/>
          <a:cs typeface="+mn-cs"/>
        </a:defRPr>
      </a:lvl3pPr>
      <a:lvl4pPr marL="1493261" algn="l" defTabSz="497754" rtl="0" eaLnBrk="1" latinLnBrk="0" hangingPunct="1">
        <a:defRPr kumimoji="1" sz="2000" kern="1200">
          <a:solidFill>
            <a:schemeClr val="tx1"/>
          </a:solidFill>
          <a:latin typeface="+mn-lt"/>
          <a:ea typeface="+mn-ea"/>
          <a:cs typeface="+mn-cs"/>
        </a:defRPr>
      </a:lvl4pPr>
      <a:lvl5pPr marL="1991015" algn="l" defTabSz="497754" rtl="0" eaLnBrk="1" latinLnBrk="0" hangingPunct="1">
        <a:defRPr kumimoji="1" sz="2000" kern="1200">
          <a:solidFill>
            <a:schemeClr val="tx1"/>
          </a:solidFill>
          <a:latin typeface="+mn-lt"/>
          <a:ea typeface="+mn-ea"/>
          <a:cs typeface="+mn-cs"/>
        </a:defRPr>
      </a:lvl5pPr>
      <a:lvl6pPr marL="2488768" algn="l" defTabSz="497754" rtl="0" eaLnBrk="1" latinLnBrk="0" hangingPunct="1">
        <a:defRPr kumimoji="1" sz="2000" kern="1200">
          <a:solidFill>
            <a:schemeClr val="tx1"/>
          </a:solidFill>
          <a:latin typeface="+mn-lt"/>
          <a:ea typeface="+mn-ea"/>
          <a:cs typeface="+mn-cs"/>
        </a:defRPr>
      </a:lvl6pPr>
      <a:lvl7pPr marL="2986522" algn="l" defTabSz="497754" rtl="0" eaLnBrk="1" latinLnBrk="0" hangingPunct="1">
        <a:defRPr kumimoji="1" sz="2000" kern="1200">
          <a:solidFill>
            <a:schemeClr val="tx1"/>
          </a:solidFill>
          <a:latin typeface="+mn-lt"/>
          <a:ea typeface="+mn-ea"/>
          <a:cs typeface="+mn-cs"/>
        </a:defRPr>
      </a:lvl7pPr>
      <a:lvl8pPr marL="3484275" algn="l" defTabSz="497754" rtl="0" eaLnBrk="1" latinLnBrk="0" hangingPunct="1">
        <a:defRPr kumimoji="1" sz="2000" kern="1200">
          <a:solidFill>
            <a:schemeClr val="tx1"/>
          </a:solidFill>
          <a:latin typeface="+mn-lt"/>
          <a:ea typeface="+mn-ea"/>
          <a:cs typeface="+mn-cs"/>
        </a:defRPr>
      </a:lvl8pPr>
      <a:lvl9pPr marL="3982029" algn="l" defTabSz="49775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タイトル 1"/>
          <p:cNvSpPr txBox="1">
            <a:spLocks/>
          </p:cNvSpPr>
          <p:nvPr/>
        </p:nvSpPr>
        <p:spPr bwMode="auto">
          <a:xfrm>
            <a:off x="6260812" y="244247"/>
            <a:ext cx="4222461"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様式１別添</a:t>
            </a:r>
            <a:r>
              <a:rPr lang="en-US" altLang="ja-JP" sz="2000" b="1" dirty="0">
                <a:latin typeface="Meiryo UI" panose="020B0604030504040204" pitchFamily="50" charset="-128"/>
                <a:ea typeface="Meiryo UI" panose="020B0604030504040204" pitchFamily="50" charset="-128"/>
              </a:rPr>
              <a:t>】</a:t>
            </a:r>
            <a:endParaRPr lang="ja-JP" altLang="en-US" sz="20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61258" y="708870"/>
            <a:ext cx="10222016" cy="523220"/>
          </a:xfrm>
          <a:prstGeom prst="rect">
            <a:avLst/>
          </a:prstGeom>
          <a:noFill/>
        </p:spPr>
        <p:txBody>
          <a:bodyPr wrap="square" rtlCol="0">
            <a:spAutoFit/>
          </a:bodyPr>
          <a:lstStyle/>
          <a:p>
            <a:r>
              <a:rPr lang="en-US" altLang="ja-JP" sz="1400" dirty="0">
                <a:solidFill>
                  <a:srgbClr val="0070C0"/>
                </a:solidFill>
              </a:rPr>
              <a:t>※</a:t>
            </a:r>
            <a:r>
              <a:rPr lang="ja-JP" altLang="en-US" sz="1400" dirty="0">
                <a:solidFill>
                  <a:srgbClr val="0070C0"/>
                </a:solidFill>
              </a:rPr>
              <a:t>様式２の構想調書に基づき、以下の４つの柱で２枚以内でまとめてください。２アップにして１頁にすることを想定しています。</a:t>
            </a:r>
            <a:endParaRPr lang="en-US" altLang="ja-JP" sz="1400" dirty="0">
              <a:solidFill>
                <a:srgbClr val="0070C0"/>
              </a:solidFill>
            </a:endParaRPr>
          </a:p>
          <a:p>
            <a:r>
              <a:rPr lang="en-US" altLang="ja-JP" sz="1400" dirty="0">
                <a:solidFill>
                  <a:srgbClr val="0070C0"/>
                </a:solidFill>
              </a:rPr>
              <a:t>※</a:t>
            </a:r>
            <a:r>
              <a:rPr lang="ja-JP" altLang="en-US" sz="1400" dirty="0">
                <a:solidFill>
                  <a:srgbClr val="0070C0"/>
                </a:solidFill>
              </a:rPr>
              <a:t>図表を使用していただいても可です。</a:t>
            </a:r>
            <a:endParaRPr lang="en-US" altLang="ja-JP" sz="1400" dirty="0">
              <a:solidFill>
                <a:srgbClr val="0070C0"/>
              </a:solidFill>
            </a:endParaRPr>
          </a:p>
        </p:txBody>
      </p:sp>
      <p:sp>
        <p:nvSpPr>
          <p:cNvPr id="3" name="テキスト ボックス 2"/>
          <p:cNvSpPr txBox="1"/>
          <p:nvPr/>
        </p:nvSpPr>
        <p:spPr>
          <a:xfrm>
            <a:off x="261257" y="257174"/>
            <a:ext cx="7736114" cy="523220"/>
          </a:xfrm>
          <a:prstGeom prst="rect">
            <a:avLst/>
          </a:prstGeom>
          <a:noFill/>
        </p:spPr>
        <p:txBody>
          <a:bodyPr wrap="square" rtlCol="0">
            <a:spAutoFit/>
          </a:bodyPr>
          <a:lstStyle/>
          <a:p>
            <a:r>
              <a:rPr kumimoji="1" lang="ja-JP" altLang="en-US" sz="2800" dirty="0"/>
              <a:t>○○大学オープンイノベーション機構　全体概要</a:t>
            </a:r>
          </a:p>
        </p:txBody>
      </p:sp>
      <p:sp>
        <p:nvSpPr>
          <p:cNvPr id="5" name="テキスト ボックス 4"/>
          <p:cNvSpPr txBox="1"/>
          <p:nvPr/>
        </p:nvSpPr>
        <p:spPr>
          <a:xfrm>
            <a:off x="261257" y="1214040"/>
            <a:ext cx="10222016" cy="5570756"/>
          </a:xfrm>
          <a:prstGeom prst="rect">
            <a:avLst/>
          </a:prstGeom>
          <a:noFill/>
        </p:spPr>
        <p:txBody>
          <a:bodyPr wrap="square" rtlCol="0">
            <a:spAutoFit/>
          </a:bodyPr>
          <a:lstStyle/>
          <a:p>
            <a:r>
              <a:rPr lang="ja-JP" altLang="en-US" sz="2400" dirty="0"/>
              <a:t>１．オープンイノベーション機構の特色、経営戦略</a:t>
            </a:r>
            <a:endParaRPr lang="en-US" altLang="ja-JP" sz="2400" dirty="0"/>
          </a:p>
          <a:p>
            <a:endParaRPr lang="en-US" altLang="ja-JP" sz="2800" dirty="0">
              <a:solidFill>
                <a:srgbClr val="0070C0"/>
              </a:solidFill>
            </a:endParaRPr>
          </a:p>
          <a:p>
            <a:r>
              <a:rPr lang="ja-JP" altLang="en-US" sz="2000" dirty="0">
                <a:solidFill>
                  <a:srgbClr val="0070C0"/>
                </a:solidFill>
              </a:rPr>
              <a:t>　</a:t>
            </a:r>
            <a:r>
              <a:rPr lang="en-US" altLang="ja-JP" sz="2000" dirty="0">
                <a:solidFill>
                  <a:srgbClr val="0070C0"/>
                </a:solidFill>
              </a:rPr>
              <a:t>※</a:t>
            </a:r>
            <a:r>
              <a:rPr lang="ja-JP" altLang="en-US" sz="2000" dirty="0">
                <a:solidFill>
                  <a:srgbClr val="0070C0"/>
                </a:solidFill>
              </a:rPr>
              <a:t>経営戦略には、民間資金獲得目標額（機構を通じた全体の獲得額）も記載してください。</a:t>
            </a:r>
            <a:endParaRPr lang="en-US" altLang="ja-JP" sz="2000" dirty="0">
              <a:solidFill>
                <a:srgbClr val="0070C0"/>
              </a:solidFill>
            </a:endParaRPr>
          </a:p>
          <a:p>
            <a:endParaRPr lang="en-US" altLang="ja-JP" sz="2000" dirty="0">
              <a:solidFill>
                <a:srgbClr val="0070C0"/>
              </a:solidFill>
            </a:endParaRPr>
          </a:p>
          <a:p>
            <a:endParaRPr lang="en-US" altLang="ja-JP" sz="2000" dirty="0">
              <a:solidFill>
                <a:srgbClr val="0070C0"/>
              </a:solidFill>
            </a:endParaRPr>
          </a:p>
          <a:p>
            <a:endParaRPr lang="ja-JP" altLang="en-US" sz="2800" dirty="0">
              <a:solidFill>
                <a:srgbClr val="0070C0"/>
              </a:solidFill>
            </a:endParaRPr>
          </a:p>
          <a:p>
            <a:r>
              <a:rPr lang="ja-JP" altLang="en-US" sz="2400" dirty="0"/>
              <a:t>２．オープンイノベーション機構における運営体制</a:t>
            </a:r>
            <a:endParaRPr lang="en-US" altLang="ja-JP" sz="2400" dirty="0"/>
          </a:p>
          <a:p>
            <a:r>
              <a:rPr lang="ja-JP" altLang="en-US" sz="2400" dirty="0"/>
              <a:t>①マネジメント関係　</a:t>
            </a:r>
            <a:r>
              <a:rPr lang="ja-JP" altLang="en-US" dirty="0"/>
              <a:t>－競争領域を中心とした大型共同研究のマネジメントを可能とする体制－</a:t>
            </a:r>
            <a:endParaRPr lang="en-US" altLang="ja-JP" dirty="0"/>
          </a:p>
          <a:p>
            <a:endParaRPr lang="en-US" altLang="ja-JP" sz="2800" dirty="0">
              <a:solidFill>
                <a:srgbClr val="0070C0"/>
              </a:solidFill>
            </a:endParaRPr>
          </a:p>
          <a:p>
            <a:endParaRPr lang="en-US" altLang="ja-JP" sz="2800" dirty="0">
              <a:solidFill>
                <a:srgbClr val="0070C0"/>
              </a:solidFill>
            </a:endParaRPr>
          </a:p>
          <a:p>
            <a:endParaRPr lang="en-US" altLang="ja-JP" sz="2800" dirty="0">
              <a:solidFill>
                <a:srgbClr val="0070C0"/>
              </a:solidFill>
            </a:endParaRPr>
          </a:p>
          <a:p>
            <a:endParaRPr lang="en-US" altLang="ja-JP" sz="2800" dirty="0">
              <a:solidFill>
                <a:srgbClr val="0070C0"/>
              </a:solidFill>
            </a:endParaRPr>
          </a:p>
          <a:p>
            <a:endParaRPr lang="en-US" altLang="ja-JP" sz="2800" dirty="0">
              <a:solidFill>
                <a:srgbClr val="0070C0"/>
              </a:solidFill>
            </a:endParaRPr>
          </a:p>
          <a:p>
            <a:endParaRPr lang="en-US" altLang="ja-JP" sz="28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1257" y="316806"/>
            <a:ext cx="10222016" cy="5386090"/>
          </a:xfrm>
          <a:prstGeom prst="rect">
            <a:avLst/>
          </a:prstGeom>
          <a:noFill/>
        </p:spPr>
        <p:txBody>
          <a:bodyPr wrap="square" rtlCol="0">
            <a:spAutoFit/>
          </a:bodyPr>
          <a:lstStyle/>
          <a:p>
            <a:r>
              <a:rPr lang="ja-JP" altLang="en-US" sz="2400" dirty="0"/>
              <a:t>②プロジェクト関係　</a:t>
            </a:r>
            <a:r>
              <a:rPr lang="ja-JP" altLang="en-US" dirty="0"/>
              <a:t>－研究者の研究領域や学部等を横断した組織化－</a:t>
            </a:r>
            <a:endParaRPr lang="en-US" altLang="ja-JP" dirty="0">
              <a:solidFill>
                <a:srgbClr val="0070C0"/>
              </a:solidFill>
            </a:endParaRPr>
          </a:p>
          <a:p>
            <a:endParaRPr lang="en-US" altLang="ja-JP" sz="2400" dirty="0">
              <a:solidFill>
                <a:srgbClr val="0070C0"/>
              </a:solidFill>
            </a:endParaRPr>
          </a:p>
          <a:p>
            <a:endParaRPr lang="en-US" altLang="ja-JP" sz="2400" dirty="0">
              <a:solidFill>
                <a:srgbClr val="0070C0"/>
              </a:solidFill>
            </a:endParaRPr>
          </a:p>
          <a:p>
            <a:endParaRPr lang="en-US" altLang="ja-JP" sz="2400" dirty="0">
              <a:solidFill>
                <a:srgbClr val="0070C0"/>
              </a:solidFill>
            </a:endParaRPr>
          </a:p>
          <a:p>
            <a:r>
              <a:rPr lang="ja-JP" altLang="en-US" sz="2400" dirty="0"/>
              <a:t>３．資金調達・収支計画　</a:t>
            </a:r>
            <a:r>
              <a:rPr lang="ja-JP" altLang="en-US" dirty="0"/>
              <a:t>－大型共同研究の運営による自立的経営－</a:t>
            </a:r>
            <a:endParaRPr lang="en-US" altLang="ja-JP" dirty="0"/>
          </a:p>
          <a:p>
            <a:endParaRPr lang="en-US" altLang="ja-JP" sz="2400" dirty="0"/>
          </a:p>
          <a:p>
            <a:endParaRPr lang="en-US" altLang="ja-JP" sz="2400" dirty="0"/>
          </a:p>
          <a:p>
            <a:endParaRPr lang="en-US" altLang="ja-JP" sz="2400" dirty="0"/>
          </a:p>
          <a:p>
            <a:endParaRPr lang="en-US" altLang="ja-JP" sz="2400" dirty="0"/>
          </a:p>
          <a:p>
            <a:r>
              <a:rPr lang="ja-JP" altLang="en-US" sz="2400" dirty="0"/>
              <a:t>４．大学改革へのアクション</a:t>
            </a:r>
            <a:endParaRPr lang="en-US" altLang="ja-JP" sz="2800" dirty="0">
              <a:solidFill>
                <a:srgbClr val="0070C0"/>
              </a:solidFill>
            </a:endParaRPr>
          </a:p>
          <a:p>
            <a:endParaRPr lang="en-US" altLang="ja-JP" sz="2800" dirty="0">
              <a:solidFill>
                <a:srgbClr val="0070C0"/>
              </a:solidFill>
            </a:endParaRPr>
          </a:p>
          <a:p>
            <a:r>
              <a:rPr lang="ja-JP" altLang="en-US" sz="2000" dirty="0">
                <a:solidFill>
                  <a:srgbClr val="0070C0"/>
                </a:solidFill>
              </a:rPr>
              <a:t>　　</a:t>
            </a:r>
            <a:r>
              <a:rPr lang="en-US" altLang="ja-JP" sz="2000" dirty="0">
                <a:solidFill>
                  <a:srgbClr val="0070C0"/>
                </a:solidFill>
              </a:rPr>
              <a:t>※</a:t>
            </a:r>
            <a:r>
              <a:rPr lang="ja-JP" altLang="en-US" sz="2000" dirty="0">
                <a:solidFill>
                  <a:srgbClr val="0070C0"/>
                </a:solidFill>
              </a:rPr>
              <a:t>オープンイノベーション機構における新たな制度・取組（予定）があれば記載してください。</a:t>
            </a:r>
            <a:endParaRPr lang="en-US" altLang="ja-JP" sz="2000" dirty="0">
              <a:solidFill>
                <a:srgbClr val="0070C0"/>
              </a:solidFill>
            </a:endParaRPr>
          </a:p>
          <a:p>
            <a:endParaRPr lang="en-US" altLang="ja-JP" sz="2800" dirty="0">
              <a:solidFill>
                <a:srgbClr val="0070C0"/>
              </a:solidFill>
            </a:endParaRPr>
          </a:p>
          <a:p>
            <a:endParaRPr lang="en-US" altLang="ja-JP" sz="2800" dirty="0">
              <a:solidFill>
                <a:srgbClr val="0070C0"/>
              </a:solidFill>
            </a:endParaRPr>
          </a:p>
        </p:txBody>
      </p:sp>
      <p:sp>
        <p:nvSpPr>
          <p:cNvPr id="2" name="テキスト ボックス 1"/>
          <p:cNvSpPr txBox="1"/>
          <p:nvPr/>
        </p:nvSpPr>
        <p:spPr>
          <a:xfrm>
            <a:off x="5045693" y="7140700"/>
            <a:ext cx="653143" cy="338554"/>
          </a:xfrm>
          <a:prstGeom prst="rect">
            <a:avLst/>
          </a:prstGeom>
          <a:noFill/>
        </p:spPr>
        <p:txBody>
          <a:bodyPr wrap="square" rtlCol="0">
            <a:spAutoFit/>
          </a:bodyPr>
          <a:lstStyle/>
          <a:p>
            <a:pPr algn="ctr"/>
            <a:r>
              <a:rPr lang="en-US" altLang="ja-JP" sz="1600" dirty="0"/>
              <a:t>1</a:t>
            </a:r>
            <a:endParaRPr kumimoji="1" lang="ja-JP" altLang="en-US" sz="1600" dirty="0"/>
          </a:p>
        </p:txBody>
      </p:sp>
    </p:spTree>
    <p:extLst>
      <p:ext uri="{BB962C8B-B14F-4D97-AF65-F5344CB8AC3E}">
        <p14:creationId xmlns:p14="http://schemas.microsoft.com/office/powerpoint/2010/main" val="3522857753"/>
      </p:ext>
    </p:extLst>
  </p:cSld>
  <p:clrMapOvr>
    <a:masterClrMapping/>
  </p:clrMapOvr>
</p:sld>
</file>

<file path=ppt/theme/theme1.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potx" id="{64148B76-F13B-4AA6-A6C8-592CB6631E7E}" vid="{89AF1AA3-EDD6-4B20-88C7-7E35EA09776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249</TotalTime>
  <Words>66</Words>
  <Application>Microsoft Office PowerPoint</Application>
  <PresentationFormat>ユーザー設定</PresentationFormat>
  <Paragraphs>29</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Bold</vt:lpstr>
      <vt:lpstr>Meiryo UI</vt:lpstr>
      <vt:lpstr>ＭＳ Ｐゴシック</vt:lpstr>
      <vt:lpstr>Arial</vt:lpstr>
      <vt:lpstr>Calibri</vt:lpstr>
      <vt:lpstr>Office テーマ</vt:lpstr>
      <vt:lpstr>PowerPoint プレゼンテーション</vt:lpstr>
      <vt:lpstr>PowerPoint プレゼンテーション</vt:lpstr>
    </vt:vector>
  </TitlesOfParts>
  <Company>2AD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様式１別添①</dc:title>
  <cp:lastPrinted>2019-03-25T08:31:12Z</cp:lastPrinted>
  <dcterms:created xsi:type="dcterms:W3CDTF">2019-02-15T06:46:08Z</dcterms:created>
  <dcterms:modified xsi:type="dcterms:W3CDTF">2019-03-25T08:37:50Z</dcterms:modified>
</cp:coreProperties>
</file>